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  <p:sldMasterId id="2147483702" r:id="rId2"/>
    <p:sldMasterId id="2147483713" r:id="rId3"/>
  </p:sldMasterIdLst>
  <p:notesMasterIdLst>
    <p:notesMasterId r:id="rId18"/>
  </p:notesMasterIdLst>
  <p:sldIdLst>
    <p:sldId id="304" r:id="rId4"/>
    <p:sldId id="432" r:id="rId5"/>
    <p:sldId id="441" r:id="rId6"/>
    <p:sldId id="440" r:id="rId7"/>
    <p:sldId id="442" r:id="rId8"/>
    <p:sldId id="443" r:id="rId9"/>
    <p:sldId id="444" r:id="rId10"/>
    <p:sldId id="413" r:id="rId11"/>
    <p:sldId id="449" r:id="rId12"/>
    <p:sldId id="450" r:id="rId13"/>
    <p:sldId id="451" r:id="rId14"/>
    <p:sldId id="446" r:id="rId15"/>
    <p:sldId id="447" r:id="rId16"/>
    <p:sldId id="452" r:id="rId17"/>
  </p:sldIdLst>
  <p:sldSz cx="10058400" cy="7772400"/>
  <p:notesSz cx="7010400" cy="92964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B627"/>
    <a:srgbClr val="FFFFFF"/>
    <a:srgbClr val="FFCCFF"/>
    <a:srgbClr val="006600"/>
    <a:srgbClr val="A50021"/>
    <a:srgbClr val="3E6813"/>
    <a:srgbClr val="000099"/>
    <a:srgbClr val="FFCCCC"/>
    <a:srgbClr val="FF0000"/>
    <a:srgbClr val="00336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04" autoAdjust="0"/>
    <p:restoredTop sz="99761" autoAdjust="0"/>
  </p:normalViewPr>
  <p:slideViewPr>
    <p:cSldViewPr snapToGrid="0">
      <p:cViewPr>
        <p:scale>
          <a:sx n="100" d="100"/>
          <a:sy n="100" d="100"/>
        </p:scale>
        <p:origin x="-360" y="24"/>
      </p:cViewPr>
      <p:guideLst>
        <p:guide orient="horz" pos="3292"/>
        <p:guide pos="3167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-1956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0F830A1-3891-4B82-A120-081866556DA0}" type="datetimeFigureOut">
              <a:rPr lang="en-US" smtClean="0"/>
              <a:pPr/>
              <a:t>1/9/2014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696913"/>
            <a:ext cx="45116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8CC9574-A819-4FE4-99A7-1E27AD09A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6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676" r="4931"/>
          <a:stretch/>
        </p:blipFill>
        <p:spPr>
          <a:xfrm>
            <a:off x="92467" y="3178596"/>
            <a:ext cx="7794234" cy="2602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/>
          <a:srcRect l="4432"/>
          <a:stretch/>
        </p:blipFill>
        <p:spPr>
          <a:xfrm>
            <a:off x="7981951" y="3182964"/>
            <a:ext cx="2051635" cy="2596896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603" y="5768460"/>
            <a:ext cx="10008108" cy="19690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1208" t="3088" r="619" b="1708"/>
          <a:stretch/>
        </p:blipFill>
        <p:spPr>
          <a:xfrm>
            <a:off x="3181350" y="97745"/>
            <a:ext cx="6784683" cy="3044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14" name="Rectangle 13"/>
          <p:cNvSpPr/>
          <p:nvPr userDrawn="1"/>
        </p:nvSpPr>
        <p:spPr>
          <a:xfrm>
            <a:off x="9449778" y="2799079"/>
            <a:ext cx="335280" cy="17272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dirty="0">
              <a:solidFill>
                <a:srgbClr val="F47F28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92467" y="97747"/>
            <a:ext cx="2953111" cy="3026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:\8586\003\t01\Powerpoint\FGTF Logo.pn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47" y="950436"/>
            <a:ext cx="2820988" cy="11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1" y="5898428"/>
            <a:ext cx="5370236" cy="1709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288054" y="1097280"/>
            <a:ext cx="7354733" cy="5852160"/>
          </a:xfrm>
          <a:prstGeom prst="rect">
            <a:avLst/>
          </a:prstGeom>
          <a:blipFill dpi="0" rotWithShape="1">
            <a:blip r:embed="rId3">
              <a:alphaModFix amt="28000"/>
            </a:blip>
            <a:srcRect/>
            <a:stretch>
              <a:fillRect t="-2929" b="-19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2250"/>
            <a:ext cx="10058400" cy="1200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798" y="86360"/>
            <a:ext cx="9243322" cy="777240"/>
          </a:xfrm>
        </p:spPr>
        <p:txBody>
          <a:bodyPr anchor="ctr" anchorCtr="0">
            <a:normAutofit/>
          </a:bodyPr>
          <a:lstStyle>
            <a:lvl1pPr algn="l">
              <a:defRPr sz="33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DBC17BE4-1BCF-4717-AF18-63E31677FB16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2740" y="182462"/>
            <a:ext cx="2368296" cy="71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923925" y="2714625"/>
            <a:ext cx="4105275" cy="401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83820" y="3281680"/>
            <a:ext cx="10226040" cy="4490720"/>
          </a:xfrm>
          <a:prstGeom prst="rect">
            <a:avLst/>
          </a:prstGeom>
          <a:gradFill>
            <a:gsLst>
              <a:gs pos="21000">
                <a:schemeClr val="accent5">
                  <a:lumMod val="20000"/>
                  <a:lumOff val="80000"/>
                </a:schemeClr>
              </a:gs>
              <a:gs pos="99000">
                <a:schemeClr val="bg1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spcCol="0"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54593" y="2384588"/>
            <a:ext cx="9555480" cy="1241680"/>
          </a:xfrm>
        </p:spPr>
        <p:txBody>
          <a:bodyPr>
            <a:normAutofit/>
          </a:bodyPr>
          <a:lstStyle>
            <a:lvl1pPr algn="ctr">
              <a:defRPr lang="en-US" sz="5100" b="1" kern="1200" spc="-167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47500" y="1640840"/>
            <a:ext cx="9563400" cy="725064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31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-103492" y="73914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87640" y="73914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85" y="109596"/>
            <a:ext cx="2748954" cy="8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83820" y="3765550"/>
            <a:ext cx="10226040" cy="4490720"/>
          </a:xfrm>
          <a:prstGeom prst="rect">
            <a:avLst/>
          </a:prstGeom>
          <a:gradFill>
            <a:gsLst>
              <a:gs pos="21000">
                <a:schemeClr val="accent5">
                  <a:lumMod val="20000"/>
                  <a:lumOff val="80000"/>
                </a:schemeClr>
              </a:gs>
              <a:gs pos="99000">
                <a:schemeClr val="bg1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spcCol="0"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54593" y="2384588"/>
            <a:ext cx="9555480" cy="1241680"/>
          </a:xfrm>
        </p:spPr>
        <p:txBody>
          <a:bodyPr>
            <a:normAutofit/>
          </a:bodyPr>
          <a:lstStyle>
            <a:lvl1pPr algn="ctr">
              <a:defRPr lang="en-US" sz="5100" b="1" kern="1200" spc="-167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47500" y="1640840"/>
            <a:ext cx="9563400" cy="725064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31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-103492" y="73914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87640" y="73914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85" y="109596"/>
            <a:ext cx="2748954" cy="8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5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281680"/>
            <a:ext cx="8298180" cy="241808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6354" y="3627120"/>
            <a:ext cx="7711440" cy="1899920"/>
          </a:xfrm>
        </p:spPr>
        <p:txBody>
          <a:bodyPr>
            <a:normAutofit/>
          </a:bodyPr>
          <a:lstStyle>
            <a:lvl1pPr marL="0" algn="l" defTabSz="1018824" rtl="0" eaLnBrk="1" latinLnBrk="0" hangingPunct="1">
              <a:defRPr lang="en-US" sz="45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0287C9-2365-46D5-B60F-6702A48EDC65}" type="datetime1">
              <a:rPr lang="en-US" smtClean="0"/>
              <a:pPr/>
              <a:t>1/9/2014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6832" y="109775"/>
            <a:ext cx="3282696" cy="9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1" y="690880"/>
            <a:ext cx="3309144" cy="93556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4015" y="690880"/>
            <a:ext cx="5622925" cy="6045200"/>
          </a:xfrm>
        </p:spPr>
        <p:txBody>
          <a:bodyPr/>
          <a:lstStyle>
            <a:lvl1pPr>
              <a:defRPr sz="3100">
                <a:solidFill>
                  <a:schemeClr val="bg1"/>
                </a:solidFill>
              </a:defRPr>
            </a:lvl1pPr>
            <a:lvl2pPr>
              <a:defRPr sz="31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200">
                <a:solidFill>
                  <a:schemeClr val="bg1"/>
                </a:solidFill>
              </a:defRPr>
            </a:lvl4pPr>
            <a:lvl5pPr>
              <a:defRPr sz="2200">
                <a:solidFill>
                  <a:schemeClr val="bg1"/>
                </a:solidFill>
              </a:defRPr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1" y="1626448"/>
            <a:ext cx="3309144" cy="43323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0287C9-2365-46D5-B60F-6702A48EDC65}" type="datetime1">
              <a:rPr lang="en-US" smtClean="0"/>
              <a:pPr/>
              <a:t>1/9/2014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C04B6CA-F113-4443-B912-BBC364082E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491" y="6193226"/>
            <a:ext cx="3321940" cy="105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 with Caption"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54789" y="5699760"/>
            <a:ext cx="5361127" cy="77724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b="1" dirty="0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67207" y="5440680"/>
            <a:ext cx="5290168" cy="642303"/>
          </a:xfrm>
        </p:spPr>
        <p:txBody>
          <a:bodyPr anchor="b">
            <a:normAutofit/>
          </a:bodyPr>
          <a:lstStyle>
            <a:lvl1pPr algn="ctr">
              <a:defRPr sz="20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645724" y="949960"/>
            <a:ext cx="5361127" cy="432119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media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54549" y="949960"/>
            <a:ext cx="3101340" cy="5255166"/>
          </a:xfrm>
        </p:spPr>
        <p:txBody>
          <a:bodyPr>
            <a:normAutofit/>
          </a:bodyPr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3323" y="6658988"/>
            <a:ext cx="2997756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972080" y="5354320"/>
            <a:ext cx="6050880" cy="77724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b="1" dirty="0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>
            <a:normAutofit/>
          </a:bodyPr>
          <a:lstStyle>
            <a:lvl1pPr algn="ctr">
              <a:defRPr sz="20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304280"/>
            <a:ext cx="6035040" cy="690880"/>
          </a:xfrm>
        </p:spPr>
        <p:txBody>
          <a:bodyPr/>
          <a:lstStyle>
            <a:lvl1pPr marL="0" indent="0" algn="ctr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904" y="6736602"/>
            <a:ext cx="3182111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904" y="6736602"/>
            <a:ext cx="3182111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798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0287C9-2365-46D5-B60F-6702A48EDC65}" type="datetime1">
              <a:rPr lang="en-US" smtClean="0"/>
              <a:pPr/>
              <a:t>1/9/2014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C04B6CA-F113-4443-B912-BBC364082E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0856" y="6658988"/>
            <a:ext cx="2997756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039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190952"/>
            <a:ext cx="8435893" cy="2602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8332" y="3195320"/>
            <a:ext cx="1607466" cy="2599697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603" y="5768460"/>
            <a:ext cx="10008108" cy="19690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1208" t="3088" r="619" b="1708"/>
          <a:stretch/>
        </p:blipFill>
        <p:spPr>
          <a:xfrm>
            <a:off x="3101340" y="97747"/>
            <a:ext cx="6889828" cy="3026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14" name="Rectangle 13"/>
          <p:cNvSpPr/>
          <p:nvPr userDrawn="1"/>
        </p:nvSpPr>
        <p:spPr>
          <a:xfrm>
            <a:off x="9630753" y="2799079"/>
            <a:ext cx="335280" cy="17272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dirty="0">
              <a:solidFill>
                <a:srgbClr val="F47F28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92467" y="97747"/>
            <a:ext cx="2953111" cy="3026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26" name="Picture 2" descr="G:\8586\003\t01\Powerpoint\FGTF Logo.pn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47" y="950436"/>
            <a:ext cx="2820988" cy="11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5017" y="6049135"/>
            <a:ext cx="4695152" cy="14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96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882" y="1030601"/>
            <a:ext cx="10607911" cy="6943359"/>
          </a:xfrm>
          <a:prstGeom prst="rect">
            <a:avLst/>
          </a:prstGeom>
          <a:blipFill>
            <a:blip r:embed="rId3">
              <a:alphaModFix amt="54000"/>
            </a:blip>
            <a:srcRect/>
            <a:stretch>
              <a:fillRect l="-2053" t="-3816" r="-1759" b="-52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2250"/>
            <a:ext cx="10058400" cy="1200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798" y="86360"/>
            <a:ext cx="9243322" cy="777240"/>
          </a:xfrm>
        </p:spPr>
        <p:txBody>
          <a:bodyPr anchor="ctr" anchorCtr="0">
            <a:normAutofit/>
          </a:bodyPr>
          <a:lstStyle>
            <a:lvl1pPr algn="l">
              <a:defRPr sz="33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DBC17BE4-1BCF-4717-AF18-63E31677FB16}" type="datetime1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pic>
        <p:nvPicPr>
          <p:cNvPr id="9" name="Picture 3" descr="G:\8586\003\t01\Powerpoint\Close the Gap Logo-outlined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740" y="182332"/>
            <a:ext cx="2368296" cy="71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90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83820" y="3281680"/>
            <a:ext cx="10226040" cy="4490720"/>
          </a:xfrm>
          <a:prstGeom prst="rect">
            <a:avLst/>
          </a:prstGeom>
          <a:gradFill>
            <a:gsLst>
              <a:gs pos="21000">
                <a:schemeClr val="accent5">
                  <a:lumMod val="20000"/>
                  <a:lumOff val="80000"/>
                </a:schemeClr>
              </a:gs>
              <a:gs pos="99000">
                <a:schemeClr val="bg1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spcCol="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54593" y="2384588"/>
            <a:ext cx="9555480" cy="1241680"/>
          </a:xfrm>
        </p:spPr>
        <p:txBody>
          <a:bodyPr>
            <a:normAutofit/>
          </a:bodyPr>
          <a:lstStyle>
            <a:lvl1pPr algn="ctr">
              <a:defRPr lang="en-US" sz="5100" b="1" kern="1200" spc="-167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47500" y="1640840"/>
            <a:ext cx="9563400" cy="725064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31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-103492" y="73914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87640" y="73914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pic>
        <p:nvPicPr>
          <p:cNvPr id="11" name="Picture 3" descr="G:\8586\003\t01\Powerpoint\Close the Gap Logo-outlined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4" y="109596"/>
            <a:ext cx="2916936" cy="8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13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281680"/>
            <a:ext cx="8298180" cy="241808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6354" y="3627120"/>
            <a:ext cx="7711440" cy="1899920"/>
          </a:xfrm>
        </p:spPr>
        <p:txBody>
          <a:bodyPr>
            <a:normAutofit/>
          </a:bodyPr>
          <a:lstStyle>
            <a:lvl1pPr marL="0" algn="l" defTabSz="1018824" rtl="0" eaLnBrk="1" latinLnBrk="0" hangingPunct="1">
              <a:defRPr lang="en-US" sz="45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/>
                </a:solidFill>
              </a:rPr>
              <a:pPr/>
              <a:t>1/9/2014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pic>
        <p:nvPicPr>
          <p:cNvPr id="8" name="Picture 3" descr="G:\8586\003\t01\Powerpoint\Close the Gap Logo-outlined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832" y="109594"/>
            <a:ext cx="3282696" cy="9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54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utoUpdateAnimBg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1" y="690880"/>
            <a:ext cx="3309144" cy="93556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4015" y="690880"/>
            <a:ext cx="5622925" cy="6045200"/>
          </a:xfrm>
        </p:spPr>
        <p:txBody>
          <a:bodyPr/>
          <a:lstStyle>
            <a:lvl1pPr>
              <a:defRPr sz="3100">
                <a:solidFill>
                  <a:schemeClr val="bg1"/>
                </a:solidFill>
              </a:defRPr>
            </a:lvl1pPr>
            <a:lvl2pPr>
              <a:defRPr sz="31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200">
                <a:solidFill>
                  <a:schemeClr val="bg1"/>
                </a:solidFill>
              </a:defRPr>
            </a:lvl4pPr>
            <a:lvl5pPr>
              <a:defRPr sz="2200">
                <a:solidFill>
                  <a:schemeClr val="bg1"/>
                </a:solidFill>
              </a:defRPr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1" y="1626448"/>
            <a:ext cx="3309144" cy="43323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/>
                </a:solidFill>
              </a:rPr>
              <a:pPr/>
              <a:t>1/9/2014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184" y="6181797"/>
            <a:ext cx="3182112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645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 with Caption"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54789" y="5699760"/>
            <a:ext cx="5361127" cy="77724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67207" y="5440680"/>
            <a:ext cx="5290168" cy="642303"/>
          </a:xfrm>
        </p:spPr>
        <p:txBody>
          <a:bodyPr anchor="b">
            <a:normAutofit/>
          </a:bodyPr>
          <a:lstStyle>
            <a:lvl1pPr algn="ctr">
              <a:defRPr sz="20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645724" y="949960"/>
            <a:ext cx="5361127" cy="432119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media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54549" y="949960"/>
            <a:ext cx="3101340" cy="5255166"/>
          </a:xfrm>
        </p:spPr>
        <p:txBody>
          <a:bodyPr>
            <a:normAutofit/>
          </a:bodyPr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1146" y="6658988"/>
            <a:ext cx="3182112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94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972080" y="5354320"/>
            <a:ext cx="6050880" cy="77724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>
            <a:normAutofit/>
          </a:bodyPr>
          <a:lstStyle>
            <a:lvl1pPr algn="ctr">
              <a:defRPr sz="20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304280"/>
            <a:ext cx="6035040" cy="690880"/>
          </a:xfrm>
        </p:spPr>
        <p:txBody>
          <a:bodyPr/>
          <a:lstStyle>
            <a:lvl1pPr marL="0" indent="0" algn="ctr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904" y="6736602"/>
            <a:ext cx="3182112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717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17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prstClr val="white"/>
                </a:solidFill>
              </a:rPr>
              <a:pPr/>
              <a:t>1/9/2014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8678" y="6658988"/>
            <a:ext cx="3182112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210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190952"/>
            <a:ext cx="8435893" cy="2602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8332" y="3195320"/>
            <a:ext cx="1607466" cy="2599697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603" y="5768460"/>
            <a:ext cx="10008108" cy="19690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1208" t="3088" r="619" b="1708"/>
          <a:stretch/>
        </p:blipFill>
        <p:spPr>
          <a:xfrm>
            <a:off x="3101340" y="97747"/>
            <a:ext cx="6889828" cy="3026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14" name="Rectangle 13"/>
          <p:cNvSpPr/>
          <p:nvPr userDrawn="1"/>
        </p:nvSpPr>
        <p:spPr>
          <a:xfrm>
            <a:off x="9630753" y="2799079"/>
            <a:ext cx="335280" cy="17272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dirty="0">
              <a:solidFill>
                <a:srgbClr val="F47F28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92467" y="97747"/>
            <a:ext cx="2953111" cy="3026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26" name="Picture 2" descr="G:\8586\003\t01\Powerpoint\FGTF Logo.pn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47" y="950436"/>
            <a:ext cx="2820988" cy="11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5017" y="6049135"/>
            <a:ext cx="4695152" cy="14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43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882" y="1030601"/>
            <a:ext cx="10607911" cy="6943359"/>
          </a:xfrm>
          <a:prstGeom prst="rect">
            <a:avLst/>
          </a:prstGeom>
          <a:blipFill>
            <a:blip r:embed="rId3">
              <a:alphaModFix amt="54000"/>
            </a:blip>
            <a:srcRect/>
            <a:stretch>
              <a:fillRect l="-2053" t="-3816" r="-1759" b="-52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2250"/>
            <a:ext cx="10058400" cy="1200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798" y="86360"/>
            <a:ext cx="9243322" cy="777240"/>
          </a:xfrm>
        </p:spPr>
        <p:txBody>
          <a:bodyPr anchor="ctr" anchorCtr="0">
            <a:normAutofit/>
          </a:bodyPr>
          <a:lstStyle>
            <a:lvl1pPr algn="l">
              <a:defRPr sz="33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DBC17BE4-1BCF-4717-AF18-63E31677FB16}" type="datetime1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pic>
        <p:nvPicPr>
          <p:cNvPr id="9" name="Picture 3" descr="G:\8586\003\t01\Powerpoint\Close the Gap Logo-outlined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740" y="182332"/>
            <a:ext cx="2368296" cy="71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6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83820" y="3281680"/>
            <a:ext cx="10226040" cy="4490720"/>
          </a:xfrm>
          <a:prstGeom prst="rect">
            <a:avLst/>
          </a:prstGeom>
          <a:gradFill>
            <a:gsLst>
              <a:gs pos="21000">
                <a:schemeClr val="accent5">
                  <a:lumMod val="20000"/>
                  <a:lumOff val="80000"/>
                </a:schemeClr>
              </a:gs>
              <a:gs pos="99000">
                <a:schemeClr val="bg1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spcCol="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54593" y="2384588"/>
            <a:ext cx="9555480" cy="1241680"/>
          </a:xfrm>
        </p:spPr>
        <p:txBody>
          <a:bodyPr>
            <a:normAutofit/>
          </a:bodyPr>
          <a:lstStyle>
            <a:lvl1pPr algn="ctr">
              <a:defRPr lang="en-US" sz="5100" b="1" kern="1200" spc="-167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47500" y="1640840"/>
            <a:ext cx="9563400" cy="725064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31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-103492" y="73914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87640" y="73914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pic>
        <p:nvPicPr>
          <p:cNvPr id="11" name="Picture 3" descr="G:\8586\003\t01\Powerpoint\Close the Gap Logo-outlined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4" y="109596"/>
            <a:ext cx="2916936" cy="8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59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281680"/>
            <a:ext cx="8298180" cy="241808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6354" y="3627120"/>
            <a:ext cx="7711440" cy="1899920"/>
          </a:xfrm>
        </p:spPr>
        <p:txBody>
          <a:bodyPr>
            <a:normAutofit/>
          </a:bodyPr>
          <a:lstStyle>
            <a:lvl1pPr marL="0" algn="l" defTabSz="1018824" rtl="0" eaLnBrk="1" latinLnBrk="0" hangingPunct="1">
              <a:defRPr lang="en-US" sz="45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/>
                </a:solidFill>
              </a:rPr>
              <a:pPr/>
              <a:t>1/9/2014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pic>
        <p:nvPicPr>
          <p:cNvPr id="8" name="Picture 3" descr="G:\8586\003\t01\Powerpoint\Close the Gap Logo-outlined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832" y="109594"/>
            <a:ext cx="3282696" cy="9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03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utoUpdateAnimBg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1" y="690880"/>
            <a:ext cx="3309144" cy="93556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4015" y="690880"/>
            <a:ext cx="5622925" cy="6045200"/>
          </a:xfrm>
        </p:spPr>
        <p:txBody>
          <a:bodyPr/>
          <a:lstStyle>
            <a:lvl1pPr>
              <a:defRPr sz="3100">
                <a:solidFill>
                  <a:schemeClr val="bg1"/>
                </a:solidFill>
              </a:defRPr>
            </a:lvl1pPr>
            <a:lvl2pPr>
              <a:defRPr sz="31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200">
                <a:solidFill>
                  <a:schemeClr val="bg1"/>
                </a:solidFill>
              </a:defRPr>
            </a:lvl4pPr>
            <a:lvl5pPr>
              <a:defRPr sz="2200">
                <a:solidFill>
                  <a:schemeClr val="bg1"/>
                </a:solidFill>
              </a:defRPr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1" y="1626448"/>
            <a:ext cx="3309144" cy="43323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/>
                </a:solidFill>
              </a:rPr>
              <a:pPr/>
              <a:t>1/9/2014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184" y="6181797"/>
            <a:ext cx="3182112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165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 with Caption"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54789" y="5699760"/>
            <a:ext cx="5361127" cy="77724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67207" y="5440680"/>
            <a:ext cx="5290168" cy="642303"/>
          </a:xfrm>
        </p:spPr>
        <p:txBody>
          <a:bodyPr anchor="b">
            <a:normAutofit/>
          </a:bodyPr>
          <a:lstStyle>
            <a:lvl1pPr algn="ctr">
              <a:defRPr sz="20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645724" y="949960"/>
            <a:ext cx="5361127" cy="432119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media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54549" y="949960"/>
            <a:ext cx="3101340" cy="5255166"/>
          </a:xfrm>
        </p:spPr>
        <p:txBody>
          <a:bodyPr>
            <a:normAutofit/>
          </a:bodyPr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1146" y="6658988"/>
            <a:ext cx="3182112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31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972080" y="5354320"/>
            <a:ext cx="6050880" cy="77724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>
            <a:normAutofit/>
          </a:bodyPr>
          <a:lstStyle>
            <a:lvl1pPr algn="ctr">
              <a:defRPr sz="20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304280"/>
            <a:ext cx="6035040" cy="690880"/>
          </a:xfrm>
        </p:spPr>
        <p:txBody>
          <a:bodyPr/>
          <a:lstStyle>
            <a:lvl1pPr marL="0" indent="0" algn="ctr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904" y="6736602"/>
            <a:ext cx="3182112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726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5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337292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prstClr val="white"/>
                </a:solidFill>
              </a:rPr>
              <a:pPr/>
              <a:t>1/9/2014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31520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8678" y="6658988"/>
            <a:ext cx="3182112" cy="9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946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2" cstate="print"/>
          <a:srcRect l="2599" r="5874" b="5262"/>
          <a:stretch/>
        </p:blipFill>
        <p:spPr>
          <a:xfrm>
            <a:off x="3883" y="6649720"/>
            <a:ext cx="10058400" cy="119418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430099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0287C9-2365-46D5-B60F-6702A48EDC65}" type="datetime1">
              <a:rPr lang="en-US" smtClean="0"/>
              <a:pPr/>
              <a:t>1/9/2014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408007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712" r:id="rId4"/>
    <p:sldLayoutId id="2147483660" r:id="rId5"/>
    <p:sldLayoutId id="2147483656" r:id="rId6"/>
    <p:sldLayoutId id="2147483676" r:id="rId7"/>
    <p:sldLayoutId id="2147483657" r:id="rId8"/>
    <p:sldLayoutId id="2147483678" r:id="rId9"/>
    <p:sldLayoutId id="2147483677" r:id="rId10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1" cstate="print"/>
          <a:srcRect l="2599" r="5874" b="5262"/>
          <a:stretch/>
        </p:blipFill>
        <p:spPr>
          <a:xfrm>
            <a:off x="3883" y="6649720"/>
            <a:ext cx="10058400" cy="119418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430099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/>
                </a:solidFill>
              </a:rPr>
              <a:pPr/>
              <a:t>1/9/2014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408007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5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1" cstate="print"/>
          <a:srcRect l="2599" r="5874" b="5262"/>
          <a:stretch/>
        </p:blipFill>
        <p:spPr>
          <a:xfrm>
            <a:off x="3883" y="6649720"/>
            <a:ext cx="10058400" cy="119418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3" y="7430099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0287C9-2365-46D5-B60F-6702A48EDC65}" type="datetime1">
              <a:rPr lang="en-US" smtClean="0">
                <a:solidFill>
                  <a:srgbClr val="262626"/>
                </a:solidFill>
              </a:rPr>
              <a:pPr/>
              <a:t>1/9/2014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620" y="7408007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9C04B6CA-F113-4443-B912-BBC364082EF6}" type="slidenum">
              <a:rPr lang="en-US" smtClean="0">
                <a:solidFill>
                  <a:srgbClr val="262626"/>
                </a:solidFill>
              </a:rPr>
              <a:pPr/>
              <a:t>‹#›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8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40.wmf"/><Relationship Id="rId18" Type="http://schemas.openxmlformats.org/officeDocument/2006/relationships/image" Target="../media/image45.png"/><Relationship Id="rId3" Type="http://schemas.openxmlformats.org/officeDocument/2006/relationships/image" Target="../media/image30.jpeg"/><Relationship Id="rId7" Type="http://schemas.openxmlformats.org/officeDocument/2006/relationships/image" Target="../media/image34.wmf"/><Relationship Id="rId12" Type="http://schemas.openxmlformats.org/officeDocument/2006/relationships/image" Target="../media/image39.wmf"/><Relationship Id="rId17" Type="http://schemas.openxmlformats.org/officeDocument/2006/relationships/image" Target="../media/image44.png"/><Relationship Id="rId2" Type="http://schemas.openxmlformats.org/officeDocument/2006/relationships/image" Target="../media/image29.jpeg"/><Relationship Id="rId16" Type="http://schemas.openxmlformats.org/officeDocument/2006/relationships/image" Target="../media/image43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wmf"/><Relationship Id="rId11" Type="http://schemas.openxmlformats.org/officeDocument/2006/relationships/image" Target="../media/image38.wmf"/><Relationship Id="rId5" Type="http://schemas.openxmlformats.org/officeDocument/2006/relationships/image" Target="../media/image32.wmf"/><Relationship Id="rId15" Type="http://schemas.openxmlformats.org/officeDocument/2006/relationships/image" Target="../media/image42.wmf"/><Relationship Id="rId10" Type="http://schemas.openxmlformats.org/officeDocument/2006/relationships/image" Target="../media/image37.wmf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wmf"/><Relationship Id="rId14" Type="http://schemas.openxmlformats.org/officeDocument/2006/relationships/image" Target="../media/image4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47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jpeg"/><Relationship Id="rId5" Type="http://schemas.openxmlformats.org/officeDocument/2006/relationships/image" Target="../media/image42.wmf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29.jpeg"/><Relationship Id="rId7" Type="http://schemas.openxmlformats.org/officeDocument/2006/relationships/image" Target="../media/image32.w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jpeg"/><Relationship Id="rId5" Type="http://schemas.openxmlformats.org/officeDocument/2006/relationships/image" Target="../media/image42.wmf"/><Relationship Id="rId10" Type="http://schemas.openxmlformats.org/officeDocument/2006/relationships/image" Target="../media/image36.wmf"/><Relationship Id="rId4" Type="http://schemas.openxmlformats.org/officeDocument/2006/relationships/image" Target="../media/image30.jpeg"/><Relationship Id="rId9" Type="http://schemas.openxmlformats.org/officeDocument/2006/relationships/image" Target="../media/image3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0.jpeg"/><Relationship Id="rId7" Type="http://schemas.openxmlformats.org/officeDocument/2006/relationships/image" Target="../media/image38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wmf"/><Relationship Id="rId11" Type="http://schemas.openxmlformats.org/officeDocument/2006/relationships/image" Target="../media/image49.png"/><Relationship Id="rId5" Type="http://schemas.openxmlformats.org/officeDocument/2006/relationships/image" Target="../media/image43.jpeg"/><Relationship Id="rId10" Type="http://schemas.openxmlformats.org/officeDocument/2006/relationships/image" Target="../media/image41.wmf"/><Relationship Id="rId4" Type="http://schemas.openxmlformats.org/officeDocument/2006/relationships/image" Target="../media/image42.wmf"/><Relationship Id="rId9" Type="http://schemas.openxmlformats.org/officeDocument/2006/relationships/image" Target="../media/image4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/>
        </p:nvSpPr>
        <p:spPr>
          <a:xfrm>
            <a:off x="81891" y="7288424"/>
            <a:ext cx="2346960" cy="413808"/>
          </a:xfrm>
          <a:prstGeom prst="rect">
            <a:avLst/>
          </a:prstGeom>
        </p:spPr>
        <p:txBody>
          <a:bodyPr lIns="101882" tIns="50941" rIns="101882" bIns="5094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258050E-B668-4FA7-85AD-C750C80A6E9B}" type="datetimeFigureOut">
              <a:rPr lang="en-US" sz="1100"/>
              <a:pPr/>
              <a:t>1/9/2014</a:t>
            </a:fld>
            <a:r>
              <a:rPr lang="en-US" sz="1100" dirty="0"/>
              <a:t> </a:t>
            </a:r>
            <a:r>
              <a:rPr lang="en-US" sz="1100" dirty="0" smtClean="0"/>
              <a:t>FNST GAP 3</a:t>
            </a:r>
            <a:endParaRPr lang="en-US" sz="1100" dirty="0"/>
          </a:p>
        </p:txBody>
      </p:sp>
      <p:sp>
        <p:nvSpPr>
          <p:cNvPr id="6" name="Text Placeholder 15"/>
          <p:cNvSpPr txBox="1">
            <a:spLocks/>
          </p:cNvSpPr>
          <p:nvPr/>
        </p:nvSpPr>
        <p:spPr>
          <a:xfrm>
            <a:off x="163457" y="3235635"/>
            <a:ext cx="7656568" cy="2425044"/>
          </a:xfrm>
          <a:prstGeom prst="rect">
            <a:avLst/>
          </a:prstGeom>
        </p:spPr>
        <p:txBody>
          <a:bodyPr lIns="101882" tIns="50941" rIns="101882" bIns="50941" anchor="b">
            <a:normAutofit/>
          </a:bodyPr>
          <a:lstStyle>
            <a:lvl1pPr marL="34290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Florida National Scenic Trail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69753" y="1342545"/>
            <a:ext cx="6561952" cy="1036320"/>
          </a:xfrm>
          <a:prstGeom prst="rect">
            <a:avLst/>
          </a:prstGeom>
        </p:spPr>
        <p:txBody>
          <a:bodyPr lIns="101882" tIns="50941" rIns="101882" bIns="50941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en-US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82059" indent="-382059">
              <a:spcBef>
                <a:spcPct val="20000"/>
              </a:spcBef>
            </a:pPr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the Gaps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010" y="3549991"/>
            <a:ext cx="1822285" cy="185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4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/>
          </p:nvPr>
        </p:nvSpPr>
        <p:spPr>
          <a:xfrm>
            <a:off x="254593" y="2622713"/>
            <a:ext cx="9555480" cy="1241680"/>
          </a:xfrm>
        </p:spPr>
        <p:txBody>
          <a:bodyPr>
            <a:normAutofit fontScale="90000"/>
          </a:bodyPr>
          <a:lstStyle/>
          <a:p>
            <a:pPr>
              <a:lnSpc>
                <a:spcPts val="5000"/>
              </a:lnSpc>
            </a:pP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Florida National Scenic Trail History</a:t>
            </a:r>
            <a:b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</a:b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&amp; Congressional Background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idx="1"/>
          </p:nvPr>
        </p:nvSpPr>
        <p:spPr>
          <a:xfrm>
            <a:off x="247500" y="1515110"/>
            <a:ext cx="9563400" cy="725064"/>
          </a:xfrm>
        </p:spPr>
        <p:txBody>
          <a:bodyPr>
            <a:noAutofit/>
          </a:bodyPr>
          <a:lstStyle/>
          <a:p>
            <a:r>
              <a:rPr lang="en-US" sz="2300" b="1" dirty="0" smtClean="0"/>
              <a:t>Florida Greenways &amp; Trails Foundation, Inc.</a:t>
            </a:r>
          </a:p>
          <a:p>
            <a:r>
              <a:rPr lang="en-US" sz="2300" b="1" dirty="0" smtClean="0"/>
              <a:t>&amp; The US Forest Service</a:t>
            </a:r>
            <a:endParaRPr lang="en-US" sz="23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12052" y="7391400"/>
            <a:ext cx="2346960" cy="413808"/>
          </a:xfrm>
        </p:spPr>
        <p:txBody>
          <a:bodyPr/>
          <a:lstStyle/>
          <a:p>
            <a:fld id="{DBC17BE4-1BCF-4717-AF18-63E31677FB16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19060" y="7391400"/>
            <a:ext cx="2346960" cy="413808"/>
          </a:xfrm>
        </p:spPr>
        <p:txBody>
          <a:bodyPr/>
          <a:lstStyle/>
          <a:p>
            <a:fld id="{240D5ECE-8B49-45CD-BE81-EF81920D196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1" name="Picture 2" descr="G:\8586\003\t01\Powerpoint\FGTF 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998" y="190746"/>
            <a:ext cx="1941778" cy="78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200025" y="4095750"/>
            <a:ext cx="9944100" cy="2488145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700" b="1" dirty="0"/>
              <a:t>Congressional </a:t>
            </a:r>
            <a:r>
              <a:rPr lang="en-US" sz="2700" b="1" dirty="0" smtClean="0"/>
              <a:t>criteria—1983 &amp; </a:t>
            </a:r>
            <a:r>
              <a:rPr lang="en-US" sz="2700" b="1" dirty="0"/>
              <a:t>original 20 mile </a:t>
            </a:r>
            <a:r>
              <a:rPr lang="en-US" sz="2700" b="1" dirty="0" smtClean="0"/>
              <a:t>wide study </a:t>
            </a:r>
            <a:r>
              <a:rPr lang="en-US" sz="2700" b="1" dirty="0"/>
              <a:t>corridor</a:t>
            </a:r>
          </a:p>
          <a:p>
            <a:pPr marL="852312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700" dirty="0" smtClean="0"/>
              <a:t>Three </a:t>
            </a:r>
            <a:r>
              <a:rPr lang="en-US" sz="2700" dirty="0"/>
              <a:t>decades of public land acquisition in Florida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(</a:t>
            </a:r>
            <a:r>
              <a:rPr lang="en-US" sz="2700" dirty="0"/>
              <a:t>State &amp; local governments) </a:t>
            </a:r>
            <a:r>
              <a:rPr lang="en-US" sz="2700" dirty="0" smtClean="0"/>
              <a:t>add over </a:t>
            </a:r>
            <a:r>
              <a:rPr lang="en-US" sz="2700" dirty="0"/>
              <a:t>one million acres to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parks </a:t>
            </a:r>
            <a:r>
              <a:rPr lang="en-US" sz="2700" dirty="0"/>
              <a:t>and conservation land base</a:t>
            </a:r>
          </a:p>
          <a:p>
            <a:pPr marL="852312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700" dirty="0" smtClean="0"/>
              <a:t>Result</a:t>
            </a:r>
            <a:r>
              <a:rPr lang="en-US" sz="2700" dirty="0"/>
              <a:t>: alternate routes exist today that did not exist in 1980s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255" y="1653061"/>
            <a:ext cx="1635037" cy="269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" y="1143474"/>
            <a:ext cx="1187327" cy="124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66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/>
          </p:nvPr>
        </p:nvSpPr>
        <p:spPr>
          <a:xfrm>
            <a:off x="254593" y="2441738"/>
            <a:ext cx="9555480" cy="124168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Florida Greenways &amp; Trails </a:t>
            </a: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Foundation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17BE4-1BCF-4717-AF18-63E31677FB16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0D5ECE-8B49-45CD-BE81-EF81920D196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1" name="Picture 2" descr="G:\8586\003\t01\Powerpoint\FGTF 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998" y="190746"/>
            <a:ext cx="1941778" cy="78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533402" y="3657600"/>
            <a:ext cx="8991600" cy="2995977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marL="852312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/>
              <a:t>501c3 </a:t>
            </a:r>
            <a:r>
              <a:rPr lang="en-US" sz="2800" dirty="0"/>
              <a:t>and </a:t>
            </a:r>
            <a:r>
              <a:rPr lang="en-US" sz="2800" b="1" dirty="0"/>
              <a:t>CSO</a:t>
            </a:r>
            <a:r>
              <a:rPr lang="en-US" sz="2800" dirty="0"/>
              <a:t> (Citizen Support Organization) for </a:t>
            </a:r>
            <a:r>
              <a:rPr lang="en-US" sz="2800" dirty="0" smtClean="0"/>
              <a:t>OGT</a:t>
            </a:r>
          </a:p>
          <a:p>
            <a:pPr marL="852312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/>
              <a:t>Mission</a:t>
            </a:r>
            <a:r>
              <a:rPr lang="en-US" sz="2800" b="1" dirty="0"/>
              <a:t>:  </a:t>
            </a:r>
            <a:r>
              <a:rPr lang="en-US" sz="2800" dirty="0"/>
              <a:t>“Advocate for and help create a statewide system of trails and greenways”</a:t>
            </a:r>
          </a:p>
          <a:p>
            <a:pPr marL="852312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/>
              <a:t>“Close </a:t>
            </a:r>
            <a:r>
              <a:rPr lang="en-US" sz="2800" b="1" dirty="0"/>
              <a:t>the Gaps” </a:t>
            </a:r>
            <a:r>
              <a:rPr lang="en-US" sz="2800" dirty="0"/>
              <a:t>endeavor, initially for shared-use paths but also for other </a:t>
            </a:r>
            <a:r>
              <a:rPr lang="en-US" sz="2800" dirty="0" smtClean="0"/>
              <a:t>corridors such </a:t>
            </a:r>
            <a:r>
              <a:rPr lang="en-US" sz="2800" dirty="0"/>
              <a:t>as paddling, equestrian and hiking trails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255" y="1653061"/>
            <a:ext cx="1635037" cy="269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" y="1143474"/>
            <a:ext cx="1187327" cy="1247276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idx="1"/>
          </p:nvPr>
        </p:nvSpPr>
        <p:spPr>
          <a:xfrm>
            <a:off x="247500" y="1515110"/>
            <a:ext cx="9563400" cy="725064"/>
          </a:xfrm>
        </p:spPr>
        <p:txBody>
          <a:bodyPr>
            <a:noAutofit/>
          </a:bodyPr>
          <a:lstStyle/>
          <a:p>
            <a:r>
              <a:rPr lang="en-US" sz="2300" b="1" dirty="0" smtClean="0"/>
              <a:t>Florida Greenways &amp; Trails Foundation, Inc.</a:t>
            </a:r>
          </a:p>
          <a:p>
            <a:r>
              <a:rPr lang="en-US" sz="2300" b="1" dirty="0" smtClean="0"/>
              <a:t>&amp; The US Forest Service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426770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9" name="Picture 1" descr="FGTS Plan 2013-17 co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70079"/>
            <a:ext cx="5451020" cy="705464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23315" y="7430788"/>
            <a:ext cx="2346960" cy="413808"/>
          </a:xfrm>
        </p:spPr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/>
                </a:solidFill>
              </a:rPr>
              <a:pPr/>
              <a:t>4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76924" y="238125"/>
            <a:ext cx="40671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Florida’s Comprehensive Statewide Greenway and Trail System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managed</a:t>
            </a:r>
            <a:b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by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OGT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34075" y="2190750"/>
            <a:ext cx="385762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b="1" dirty="0" smtClean="0"/>
              <a:t>Original </a:t>
            </a:r>
            <a:r>
              <a:rPr lang="en-US" sz="2400" b="1" dirty="0"/>
              <a:t>“Opportunity Maps”</a:t>
            </a:r>
          </a:p>
          <a:p>
            <a:pPr marL="342900" indent="-342900">
              <a:lnSpc>
                <a:spcPts val="3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b="1" dirty="0" smtClean="0"/>
              <a:t>2012 </a:t>
            </a:r>
            <a:r>
              <a:rPr lang="en-US" sz="2400" b="1" dirty="0"/>
              <a:t>Priority Trails Map (includes FNST)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31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64406" y="1751683"/>
            <a:ext cx="9505260" cy="55425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23315" y="7430788"/>
            <a:ext cx="2346960" cy="413808"/>
          </a:xfrm>
        </p:spPr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/>
                </a:solidFill>
              </a:rPr>
              <a:pPr/>
              <a:t>5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6440" y="194057"/>
            <a:ext cx="95052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2013 OGT Top Tier Gaps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Map</a:t>
            </a: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includes Three Gaps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 FNST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74" y="1751683"/>
            <a:ext cx="6720290" cy="5543464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291508" y="2121584"/>
            <a:ext cx="920955" cy="5999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327584" y="1953385"/>
            <a:ext cx="346411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  <a:spcBef>
                <a:spcPts val="1200"/>
              </a:spcBef>
            </a:pPr>
            <a:r>
              <a:rPr lang="en-US" sz="2400" b="1" dirty="0"/>
              <a:t>Selection criteria: </a:t>
            </a:r>
            <a:endParaRPr lang="en-US" sz="2400" b="1" dirty="0" smtClean="0"/>
          </a:p>
          <a:p>
            <a:pPr marL="342900" indent="-342900">
              <a:lnSpc>
                <a:spcPts val="3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dirty="0" smtClean="0"/>
              <a:t>Not more than </a:t>
            </a:r>
            <a:r>
              <a:rPr lang="en-US" sz="2400" dirty="0"/>
              <a:t>3 significant </a:t>
            </a:r>
            <a:r>
              <a:rPr lang="en-US" sz="2400" dirty="0" smtClean="0"/>
              <a:t>gaps</a:t>
            </a:r>
          </a:p>
          <a:p>
            <a:pPr marL="342900" indent="-342900">
              <a:lnSpc>
                <a:spcPts val="3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dirty="0" smtClean="0"/>
              <a:t>Long-standing </a:t>
            </a:r>
            <a:r>
              <a:rPr lang="en-US" sz="2400" dirty="0" smtClean="0"/>
              <a:t>gaps</a:t>
            </a:r>
            <a:endParaRPr lang="en-US" sz="2400" dirty="0" smtClean="0"/>
          </a:p>
          <a:p>
            <a:pPr marL="342900" indent="-342900">
              <a:lnSpc>
                <a:spcPts val="3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dirty="0" smtClean="0"/>
              <a:t>Geographic </a:t>
            </a:r>
            <a:r>
              <a:rPr lang="en-US" sz="2400" dirty="0"/>
              <a:t>variety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655292" y="2299521"/>
            <a:ext cx="799882" cy="4877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347543" y="3690414"/>
            <a:ext cx="799882" cy="5290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090972" y="2669967"/>
            <a:ext cx="1277957" cy="40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GAP 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30568" y="2747321"/>
            <a:ext cx="1277957" cy="40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GAP 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08505" y="4219457"/>
            <a:ext cx="1277957" cy="40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GAP 1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90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3" grpId="0" build="p"/>
      <p:bldP spid="19" grpId="0" animBg="1"/>
      <p:bldP spid="20" grpId="0" animBg="1"/>
      <p:bldP spid="17" grpId="0"/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502920" y="1273735"/>
            <a:ext cx="9052560" cy="131523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</a:rPr>
              <a:t>Study Area Gap #3 Selected to establish evaluation format for gap </a:t>
            </a:r>
            <a:r>
              <a:rPr lang="en-US" b="1" dirty="0" smtClean="0">
                <a:solidFill>
                  <a:schemeClr val="tx1"/>
                </a:solidFill>
              </a:rPr>
              <a:t>analysis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Study Area Gap #3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/>
                </a:solidFill>
              </a:rPr>
              <a:pPr/>
              <a:t>6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8805" y="2577948"/>
            <a:ext cx="783299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600" dirty="0"/>
              <a:t>Potential “future” gap due to private land ownership of entire corridor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600" dirty="0" smtClean="0"/>
              <a:t>USFS </a:t>
            </a:r>
            <a:r>
              <a:rPr lang="en-US" sz="2600" dirty="0"/>
              <a:t>&amp; FTA have 30 year history on corridor—understand vulnerability and challenges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600" dirty="0" smtClean="0"/>
              <a:t>Good </a:t>
            </a:r>
            <a:r>
              <a:rPr lang="en-US" sz="2600" dirty="0"/>
              <a:t>sense of alternate routes available (initial presentation to FTA 2010)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600" dirty="0" smtClean="0"/>
              <a:t>OGT </a:t>
            </a:r>
            <a:r>
              <a:rPr lang="en-US" sz="2600" dirty="0"/>
              <a:t>Opportunity and Priority Map information available on alternate </a:t>
            </a:r>
            <a:r>
              <a:rPr lang="en-US" sz="2600" dirty="0" smtClean="0"/>
              <a:t>routes  (</a:t>
            </a:r>
            <a:r>
              <a:rPr lang="en-US" sz="2600" dirty="0"/>
              <a:t>local government awareness and involvement)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7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502920" y="1196617"/>
            <a:ext cx="9052560" cy="131523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tx1"/>
                </a:solidFill>
              </a:rPr>
              <a:t>Preliminary </a:t>
            </a:r>
            <a:r>
              <a:rPr lang="en-US" b="1" dirty="0">
                <a:solidFill>
                  <a:schemeClr val="tx1"/>
                </a:solidFill>
              </a:rPr>
              <a:t>Major Criteria for evaluating 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“</a:t>
            </a:r>
            <a:r>
              <a:rPr lang="en-US" b="1" dirty="0">
                <a:solidFill>
                  <a:schemeClr val="tx1"/>
                </a:solidFill>
              </a:rPr>
              <a:t>Close the Gaps” FNST alternatives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Study Area Gap #3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87C9-2365-46D5-B60F-6702A48EDC65}" type="datetime1">
              <a:rPr lang="en-US" smtClean="0">
                <a:solidFill>
                  <a:srgbClr val="262626">
                    <a:lumMod val="75000"/>
                    <a:lumOff val="25000"/>
                  </a:srgbClr>
                </a:solidFill>
              </a:rPr>
              <a:pPr/>
              <a:t>1/9/2014</a:t>
            </a:fld>
            <a:endParaRPr lang="en-US" dirty="0">
              <a:solidFill>
                <a:srgbClr val="26262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/>
                </a:solidFill>
              </a:rPr>
              <a:pPr/>
              <a:t>7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9657" y="2445745"/>
            <a:ext cx="473725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100" dirty="0"/>
              <a:t>Total number of miles (</a:t>
            </a:r>
            <a:r>
              <a:rPr lang="en-US" sz="2100" dirty="0" err="1"/>
              <a:t>est</a:t>
            </a:r>
            <a:r>
              <a:rPr lang="en-US" sz="2100" dirty="0"/>
              <a:t>) across gap—most direct and alternate routes</a:t>
            </a:r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100" dirty="0" smtClean="0"/>
              <a:t>Areas </a:t>
            </a:r>
            <a:r>
              <a:rPr lang="en-US" sz="2100" dirty="0"/>
              <a:t>of existing public land &amp; future public land in gaps</a:t>
            </a:r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100" dirty="0" smtClean="0"/>
              <a:t>Private </a:t>
            </a:r>
            <a:r>
              <a:rPr lang="en-US" sz="2100" dirty="0"/>
              <a:t>land ownerships and difficulty of establishing corridor along each route</a:t>
            </a:r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100" dirty="0" smtClean="0"/>
              <a:t>Major </a:t>
            </a:r>
            <a:r>
              <a:rPr lang="en-US" sz="2100" dirty="0"/>
              <a:t>obstacles that could complicate route selection and costs (</a:t>
            </a:r>
            <a:r>
              <a:rPr lang="en-US" sz="2100" dirty="0" err="1"/>
              <a:t>ie</a:t>
            </a:r>
            <a:r>
              <a:rPr lang="en-US" sz="2100" dirty="0"/>
              <a:t>, </a:t>
            </a:r>
            <a:r>
              <a:rPr lang="en-US" sz="2100" dirty="0" smtClean="0"/>
              <a:t>rivers</a:t>
            </a:r>
            <a:r>
              <a:rPr lang="en-US" sz="2100" dirty="0"/>
              <a:t>, </a:t>
            </a:r>
            <a:r>
              <a:rPr lang="en-US" sz="2100" dirty="0" smtClean="0"/>
              <a:t>highways, </a:t>
            </a:r>
            <a:r>
              <a:rPr lang="en-US" sz="2100" dirty="0" smtClean="0"/>
              <a:t>military </a:t>
            </a:r>
            <a:r>
              <a:rPr lang="en-US" sz="2100" dirty="0"/>
              <a:t>bases, etc</a:t>
            </a:r>
            <a:r>
              <a:rPr lang="en-US" sz="2100" dirty="0" smtClean="0"/>
              <a:t>.)</a:t>
            </a:r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100" dirty="0"/>
              <a:t>Special scenic, cultural, recreational and/or historic areas along routes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en-US" sz="2100" dirty="0"/>
          </a:p>
          <a:p>
            <a:endParaRPr lang="en-US" sz="2100" dirty="0"/>
          </a:p>
        </p:txBody>
      </p:sp>
      <p:sp>
        <p:nvSpPr>
          <p:cNvPr id="9" name="TextBox 8"/>
          <p:cNvSpPr txBox="1"/>
          <p:nvPr/>
        </p:nvSpPr>
        <p:spPr>
          <a:xfrm>
            <a:off x="5166910" y="2445744"/>
            <a:ext cx="4474685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100" dirty="0" smtClean="0"/>
              <a:t>Public </a:t>
            </a:r>
            <a:r>
              <a:rPr lang="en-US" sz="2100" dirty="0"/>
              <a:t>access opportunities along alternate routes</a:t>
            </a:r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100" dirty="0" smtClean="0"/>
              <a:t>Communities </a:t>
            </a:r>
            <a:r>
              <a:rPr lang="en-US" sz="2100" dirty="0"/>
              <a:t>and facilities for supplies/overnights along alternate routes</a:t>
            </a:r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100" dirty="0" smtClean="0"/>
              <a:t>Potential </a:t>
            </a:r>
            <a:r>
              <a:rPr lang="en-US" sz="2100" dirty="0"/>
              <a:t>for expanded recreational use associated with alternate routes (</a:t>
            </a:r>
            <a:r>
              <a:rPr lang="en-US" sz="2100" dirty="0" err="1"/>
              <a:t>ie</a:t>
            </a:r>
            <a:r>
              <a:rPr lang="en-US" sz="2100" dirty="0"/>
              <a:t>., spurs </a:t>
            </a:r>
            <a:r>
              <a:rPr lang="en-US" sz="2100" dirty="0" smtClean="0"/>
              <a:t> and/or </a:t>
            </a:r>
            <a:r>
              <a:rPr lang="en-US" sz="2100" dirty="0"/>
              <a:t>loop trails possible)</a:t>
            </a:r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100" dirty="0" smtClean="0"/>
              <a:t>Preliminary </a:t>
            </a:r>
            <a:r>
              <a:rPr lang="en-US" sz="2100" dirty="0"/>
              <a:t>estimates of costs to acquire land/easements and establish public corridor</a:t>
            </a:r>
          </a:p>
          <a:p>
            <a:endParaRPr lang="en-US" sz="21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5588000" y="6389511"/>
            <a:ext cx="812800" cy="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04933" y="6722533"/>
            <a:ext cx="942622" cy="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29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2" y="314324"/>
            <a:ext cx="4473766" cy="69056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70" y="426886"/>
            <a:ext cx="1098638" cy="1071991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sp>
        <p:nvSpPr>
          <p:cNvPr id="46" name="Rectangle 45"/>
          <p:cNvSpPr/>
          <p:nvPr/>
        </p:nvSpPr>
        <p:spPr>
          <a:xfrm>
            <a:off x="857664" y="2435170"/>
            <a:ext cx="3687729" cy="854647"/>
          </a:xfrm>
          <a:prstGeom prst="rect">
            <a:avLst/>
          </a:prstGeom>
          <a:blipFill dpi="0" rotWithShape="1">
            <a:blip r:embed="rId4">
              <a:alphaModFix amt="63000"/>
            </a:blip>
            <a:srcRect/>
            <a:stretch>
              <a:fillRect/>
            </a:stretch>
          </a:blip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287C9-2365-46D5-B60F-6702A48EDC65}" type="datetime1">
              <a:rPr lang="en-US" smtClean="0"/>
              <a:pPr/>
              <a:t>1/9/2014</a:t>
            </a:fld>
            <a:endParaRPr lang="en-US" dirty="0"/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11440" y="7430788"/>
            <a:ext cx="2346960" cy="413808"/>
          </a:xfrm>
        </p:spPr>
        <p:txBody>
          <a:bodyPr/>
          <a:lstStyle/>
          <a:p>
            <a:fld id="{240D5ECE-8B49-45CD-BE81-EF81920D196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125" y="648630"/>
            <a:ext cx="649353" cy="1293542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570" y="697981"/>
            <a:ext cx="543211" cy="72752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869" y="697981"/>
            <a:ext cx="314325" cy="8382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594" y="1389536"/>
            <a:ext cx="1927781" cy="18012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00" y="1389536"/>
            <a:ext cx="1012676" cy="1581112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427" y="2707144"/>
            <a:ext cx="288505" cy="115402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959" y="3831019"/>
            <a:ext cx="381637" cy="495633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86" y="4326653"/>
            <a:ext cx="196292" cy="80970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687" y="5136356"/>
            <a:ext cx="919579" cy="1613955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61" y="3702844"/>
            <a:ext cx="3510010" cy="3054041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48" name="TextBox 47"/>
          <p:cNvSpPr txBox="1"/>
          <p:nvPr/>
        </p:nvSpPr>
        <p:spPr>
          <a:xfrm>
            <a:off x="1157816" y="3393063"/>
            <a:ext cx="1471084" cy="415498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Existing </a:t>
            </a:r>
            <a:r>
              <a:rPr lang="en-US" sz="1050" b="1" dirty="0" smtClean="0"/>
              <a:t>FNST Unofficial Connector</a:t>
            </a:r>
            <a:endParaRPr 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2900370" y="1711339"/>
            <a:ext cx="1058823" cy="438582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Alternate A </a:t>
            </a:r>
            <a:r>
              <a:rPr lang="en-US" sz="1050" b="1" dirty="0" smtClean="0"/>
              <a:t>Northern Route</a:t>
            </a:r>
            <a:endParaRPr lang="en-US" sz="105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387946" y="4590028"/>
            <a:ext cx="1293344" cy="438582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Alternate B</a:t>
            </a:r>
            <a:br>
              <a:rPr lang="en-US" sz="1200" b="1" dirty="0" smtClean="0"/>
            </a:br>
            <a:r>
              <a:rPr lang="en-US" sz="1050" b="1" dirty="0" smtClean="0"/>
              <a:t>Southern </a:t>
            </a:r>
            <a:r>
              <a:rPr lang="en-US" sz="1050" b="1" dirty="0"/>
              <a:t>Route</a:t>
            </a:r>
          </a:p>
        </p:txBody>
      </p:sp>
      <p:sp>
        <p:nvSpPr>
          <p:cNvPr id="28" name="Content Placeholder 6"/>
          <p:cNvSpPr txBox="1">
            <a:spLocks/>
          </p:cNvSpPr>
          <p:nvPr/>
        </p:nvSpPr>
        <p:spPr>
          <a:xfrm>
            <a:off x="5131506" y="220951"/>
            <a:ext cx="4698633" cy="131523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3900" b="1" dirty="0" smtClean="0">
                <a:solidFill>
                  <a:schemeClr val="bg1"/>
                </a:solidFill>
              </a:rPr>
              <a:t>Study Area Gap #3</a:t>
            </a:r>
            <a:r>
              <a:rPr lang="en-US" sz="3000" b="1" dirty="0" smtClean="0">
                <a:solidFill>
                  <a:schemeClr val="bg1"/>
                </a:solidFill>
              </a:rPr>
              <a:t/>
            </a:r>
            <a:br>
              <a:rPr lang="en-US" sz="3000" b="1" dirty="0" smtClean="0">
                <a:solidFill>
                  <a:schemeClr val="bg1"/>
                </a:solidFill>
              </a:rPr>
            </a:br>
            <a:r>
              <a:rPr lang="en-US" sz="2600" b="1" dirty="0" smtClean="0">
                <a:solidFill>
                  <a:schemeClr val="bg1"/>
                </a:solidFill>
              </a:rPr>
              <a:t>Suwannee River to the </a:t>
            </a:r>
            <a:r>
              <a:rPr lang="en-US" sz="2600" b="1" dirty="0" err="1" smtClean="0">
                <a:solidFill>
                  <a:schemeClr val="bg1"/>
                </a:solidFill>
              </a:rPr>
              <a:t>Aucilla</a:t>
            </a:r>
            <a:r>
              <a:rPr lang="en-US" sz="2600" b="1" dirty="0" smtClean="0">
                <a:solidFill>
                  <a:schemeClr val="bg1"/>
                </a:solidFill>
              </a:rPr>
              <a:t> River</a:t>
            </a:r>
            <a:endParaRPr lang="en-US" sz="26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9" y="1611326"/>
            <a:ext cx="1028700" cy="20002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70" y="6176482"/>
            <a:ext cx="1998451" cy="932908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4398" y="1389818"/>
            <a:ext cx="3722646" cy="619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4398" y="2285999"/>
            <a:ext cx="3722646" cy="170497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225"/>
          <a:stretch/>
        </p:blipFill>
        <p:spPr>
          <a:xfrm>
            <a:off x="5644398" y="4229101"/>
            <a:ext cx="3722645" cy="124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7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2" y="314324"/>
            <a:ext cx="4473766" cy="69056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70" y="426886"/>
            <a:ext cx="1098638" cy="1071991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sp>
        <p:nvSpPr>
          <p:cNvPr id="46" name="Rectangle 45"/>
          <p:cNvSpPr/>
          <p:nvPr/>
        </p:nvSpPr>
        <p:spPr>
          <a:xfrm>
            <a:off x="857664" y="2435170"/>
            <a:ext cx="3687729" cy="854647"/>
          </a:xfrm>
          <a:prstGeom prst="rect">
            <a:avLst/>
          </a:prstGeom>
          <a:blipFill dpi="0" rotWithShape="1">
            <a:blip r:embed="rId4">
              <a:alphaModFix amt="63000"/>
            </a:blip>
            <a:srcRect/>
            <a:stretch>
              <a:fillRect/>
            </a:stretch>
          </a:blip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287C9-2365-46D5-B60F-6702A48EDC65}" type="datetime1">
              <a:rPr lang="en-US" smtClean="0"/>
              <a:pPr/>
              <a:t>1/9/2014</a:t>
            </a:fld>
            <a:endParaRPr lang="en-US" dirty="0"/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11440" y="7430788"/>
            <a:ext cx="2346960" cy="413808"/>
          </a:xfrm>
        </p:spPr>
        <p:txBody>
          <a:bodyPr/>
          <a:lstStyle/>
          <a:p>
            <a:fld id="{240D5ECE-8B49-45CD-BE81-EF81920D196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157816" y="3393063"/>
            <a:ext cx="1471084" cy="415498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Existing FNST certified</a:t>
            </a:r>
          </a:p>
          <a:p>
            <a:pPr algn="ctr"/>
            <a:r>
              <a:rPr lang="en-US" sz="1050" b="1" dirty="0" smtClean="0"/>
              <a:t>&amp; non-certified</a:t>
            </a:r>
            <a:endParaRPr lang="en-US" sz="1050" b="1" dirty="0"/>
          </a:p>
        </p:txBody>
      </p:sp>
      <p:sp>
        <p:nvSpPr>
          <p:cNvPr id="28" name="Content Placeholder 6"/>
          <p:cNvSpPr txBox="1">
            <a:spLocks/>
          </p:cNvSpPr>
          <p:nvPr/>
        </p:nvSpPr>
        <p:spPr>
          <a:xfrm>
            <a:off x="5131506" y="220951"/>
            <a:ext cx="4698633" cy="131523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3900" b="1" dirty="0" smtClean="0">
                <a:solidFill>
                  <a:schemeClr val="bg1"/>
                </a:solidFill>
              </a:rPr>
              <a:t>Study Area Gap #3</a:t>
            </a:r>
            <a:r>
              <a:rPr lang="en-US" sz="3000" b="1" dirty="0" smtClean="0">
                <a:solidFill>
                  <a:schemeClr val="bg1"/>
                </a:solidFill>
              </a:rPr>
              <a:t/>
            </a:r>
            <a:br>
              <a:rPr lang="en-US" sz="3000" b="1" dirty="0" smtClean="0">
                <a:solidFill>
                  <a:schemeClr val="bg1"/>
                </a:solidFill>
              </a:rPr>
            </a:br>
            <a:r>
              <a:rPr lang="en-US" sz="2600" b="1" dirty="0" smtClean="0">
                <a:solidFill>
                  <a:schemeClr val="bg1"/>
                </a:solidFill>
              </a:rPr>
              <a:t>Suwannee River to the </a:t>
            </a:r>
            <a:r>
              <a:rPr lang="en-US" sz="2600" b="1" dirty="0" err="1" smtClean="0">
                <a:solidFill>
                  <a:schemeClr val="bg1"/>
                </a:solidFill>
              </a:rPr>
              <a:t>Aucilla</a:t>
            </a:r>
            <a:r>
              <a:rPr lang="en-US" sz="2600" b="1" dirty="0" smtClean="0">
                <a:solidFill>
                  <a:schemeClr val="bg1"/>
                </a:solidFill>
              </a:rPr>
              <a:t> River</a:t>
            </a:r>
            <a:endParaRPr lang="en-US" sz="26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9" y="1611326"/>
            <a:ext cx="1028700" cy="20002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70" y="6176482"/>
            <a:ext cx="1998451" cy="932908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4398" y="1389818"/>
            <a:ext cx="3672847" cy="55235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112195" y="865983"/>
            <a:ext cx="236862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300" b="1" dirty="0" smtClean="0">
                <a:solidFill>
                  <a:srgbClr val="0AB627"/>
                </a:solidFill>
              </a:rPr>
              <a:t>ASSETS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Shortest distance between rivers</a:t>
            </a:r>
            <a:endParaRPr lang="en-US" sz="1300" b="1" dirty="0">
              <a:solidFill>
                <a:schemeClr val="bg1"/>
              </a:solidFill>
            </a:endParaRP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“Trail” established and blazed</a:t>
            </a:r>
            <a:endParaRPr lang="en-US" sz="1300" b="1" dirty="0">
              <a:solidFill>
                <a:schemeClr val="bg1"/>
              </a:solidFill>
            </a:endParaRP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Trail on logging roads / easy to maintain</a:t>
            </a:r>
            <a:endParaRPr lang="en-US" sz="1300" b="1" dirty="0">
              <a:solidFill>
                <a:schemeClr val="bg1"/>
              </a:solidFill>
            </a:endParaRP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Cost under ”existing agreements”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One area of public land (</a:t>
            </a:r>
            <a:r>
              <a:rPr lang="en-US" sz="1300" b="1" dirty="0" err="1" smtClean="0">
                <a:solidFill>
                  <a:schemeClr val="bg1"/>
                </a:solidFill>
              </a:rPr>
              <a:t>Econfina</a:t>
            </a:r>
            <a:r>
              <a:rPr lang="en-US" sz="1300" b="1" dirty="0" smtClean="0">
                <a:solidFill>
                  <a:schemeClr val="bg1"/>
                </a:solidFill>
              </a:rPr>
              <a:t>) exists</a:t>
            </a:r>
            <a:endParaRPr lang="en-US" sz="1300" b="1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en-US" sz="2100" dirty="0">
              <a:solidFill>
                <a:schemeClr val="bg1"/>
              </a:solidFill>
            </a:endParaRPr>
          </a:p>
          <a:p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67599" y="865983"/>
            <a:ext cx="2486025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300" b="1" dirty="0" smtClean="0">
                <a:solidFill>
                  <a:srgbClr val="FF0000"/>
                </a:solidFill>
              </a:rPr>
              <a:t>LIABILITY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No OGT priority corridors in proximity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100% of existing “trail” on private property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Permission agreements for trail are old/expired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Agreements are short term (30 day cancellation)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Low to moderate scenic value due to logging use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Very low public use ( est. 20+  users a year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Very difficult to relocate off logging roads (wetlands)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No identified public land(s) project currently in area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Very isolated area/no communities or facilities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Very low prospects for additional trails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Very restricted public access/mostly private roads</a:t>
            </a:r>
          </a:p>
        </p:txBody>
      </p:sp>
    </p:spTree>
    <p:extLst>
      <p:ext uri="{BB962C8B-B14F-4D97-AF65-F5344CB8AC3E}">
        <p14:creationId xmlns:p14="http://schemas.microsoft.com/office/powerpoint/2010/main" val="33491748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3131E-6 3.46405E-6 L 3.13131E-6 -0.1397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6" grpId="0" build="p"/>
      <p:bldP spid="3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4398" y="2285999"/>
            <a:ext cx="3672847" cy="1724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2" y="314324"/>
            <a:ext cx="4473766" cy="69056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70" y="426886"/>
            <a:ext cx="1098638" cy="1071991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287C9-2365-46D5-B60F-6702A48EDC65}" type="datetime1">
              <a:rPr lang="en-US" smtClean="0"/>
              <a:pPr/>
              <a:t>1/9/2014</a:t>
            </a:fld>
            <a:endParaRPr lang="en-US" dirty="0"/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11440" y="7430788"/>
            <a:ext cx="2346960" cy="413808"/>
          </a:xfrm>
        </p:spPr>
        <p:txBody>
          <a:bodyPr/>
          <a:lstStyle/>
          <a:p>
            <a:fld id="{240D5ECE-8B49-45CD-BE81-EF81920D196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8" name="Content Placeholder 6"/>
          <p:cNvSpPr txBox="1">
            <a:spLocks/>
          </p:cNvSpPr>
          <p:nvPr/>
        </p:nvSpPr>
        <p:spPr>
          <a:xfrm>
            <a:off x="5131506" y="220951"/>
            <a:ext cx="4698633" cy="131523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3900" b="1" dirty="0" smtClean="0">
                <a:solidFill>
                  <a:schemeClr val="bg1"/>
                </a:solidFill>
              </a:rPr>
              <a:t>Study Area Gap #3</a:t>
            </a:r>
            <a:r>
              <a:rPr lang="en-US" sz="3000" b="1" dirty="0" smtClean="0">
                <a:solidFill>
                  <a:schemeClr val="bg1"/>
                </a:solidFill>
              </a:rPr>
              <a:t/>
            </a:r>
            <a:br>
              <a:rPr lang="en-US" sz="3000" b="1" dirty="0" smtClean="0">
                <a:solidFill>
                  <a:schemeClr val="bg1"/>
                </a:solidFill>
              </a:rPr>
            </a:br>
            <a:r>
              <a:rPr lang="en-US" sz="2600" b="1" dirty="0" smtClean="0">
                <a:solidFill>
                  <a:schemeClr val="bg1"/>
                </a:solidFill>
              </a:rPr>
              <a:t>Suwannee River to the </a:t>
            </a:r>
            <a:r>
              <a:rPr lang="en-US" sz="2600" b="1" dirty="0" err="1" smtClean="0">
                <a:solidFill>
                  <a:schemeClr val="bg1"/>
                </a:solidFill>
              </a:rPr>
              <a:t>Aucilla</a:t>
            </a:r>
            <a:r>
              <a:rPr lang="en-US" sz="2600" b="1" dirty="0" smtClean="0">
                <a:solidFill>
                  <a:schemeClr val="bg1"/>
                </a:solidFill>
              </a:rPr>
              <a:t> River</a:t>
            </a:r>
            <a:endParaRPr lang="en-US" sz="26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9" y="1611326"/>
            <a:ext cx="1028700" cy="20002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70" y="6176482"/>
            <a:ext cx="1998451" cy="932908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5112195" y="1942172"/>
            <a:ext cx="2368626" cy="4703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  <a:spcBef>
                <a:spcPts val="1000"/>
              </a:spcBef>
            </a:pPr>
            <a:r>
              <a:rPr lang="en-US" sz="1300" b="1" dirty="0" smtClean="0">
                <a:solidFill>
                  <a:srgbClr val="0AB627"/>
                </a:solidFill>
              </a:rPr>
              <a:t>ASSETS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Long segments of public land along route</a:t>
            </a:r>
          </a:p>
          <a:p>
            <a:pPr marL="400050" lvl="1" indent="-17145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US" sz="1300" b="1" dirty="0" smtClean="0">
                <a:solidFill>
                  <a:schemeClr val="bg1"/>
                </a:solidFill>
              </a:rPr>
              <a:t>US 90 R/O/W four lane highway; 2 in use</a:t>
            </a:r>
          </a:p>
          <a:p>
            <a:pPr marL="400050" lvl="1" indent="-17145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US" sz="1300" b="1" dirty="0" smtClean="0">
                <a:solidFill>
                  <a:schemeClr val="bg1"/>
                </a:solidFill>
              </a:rPr>
              <a:t>SRWMD acquiring lands along both rivers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US 90 route is on OGT Opportunity Map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Moderate to very scenic route along two rivers and rolling hills and farmland of Madison County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Good to excellent prospects for alternative recreational trails and recreational use via loops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Excellent public access along entire corridor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Several communities and good facilities exist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67599" y="1942172"/>
            <a:ext cx="24860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ts val="1400"/>
              </a:lnSpc>
              <a:spcBef>
                <a:spcPts val="800"/>
              </a:spcBef>
            </a:pPr>
            <a:r>
              <a:rPr lang="en-US" sz="1300" b="1" dirty="0" smtClean="0">
                <a:solidFill>
                  <a:srgbClr val="FF0000"/>
                </a:solidFill>
              </a:rPr>
              <a:t>LIABILITY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Trail corridor longer/not as direct as existing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Extra trail miles to construct and maintain</a:t>
            </a:r>
            <a:endParaRPr lang="en-US" sz="1300" b="1" dirty="0">
              <a:solidFill>
                <a:schemeClr val="bg1"/>
              </a:solidFill>
            </a:endParaRP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US 90 route would be shared-use probably paved</a:t>
            </a:r>
            <a:endParaRPr lang="en-US" sz="1300" b="1" dirty="0">
              <a:solidFill>
                <a:schemeClr val="bg1"/>
              </a:solidFill>
            </a:endParaRP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US 90 route is not currently a “priority trail” corridor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I-10 underpass/overpass required</a:t>
            </a:r>
            <a:endParaRPr lang="en-US" sz="1300" b="1" dirty="0">
              <a:solidFill>
                <a:schemeClr val="bg1"/>
              </a:solidFill>
            </a:endParaRP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endParaRPr lang="en-US" sz="1300" b="1" dirty="0" smtClean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125" y="648630"/>
            <a:ext cx="649353" cy="1293542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869" y="697981"/>
            <a:ext cx="314325" cy="8382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594" y="1389536"/>
            <a:ext cx="1927781" cy="18012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00" y="1389536"/>
            <a:ext cx="1012676" cy="1581112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2900370" y="1711339"/>
            <a:ext cx="1058823" cy="438582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Alternate A </a:t>
            </a:r>
            <a:r>
              <a:rPr lang="en-US" sz="1050" b="1" dirty="0" smtClean="0"/>
              <a:t>Northern Route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223401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3131E-6 -4.5098E-6 L 3.13131E-6 -0.2585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6" grpId="0" uiExpand="1" build="p"/>
      <p:bldP spid="3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2" y="314324"/>
            <a:ext cx="4473766" cy="69056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70" y="426886"/>
            <a:ext cx="1098638" cy="1071991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287C9-2365-46D5-B60F-6702A48EDC65}" type="datetime1">
              <a:rPr lang="en-US" smtClean="0"/>
              <a:pPr/>
              <a:t>1/9/2014</a:t>
            </a:fld>
            <a:endParaRPr lang="en-US" dirty="0"/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11440" y="7430788"/>
            <a:ext cx="2346960" cy="413808"/>
          </a:xfrm>
        </p:spPr>
        <p:txBody>
          <a:bodyPr/>
          <a:lstStyle/>
          <a:p>
            <a:fld id="{240D5ECE-8B49-45CD-BE81-EF81920D196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8" name="Header"/>
          <p:cNvSpPr txBox="1">
            <a:spLocks/>
          </p:cNvSpPr>
          <p:nvPr/>
        </p:nvSpPr>
        <p:spPr>
          <a:xfrm>
            <a:off x="5131506" y="220951"/>
            <a:ext cx="4698633" cy="131523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3900" b="1" dirty="0" smtClean="0">
                <a:solidFill>
                  <a:schemeClr val="bg1"/>
                </a:solidFill>
              </a:rPr>
              <a:t>Study Area Gap #3</a:t>
            </a:r>
            <a:r>
              <a:rPr lang="en-US" sz="3000" b="1" dirty="0" smtClean="0">
                <a:solidFill>
                  <a:schemeClr val="bg1"/>
                </a:solidFill>
              </a:rPr>
              <a:t/>
            </a:r>
            <a:br>
              <a:rPr lang="en-US" sz="3000" b="1" dirty="0" smtClean="0">
                <a:solidFill>
                  <a:schemeClr val="bg1"/>
                </a:solidFill>
              </a:rPr>
            </a:br>
            <a:r>
              <a:rPr lang="en-US" sz="2600" b="1" dirty="0" smtClean="0">
                <a:solidFill>
                  <a:schemeClr val="bg1"/>
                </a:solidFill>
              </a:rPr>
              <a:t>Suwannee River to the </a:t>
            </a:r>
            <a:r>
              <a:rPr lang="en-US" sz="2600" b="1" dirty="0" err="1" smtClean="0">
                <a:solidFill>
                  <a:schemeClr val="bg1"/>
                </a:solidFill>
              </a:rPr>
              <a:t>Aucilla</a:t>
            </a:r>
            <a:r>
              <a:rPr lang="en-US" sz="2600" b="1" dirty="0" smtClean="0">
                <a:solidFill>
                  <a:schemeClr val="bg1"/>
                </a:solidFill>
              </a:rPr>
              <a:t> River</a:t>
            </a:r>
            <a:endParaRPr lang="en-US" sz="2600" b="1" dirty="0">
              <a:solidFill>
                <a:schemeClr val="bg1"/>
              </a:solidFill>
            </a:endParaRPr>
          </a:p>
        </p:txBody>
      </p:sp>
      <p:pic>
        <p:nvPicPr>
          <p:cNvPr id="5" name="Map Mileage Ba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9" y="1611326"/>
            <a:ext cx="1028700" cy="200025"/>
          </a:xfrm>
          <a:prstGeom prst="rect">
            <a:avLst/>
          </a:prstGeom>
        </p:spPr>
      </p:pic>
      <p:pic>
        <p:nvPicPr>
          <p:cNvPr id="29" name="Legend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70" y="6176482"/>
            <a:ext cx="1998451" cy="932908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sp>
        <p:nvSpPr>
          <p:cNvPr id="26" name="Column 1" hidden="1"/>
          <p:cNvSpPr txBox="1"/>
          <p:nvPr/>
        </p:nvSpPr>
        <p:spPr>
          <a:xfrm>
            <a:off x="5112195" y="1942172"/>
            <a:ext cx="2368626" cy="4703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  <a:spcBef>
                <a:spcPts val="1000"/>
              </a:spcBef>
            </a:pPr>
            <a:r>
              <a:rPr lang="en-US" sz="1300" b="1" dirty="0" smtClean="0">
                <a:solidFill>
                  <a:srgbClr val="FF0000"/>
                </a:solidFill>
              </a:rPr>
              <a:t>ASSETS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Long segments of public land along route</a:t>
            </a:r>
          </a:p>
          <a:p>
            <a:pPr marL="400050" lvl="1" indent="-171450">
              <a:lnSpc>
                <a:spcPts val="14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300" b="1" dirty="0" smtClean="0">
                <a:solidFill>
                  <a:schemeClr val="bg1"/>
                </a:solidFill>
              </a:rPr>
              <a:t>US 90 R/O/W four lane highway; 2 in use</a:t>
            </a:r>
          </a:p>
          <a:p>
            <a:pPr marL="400050" lvl="1" indent="-171450">
              <a:lnSpc>
                <a:spcPts val="14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300" b="1" dirty="0" smtClean="0">
                <a:solidFill>
                  <a:schemeClr val="bg1"/>
                </a:solidFill>
              </a:rPr>
              <a:t>SRWMD acquiring lands along both rivers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US 90 route is on OGT Opportunity Map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Moderate to very scenic route along two rivers and rolling hills and farmland of Madison County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Good to excellent prospects for alternative recreational trails and recreational use via loops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Excellent public access along entire corridor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Several communities and good facilities exist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32" name="Column 2" hidden="1"/>
          <p:cNvSpPr txBox="1"/>
          <p:nvPr/>
        </p:nvSpPr>
        <p:spPr>
          <a:xfrm>
            <a:off x="7467599" y="1942172"/>
            <a:ext cx="24860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ts val="1400"/>
              </a:lnSpc>
              <a:spcBef>
                <a:spcPts val="800"/>
              </a:spcBef>
            </a:pPr>
            <a:r>
              <a:rPr lang="en-US" sz="1300" b="1" dirty="0" smtClean="0">
                <a:solidFill>
                  <a:srgbClr val="FF0000"/>
                </a:solidFill>
              </a:rPr>
              <a:t>LIABILITY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Trail corridor longer/not as direct as existing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Extra trail miles to construct and maintain</a:t>
            </a:r>
            <a:endParaRPr lang="en-US" sz="1300" b="1" dirty="0">
              <a:solidFill>
                <a:schemeClr val="bg1"/>
              </a:solidFill>
            </a:endParaRP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US 90 route would be shared-use probably paved</a:t>
            </a:r>
            <a:endParaRPr lang="en-US" sz="1300" b="1" dirty="0">
              <a:solidFill>
                <a:schemeClr val="bg1"/>
              </a:solidFill>
            </a:endParaRP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US 90 route is not currently a “priority trail” corridor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I-10 underpass/overpass required</a:t>
            </a:r>
            <a:endParaRPr lang="en-US" sz="1300" b="1" dirty="0">
              <a:solidFill>
                <a:schemeClr val="bg1"/>
              </a:solidFill>
            </a:endParaRP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Font typeface="Wingdings" panose="05000000000000000000" pitchFamily="2" charset="2"/>
              <a:buChar char="Ø"/>
            </a:pPr>
            <a:endParaRPr lang="en-US" sz="1300" b="1" dirty="0" smtClean="0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427" y="2707144"/>
            <a:ext cx="288505" cy="115402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959" y="3831019"/>
            <a:ext cx="381637" cy="495633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86" y="4326653"/>
            <a:ext cx="196292" cy="80970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687" y="5136356"/>
            <a:ext cx="919579" cy="1613955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61" y="3702844"/>
            <a:ext cx="3510010" cy="3054041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27" name="TextBox 26"/>
          <p:cNvSpPr txBox="1"/>
          <p:nvPr/>
        </p:nvSpPr>
        <p:spPr>
          <a:xfrm>
            <a:off x="3387946" y="4590028"/>
            <a:ext cx="1293344" cy="438582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Alternate B</a:t>
            </a:r>
            <a:br>
              <a:rPr lang="en-US" sz="1200" b="1" dirty="0" smtClean="0"/>
            </a:br>
            <a:r>
              <a:rPr lang="en-US" sz="1050" b="1" dirty="0" smtClean="0"/>
              <a:t>Southern </a:t>
            </a:r>
            <a:r>
              <a:rPr lang="en-US" sz="1050" b="1" dirty="0"/>
              <a:t>Route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666"/>
          <a:stretch/>
        </p:blipFill>
        <p:spPr>
          <a:xfrm>
            <a:off x="5644398" y="4229101"/>
            <a:ext cx="3672847" cy="13335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264595" y="1611326"/>
            <a:ext cx="2368626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  <a:spcBef>
                <a:spcPts val="1000"/>
              </a:spcBef>
            </a:pPr>
            <a:r>
              <a:rPr lang="en-US" sz="1300" b="1" dirty="0" smtClean="0">
                <a:solidFill>
                  <a:srgbClr val="0AB627"/>
                </a:solidFill>
              </a:rPr>
              <a:t>ASSETS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Long segments of public land along route</a:t>
            </a:r>
          </a:p>
          <a:p>
            <a:pPr marL="400050" lvl="1" indent="-17145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US" sz="1300" b="1" dirty="0" smtClean="0">
                <a:solidFill>
                  <a:schemeClr val="bg1"/>
                </a:solidFill>
              </a:rPr>
              <a:t>Additional trail miles along Suwannee River</a:t>
            </a:r>
          </a:p>
          <a:p>
            <a:pPr marL="400050" lvl="1" indent="-17145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US" sz="1300" b="1" dirty="0" smtClean="0">
                <a:solidFill>
                  <a:schemeClr val="bg1"/>
                </a:solidFill>
              </a:rPr>
              <a:t>New trail along </a:t>
            </a:r>
            <a:r>
              <a:rPr lang="en-US" sz="1300" b="1" dirty="0" err="1" smtClean="0">
                <a:solidFill>
                  <a:schemeClr val="bg1"/>
                </a:solidFill>
              </a:rPr>
              <a:t>Steinhatchee</a:t>
            </a:r>
            <a:r>
              <a:rPr lang="en-US" sz="1300" b="1" dirty="0" smtClean="0">
                <a:solidFill>
                  <a:schemeClr val="bg1"/>
                </a:solidFill>
              </a:rPr>
              <a:t> River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Trail along Big Bend Coast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Trail along Big Bend could use restricted roads and reduce trail construction and maintenance</a:t>
            </a: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Two communities (Mayo and </a:t>
            </a:r>
            <a:r>
              <a:rPr lang="en-US" sz="1300" b="1" dirty="0" err="1" smtClean="0">
                <a:solidFill>
                  <a:schemeClr val="bg1"/>
                </a:solidFill>
              </a:rPr>
              <a:t>Steinhatchee</a:t>
            </a:r>
            <a:r>
              <a:rPr lang="en-US" sz="1300" b="1" dirty="0" smtClean="0">
                <a:solidFill>
                  <a:schemeClr val="bg1"/>
                </a:solidFill>
              </a:rPr>
              <a:t>) and facilities </a:t>
            </a:r>
            <a:r>
              <a:rPr lang="en-US" sz="1300" b="1" dirty="0" err="1" smtClean="0">
                <a:solidFill>
                  <a:schemeClr val="bg1"/>
                </a:solidFill>
              </a:rPr>
              <a:t>availible</a:t>
            </a:r>
            <a:endParaRPr lang="en-US" sz="1300" b="1" dirty="0" smtClean="0">
              <a:solidFill>
                <a:schemeClr val="bg1"/>
              </a:solidFill>
            </a:endParaRPr>
          </a:p>
          <a:p>
            <a:pPr marL="228600" lvl="1" indent="-228600">
              <a:lnSpc>
                <a:spcPts val="1400"/>
              </a:lnSpc>
              <a:spcBef>
                <a:spcPts val="800"/>
              </a:spcBef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Excellent potential for additional recreational use and loop trails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19999" y="1611326"/>
            <a:ext cx="2486025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ts val="1400"/>
              </a:lnSpc>
              <a:spcBef>
                <a:spcPts val="800"/>
              </a:spcBef>
            </a:pPr>
            <a:r>
              <a:rPr lang="en-US" sz="1300" b="1" dirty="0" smtClean="0">
                <a:solidFill>
                  <a:srgbClr val="FF0000"/>
                </a:solidFill>
              </a:rPr>
              <a:t>LIABILITY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Trail corridor much longer (3x)/not as direct as existing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Trail construction and management cost higher</a:t>
            </a:r>
            <a:endParaRPr lang="en-US" sz="1300" b="1" dirty="0">
              <a:solidFill>
                <a:schemeClr val="bg1"/>
              </a:solidFill>
            </a:endParaRP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Trail outside of original 20 Mile study corridor</a:t>
            </a:r>
            <a:endParaRPr lang="en-US" sz="1300" b="1" dirty="0">
              <a:solidFill>
                <a:schemeClr val="bg1"/>
              </a:solidFill>
            </a:endParaRP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Public access is excellent in some areas/poor in others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Possible increased conflict with hunters/other users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US 27 4-lane road crossing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Road walk between Suwannee River, Mayo and south of Mayo to </a:t>
            </a:r>
            <a:r>
              <a:rPr lang="en-US" sz="1300" b="1" dirty="0" err="1" smtClean="0">
                <a:solidFill>
                  <a:schemeClr val="bg1"/>
                </a:solidFill>
              </a:rPr>
              <a:t>Steinhatchee</a:t>
            </a:r>
            <a:r>
              <a:rPr lang="en-US" sz="1300" b="1" dirty="0" smtClean="0">
                <a:solidFill>
                  <a:schemeClr val="bg1"/>
                </a:solidFill>
              </a:rPr>
              <a:t> River lands</a:t>
            </a:r>
          </a:p>
          <a:p>
            <a:pPr marL="228600" indent="-228600">
              <a:lnSpc>
                <a:spcPts val="1400"/>
              </a:lnSpc>
              <a:spcBef>
                <a:spcPts val="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300" b="1" dirty="0" smtClean="0">
                <a:solidFill>
                  <a:schemeClr val="bg1"/>
                </a:solidFill>
              </a:rPr>
              <a:t>10 mile gap in public ownership on Big Bend Coast</a:t>
            </a:r>
          </a:p>
        </p:txBody>
      </p:sp>
    </p:spTree>
    <p:extLst>
      <p:ext uri="{BB962C8B-B14F-4D97-AF65-F5344CB8AC3E}">
        <p14:creationId xmlns:p14="http://schemas.microsoft.com/office/powerpoint/2010/main" val="5064867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3131E-6 -1.96078E-6 L 0.00094 -0.50858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254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6" grpId="0" build="p"/>
      <p:bldP spid="32" grpId="0" build="p"/>
      <p:bldP spid="31" grpId="0" build="p"/>
      <p:bldP spid="3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/>
          </p:nvPr>
        </p:nvSpPr>
        <p:spPr>
          <a:xfrm>
            <a:off x="254593" y="2403638"/>
            <a:ext cx="9555480" cy="1241680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Questions for FNST Coalition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17BE4-1BCF-4717-AF18-63E31677FB16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0D5ECE-8B49-45CD-BE81-EF81920D196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1" name="Picture 2" descr="G:\8586\003\t01\Powerpoint\FGTF 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998" y="190746"/>
            <a:ext cx="1941778" cy="78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1051229" y="3781778"/>
            <a:ext cx="8034865" cy="238042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marL="966612" lvl="1" indent="-4572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200" dirty="0"/>
              <a:t>Is this format helpful? </a:t>
            </a:r>
          </a:p>
          <a:p>
            <a:pPr marL="966612" lvl="1" indent="-4572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200" dirty="0"/>
              <a:t>Are the selection criteria useful?</a:t>
            </a:r>
          </a:p>
          <a:p>
            <a:pPr marL="966612" lvl="1" indent="-4572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200" dirty="0"/>
              <a:t>How can both format and criteria be improved from your perspective?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255" y="1653061"/>
            <a:ext cx="1635037" cy="269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" y="1143474"/>
            <a:ext cx="1187327" cy="1247276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idx="1"/>
          </p:nvPr>
        </p:nvSpPr>
        <p:spPr>
          <a:xfrm>
            <a:off x="247500" y="1515110"/>
            <a:ext cx="9563400" cy="725064"/>
          </a:xfrm>
        </p:spPr>
        <p:txBody>
          <a:bodyPr>
            <a:noAutofit/>
          </a:bodyPr>
          <a:lstStyle/>
          <a:p>
            <a:r>
              <a:rPr lang="en-US" sz="2300" b="1" dirty="0" smtClean="0"/>
              <a:t>Florida Greenways &amp; Trails Foundation, Inc.</a:t>
            </a:r>
          </a:p>
          <a:p>
            <a:r>
              <a:rPr lang="en-US" sz="2300" b="1" dirty="0" smtClean="0"/>
              <a:t>&amp; The US Forest Service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334596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/>
          </p:nvPr>
        </p:nvSpPr>
        <p:spPr>
          <a:xfrm>
            <a:off x="254593" y="2565563"/>
            <a:ext cx="9555480" cy="124168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Next </a:t>
            </a:r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Steps in “Close the </a:t>
            </a: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Gaps</a:t>
            </a:r>
            <a:b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</a:b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FNST</a:t>
            </a:r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” Analysis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300" b="1" dirty="0" smtClean="0"/>
              <a:t>Florida Greenways &amp; Trails Foundation, Inc.</a:t>
            </a:r>
          </a:p>
          <a:p>
            <a:r>
              <a:rPr lang="en-US" sz="2300" b="1" dirty="0" smtClean="0"/>
              <a:t>&amp; The US Forest Service</a:t>
            </a:r>
            <a:endParaRPr lang="en-US" sz="23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17BE4-1BCF-4717-AF18-63E31677FB16}" type="datetime1">
              <a:rPr lang="en-US" smtClean="0"/>
              <a:t>1/9/2014</a:t>
            </a:fld>
            <a:endParaRPr lang="en-US" dirty="0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0D5ECE-8B49-45CD-BE81-EF81920D196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1" name="Picture 2" descr="G:\8586\003\t01\Powerpoint\FGTF 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998" y="190746"/>
            <a:ext cx="1941778" cy="78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578167" y="3820231"/>
            <a:ext cx="9111946" cy="3888529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marL="966612" lvl="1" indent="-457200">
              <a:spcBef>
                <a:spcPts val="1100"/>
              </a:spcBef>
              <a:buFont typeface="Wingdings" panose="05000000000000000000" pitchFamily="2" charset="2"/>
              <a:buChar char="Ø"/>
            </a:pPr>
            <a:r>
              <a:rPr lang="en-US" sz="2700" dirty="0"/>
              <a:t>FGTF will prepare power point presentations on Study Area Gaps #1, #2 &amp; #3 and present at June 2014 Coalition meeting</a:t>
            </a:r>
          </a:p>
          <a:p>
            <a:pPr marL="966612" lvl="1" indent="-457200">
              <a:spcBef>
                <a:spcPts val="1100"/>
              </a:spcBef>
              <a:buFont typeface="Wingdings" panose="05000000000000000000" pitchFamily="2" charset="2"/>
              <a:buChar char="Ø"/>
            </a:pPr>
            <a:r>
              <a:rPr lang="en-US" sz="2700" dirty="0"/>
              <a:t>Coalition will recommend to USFS preferred route and secondary route in each Gap</a:t>
            </a:r>
          </a:p>
          <a:p>
            <a:pPr marL="966612" lvl="1" indent="-457200">
              <a:spcBef>
                <a:spcPts val="1100"/>
              </a:spcBef>
              <a:buFont typeface="Wingdings" panose="05000000000000000000" pitchFamily="2" charset="2"/>
              <a:buChar char="Ø"/>
            </a:pPr>
            <a:r>
              <a:rPr lang="en-US" sz="2700" dirty="0"/>
              <a:t>USFS will inform OGT as to selected route</a:t>
            </a:r>
          </a:p>
          <a:p>
            <a:pPr marL="966612" lvl="1" indent="-457200">
              <a:spcBef>
                <a:spcPts val="1100"/>
              </a:spcBef>
              <a:buFont typeface="Wingdings" panose="05000000000000000000" pitchFamily="2" charset="2"/>
              <a:buChar char="Ø"/>
            </a:pPr>
            <a:r>
              <a:rPr lang="en-US" sz="2700" dirty="0"/>
              <a:t>OGT will conduct public hearings and make changes to Priority Trail Map and Top Tier Gaps during 2016 update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255" y="1653061"/>
            <a:ext cx="1635037" cy="269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" y="1143474"/>
            <a:ext cx="1187327" cy="124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35279" y="4829674"/>
            <a:ext cx="9630523" cy="656875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800" dirty="0">
                <a:solidFill>
                  <a:srgbClr val="262626"/>
                </a:solidFill>
              </a:rPr>
              <a:t>The FGT Foundation supports greenways in particular for their value in connecting land and water bodies in public ownership and expanding public access for all Florida residents and visitors</a:t>
            </a:r>
            <a:r>
              <a:rPr lang="en-US" sz="1800" dirty="0" smtClean="0">
                <a:solidFill>
                  <a:srgbClr val="262626"/>
                </a:solidFill>
              </a:rPr>
              <a:t>.</a:t>
            </a:r>
            <a:endParaRPr lang="en-US" sz="1800" dirty="0">
              <a:solidFill>
                <a:srgbClr val="262626"/>
              </a:solidFill>
            </a:endParaRPr>
          </a:p>
        </p:txBody>
      </p:sp>
      <p:sp>
        <p:nvSpPr>
          <p:cNvPr id="19" name="Title 8"/>
          <p:cNvSpPr>
            <a:spLocks noGrp="1"/>
          </p:cNvSpPr>
          <p:nvPr>
            <p:ph type="title"/>
          </p:nvPr>
        </p:nvSpPr>
        <p:spPr>
          <a:xfrm>
            <a:off x="319440" y="2471800"/>
            <a:ext cx="9555480" cy="1241680"/>
          </a:xfrm>
        </p:spPr>
        <p:txBody>
          <a:bodyPr/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About the Foundation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233967" y="6961261"/>
            <a:ext cx="359047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www.FGTF.org</a:t>
            </a:r>
            <a:endParaRPr lang="en-US" sz="44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35279" y="3612075"/>
            <a:ext cx="9989444" cy="1210873"/>
            <a:chOff x="335279" y="3612075"/>
            <a:chExt cx="9989444" cy="1210873"/>
          </a:xfrm>
        </p:grpSpPr>
        <p:sp>
          <p:nvSpPr>
            <p:cNvPr id="21" name="TextBox 20"/>
            <p:cNvSpPr txBox="1"/>
            <p:nvPr/>
          </p:nvSpPr>
          <p:spPr>
            <a:xfrm>
              <a:off x="335279" y="3612075"/>
              <a:ext cx="9630523" cy="1210873"/>
            </a:xfrm>
            <a:prstGeom prst="rect">
              <a:avLst/>
            </a:prstGeom>
            <a:noFill/>
          </p:spPr>
          <p:txBody>
            <a:bodyPr wrap="square" lIns="101882" tIns="50941" rIns="101882" bIns="50941" rtlCol="0">
              <a:spAutoFit/>
            </a:bodyPr>
            <a:lstStyle/>
            <a:p>
              <a:r>
                <a:rPr lang="en-US" sz="1800" dirty="0">
                  <a:solidFill>
                    <a:srgbClr val="262626"/>
                  </a:solidFill>
                </a:rPr>
                <a:t>The Florida Greenways &amp; Trails </a:t>
              </a:r>
              <a:r>
                <a:rPr lang="en-US" sz="1800" dirty="0" smtClean="0">
                  <a:solidFill>
                    <a:srgbClr val="262626"/>
                  </a:solidFill>
                </a:rPr>
                <a:t>(FTG) Foundation </a:t>
              </a:r>
              <a:r>
                <a:rPr lang="en-US" sz="1800" dirty="0">
                  <a:solidFill>
                    <a:srgbClr val="262626"/>
                  </a:solidFill>
                </a:rPr>
                <a:t>is Florida's chief advocacy organization for non-motorized </a:t>
              </a:r>
              <a:r>
                <a:rPr lang="en-US" sz="1800" dirty="0" smtClean="0">
                  <a:solidFill>
                    <a:srgbClr val="262626"/>
                  </a:solidFill>
                </a:rPr>
                <a:t>trails &amp; greenways. </a:t>
              </a:r>
              <a:r>
                <a:rPr lang="en-US" sz="1800" dirty="0">
                  <a:solidFill>
                    <a:srgbClr val="262626"/>
                  </a:solidFill>
                </a:rPr>
                <a:t>The Foundation supports greater use of trails for </a:t>
              </a:r>
              <a:r>
                <a:rPr lang="en-US" sz="1800" dirty="0" smtClean="0">
                  <a:solidFill>
                    <a:srgbClr val="FFFFFF"/>
                  </a:solidFill>
                </a:rPr>
                <a:t>          </a:t>
              </a:r>
              <a:r>
                <a:rPr lang="en-US" sz="1800" dirty="0">
                  <a:solidFill>
                    <a:srgbClr val="262626"/>
                  </a:solidFill>
                </a:rPr>
                <a:t> </a:t>
              </a:r>
              <a:r>
                <a:rPr lang="en-US" sz="1800" dirty="0" smtClean="0">
                  <a:solidFill>
                    <a:srgbClr val="262626"/>
                  </a:solidFill>
                </a:rPr>
                <a:t>         </a:t>
              </a:r>
              <a:r>
                <a:rPr lang="en-US" sz="1800" dirty="0" err="1" smtClean="0">
                  <a:solidFill>
                    <a:srgbClr val="262626"/>
                  </a:solidFill>
                </a:rPr>
                <a:t>for</a:t>
              </a:r>
              <a:r>
                <a:rPr lang="en-US" sz="1800" dirty="0">
                  <a:solidFill>
                    <a:srgbClr val="262626"/>
                  </a:solidFill>
                </a:rPr>
                <a:t> </a:t>
              </a:r>
              <a:r>
                <a:rPr lang="en-US" sz="1800" dirty="0" smtClean="0">
                  <a:solidFill>
                    <a:srgbClr val="262626"/>
                  </a:solidFill>
                </a:rPr>
                <a:t>         </a:t>
              </a:r>
              <a:r>
                <a:rPr lang="en-US" sz="1800" dirty="0">
                  <a:solidFill>
                    <a:srgbClr val="262626"/>
                  </a:solidFill>
                </a:rPr>
                <a:t>and </a:t>
              </a:r>
              <a:r>
                <a:rPr lang="en-US" sz="1800" dirty="0" smtClean="0">
                  <a:solidFill>
                    <a:srgbClr val="262626"/>
                  </a:solidFill>
                </a:rPr>
                <a:t>              for                                                  </a:t>
              </a:r>
              <a:r>
                <a:rPr lang="en-US" sz="1800" dirty="0" err="1" smtClean="0">
                  <a:solidFill>
                    <a:srgbClr val="262626"/>
                  </a:solidFill>
                </a:rPr>
                <a:t>for</a:t>
              </a:r>
              <a:r>
                <a:rPr lang="en-US" sz="1800" dirty="0" smtClean="0">
                  <a:solidFill>
                    <a:srgbClr val="262626"/>
                  </a:solidFill>
                </a:rPr>
                <a:t>                                                 </a:t>
              </a:r>
              <a:r>
                <a:rPr lang="en-US" sz="1800" dirty="0" err="1" smtClean="0">
                  <a:solidFill>
                    <a:srgbClr val="262626"/>
                  </a:solidFill>
                </a:rPr>
                <a:t>for</a:t>
              </a:r>
              <a:r>
                <a:rPr lang="en-US" sz="1800" dirty="0" smtClean="0">
                  <a:solidFill>
                    <a:srgbClr val="262626"/>
                  </a:solidFill>
                </a:rPr>
                <a:t>                                      </a:t>
              </a:r>
              <a:r>
                <a:rPr lang="en-US" sz="1800" dirty="0" err="1" smtClean="0">
                  <a:solidFill>
                    <a:srgbClr val="262626"/>
                  </a:solidFill>
                </a:rPr>
                <a:t>for</a:t>
              </a:r>
              <a:r>
                <a:rPr lang="en-US" sz="1800" dirty="0" smtClean="0">
                  <a:solidFill>
                    <a:srgbClr val="262626"/>
                  </a:solidFill>
                </a:rPr>
                <a:t>                   	       and for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86674" y="3895725"/>
              <a:ext cx="13620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rgbClr val="262626"/>
                  </a:solidFill>
                </a:rPr>
                <a:t>recreation,</a:t>
              </a:r>
              <a:endParaRPr lang="en-US" sz="1800" dirty="0">
                <a:solidFill>
                  <a:srgbClr val="262626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087225" y="3895725"/>
              <a:ext cx="878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rgbClr val="262626"/>
                  </a:solidFill>
                </a:rPr>
                <a:t>fitness,</a:t>
              </a:r>
              <a:endParaRPr lang="en-US" sz="1800" dirty="0">
                <a:solidFill>
                  <a:srgbClr val="262626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2375" y="4160799"/>
              <a:ext cx="971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rgbClr val="262626"/>
                  </a:solidFill>
                </a:rPr>
                <a:t>health,</a:t>
              </a:r>
              <a:endParaRPr lang="en-US" sz="1800" dirty="0">
                <a:solidFill>
                  <a:srgbClr val="262626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91075" y="4160799"/>
              <a:ext cx="28285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rgbClr val="262626"/>
                  </a:solidFill>
                </a:rPr>
                <a:t>reducing carbon emissions</a:t>
              </a:r>
              <a:r>
                <a:rPr lang="en-US" sz="1800" dirty="0" smtClean="0">
                  <a:solidFill>
                    <a:srgbClr val="262626"/>
                  </a:solidFill>
                </a:rPr>
                <a:t>,</a:t>
              </a:r>
              <a:endParaRPr lang="en-US" sz="1800" dirty="0">
                <a:solidFill>
                  <a:srgbClr val="262626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67625" y="4160799"/>
              <a:ext cx="28285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rgbClr val="262626"/>
                  </a:solidFill>
                </a:rPr>
                <a:t>attracting leisure </a:t>
              </a:r>
              <a:r>
                <a:rPr lang="en-US" sz="1800" dirty="0" smtClean="0">
                  <a:solidFill>
                    <a:srgbClr val="262626"/>
                  </a:solidFill>
                </a:rPr>
                <a:t>travelers,</a:t>
              </a:r>
              <a:endParaRPr lang="en-US" sz="1800" dirty="0">
                <a:solidFill>
                  <a:srgbClr val="262626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496174" y="4160075"/>
              <a:ext cx="28285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rgbClr val="262626"/>
                  </a:solidFill>
                </a:rPr>
                <a:t>building community, </a:t>
              </a:r>
              <a:endParaRPr lang="en-US" sz="1800" dirty="0">
                <a:solidFill>
                  <a:srgbClr val="262626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42900" y="4436143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rgbClr val="262626"/>
                  </a:solidFill>
                </a:rPr>
                <a:t>beautification,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456447" y="4436437"/>
              <a:ext cx="6496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rgbClr val="262626"/>
                  </a:solidFill>
                </a:rPr>
                <a:t>a larger role in evolving multi-modal transportation policy</a:t>
              </a:r>
              <a:r>
                <a:rPr lang="en-US" sz="1800" dirty="0" smtClean="0">
                  <a:solidFill>
                    <a:srgbClr val="262626"/>
                  </a:solidFill>
                </a:rPr>
                <a:t>.</a:t>
              </a:r>
              <a:endParaRPr lang="en-US" sz="1800" dirty="0">
                <a:solidFill>
                  <a:srgbClr val="262626"/>
                </a:solidFill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133292" y="6586349"/>
            <a:ext cx="7767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262626"/>
                </a:solidFill>
              </a:rPr>
              <a:t>We welcome your interest, your </a:t>
            </a:r>
            <a:r>
              <a:rPr lang="en-US" sz="1800" b="1" dirty="0" smtClean="0">
                <a:solidFill>
                  <a:srgbClr val="262626"/>
                </a:solidFill>
              </a:rPr>
              <a:t>financial support </a:t>
            </a:r>
            <a:r>
              <a:rPr lang="en-US" sz="1800" b="1" dirty="0">
                <a:solidFill>
                  <a:srgbClr val="262626"/>
                </a:solidFill>
              </a:rPr>
              <a:t>and your active </a:t>
            </a:r>
            <a:r>
              <a:rPr lang="en-US" sz="1800" b="1" dirty="0" smtClean="0">
                <a:solidFill>
                  <a:srgbClr val="262626"/>
                </a:solidFill>
              </a:rPr>
              <a:t>participation.</a:t>
            </a:r>
            <a:endParaRPr lang="en-US" sz="1800" b="1" dirty="0">
              <a:solidFill>
                <a:srgbClr val="262626"/>
              </a:solidFill>
            </a:endParaRPr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11440" y="7430788"/>
            <a:ext cx="2346960" cy="413808"/>
          </a:xfrm>
        </p:spPr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/>
                </a:solidFill>
              </a:rPr>
              <a:pPr/>
              <a:t>14</a:t>
            </a:fld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5279" y="5486549"/>
            <a:ext cx="9630523" cy="933874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800" dirty="0">
                <a:solidFill>
                  <a:srgbClr val="262626"/>
                </a:solidFill>
              </a:rPr>
              <a:t>The FGT Foundation supports </a:t>
            </a:r>
            <a:r>
              <a:rPr lang="en-US" sz="1800" dirty="0" smtClean="0">
                <a:solidFill>
                  <a:srgbClr val="262626"/>
                </a:solidFill>
              </a:rPr>
              <a:t>non-motorized trails </a:t>
            </a:r>
            <a:r>
              <a:rPr lang="en-US" sz="1800" dirty="0">
                <a:solidFill>
                  <a:srgbClr val="262626"/>
                </a:solidFill>
              </a:rPr>
              <a:t>that promote safe transportation routes for pedestrians and bicyclists, encourages local economic development, and provides connections to public parks and conservation lands.</a:t>
            </a:r>
          </a:p>
        </p:txBody>
      </p:sp>
      <p:pic>
        <p:nvPicPr>
          <p:cNvPr id="35" name="Picture 2" descr="G:\8586\003\t01\Powerpoint\FGTF 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998" y="190746"/>
            <a:ext cx="1941778" cy="78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  <a:extLst/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255" y="1653061"/>
            <a:ext cx="1635037" cy="269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" y="1143474"/>
            <a:ext cx="1187327" cy="1247276"/>
          </a:xfrm>
          <a:prstGeom prst="rect">
            <a:avLst/>
          </a:prstGeom>
        </p:spPr>
      </p:pic>
      <p:sp>
        <p:nvSpPr>
          <p:cNvPr id="38" name="Text Placeholder 9"/>
          <p:cNvSpPr>
            <a:spLocks noGrp="1"/>
          </p:cNvSpPr>
          <p:nvPr>
            <p:ph type="body" idx="1"/>
          </p:nvPr>
        </p:nvSpPr>
        <p:spPr>
          <a:xfrm>
            <a:off x="247500" y="1515110"/>
            <a:ext cx="9563400" cy="725064"/>
          </a:xfrm>
        </p:spPr>
        <p:txBody>
          <a:bodyPr>
            <a:noAutofit/>
          </a:bodyPr>
          <a:lstStyle/>
          <a:p>
            <a:r>
              <a:rPr lang="en-US" sz="2300" b="1" dirty="0" smtClean="0"/>
              <a:t>Florida Greenways &amp; Trails Foundation, Inc.</a:t>
            </a:r>
          </a:p>
          <a:p>
            <a:r>
              <a:rPr lang="en-US" sz="2300" b="1" dirty="0" smtClean="0"/>
              <a:t>&amp; The US Forest Service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2169465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420"/>
                            </p:stCondLst>
                            <p:childTnLst>
                              <p:par>
                                <p:cTn id="23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32" grpId="0" build="allAtOnce"/>
    </p:bldLst>
  </p:timing>
</p:sld>
</file>

<file path=ppt/theme/theme1.xml><?xml version="1.0" encoding="utf-8"?>
<a:theme xmlns:a="http://schemas.openxmlformats.org/drawingml/2006/main" name="IntroducingPowerPoint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IntroducingPowerPoint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IntroducingPowerPoint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1177</Words>
  <Application>Microsoft Office PowerPoint</Application>
  <PresentationFormat>Custom</PresentationFormat>
  <Paragraphs>174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Georgia</vt:lpstr>
      <vt:lpstr>Wingdings</vt:lpstr>
      <vt:lpstr>IntroducingPowerPoint2010</vt:lpstr>
      <vt:lpstr>1_IntroducingPowerPoint2010</vt:lpstr>
      <vt:lpstr>2_IntroducingPowerPoint2010</vt:lpstr>
      <vt:lpstr>PowerPoint Presentation</vt:lpstr>
      <vt:lpstr>Florida National Scenic Trail History &amp; Congressional Background</vt:lpstr>
      <vt:lpstr>Florida Greenways &amp; Trails Foundation</vt:lpstr>
      <vt:lpstr>PowerPoint Presentation</vt:lpstr>
      <vt:lpstr>PowerPoint Presentation</vt:lpstr>
      <vt:lpstr>Study Area Gap #3</vt:lpstr>
      <vt:lpstr>Study Area Gap #3</vt:lpstr>
      <vt:lpstr>PowerPoint Presentation</vt:lpstr>
      <vt:lpstr>PowerPoint Presentation</vt:lpstr>
      <vt:lpstr>PowerPoint Presentation</vt:lpstr>
      <vt:lpstr>PowerPoint Presentation</vt:lpstr>
      <vt:lpstr>Questions for FNST Coalition</vt:lpstr>
      <vt:lpstr>Next Steps in “Close the Gaps FNST” Analysis</vt:lpstr>
      <vt:lpstr>About the Foundation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2011-05-03T20:05:31Z</dcterms:created>
  <dcterms:modified xsi:type="dcterms:W3CDTF">2014-01-09T15:48:59Z</dcterms:modified>
</cp:coreProperties>
</file>