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handoutMasterIdLst>
    <p:handoutMasterId r:id="rId13"/>
  </p:handoutMasterIdLst>
  <p:sldIdLst>
    <p:sldId id="257" r:id="rId2"/>
    <p:sldId id="256" r:id="rId3"/>
    <p:sldId id="258" r:id="rId4"/>
    <p:sldId id="261" r:id="rId5"/>
    <p:sldId id="263" r:id="rId6"/>
    <p:sldId id="269" r:id="rId7"/>
    <p:sldId id="267" r:id="rId8"/>
    <p:sldId id="266" r:id="rId9"/>
    <p:sldId id="268" r:id="rId10"/>
    <p:sldId id="264" r:id="rId11"/>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57" autoAdjust="0"/>
    <p:restoredTop sz="94660"/>
  </p:normalViewPr>
  <p:slideViewPr>
    <p:cSldViewPr>
      <p:cViewPr varScale="1">
        <p:scale>
          <a:sx n="69" d="100"/>
          <a:sy n="69" d="100"/>
        </p:scale>
        <p:origin x="-139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3" d="100"/>
          <a:sy n="73" d="100"/>
        </p:scale>
        <p:origin x="-1524" y="-90"/>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7BDCAFB4-9811-431D-97EC-AACA0920F701}" type="datetimeFigureOut">
              <a:rPr lang="en-US" smtClean="0"/>
              <a:pPr/>
              <a:t>6/8/2015</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375C5A5A-5B6E-47C2-B737-5F5268C273BA}" type="slidenum">
              <a:rPr lang="en-US" smtClean="0"/>
              <a:pPr/>
              <a:t>‹#›</a:t>
            </a:fld>
            <a:endParaRPr lang="en-US" dirty="0"/>
          </a:p>
        </p:txBody>
      </p:sp>
    </p:spTree>
    <p:extLst>
      <p:ext uri="{BB962C8B-B14F-4D97-AF65-F5344CB8AC3E}">
        <p14:creationId xmlns:p14="http://schemas.microsoft.com/office/powerpoint/2010/main" val="2998561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2DE49E8C-ED57-4519-86EC-E908068034C3}" type="datetimeFigureOut">
              <a:rPr lang="en-US" smtClean="0"/>
              <a:pPr/>
              <a:t>6/8/2015</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236F90A6-78FC-48C5-B665-A33F3EF463B4}" type="slidenum">
              <a:rPr lang="en-US" smtClean="0"/>
              <a:pPr/>
              <a:t>‹#›</a:t>
            </a:fld>
            <a:endParaRPr lang="en-US" dirty="0"/>
          </a:p>
        </p:txBody>
      </p:sp>
    </p:spTree>
    <p:extLst>
      <p:ext uri="{BB962C8B-B14F-4D97-AF65-F5344CB8AC3E}">
        <p14:creationId xmlns:p14="http://schemas.microsoft.com/office/powerpoint/2010/main" val="1646143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6F90A6-78FC-48C5-B665-A33F3EF463B4}"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Professional divers, Japanese temple builders, Loggers from Tasmania, and skyline riggers from Switzerland who are here to learn and to share their knowledge and specialized tools</a:t>
            </a:r>
            <a:endParaRPr lang="en-US" sz="1600" dirty="0"/>
          </a:p>
        </p:txBody>
      </p:sp>
      <p:sp>
        <p:nvSpPr>
          <p:cNvPr id="4" name="Slide Number Placeholder 3"/>
          <p:cNvSpPr>
            <a:spLocks noGrp="1"/>
          </p:cNvSpPr>
          <p:nvPr>
            <p:ph type="sldNum" sz="quarter" idx="10"/>
          </p:nvPr>
        </p:nvSpPr>
        <p:spPr/>
        <p:txBody>
          <a:bodyPr/>
          <a:lstStyle/>
          <a:p>
            <a:fld id="{236F90A6-78FC-48C5-B665-A33F3EF463B4}"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AutoNum type="arabicPeriod"/>
            </a:pPr>
            <a:r>
              <a:rPr lang="en-US" sz="1400" dirty="0" smtClean="0"/>
              <a:t>Ian has been honored 3 times by the Smithsonian Institute in Washington, DC for his expertise in using non-mechanized tools and construction methods - Traditional Skills.</a:t>
            </a:r>
          </a:p>
          <a:p>
            <a:pPr marL="228600" indent="-228600">
              <a:buFont typeface="+mj-lt"/>
              <a:buAutoNum type="arabicPeriod"/>
            </a:pPr>
            <a:r>
              <a:rPr lang="en-US" sz="1400" dirty="0" smtClean="0"/>
              <a:t>I administer FOC’s programs, coordinates projects, and networks with others</a:t>
            </a:r>
          </a:p>
          <a:p>
            <a:pPr marL="228600" indent="-228600">
              <a:buFont typeface="+mj-lt"/>
              <a:buAutoNum type="arabicPeriod"/>
            </a:pPr>
            <a:r>
              <a:rPr lang="en-US" sz="1400" dirty="0" smtClean="0"/>
              <a:t>Art has designed new structures and redesigned bridges and historic structures in the US and abroad.</a:t>
            </a:r>
          </a:p>
          <a:p>
            <a:pPr marL="228600" indent="-228600">
              <a:buFont typeface="+mj-lt"/>
              <a:buAutoNum type="arabicPeriod"/>
            </a:pPr>
            <a:r>
              <a:rPr lang="en-US" sz="1400" dirty="0" smtClean="0"/>
              <a:t>All of our professionals are Safety conscious and  our programs exceed Forest Service requirements.</a:t>
            </a:r>
          </a:p>
        </p:txBody>
      </p:sp>
      <p:sp>
        <p:nvSpPr>
          <p:cNvPr id="4" name="Slide Number Placeholder 3"/>
          <p:cNvSpPr>
            <a:spLocks noGrp="1"/>
          </p:cNvSpPr>
          <p:nvPr>
            <p:ph type="sldNum" sz="quarter" idx="10"/>
          </p:nvPr>
        </p:nvSpPr>
        <p:spPr/>
        <p:txBody>
          <a:bodyPr/>
          <a:lstStyle/>
          <a:p>
            <a:fld id="{236F90A6-78FC-48C5-B665-A33F3EF463B4}"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AutoNum type="arabicPeriod"/>
            </a:pPr>
            <a:r>
              <a:rPr lang="en-US" dirty="0" smtClean="0"/>
              <a:t>This is the Black River Harbor bridge in Michigan – it is a 210’ suspension bridge across the only US Forest Service managed, navigable harbor.  There is no direct road access and they used primarily non-motorized means for lifting the bridge, replacing the suspender cables and replacing the tower caps.  They lifted 60,000 lbs. at each end of the bridge by hand and replaced all the necessary components.  The project cost was about $55,000 including supplies, which was considerably less than the estimated cost of over $200,000.</a:t>
            </a:r>
          </a:p>
          <a:p>
            <a:pPr marL="228600" indent="-228600">
              <a:buFont typeface="+mj-lt"/>
              <a:buAutoNum type="arabicPeriod"/>
            </a:pPr>
            <a:r>
              <a:rPr lang="en-US" dirty="0" smtClean="0"/>
              <a:t>The  redesigned  needed was done by Art Johnston and Ian Barlow leading the demolition and reconstruction</a:t>
            </a:r>
            <a:endParaRPr lang="en-US" dirty="0"/>
          </a:p>
        </p:txBody>
      </p:sp>
      <p:sp>
        <p:nvSpPr>
          <p:cNvPr id="4" name="Slide Number Placeholder 3"/>
          <p:cNvSpPr>
            <a:spLocks noGrp="1"/>
          </p:cNvSpPr>
          <p:nvPr>
            <p:ph type="sldNum" sz="quarter" idx="10"/>
          </p:nvPr>
        </p:nvSpPr>
        <p:spPr/>
        <p:txBody>
          <a:bodyPr/>
          <a:lstStyle/>
          <a:p>
            <a:fld id="{236F90A6-78FC-48C5-B665-A33F3EF463B4}"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Our fabricator, Richard Hull designed and built the arch in the upper left hand corner to transport the 45’ long, 3,000 lb. bridge stringers 2 miles from the delivery drop off site to the Swift Creek bridge site </a:t>
            </a:r>
            <a:endParaRPr lang="en-US" sz="1600" dirty="0"/>
          </a:p>
        </p:txBody>
      </p:sp>
      <p:sp>
        <p:nvSpPr>
          <p:cNvPr id="4" name="Slide Number Placeholder 3"/>
          <p:cNvSpPr>
            <a:spLocks noGrp="1"/>
          </p:cNvSpPr>
          <p:nvPr>
            <p:ph type="sldNum" sz="quarter" idx="10"/>
          </p:nvPr>
        </p:nvSpPr>
        <p:spPr/>
        <p:txBody>
          <a:bodyPr/>
          <a:lstStyle/>
          <a:p>
            <a:fld id="{236F90A6-78FC-48C5-B665-A33F3EF463B4}"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FOC uses the  tools be suited to the project, mechanized as well as traditional tools, here Chris Doupnik uses a mini-excavator to pound in supports for a board walk.</a:t>
            </a:r>
          </a:p>
          <a:p>
            <a:endParaRPr lang="en-US" sz="1600" dirty="0" smtClean="0"/>
          </a:p>
          <a:p>
            <a:r>
              <a:rPr lang="en-US" sz="1600" dirty="0" smtClean="0"/>
              <a:t>This is the first project that was designed and built by the younger, yet experienced members of the FOC Crew along with the Community Training Works crew leaders who worked and trained under FOC supervision this past season.</a:t>
            </a:r>
          </a:p>
          <a:p>
            <a:endParaRPr lang="en-US" sz="1600" dirty="0" smtClean="0"/>
          </a:p>
          <a:p>
            <a:r>
              <a:rPr lang="en-US" sz="1600" dirty="0" smtClean="0"/>
              <a:t>They learned that there is a decided difference between theory and on the land application.</a:t>
            </a:r>
            <a:endParaRPr lang="en-US" sz="1600" dirty="0"/>
          </a:p>
        </p:txBody>
      </p:sp>
      <p:sp>
        <p:nvSpPr>
          <p:cNvPr id="4" name="Slide Number Placeholder 3"/>
          <p:cNvSpPr>
            <a:spLocks noGrp="1"/>
          </p:cNvSpPr>
          <p:nvPr>
            <p:ph type="sldNum" sz="quarter" idx="10"/>
          </p:nvPr>
        </p:nvSpPr>
        <p:spPr/>
        <p:txBody>
          <a:bodyPr/>
          <a:lstStyle/>
          <a:p>
            <a:fld id="{236F90A6-78FC-48C5-B665-A33F3EF463B4}"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Richard is teaching one of the CTW members how to handle a 25 horsepower mower that can cut up to 4” branches and work in water up to 18” deep </a:t>
            </a:r>
          </a:p>
          <a:p>
            <a:endParaRPr lang="en-US" sz="1600" dirty="0" smtClean="0"/>
          </a:p>
          <a:p>
            <a:r>
              <a:rPr lang="en-US" sz="1600" dirty="0" smtClean="0"/>
              <a:t>These mowers were modified by Rich, working with manufacturers representatives, to function better under our trail conditions by adding a winch and counter weights and modifying the flaps</a:t>
            </a:r>
            <a:endParaRPr lang="en-US" sz="1600" dirty="0"/>
          </a:p>
        </p:txBody>
      </p:sp>
      <p:sp>
        <p:nvSpPr>
          <p:cNvPr id="4" name="Slide Number Placeholder 3"/>
          <p:cNvSpPr>
            <a:spLocks noGrp="1"/>
          </p:cNvSpPr>
          <p:nvPr>
            <p:ph type="sldNum" sz="quarter" idx="10"/>
          </p:nvPr>
        </p:nvSpPr>
        <p:spPr/>
        <p:txBody>
          <a:bodyPr/>
          <a:lstStyle/>
          <a:p>
            <a:fld id="{236F90A6-78FC-48C5-B665-A33F3EF463B4}"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We are estimating the construction of 3,200 feet of new  structures and the repair and replacement of about another 600 feet of incidental</a:t>
            </a:r>
            <a:endParaRPr lang="en-US" sz="1600" dirty="0"/>
          </a:p>
        </p:txBody>
      </p:sp>
      <p:sp>
        <p:nvSpPr>
          <p:cNvPr id="4" name="Slide Number Placeholder 3"/>
          <p:cNvSpPr>
            <a:spLocks noGrp="1"/>
          </p:cNvSpPr>
          <p:nvPr>
            <p:ph type="sldNum" sz="quarter" idx="10"/>
          </p:nvPr>
        </p:nvSpPr>
        <p:spPr/>
        <p:txBody>
          <a:bodyPr/>
          <a:lstStyle/>
          <a:p>
            <a:fld id="{236F90A6-78FC-48C5-B665-A33F3EF463B4}"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36F90A6-78FC-48C5-B665-A33F3EF463B4}"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36F90A6-78FC-48C5-B665-A33F3EF463B4}" type="slidenum">
              <a:rPr lang="en-US" smtClean="0"/>
              <a:pPr/>
              <a:t>10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BE9F331-152A-4DD1-AF64-13C170D05213}" type="datetimeFigureOut">
              <a:rPr lang="en-US" smtClean="0"/>
              <a:pPr/>
              <a:t>6/8/2015</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A694A11-EE57-41ED-B71C-3DB89C4BA95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E9F331-152A-4DD1-AF64-13C170D05213}" type="datetimeFigureOut">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694A11-EE57-41ED-B71C-3DB89C4BA95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BE9F331-152A-4DD1-AF64-13C170D05213}" type="datetimeFigureOut">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694A11-EE57-41ED-B71C-3DB89C4BA95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BE9F331-152A-4DD1-AF64-13C170D05213}" type="datetimeFigureOut">
              <a:rPr lang="en-US" smtClean="0"/>
              <a:pPr/>
              <a:t>6/8/2015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A694A11-EE57-41ED-B71C-3DB89C4BA95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BE9F331-152A-4DD1-AF64-13C170D05213}" type="datetimeFigureOut">
              <a:rPr lang="en-US" smtClean="0"/>
              <a:pPr/>
              <a:t>6/8/2015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A694A11-EE57-41ED-B71C-3DB89C4BA95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BE9F331-152A-4DD1-AF64-13C170D05213}" type="datetimeFigureOut">
              <a:rPr lang="en-US" smtClean="0"/>
              <a:pPr/>
              <a:t>6/8/2015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A694A11-EE57-41ED-B71C-3DB89C4BA95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E9F331-152A-4DD1-AF64-13C170D05213}" type="datetimeFigureOut">
              <a:rPr lang="en-US" smtClean="0"/>
              <a:pPr/>
              <a:t>6/8/2015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A694A11-EE57-41ED-B71C-3DB89C4BA95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BE9F331-152A-4DD1-AF64-13C170D05213}" type="datetimeFigureOut">
              <a:rPr lang="en-US" smtClean="0"/>
              <a:pPr/>
              <a:t>6/8/2015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A694A11-EE57-41ED-B71C-3DB89C4BA95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BE9F331-152A-4DD1-AF64-13C170D05213}" type="datetimeFigureOut">
              <a:rPr lang="en-US" smtClean="0"/>
              <a:pPr/>
              <a:t>6/8/2015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A694A11-EE57-41ED-B71C-3DB89C4BA952}"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E9F331-152A-4DD1-AF64-13C170D05213}" type="datetimeFigureOut">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694A11-EE57-41ED-B71C-3DB89C4BA95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E9F331-152A-4DD1-AF64-13C170D05213}" type="datetimeFigureOut">
              <a:rPr lang="en-US" smtClean="0"/>
              <a:pPr/>
              <a:t>6/8/2015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694A11-EE57-41ED-B71C-3DB89C4BA95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BE9F331-152A-4DD1-AF64-13C170D05213}" type="datetimeFigureOut">
              <a:rPr lang="en-US" smtClean="0"/>
              <a:pPr/>
              <a:t>6/8/2015</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A694A11-EE57-41ED-B71C-3DB89C4BA952}"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990600"/>
            <a:ext cx="4572000" cy="5410200"/>
          </a:xfrm>
        </p:spPr>
        <p:txBody>
          <a:bodyPr>
            <a:normAutofit fontScale="90000"/>
          </a:bodyPr>
          <a:lstStyle/>
          <a:p>
            <a:pPr algn="ctr"/>
            <a:r>
              <a:rPr lang="en-US" sz="6000" b="1" dirty="0" smtClean="0"/>
              <a:t>Framing Our Community</a:t>
            </a:r>
            <a:br>
              <a:rPr lang="en-US" sz="6000" b="1" dirty="0" smtClean="0"/>
            </a:br>
            <a:r>
              <a:rPr lang="en-US" b="1" dirty="0" smtClean="0"/>
              <a:t/>
            </a:r>
            <a:br>
              <a:rPr lang="en-US" b="1" dirty="0" smtClean="0"/>
            </a:br>
            <a:r>
              <a:rPr lang="en-US" sz="3000" b="1" dirty="0" smtClean="0"/>
              <a:t>                          </a:t>
            </a:r>
            <a:r>
              <a:rPr lang="en-US" b="1" dirty="0" smtClean="0"/>
              <a:t/>
            </a:r>
            <a:br>
              <a:rPr lang="en-US" b="1" dirty="0" smtClean="0"/>
            </a:br>
            <a:r>
              <a:rPr lang="en-US" sz="3200" b="1" dirty="0" smtClean="0"/>
              <a:t>“Embracing advanced engineering and global innovation to address FNST needs.”</a:t>
            </a:r>
            <a:r>
              <a:rPr lang="en-US" dirty="0" smtClean="0"/>
              <a:t/>
            </a:r>
            <a:br>
              <a:rPr lang="en-US" dirty="0" smtClean="0"/>
            </a:br>
            <a:endParaRPr lang="en-US" dirty="0"/>
          </a:p>
        </p:txBody>
      </p:sp>
      <p:sp>
        <p:nvSpPr>
          <p:cNvPr id="6" name="Content Placeholder 5"/>
          <p:cNvSpPr>
            <a:spLocks noGrp="1"/>
          </p:cNvSpPr>
          <p:nvPr>
            <p:ph idx="1"/>
          </p:nvPr>
        </p:nvSpPr>
        <p:spPr>
          <a:xfrm>
            <a:off x="4800600" y="381000"/>
            <a:ext cx="3886200" cy="5943600"/>
          </a:xfrm>
        </p:spPr>
        <p:txBody>
          <a:bodyPr/>
          <a:lstStyle/>
          <a:p>
            <a:pPr>
              <a:buNone/>
            </a:pPr>
            <a:endParaRPr lang="en-US" dirty="0"/>
          </a:p>
        </p:txBody>
      </p:sp>
      <p:pic>
        <p:nvPicPr>
          <p:cNvPr id="1027" name="Picture 3" descr="C:\Users\Joyce\Documents\Traditional Skills School\Participating Agreements\FTA Coalition\FNST Map Pic.jpg"/>
          <p:cNvPicPr>
            <a:picLocks noChangeAspect="1" noChangeArrowheads="1"/>
          </p:cNvPicPr>
          <p:nvPr/>
        </p:nvPicPr>
        <p:blipFill>
          <a:blip r:embed="rId3" cstate="print"/>
          <a:srcRect/>
          <a:stretch>
            <a:fillRect/>
          </a:stretch>
        </p:blipFill>
        <p:spPr bwMode="auto">
          <a:xfrm>
            <a:off x="4800600" y="152400"/>
            <a:ext cx="4343400" cy="67056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514600"/>
            <a:ext cx="7696200" cy="4038599"/>
          </a:xfrm>
        </p:spPr>
        <p:txBody>
          <a:bodyPr>
            <a:normAutofit fontScale="90000"/>
          </a:bodyPr>
          <a:lstStyle/>
          <a:p>
            <a:pPr algn="ctr"/>
            <a:r>
              <a:rPr lang="en-US" sz="4900" dirty="0" smtClean="0">
                <a:solidFill>
                  <a:schemeClr val="tx1"/>
                </a:solidFill>
              </a:rPr>
              <a:t/>
            </a:r>
            <a:br>
              <a:rPr lang="en-US" sz="4900" dirty="0" smtClean="0">
                <a:solidFill>
                  <a:schemeClr val="tx1"/>
                </a:solidFill>
              </a:rPr>
            </a:br>
            <a:r>
              <a:rPr lang="en-US" sz="3600" dirty="0" smtClean="0">
                <a:solidFill>
                  <a:schemeClr val="tx1"/>
                </a:solidFill>
              </a:rPr>
              <a:t>Working in four dimensions:  </a:t>
            </a:r>
            <a:br>
              <a:rPr lang="en-US" sz="3600" dirty="0" smtClean="0">
                <a:solidFill>
                  <a:schemeClr val="tx1"/>
                </a:solidFill>
              </a:rPr>
            </a:br>
            <a:r>
              <a:rPr lang="en-US" sz="3600" dirty="0" smtClean="0">
                <a:solidFill>
                  <a:schemeClr val="tx1"/>
                </a:solidFill>
              </a:rPr>
              <a:t>Land, Air, In &amp; Under Water, In the Mind</a:t>
            </a:r>
            <a:br>
              <a:rPr lang="en-US" sz="3600" dirty="0" smtClean="0">
                <a:solidFill>
                  <a:schemeClr val="tx1"/>
                </a:solidFill>
              </a:rPr>
            </a:br>
            <a:r>
              <a:rPr lang="en-US" sz="3600" dirty="0" smtClean="0">
                <a:solidFill>
                  <a:schemeClr val="tx1"/>
                </a:solidFill>
              </a:rPr>
              <a:t/>
            </a:r>
            <a:br>
              <a:rPr lang="en-US" sz="3600" dirty="0" smtClean="0">
                <a:solidFill>
                  <a:schemeClr val="tx1"/>
                </a:solidFill>
              </a:rPr>
            </a:br>
            <a:r>
              <a:rPr lang="en-US" sz="3600" dirty="0" smtClean="0">
                <a:solidFill>
                  <a:schemeClr val="tx1"/>
                </a:solidFill>
              </a:rPr>
              <a:t>Uniqueness of our work on state and Federally managed lands provides such an attraction that we have always had global expertise available </a:t>
            </a:r>
            <a:endParaRPr lang="en-US" dirty="0"/>
          </a:p>
        </p:txBody>
      </p:sp>
      <p:sp>
        <p:nvSpPr>
          <p:cNvPr id="4" name="Rectangle 3"/>
          <p:cNvSpPr/>
          <p:nvPr/>
        </p:nvSpPr>
        <p:spPr>
          <a:xfrm>
            <a:off x="152400" y="959584"/>
            <a:ext cx="8991600" cy="1631216"/>
          </a:xfrm>
          <a:prstGeom prst="rect">
            <a:avLst/>
          </a:prstGeom>
        </p:spPr>
        <p:txBody>
          <a:bodyPr wrap="square">
            <a:spAutoFit/>
          </a:bodyPr>
          <a:lstStyle/>
          <a:p>
            <a:pPr algn="ctr"/>
            <a:r>
              <a:rPr lang="en-US" sz="5000" dirty="0" smtClean="0"/>
              <a:t>Expertise – Innovation</a:t>
            </a:r>
          </a:p>
          <a:p>
            <a:pPr algn="ctr"/>
            <a:r>
              <a:rPr lang="en-US" sz="5000" dirty="0" smtClean="0"/>
              <a:t>Partnerships &amp; Networks</a:t>
            </a:r>
            <a:endParaRPr lang="en-US" sz="5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3657600" cy="4648200"/>
          </a:xfrm>
        </p:spPr>
        <p:txBody>
          <a:bodyPr>
            <a:normAutofit fontScale="90000"/>
          </a:bodyPr>
          <a:lstStyle/>
          <a:p>
            <a:pPr algn="ctr"/>
            <a:r>
              <a:rPr lang="en-US" sz="5300" u="sng" dirty="0" smtClean="0"/>
              <a:t>FOC TEAM</a:t>
            </a:r>
            <a:r>
              <a:rPr lang="en-US" sz="3200" u="sng" dirty="0" smtClean="0"/>
              <a:t/>
            </a:r>
            <a:br>
              <a:rPr lang="en-US" sz="3200" u="sng" dirty="0" smtClean="0"/>
            </a:br>
            <a:r>
              <a:rPr lang="en-US" sz="3200" u="sng" dirty="0" smtClean="0"/>
              <a:t/>
            </a:r>
            <a:br>
              <a:rPr lang="en-US" sz="3200" u="sng" dirty="0" smtClean="0"/>
            </a:br>
            <a:r>
              <a:rPr lang="en-US" sz="3200" dirty="0" smtClean="0"/>
              <a:t>Leader &amp; </a:t>
            </a:r>
            <a:br>
              <a:rPr lang="en-US" sz="3200" dirty="0" smtClean="0"/>
            </a:br>
            <a:r>
              <a:rPr lang="en-US" sz="3200" dirty="0" smtClean="0"/>
              <a:t>Program Administrator</a:t>
            </a:r>
            <a:br>
              <a:rPr lang="en-US" sz="3200" dirty="0" smtClean="0"/>
            </a:br>
            <a:r>
              <a:rPr lang="en-US" sz="3200" dirty="0" smtClean="0"/>
              <a:t>Engineer</a:t>
            </a:r>
            <a:br>
              <a:rPr lang="en-US" sz="3200" dirty="0" smtClean="0"/>
            </a:br>
            <a:r>
              <a:rPr lang="en-US" sz="3200" dirty="0" smtClean="0"/>
              <a:t>Safety</a:t>
            </a:r>
            <a:br>
              <a:rPr lang="en-US" sz="3200" dirty="0" smtClean="0"/>
            </a:br>
            <a:r>
              <a:rPr lang="en-US" sz="3200" dirty="0" smtClean="0"/>
              <a:t>Demolitions  </a:t>
            </a:r>
            <a:br>
              <a:rPr lang="en-US" sz="3200" dirty="0" smtClean="0"/>
            </a:br>
            <a:r>
              <a:rPr lang="en-US" sz="3200" dirty="0" smtClean="0"/>
              <a:t>Historic Preservation</a:t>
            </a:r>
            <a:br>
              <a:rPr lang="en-US" sz="3200" dirty="0" smtClean="0"/>
            </a:br>
            <a:r>
              <a:rPr lang="en-US" sz="3200" dirty="0" smtClean="0"/>
              <a:t>Trail Crew</a:t>
            </a:r>
            <a:br>
              <a:rPr lang="en-US" sz="3200" dirty="0" smtClean="0"/>
            </a:br>
            <a:r>
              <a:rPr lang="en-US" sz="3200" dirty="0" smtClean="0"/>
              <a:t>Youth &amp; Veterans</a:t>
            </a:r>
            <a:endParaRPr lang="en-US" sz="3200" dirty="0"/>
          </a:p>
        </p:txBody>
      </p:sp>
      <p:sp>
        <p:nvSpPr>
          <p:cNvPr id="4" name="Text Placeholder 3"/>
          <p:cNvSpPr>
            <a:spLocks noGrp="1"/>
          </p:cNvSpPr>
          <p:nvPr>
            <p:ph type="body" sz="half" idx="2"/>
          </p:nvPr>
        </p:nvSpPr>
        <p:spPr>
          <a:xfrm>
            <a:off x="304800" y="5486400"/>
            <a:ext cx="8458200" cy="1447800"/>
          </a:xfrm>
        </p:spPr>
        <p:txBody>
          <a:bodyPr>
            <a:normAutofit fontScale="92500" lnSpcReduction="10000"/>
          </a:bodyPr>
          <a:lstStyle/>
          <a:p>
            <a:r>
              <a:rPr lang="en-US" sz="2400" b="1" dirty="0" smtClean="0"/>
              <a:t>Traditional Skills		Innovation  &amp; Fabrication	</a:t>
            </a:r>
          </a:p>
          <a:p>
            <a:r>
              <a:rPr lang="en-US" sz="2400" b="1" dirty="0" smtClean="0"/>
              <a:t>Problem Solving		Broad Network</a:t>
            </a:r>
          </a:p>
          <a:p>
            <a:r>
              <a:rPr lang="en-US" sz="2400" b="1" dirty="0" smtClean="0"/>
              <a:t>Teaching			International Experience			</a:t>
            </a:r>
            <a:endParaRPr lang="en-US" sz="2400" b="1" dirty="0"/>
          </a:p>
        </p:txBody>
      </p:sp>
      <p:pic>
        <p:nvPicPr>
          <p:cNvPr id="1026" name="Picture 2" descr="\\ELLEN-DESK\Public\FL pics\IMG_5870_2.jpg"/>
          <p:cNvPicPr>
            <a:picLocks noChangeAspect="1" noChangeArrowheads="1"/>
          </p:cNvPicPr>
          <p:nvPr/>
        </p:nvPicPr>
        <p:blipFill>
          <a:blip r:embed="rId3" cstate="print"/>
          <a:srcRect/>
          <a:stretch>
            <a:fillRect/>
          </a:stretch>
        </p:blipFill>
        <p:spPr bwMode="auto">
          <a:xfrm>
            <a:off x="4343400" y="609600"/>
            <a:ext cx="3098800" cy="4648200"/>
          </a:xfrm>
          <a:prstGeom prst="rect">
            <a:avLst/>
          </a:prstGeom>
          <a:noFill/>
        </p:spPr>
      </p:pic>
      <p:pic>
        <p:nvPicPr>
          <p:cNvPr id="1029" name="Picture 5" descr="C:\Users\Joyce\Desktop\IMG_5725.jpg"/>
          <p:cNvPicPr>
            <a:picLocks noChangeAspect="1" noChangeArrowheads="1"/>
          </p:cNvPicPr>
          <p:nvPr/>
        </p:nvPicPr>
        <p:blipFill>
          <a:blip r:embed="rId4" cstate="print"/>
          <a:srcRect/>
          <a:stretch>
            <a:fillRect/>
          </a:stretch>
        </p:blipFill>
        <p:spPr bwMode="auto">
          <a:xfrm>
            <a:off x="-14173200" y="-10439400"/>
            <a:ext cx="11461706" cy="9144000"/>
          </a:xfrm>
          <a:prstGeom prst="rect">
            <a:avLst/>
          </a:prstGeom>
          <a:noFill/>
        </p:spPr>
      </p:pic>
      <p:pic>
        <p:nvPicPr>
          <p:cNvPr id="9" name="Picture 8" descr="art2.jpg"/>
          <p:cNvPicPr>
            <a:picLocks noChangeAspect="1"/>
          </p:cNvPicPr>
          <p:nvPr/>
        </p:nvPicPr>
        <p:blipFill>
          <a:blip r:embed="rId5" cstate="print"/>
          <a:stretch>
            <a:fillRect/>
          </a:stretch>
        </p:blipFill>
        <p:spPr>
          <a:xfrm>
            <a:off x="3581400" y="1143000"/>
            <a:ext cx="4487409" cy="3581400"/>
          </a:xfrm>
          <a:prstGeom prst="rect">
            <a:avLst/>
          </a:prstGeom>
        </p:spPr>
      </p:pic>
      <p:pic>
        <p:nvPicPr>
          <p:cNvPr id="8" name="Picture Placeholder 7" descr="100_0009.JPG"/>
          <p:cNvPicPr>
            <a:picLocks noGrp="1" noChangeAspect="1"/>
          </p:cNvPicPr>
          <p:nvPr>
            <p:ph type="pic" idx="1"/>
          </p:nvPr>
        </p:nvPicPr>
        <p:blipFill>
          <a:blip r:embed="rId6" cstate="print"/>
          <a:srcRect l="16957" r="16957"/>
          <a:stretch>
            <a:fillRect/>
          </a:stretch>
        </p:blipFill>
        <p:spPr>
          <a:xfrm rot="420000">
            <a:off x="3600497" y="1079230"/>
            <a:ext cx="5232087" cy="4180133"/>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542288"/>
          </a:xfrm>
        </p:spPr>
        <p:txBody>
          <a:bodyPr>
            <a:normAutofit fontScale="90000"/>
          </a:bodyPr>
          <a:lstStyle/>
          <a:p>
            <a:pPr algn="ctr"/>
            <a:r>
              <a:rPr lang="en-US" sz="5300" b="1" dirty="0" smtClean="0"/>
              <a:t>Engineering</a:t>
            </a:r>
            <a:r>
              <a:rPr lang="en-US" sz="4400" b="1" dirty="0" smtClean="0"/>
              <a:t/>
            </a:r>
            <a:br>
              <a:rPr lang="en-US" sz="4400" b="1" dirty="0" smtClean="0"/>
            </a:br>
            <a:r>
              <a:rPr lang="en-US" sz="4000" b="1" dirty="0" smtClean="0"/>
              <a:t>Bridge Design in the US and Internationally</a:t>
            </a:r>
            <a:r>
              <a:rPr lang="en-US" sz="3200" b="1" dirty="0" smtClean="0"/>
              <a:t/>
            </a:r>
            <a:br>
              <a:rPr lang="en-US" sz="3200" b="1" dirty="0" smtClean="0"/>
            </a:br>
            <a:endParaRPr lang="en-US" sz="3200" dirty="0"/>
          </a:p>
        </p:txBody>
      </p:sp>
      <p:pic>
        <p:nvPicPr>
          <p:cNvPr id="7" name="Picture Placeholder 6" descr="DSC_0255 (2).JPG"/>
          <p:cNvPicPr>
            <a:picLocks noGrp="1" noChangeAspect="1"/>
          </p:cNvPicPr>
          <p:nvPr>
            <p:ph idx="1"/>
          </p:nvPr>
        </p:nvPicPr>
        <p:blipFill>
          <a:blip r:embed="rId3" cstate="print"/>
          <a:stretch>
            <a:fillRect/>
          </a:stretch>
        </p:blipFill>
        <p:spPr>
          <a:xfrm>
            <a:off x="3103362" y="1935163"/>
            <a:ext cx="2937276" cy="4389437"/>
          </a:xfrm>
        </p:spPr>
      </p:pic>
      <p:pic>
        <p:nvPicPr>
          <p:cNvPr id="5" name="Picture 4" descr="Blaxk R. Harbor Bridge.jpg"/>
          <p:cNvPicPr>
            <a:picLocks noChangeAspect="1"/>
          </p:cNvPicPr>
          <p:nvPr/>
        </p:nvPicPr>
        <p:blipFill>
          <a:blip r:embed="rId4" cstate="print"/>
          <a:stretch>
            <a:fillRect/>
          </a:stretch>
        </p:blipFill>
        <p:spPr>
          <a:xfrm>
            <a:off x="1143000" y="2286000"/>
            <a:ext cx="6739467" cy="37909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0" y="533400"/>
            <a:ext cx="4800600" cy="2057400"/>
          </a:xfrm>
        </p:spPr>
        <p:txBody>
          <a:bodyPr>
            <a:normAutofit fontScale="90000"/>
          </a:bodyPr>
          <a:lstStyle/>
          <a:p>
            <a:pPr algn="ct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4000" b="1" dirty="0" smtClean="0"/>
              <a:t>2015</a:t>
            </a:r>
            <a:r>
              <a:rPr lang="en-US" sz="4000" dirty="0" smtClean="0"/>
              <a:t> </a:t>
            </a:r>
            <a:r>
              <a:rPr lang="en-US" sz="4000" b="1" dirty="0" smtClean="0"/>
              <a:t>Innovation Designed by Richard Hull</a:t>
            </a:r>
            <a:r>
              <a:rPr lang="en-US" sz="3200" dirty="0" smtClean="0"/>
              <a:t/>
            </a:r>
            <a:br>
              <a:rPr lang="en-US" sz="3200" dirty="0" smtClean="0"/>
            </a:br>
            <a:endParaRPr lang="en-US" sz="3200" dirty="0"/>
          </a:p>
        </p:txBody>
      </p:sp>
      <p:pic>
        <p:nvPicPr>
          <p:cNvPr id="2050" name="Picture 2" descr="C:\Users\Joyce\AppData\Local\Microsoft\Windows\Temporary Internet Files\Content.Outlook\QHEO7I3E\20150414_150408 (3).jpg"/>
          <p:cNvPicPr>
            <a:picLocks noGrp="1" noChangeAspect="1" noChangeArrowheads="1"/>
          </p:cNvPicPr>
          <p:nvPr>
            <p:ph sz="half" idx="1"/>
          </p:nvPr>
        </p:nvPicPr>
        <p:blipFill>
          <a:blip r:embed="rId3" cstate="print"/>
          <a:srcRect/>
          <a:stretch>
            <a:fillRect/>
          </a:stretch>
        </p:blipFill>
        <p:spPr bwMode="auto">
          <a:xfrm>
            <a:off x="2286000" y="3037681"/>
            <a:ext cx="6656210" cy="3744119"/>
          </a:xfrm>
          <a:prstGeom prst="rect">
            <a:avLst/>
          </a:prstGeom>
          <a:noFill/>
        </p:spPr>
      </p:pic>
      <p:pic>
        <p:nvPicPr>
          <p:cNvPr id="8" name="Picture 7" descr="R Hull Arch 2.jpg"/>
          <p:cNvPicPr>
            <a:picLocks noChangeAspect="1"/>
          </p:cNvPicPr>
          <p:nvPr/>
        </p:nvPicPr>
        <p:blipFill>
          <a:blip r:embed="rId4" cstate="print"/>
          <a:stretch>
            <a:fillRect/>
          </a:stretch>
        </p:blipFill>
        <p:spPr>
          <a:xfrm>
            <a:off x="228600" y="152400"/>
            <a:ext cx="3276600" cy="3657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ctr"/>
            <a:r>
              <a:rPr lang="en-US" b="1" dirty="0" smtClean="0"/>
              <a:t>Building Boardwalk</a:t>
            </a:r>
            <a:endParaRPr lang="en-US" b="1" dirty="0"/>
          </a:p>
        </p:txBody>
      </p:sp>
      <p:sp>
        <p:nvSpPr>
          <p:cNvPr id="3" name="Content Placeholder 2"/>
          <p:cNvSpPr>
            <a:spLocks noGrp="1"/>
          </p:cNvSpPr>
          <p:nvPr>
            <p:ph idx="1"/>
          </p:nvPr>
        </p:nvSpPr>
        <p:spPr>
          <a:xfrm>
            <a:off x="457200" y="1371600"/>
            <a:ext cx="8229600" cy="5257800"/>
          </a:xfrm>
        </p:spPr>
        <p:txBody>
          <a:bodyPr/>
          <a:lstStyle/>
          <a:p>
            <a:pPr algn="ctr">
              <a:buNone/>
            </a:pPr>
            <a:r>
              <a:rPr lang="en-US" dirty="0" smtClean="0"/>
              <a:t> </a:t>
            </a:r>
            <a:r>
              <a:rPr lang="en-US" dirty="0" smtClean="0"/>
              <a:t>Using the right tools to get the job done</a:t>
            </a:r>
            <a:endParaRPr lang="en-US" sz="2400" b="1" dirty="0"/>
          </a:p>
        </p:txBody>
      </p:sp>
      <p:pic>
        <p:nvPicPr>
          <p:cNvPr id="2050" name="Picture 2" descr="C:\Users\Joyce\AppData\Local\Microsoft\Windows\Temporary Internet Files\Content.Outlook\QHEO7I3E\20150325_104125.jpg"/>
          <p:cNvPicPr>
            <a:picLocks noChangeAspect="1" noChangeArrowheads="1"/>
          </p:cNvPicPr>
          <p:nvPr/>
        </p:nvPicPr>
        <p:blipFill>
          <a:blip r:embed="rId3" cstate="print"/>
          <a:srcRect/>
          <a:stretch>
            <a:fillRect/>
          </a:stretch>
        </p:blipFill>
        <p:spPr bwMode="auto">
          <a:xfrm>
            <a:off x="838200" y="2006600"/>
            <a:ext cx="2667000" cy="4470400"/>
          </a:xfrm>
          <a:prstGeom prst="rect">
            <a:avLst/>
          </a:prstGeom>
          <a:noFill/>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006600"/>
            <a:ext cx="3435484" cy="4578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381000" y="381000"/>
            <a:ext cx="8305800" cy="1828800"/>
          </a:xfrm>
        </p:spPr>
        <p:txBody>
          <a:bodyPr>
            <a:normAutofit/>
          </a:bodyPr>
          <a:lstStyle/>
          <a:p>
            <a:pPr algn="ctr"/>
            <a:r>
              <a:rPr lang="en-US" sz="3600" b="1" dirty="0" smtClean="0"/>
              <a:t>FOC Field Crew &amp; CTW </a:t>
            </a:r>
          </a:p>
          <a:p>
            <a:pPr algn="ctr"/>
            <a:r>
              <a:rPr lang="en-US" sz="2400" b="1" dirty="0" smtClean="0"/>
              <a:t>Training the next generation for different levels of skills to assist in keeping the trail open and usable</a:t>
            </a:r>
          </a:p>
          <a:p>
            <a:pPr algn="ctr"/>
            <a:endParaRPr lang="en-US" sz="2400" b="1" dirty="0"/>
          </a:p>
        </p:txBody>
      </p:sp>
      <p:pic>
        <p:nvPicPr>
          <p:cNvPr id="1026" name="Picture 2" descr="C:\Users\Joyce\AppData\Local\Microsoft\Windows\Temporary Internet Files\Content.Outlook\QHEO7I3E\IMG_20150326_114628846.jpg"/>
          <p:cNvPicPr>
            <a:picLocks noChangeAspect="1" noChangeArrowheads="1"/>
          </p:cNvPicPr>
          <p:nvPr/>
        </p:nvPicPr>
        <p:blipFill>
          <a:blip r:embed="rId3" cstate="print"/>
          <a:srcRect/>
          <a:stretch>
            <a:fillRect/>
          </a:stretch>
        </p:blipFill>
        <p:spPr bwMode="auto">
          <a:xfrm>
            <a:off x="6477000" y="1981200"/>
            <a:ext cx="2496268" cy="3657600"/>
          </a:xfrm>
          <a:prstGeom prst="rect">
            <a:avLst/>
          </a:prstGeom>
          <a:noFill/>
        </p:spPr>
      </p:pic>
      <p:pic>
        <p:nvPicPr>
          <p:cNvPr id="1027" name="Picture 3" descr="C:\Users\Joyce\AppData\Local\Microsoft\Windows\Temporary Internet Files\Content.Outlook\QHEO7I3E\20150326_134058.jpg"/>
          <p:cNvPicPr>
            <a:picLocks noChangeAspect="1" noChangeArrowheads="1"/>
          </p:cNvPicPr>
          <p:nvPr/>
        </p:nvPicPr>
        <p:blipFill>
          <a:blip r:embed="rId4" cstate="print"/>
          <a:srcRect/>
          <a:stretch>
            <a:fillRect/>
          </a:stretch>
        </p:blipFill>
        <p:spPr bwMode="auto">
          <a:xfrm>
            <a:off x="3886200" y="2667000"/>
            <a:ext cx="2362200" cy="3835399"/>
          </a:xfrm>
          <a:prstGeom prst="rect">
            <a:avLst/>
          </a:prstGeom>
          <a:noFill/>
        </p:spPr>
      </p:pic>
      <p:sp>
        <p:nvSpPr>
          <p:cNvPr id="6" name="TextBox 5"/>
          <p:cNvSpPr txBox="1"/>
          <p:nvPr/>
        </p:nvSpPr>
        <p:spPr>
          <a:xfrm>
            <a:off x="6858000" y="5939135"/>
            <a:ext cx="1828800" cy="461665"/>
          </a:xfrm>
          <a:prstGeom prst="rect">
            <a:avLst/>
          </a:prstGeom>
          <a:noFill/>
        </p:spPr>
        <p:txBody>
          <a:bodyPr wrap="square" rtlCol="0">
            <a:spAutoFit/>
          </a:bodyPr>
          <a:lstStyle/>
          <a:p>
            <a:pPr algn="ctr"/>
            <a:r>
              <a:rPr lang="en-US" sz="2400" b="1" dirty="0" smtClean="0"/>
              <a:t>Nokuse</a:t>
            </a:r>
            <a:endParaRPr lang="en-US" sz="2400" b="1" dirty="0"/>
          </a:p>
        </p:txBody>
      </p:sp>
      <p:pic>
        <p:nvPicPr>
          <p:cNvPr id="1028" name="Picture 4" descr="C:\Users\Joyce\AppData\Local\Microsoft\Windows\Temporary Internet Files\Content.Outlook\QHEO7I3E\image (7).jpg"/>
          <p:cNvPicPr>
            <a:picLocks noChangeAspect="1" noChangeArrowheads="1"/>
          </p:cNvPicPr>
          <p:nvPr/>
        </p:nvPicPr>
        <p:blipFill>
          <a:blip r:embed="rId5" cstate="print"/>
          <a:srcRect/>
          <a:stretch>
            <a:fillRect/>
          </a:stretch>
        </p:blipFill>
        <p:spPr bwMode="auto">
          <a:xfrm>
            <a:off x="152400" y="2057400"/>
            <a:ext cx="3554451" cy="2667000"/>
          </a:xfrm>
          <a:prstGeom prst="rect">
            <a:avLst/>
          </a:prstGeom>
          <a:noFill/>
        </p:spPr>
      </p:pic>
      <p:sp>
        <p:nvSpPr>
          <p:cNvPr id="7" name="TextBox 6"/>
          <p:cNvSpPr txBox="1"/>
          <p:nvPr/>
        </p:nvSpPr>
        <p:spPr>
          <a:xfrm>
            <a:off x="609600" y="5334000"/>
            <a:ext cx="2254976" cy="461665"/>
          </a:xfrm>
          <a:prstGeom prst="rect">
            <a:avLst/>
          </a:prstGeom>
          <a:noFill/>
        </p:spPr>
        <p:txBody>
          <a:bodyPr wrap="none" rtlCol="0">
            <a:spAutoFit/>
          </a:bodyPr>
          <a:lstStyle/>
          <a:p>
            <a:r>
              <a:rPr lang="en-US" sz="2400" b="1" dirty="0" smtClean="0"/>
              <a:t>Brushing Trail</a:t>
            </a:r>
            <a:endParaRPr lang="en-US" sz="2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905000"/>
          </a:xfrm>
        </p:spPr>
        <p:txBody>
          <a:bodyPr>
            <a:normAutofit fontScale="90000"/>
          </a:bodyPr>
          <a:lstStyle/>
          <a:p>
            <a:pPr algn="ctr"/>
            <a:r>
              <a:rPr lang="en-US" b="1" dirty="0" smtClean="0"/>
              <a:t>2016 Swift Creek, Nukose, </a:t>
            </a:r>
            <a:br>
              <a:rPr lang="en-US" b="1" dirty="0" smtClean="0"/>
            </a:br>
            <a:r>
              <a:rPr lang="en-US" b="1" dirty="0" smtClean="0"/>
              <a:t>Spring Creek &amp; Ocean Pond</a:t>
            </a:r>
            <a:br>
              <a:rPr lang="en-US" b="1" dirty="0" smtClean="0"/>
            </a:br>
            <a:r>
              <a:rPr lang="en-US" sz="3600" b="1" dirty="0" smtClean="0"/>
              <a:t>Bridges and Boardwalks</a:t>
            </a:r>
            <a:r>
              <a:rPr lang="en-US" b="1" dirty="0" smtClean="0"/>
              <a:t> </a:t>
            </a:r>
            <a:endParaRPr lang="en-US" b="1" dirty="0"/>
          </a:p>
        </p:txBody>
      </p:sp>
      <p:pic>
        <p:nvPicPr>
          <p:cNvPr id="3074" name="Picture 2" descr="\\ELLEN-DESK\Public\FNFS pics\P4082032.JPG"/>
          <p:cNvPicPr>
            <a:picLocks noGrp="1" noChangeAspect="1" noChangeArrowheads="1"/>
          </p:cNvPicPr>
          <p:nvPr>
            <p:ph sz="half" idx="1"/>
          </p:nvPr>
        </p:nvPicPr>
        <p:blipFill>
          <a:blip r:embed="rId3" cstate="print"/>
          <a:srcRect/>
          <a:stretch>
            <a:fillRect/>
          </a:stretch>
        </p:blipFill>
        <p:spPr bwMode="auto">
          <a:xfrm>
            <a:off x="5486400" y="2108303"/>
            <a:ext cx="3452562" cy="4605760"/>
          </a:xfrm>
          <a:prstGeom prst="rect">
            <a:avLst/>
          </a:prstGeom>
          <a:noFill/>
        </p:spPr>
      </p:pic>
      <p:pic>
        <p:nvPicPr>
          <p:cNvPr id="3075" name="Picture 3" descr="\\ELLEN-DESK\Public\FNFS pics\P4082024.JPG"/>
          <p:cNvPicPr>
            <a:picLocks noGrp="1" noChangeAspect="1" noChangeArrowheads="1"/>
          </p:cNvPicPr>
          <p:nvPr>
            <p:ph sz="half" idx="2"/>
          </p:nvPr>
        </p:nvPicPr>
        <p:blipFill>
          <a:blip r:embed="rId4" cstate="print"/>
          <a:srcRect/>
          <a:stretch>
            <a:fillRect/>
          </a:stretch>
        </p:blipFill>
        <p:spPr bwMode="auto">
          <a:xfrm>
            <a:off x="381000" y="2552482"/>
            <a:ext cx="4800600" cy="3601825"/>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676400"/>
            <a:ext cx="8229600" cy="1676400"/>
          </a:xfrm>
        </p:spPr>
        <p:txBody>
          <a:bodyPr>
            <a:normAutofit fontScale="90000"/>
          </a:bodyPr>
          <a:lstStyle/>
          <a:p>
            <a:pPr algn="ctr"/>
            <a:r>
              <a:rPr lang="en-US" b="1" dirty="0" smtClean="0"/>
              <a:t/>
            </a:r>
            <a:br>
              <a:rPr lang="en-US" b="1" dirty="0" smtClean="0"/>
            </a:br>
            <a:r>
              <a:rPr lang="en-US" b="1" dirty="0" smtClean="0"/>
              <a:t/>
            </a:r>
            <a:br>
              <a:rPr lang="en-US" b="1" dirty="0" smtClean="0"/>
            </a:br>
            <a:r>
              <a:rPr lang="en-US" sz="6000" b="1" dirty="0" smtClean="0"/>
              <a:t>“Increased Power in Partnership”</a:t>
            </a:r>
            <a:r>
              <a:rPr lang="en-US" b="1" dirty="0" smtClean="0"/>
              <a:t/>
            </a:r>
            <a:br>
              <a:rPr lang="en-US" b="1" dirty="0" smtClean="0"/>
            </a:br>
            <a:endParaRPr lang="en-US" b="1" dirty="0"/>
          </a:p>
        </p:txBody>
      </p:sp>
      <p:sp>
        <p:nvSpPr>
          <p:cNvPr id="3" name="Content Placeholder 2"/>
          <p:cNvSpPr>
            <a:spLocks noGrp="1"/>
          </p:cNvSpPr>
          <p:nvPr>
            <p:ph idx="1"/>
          </p:nvPr>
        </p:nvSpPr>
        <p:spPr>
          <a:xfrm>
            <a:off x="381000" y="3276600"/>
            <a:ext cx="8305800" cy="3429000"/>
          </a:xfrm>
        </p:spPr>
        <p:txBody>
          <a:bodyPr/>
          <a:lstStyle/>
          <a:p>
            <a:pPr algn="ctr">
              <a:buNone/>
            </a:pPr>
            <a:r>
              <a:rPr lang="en-US" b="1" dirty="0" smtClean="0"/>
              <a:t>	Coalition 		</a:t>
            </a:r>
            <a:r>
              <a:rPr lang="en-US" b="1" dirty="0" smtClean="0"/>
              <a:t>    FOC</a:t>
            </a:r>
            <a:r>
              <a:rPr lang="en-US" b="1" dirty="0" smtClean="0"/>
              <a:t>		Forest Service  	</a:t>
            </a:r>
            <a:endParaRPr lang="en-US" b="1" dirty="0" smtClean="0"/>
          </a:p>
          <a:p>
            <a:pPr algn="ctr">
              <a:buNone/>
            </a:pPr>
            <a:r>
              <a:rPr lang="en-US" b="1" dirty="0" smtClean="0"/>
              <a:t>There is incredible power in cooperative partnerships where differing skill sets combine the strengths of each to improve the whole</a:t>
            </a:r>
            <a:endParaRPr lang="en-US" b="1"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763000" cy="1143000"/>
          </a:xfrm>
        </p:spPr>
        <p:txBody>
          <a:bodyPr>
            <a:noAutofit/>
          </a:bodyPr>
          <a:lstStyle/>
          <a:p>
            <a:pPr lvl="0" algn="ctr"/>
            <a:r>
              <a:rPr lang="en-US" sz="5400" b="1" dirty="0" smtClean="0">
                <a:solidFill>
                  <a:schemeClr val="tx1"/>
                </a:solidFill>
              </a:rPr>
              <a:t>See You On The Trail</a:t>
            </a:r>
            <a:endParaRPr lang="en-US" sz="5400" b="1" dirty="0">
              <a:solidFill>
                <a:schemeClr val="tx1"/>
              </a:solidFill>
            </a:endParaRPr>
          </a:p>
        </p:txBody>
      </p:sp>
      <p:pic>
        <p:nvPicPr>
          <p:cNvPr id="1026" name="Picture 2" descr="\\ELLEN-DESK\Public\FNFS pics\P4082021.JPG"/>
          <p:cNvPicPr>
            <a:picLocks noChangeAspect="1" noChangeArrowheads="1"/>
          </p:cNvPicPr>
          <p:nvPr/>
        </p:nvPicPr>
        <p:blipFill>
          <a:blip r:embed="rId3" cstate="print"/>
          <a:srcRect/>
          <a:stretch>
            <a:fillRect/>
          </a:stretch>
        </p:blipFill>
        <p:spPr bwMode="auto">
          <a:xfrm>
            <a:off x="4114800" y="3124200"/>
            <a:ext cx="4555641" cy="2895601"/>
          </a:xfrm>
          <a:prstGeom prst="rect">
            <a:avLst/>
          </a:prstGeom>
          <a:noFill/>
        </p:spPr>
      </p:pic>
      <p:pic>
        <p:nvPicPr>
          <p:cNvPr id="3074" name="Picture 2" descr="\\ELLEN-DESK\Public\FL pics\Joyce and Ian.jpg"/>
          <p:cNvPicPr>
            <a:picLocks noChangeAspect="1" noChangeArrowheads="1"/>
          </p:cNvPicPr>
          <p:nvPr/>
        </p:nvPicPr>
        <p:blipFill>
          <a:blip r:embed="rId4" cstate="print"/>
          <a:srcRect/>
          <a:stretch>
            <a:fillRect/>
          </a:stretch>
        </p:blipFill>
        <p:spPr bwMode="auto">
          <a:xfrm>
            <a:off x="304800" y="2701315"/>
            <a:ext cx="3124200" cy="3827662"/>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2142</TotalTime>
  <Words>503</Words>
  <Application>Microsoft Office PowerPoint</Application>
  <PresentationFormat>On-screen Show (4:3)</PresentationFormat>
  <Paragraphs>48</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Flow</vt:lpstr>
      <vt:lpstr>Framing Our Community                             “Embracing advanced engineering and global innovation to address FNST needs.” </vt:lpstr>
      <vt:lpstr> Working in four dimensions:   Land, Air, In &amp; Under Water, In the Mind  Uniqueness of our work on state and Federally managed lands provides such an attraction that we have always had global expertise available </vt:lpstr>
      <vt:lpstr>FOC TEAM  Leader &amp;  Program Administrator Engineer Safety Demolitions   Historic Preservation Trail Crew Youth &amp; Veterans</vt:lpstr>
      <vt:lpstr>Engineering Bridge Design in the US and Internationally </vt:lpstr>
      <vt:lpstr>   2015 Innovation Designed by Richard Hull </vt:lpstr>
      <vt:lpstr>Building Boardwalk</vt:lpstr>
      <vt:lpstr>PowerPoint Presentation</vt:lpstr>
      <vt:lpstr>2016 Swift Creek, Nukose,  Spring Creek &amp; Ocean Pond Bridges and Boardwalks </vt:lpstr>
      <vt:lpstr>  “Increased Power in Partnership” </vt:lpstr>
      <vt:lpstr>See You On The Trail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Framing Our Community “Providing Integrated Programs that create jobs, improve forest and watershed conditions, and increase educational opportunities.”</dc:title>
  <dc:creator>Joyce Dearstyne</dc:creator>
  <cp:lastModifiedBy>USDA Forest Service</cp:lastModifiedBy>
  <cp:revision>132</cp:revision>
  <dcterms:created xsi:type="dcterms:W3CDTF">2015-06-08T11:31:49Z</dcterms:created>
  <dcterms:modified xsi:type="dcterms:W3CDTF">2015-06-08T13:08:29Z</dcterms:modified>
</cp:coreProperties>
</file>