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68" r:id="rId3"/>
    <p:sldId id="257" r:id="rId4"/>
    <p:sldId id="258" r:id="rId5"/>
    <p:sldId id="260" r:id="rId6"/>
    <p:sldId id="265" r:id="rId7"/>
    <p:sldId id="264" r:id="rId8"/>
    <p:sldId id="261" r:id="rId9"/>
    <p:sldId id="266" r:id="rId10"/>
    <p:sldId id="263" r:id="rId11"/>
    <p:sldId id="267"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4" autoAdjust="0"/>
    <p:restoredTop sz="79032" autoAdjust="0"/>
  </p:normalViewPr>
  <p:slideViewPr>
    <p:cSldViewPr>
      <p:cViewPr>
        <p:scale>
          <a:sx n="50" d="100"/>
          <a:sy n="50" d="100"/>
        </p:scale>
        <p:origin x="-1860" y="-1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E0684E4-C38D-4989-8EBF-699B6BA1FF52}" type="datetimeFigureOut">
              <a:rPr lang="en-US" smtClean="0"/>
              <a:pPr/>
              <a:t>6/8/2015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5A2D3C0-E701-4160-9B3F-1B8AD91810F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my time working with the Forest Service</a:t>
            </a:r>
            <a:r>
              <a:rPr lang="en-US" baseline="0" dirty="0" smtClean="0"/>
              <a:t> and researching NEPA processes, I noticed the human health impacts of federal projects are often not considered in the federal decision-making process.  This is why I decided to conduct a health impact assessment on an FNST relocation project.  </a:t>
            </a:r>
          </a:p>
        </p:txBody>
      </p:sp>
      <p:sp>
        <p:nvSpPr>
          <p:cNvPr id="4" name="Slide Number Placeholder 3"/>
          <p:cNvSpPr>
            <a:spLocks noGrp="1"/>
          </p:cNvSpPr>
          <p:nvPr>
            <p:ph type="sldNum" sz="quarter" idx="10"/>
          </p:nvPr>
        </p:nvSpPr>
        <p:spPr/>
        <p:txBody>
          <a:bodyPr/>
          <a:lstStyle/>
          <a:p>
            <a:fld id="{35A2D3C0-E701-4160-9B3F-1B8AD91810FF}"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The Act specifically says that “each person should enjoy a healthful environment” and be permitted to enjoy “high standards of living” without “risk to health or safety” (National Environmental Policy Act of 1969, 2000), yet many environmental impact statements neglect this requirement.</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A study of 42 environmental impact statements found that “more than half (62%) of the EISs (26/42) contained no mention of a health impact.  In the other EISs (38%, or 16/42), health impacts were mentioned, but inadequately supported by analysis.” </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35A2D3C0-E701-4160-9B3F-1B8AD91810FF}"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fontAlgn="base"/>
            <a:r>
              <a:rPr lang="en-US" dirty="0" smtClean="0"/>
              <a:t>HIAs can occur:</a:t>
            </a:r>
          </a:p>
          <a:p>
            <a:pPr lvl="1" fontAlgn="base">
              <a:buFont typeface="Arial" pitchFamily="34" charset="0"/>
              <a:buChar char="•"/>
            </a:pPr>
            <a:r>
              <a:rPr lang="en-US" dirty="0" smtClean="0"/>
              <a:t> Over different timescales</a:t>
            </a:r>
          </a:p>
          <a:p>
            <a:pPr lvl="1" fontAlgn="base">
              <a:buFont typeface="Arial" pitchFamily="34" charset="0"/>
              <a:buChar char="•"/>
            </a:pPr>
            <a:r>
              <a:rPr lang="en-US" dirty="0" smtClean="0"/>
              <a:t> Using different levels on information, data, and stakeholder input</a:t>
            </a:r>
          </a:p>
          <a:p>
            <a:r>
              <a:rPr lang="en-US" dirty="0" smtClean="0"/>
              <a:t>Due to time</a:t>
            </a:r>
            <a:r>
              <a:rPr lang="en-US" baseline="0" dirty="0" smtClean="0"/>
              <a:t> and other constraints, I decided to conduct a rapid health impact assessment, which</a:t>
            </a:r>
            <a:r>
              <a:rPr lang="en-US" dirty="0" smtClean="0"/>
              <a:t> relies on information already available “off the shelf” and requires limited consultation with stakeholders (Parry &amp; Stevens, 2001, p. 1181).</a:t>
            </a:r>
            <a:endParaRPr lang="en-US" dirty="0"/>
          </a:p>
        </p:txBody>
      </p:sp>
      <p:sp>
        <p:nvSpPr>
          <p:cNvPr id="4" name="Slide Number Placeholder 3"/>
          <p:cNvSpPr>
            <a:spLocks noGrp="1"/>
          </p:cNvSpPr>
          <p:nvPr>
            <p:ph type="sldNum" sz="quarter" idx="10"/>
          </p:nvPr>
        </p:nvSpPr>
        <p:spPr/>
        <p:txBody>
          <a:bodyPr/>
          <a:lstStyle/>
          <a:p>
            <a:fld id="{35A2D3C0-E701-4160-9B3F-1B8AD91810FF}"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buFont typeface="Arial" pitchFamily="34" charset="0"/>
              <a:buChar char="•"/>
            </a:pPr>
            <a:r>
              <a:rPr lang="en-US" dirty="0" smtClean="0"/>
              <a:t> Screening: determine whether an HIA would be a useful tool for evaluating the project, program, or policy in question.  </a:t>
            </a:r>
          </a:p>
          <a:p>
            <a:pPr lvl="1">
              <a:buFont typeface="Arial" pitchFamily="34" charset="0"/>
              <a:buChar char="•"/>
            </a:pPr>
            <a:r>
              <a:rPr lang="en-US" dirty="0" smtClean="0"/>
              <a:t> Scoping: determine the health effects to be considered during analysis.  </a:t>
            </a:r>
          </a:p>
          <a:p>
            <a:pPr lvl="1">
              <a:buFont typeface="Arial" pitchFamily="34" charset="0"/>
              <a:buChar char="•"/>
            </a:pPr>
            <a:r>
              <a:rPr lang="en-US" dirty="0" smtClean="0"/>
              <a:t> Assessment: identify who may be affected by the action in question and how said action will affect them. </a:t>
            </a:r>
          </a:p>
          <a:p>
            <a:pPr lvl="1">
              <a:buFont typeface="Arial" pitchFamily="34" charset="0"/>
              <a:buChar char="•"/>
            </a:pPr>
            <a:r>
              <a:rPr lang="en-US" dirty="0" smtClean="0"/>
              <a:t> Recommendation development: develop suggestions that can promote positive health impacts or mitigate negative impacts of a project.  </a:t>
            </a:r>
          </a:p>
          <a:p>
            <a:pPr lvl="1">
              <a:buFont typeface="Arial" pitchFamily="34" charset="0"/>
              <a:buChar char="•"/>
            </a:pPr>
            <a:r>
              <a:rPr lang="en-US" dirty="0" smtClean="0"/>
              <a:t> Reporting: results are presented to decision-makers.  </a:t>
            </a:r>
          </a:p>
          <a:p>
            <a:pPr lvl="1">
              <a:buFont typeface="Arial" pitchFamily="34" charset="0"/>
              <a:buChar char="•"/>
            </a:pPr>
            <a:r>
              <a:rPr lang="en-US" dirty="0" smtClean="0"/>
              <a:t> Monitoring: evaluate the effect that the HIA had on the decision or project (Center for Disease Control and Prevention, 2015).</a:t>
            </a:r>
          </a:p>
          <a:p>
            <a:pPr>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35A2D3C0-E701-4160-9B3F-1B8AD91810FF}"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200" kern="1200" dirty="0" smtClean="0">
                <a:solidFill>
                  <a:schemeClr val="tx1"/>
                </a:solidFill>
                <a:latin typeface="+mn-lt"/>
                <a:ea typeface="+mn-ea"/>
                <a:cs typeface="+mn-cs"/>
              </a:rPr>
              <a:t>There are many ways in which</a:t>
            </a:r>
            <a:r>
              <a:rPr lang="en-US" sz="1200" kern="1200" baseline="0" dirty="0" smtClean="0">
                <a:solidFill>
                  <a:schemeClr val="tx1"/>
                </a:solidFill>
                <a:latin typeface="+mn-lt"/>
                <a:ea typeface="+mn-ea"/>
                <a:cs typeface="+mn-cs"/>
              </a:rPr>
              <a:t> g</a:t>
            </a:r>
            <a:r>
              <a:rPr lang="en-US" sz="1200" kern="1200" dirty="0" smtClean="0">
                <a:solidFill>
                  <a:schemeClr val="tx1"/>
                </a:solidFill>
                <a:latin typeface="+mn-lt"/>
                <a:ea typeface="+mn-ea"/>
                <a:cs typeface="+mn-cs"/>
              </a:rPr>
              <a:t>reen</a:t>
            </a:r>
            <a:r>
              <a:rPr lang="en-US" sz="1200" kern="1200" baseline="0" dirty="0" smtClean="0">
                <a:solidFill>
                  <a:schemeClr val="tx1"/>
                </a:solidFill>
                <a:latin typeface="+mn-lt"/>
                <a:ea typeface="+mn-ea"/>
                <a:cs typeface="+mn-cs"/>
              </a:rPr>
              <a:t> space and natural environments can positively influence the health of people in nearby communities.  Green spaces have been associated with higher physical activity, less stress, lower rates of depression, improvements in ADD symptoms for adults and children, and faster recovery from illness and surgery.  </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US" sz="1200" kern="120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 Five groups of 20 people were exposed to a variety of scenes (rural pleasant, rural unpleasant, urban pleasant, and urban unpleasant) while running on a treadmill.  </a:t>
            </a:r>
            <a:r>
              <a:rPr lang="en-US" dirty="0" smtClean="0"/>
              <a:t>The researchers measured b</a:t>
            </a:r>
            <a:r>
              <a:rPr lang="en-US" sz="1200" kern="1200" dirty="0" smtClean="0">
                <a:solidFill>
                  <a:schemeClr val="tx1"/>
                </a:solidFill>
                <a:latin typeface="+mn-lt"/>
                <a:ea typeface="+mn-ea"/>
                <a:cs typeface="+mn-cs"/>
              </a:rPr>
              <a:t>lood pressure and two psychological measures – self-esteem and mood –</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before and after exercise. Ov</a:t>
            </a:r>
            <a:r>
              <a:rPr lang="en-US" dirty="0" smtClean="0"/>
              <a:t>erall, the pleasant rural and urban nature scenes were associated with significant reductions in blood pressure and a greater positive effect on mood.</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dirty="0" smtClean="0"/>
              <a:t>In a U.S.</a:t>
            </a:r>
            <a:r>
              <a:rPr lang="en-US" baseline="0" dirty="0" smtClean="0"/>
              <a:t> study of nonmetropolitan areas, researchers found that the prevalence of obesity decreased and the likelihood of participating in physical activity increased with increasing levels of recreational opportunities, such as hiking trails, and natural amenities, such as climate or vegetation.</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 Researchers looked at the amount of green space near the home for twin pairs living in different locations.   They found that the twin living in the greenest setting was less likely to have depression.</a:t>
            </a:r>
          </a:p>
          <a:p>
            <a:pPr lvl="0"/>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5A2D3C0-E701-4160-9B3F-1B8AD91810FF}"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sz="1200" kern="1200" dirty="0" smtClean="0">
                <a:solidFill>
                  <a:schemeClr val="tx1"/>
                </a:solidFill>
                <a:latin typeface="+mn-lt"/>
                <a:ea typeface="+mn-ea"/>
                <a:cs typeface="+mn-cs"/>
              </a:rPr>
              <a:t>In a study that classified the working-age population of England into groups based on their exposure to green space and level of income deprivation,</a:t>
            </a:r>
            <a:r>
              <a:rPr lang="en-US" sz="1200" kern="1200" baseline="0" dirty="0" smtClean="0">
                <a:solidFill>
                  <a:schemeClr val="tx1"/>
                </a:solidFill>
                <a:latin typeface="+mn-lt"/>
                <a:ea typeface="+mn-ea"/>
                <a:cs typeface="+mn-cs"/>
              </a:rPr>
              <a:t> researchers found </a:t>
            </a:r>
          </a:p>
          <a:p>
            <a:pPr lvl="1">
              <a:buFont typeface="Arial" pitchFamily="34" charset="0"/>
              <a:buChar char="•"/>
            </a:pPr>
            <a:r>
              <a:rPr lang="en-US" sz="1200" kern="1200" baseline="0" dirty="0" smtClean="0">
                <a:solidFill>
                  <a:schemeClr val="tx1"/>
                </a:solidFill>
                <a:latin typeface="+mn-lt"/>
                <a:ea typeface="+mn-ea"/>
                <a:cs typeface="+mn-cs"/>
              </a:rPr>
              <a:t> An </a:t>
            </a:r>
            <a:r>
              <a:rPr lang="en-US" sz="1200" kern="1200" dirty="0" smtClean="0">
                <a:solidFill>
                  <a:schemeClr val="tx1"/>
                </a:solidFill>
                <a:latin typeface="+mn-lt"/>
                <a:ea typeface="+mn-ea"/>
                <a:cs typeface="+mn-cs"/>
              </a:rPr>
              <a:t>association between exposure to green space and decreased rates of all-cause mortality and circulatory disease mortality after controlling for above listed confounders</a:t>
            </a:r>
          </a:p>
          <a:p>
            <a:pPr lvl="1">
              <a:buFont typeface="Arial" pitchFamily="34" charset="0"/>
              <a:buChar char="•"/>
            </a:pPr>
            <a:r>
              <a:rPr lang="en-US" sz="1200" kern="1200" baseline="0" dirty="0" smtClean="0">
                <a:solidFill>
                  <a:schemeClr val="tx1"/>
                </a:solidFill>
                <a:latin typeface="+mn-lt"/>
                <a:ea typeface="+mn-ea"/>
                <a:cs typeface="+mn-cs"/>
              </a:rPr>
              <a:t> A reduction in in</a:t>
            </a:r>
            <a:r>
              <a:rPr lang="en-US" sz="1200" kern="1200" dirty="0" smtClean="0">
                <a:solidFill>
                  <a:schemeClr val="tx1"/>
                </a:solidFill>
                <a:latin typeface="+mn-lt"/>
                <a:ea typeface="+mn-ea"/>
                <a:cs typeface="+mn-cs"/>
              </a:rPr>
              <a:t>equality in all-cause and circulatory mortality due to income deprivation is lower in populations with more exposure to green space</a:t>
            </a:r>
          </a:p>
          <a:p>
            <a:pPr lvl="1">
              <a:buFont typeface="Arial" pitchFamily="34" charset="0"/>
              <a:buChar char="•"/>
            </a:pPr>
            <a:endParaRPr lang="en-US" sz="1200" kern="1200" dirty="0" smtClean="0">
              <a:solidFill>
                <a:schemeClr val="tx1"/>
              </a:solidFill>
              <a:latin typeface="+mn-lt"/>
              <a:ea typeface="+mn-ea"/>
              <a:cs typeface="+mn-cs"/>
            </a:endParaRPr>
          </a:p>
          <a:p>
            <a:pPr lvl="0">
              <a:buFont typeface="Arial" pitchFamily="34" charset="0"/>
              <a:buChar char="•"/>
            </a:pPr>
            <a:r>
              <a:rPr lang="en-US" sz="1200" kern="1200" dirty="0" smtClean="0">
                <a:solidFill>
                  <a:schemeClr val="tx1"/>
                </a:solidFill>
                <a:latin typeface="+mn-lt"/>
                <a:ea typeface="+mn-ea"/>
                <a:cs typeface="+mn-cs"/>
              </a:rPr>
              <a:t>Researchers</a:t>
            </a:r>
            <a:r>
              <a:rPr lang="en-US" sz="1200" kern="1200" baseline="0" dirty="0" smtClean="0">
                <a:solidFill>
                  <a:schemeClr val="tx1"/>
                </a:solidFill>
                <a:latin typeface="+mn-lt"/>
                <a:ea typeface="+mn-ea"/>
                <a:cs typeface="+mn-cs"/>
              </a:rPr>
              <a:t> randomly sampled both active and inactive residents of a southeastern community.  They found that among those who were not meeting minimum recommendations for physical activity,  residents were twice as likely to be overweight as opposed to obese if they had access to recreational facilities and used walking trails.</a:t>
            </a:r>
          </a:p>
          <a:p>
            <a:pPr lvl="0">
              <a:buFont typeface="Arial" pitchFamily="34" charset="0"/>
              <a:buChar char="•"/>
            </a:pPr>
            <a:endParaRPr lang="en-US" sz="1200" kern="1200" baseline="0" dirty="0" smtClean="0">
              <a:solidFill>
                <a:schemeClr val="tx1"/>
              </a:solidFill>
              <a:latin typeface="+mn-lt"/>
              <a:ea typeface="+mn-ea"/>
              <a:cs typeface="+mn-cs"/>
            </a:endParaRPr>
          </a:p>
          <a:p>
            <a:pPr lvl="0">
              <a:buFont typeface="Arial" pitchFamily="34" charset="0"/>
              <a:buChar char="•"/>
            </a:pPr>
            <a:r>
              <a:rPr lang="en-US" dirty="0" smtClean="0"/>
              <a:t>Parents were surveyed regarding their child’s </a:t>
            </a:r>
            <a:r>
              <a:rPr lang="en-US" dirty="0" err="1" smtClean="0"/>
              <a:t>attentional</a:t>
            </a:r>
            <a:r>
              <a:rPr lang="en-US" dirty="0" smtClean="0"/>
              <a:t> functioning after activities in several settings. Results indicate that children function better than </a:t>
            </a:r>
          </a:p>
          <a:p>
            <a:pPr lvl="0">
              <a:buFont typeface="Arial" pitchFamily="34" charset="0"/>
              <a:buNone/>
            </a:pPr>
            <a:r>
              <a:rPr lang="en-US" dirty="0" smtClean="0"/>
              <a:t>usual after activities in green settings and that the “greener” a child’s play area, the less severe their attention deficit symptoms.</a:t>
            </a:r>
          </a:p>
          <a:p>
            <a:pPr lvl="0">
              <a:buFont typeface="Arial" pitchFamily="34" charset="0"/>
              <a:buNone/>
            </a:pPr>
            <a:endParaRPr lang="en-US" dirty="0" smtClean="0"/>
          </a:p>
          <a:p>
            <a:pPr lvl="0">
              <a:buFont typeface="Arial" pitchFamily="34" charset="0"/>
              <a:buNone/>
            </a:pPr>
            <a:r>
              <a:rPr lang="en-US" sz="1200" kern="1200" baseline="0" dirty="0" smtClean="0">
                <a:solidFill>
                  <a:schemeClr val="tx1"/>
                </a:solidFill>
                <a:latin typeface="+mn-lt"/>
                <a:ea typeface="+mn-ea"/>
                <a:cs typeface="+mn-cs"/>
              </a:rPr>
              <a:t>Because of the relationships I just described between nature and health, I believe it is important to consider human health in the decision-making process of land management agencies. </a:t>
            </a:r>
            <a:endParaRPr lang="en-US" dirty="0"/>
          </a:p>
        </p:txBody>
      </p:sp>
      <p:sp>
        <p:nvSpPr>
          <p:cNvPr id="4" name="Slide Number Placeholder 3"/>
          <p:cNvSpPr>
            <a:spLocks noGrp="1"/>
          </p:cNvSpPr>
          <p:nvPr>
            <p:ph type="sldNum" sz="quarter" idx="10"/>
          </p:nvPr>
        </p:nvSpPr>
        <p:spPr/>
        <p:txBody>
          <a:bodyPr/>
          <a:lstStyle/>
          <a:p>
            <a:fld id="{35A2D3C0-E701-4160-9B3F-1B8AD91810FF}"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fontAlgn="base"/>
            <a:r>
              <a:rPr lang="en-US" sz="1200" kern="1200" dirty="0" smtClean="0">
                <a:solidFill>
                  <a:schemeClr val="tx1"/>
                </a:solidFill>
                <a:latin typeface="+mn-lt"/>
                <a:ea typeface="+mn-ea"/>
                <a:cs typeface="+mn-cs"/>
              </a:rPr>
              <a:t>The focus of the HIA is a trail relocation occurring in Little Big Econ State Forest.  One of the alternative routes being considered would involve partially moving the Trail into the neighboring Charles H. Bronson State Forest.  </a:t>
            </a:r>
          </a:p>
          <a:p>
            <a:pPr fontAlgn="base"/>
            <a:r>
              <a:rPr lang="en-US" sz="1200" kern="1200" dirty="0" smtClean="0">
                <a:solidFill>
                  <a:schemeClr val="tx1"/>
                </a:solidFill>
                <a:latin typeface="+mn-lt"/>
                <a:ea typeface="+mn-ea"/>
                <a:cs typeface="+mn-cs"/>
              </a:rPr>
              <a:t>LBE State Forest is located in Seminole County northeast of Orlando, FL.  Charles H. Bronson State Forest begins at the southern border of LBE State Forest,</a:t>
            </a:r>
            <a:r>
              <a:rPr lang="en-US" sz="1200" kern="1200" baseline="0" dirty="0" smtClean="0">
                <a:solidFill>
                  <a:schemeClr val="tx1"/>
                </a:solidFill>
                <a:latin typeface="+mn-lt"/>
                <a:ea typeface="+mn-ea"/>
                <a:cs typeface="+mn-cs"/>
              </a:rPr>
              <a:t> and </a:t>
            </a:r>
            <a:r>
              <a:rPr lang="en-US" sz="1200" kern="1200" dirty="0" smtClean="0">
                <a:solidFill>
                  <a:schemeClr val="tx1"/>
                </a:solidFill>
                <a:latin typeface="+mn-lt"/>
                <a:ea typeface="+mn-ea"/>
                <a:cs typeface="+mn-cs"/>
              </a:rPr>
              <a:t>is located in both Seminole and Orange Counties.  Brevard</a:t>
            </a:r>
            <a:r>
              <a:rPr lang="en-US" sz="1200" kern="1200" baseline="0" dirty="0" smtClean="0">
                <a:solidFill>
                  <a:schemeClr val="tx1"/>
                </a:solidFill>
                <a:latin typeface="+mn-lt"/>
                <a:ea typeface="+mn-ea"/>
                <a:cs typeface="+mn-cs"/>
              </a:rPr>
              <a:t> and Volusia counties were also included in the analysis due to the proximity of their populations to the FNST. </a:t>
            </a:r>
            <a:endParaRPr lang="en-US" sz="1200" kern="1200" dirty="0" smtClean="0">
              <a:solidFill>
                <a:schemeClr val="tx1"/>
              </a:solidFill>
              <a:latin typeface="+mn-lt"/>
              <a:ea typeface="+mn-ea"/>
              <a:cs typeface="+mn-cs"/>
            </a:endParaRPr>
          </a:p>
          <a:p>
            <a:pPr fontAlgn="base"/>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location of this portion of FNST is significant because it is next to a very populous area.  As of 2010, the combined population of Brevard, Seminole,</a:t>
            </a:r>
            <a:r>
              <a:rPr lang="en-US" sz="1200" kern="1200" baseline="0" dirty="0" smtClean="0">
                <a:solidFill>
                  <a:schemeClr val="tx1"/>
                </a:solidFill>
                <a:latin typeface="+mn-lt"/>
                <a:ea typeface="+mn-ea"/>
                <a:cs typeface="+mn-cs"/>
              </a:rPr>
              <a:t> O</a:t>
            </a:r>
            <a:r>
              <a:rPr lang="en-US" sz="1200" kern="1200" dirty="0" smtClean="0">
                <a:solidFill>
                  <a:schemeClr val="tx1"/>
                </a:solidFill>
                <a:latin typeface="+mn-lt"/>
                <a:ea typeface="+mn-ea"/>
                <a:cs typeface="+mn-cs"/>
              </a:rPr>
              <a:t>range,</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and Volusia Counties equaled 2.6 million people or about 14% of Florida’s population.   Because this trail relocation is occurring around a populous area, there is potential for a large impact on the health of Floridians. </a:t>
            </a:r>
            <a:endParaRPr lang="en-US" dirty="0"/>
          </a:p>
        </p:txBody>
      </p:sp>
      <p:sp>
        <p:nvSpPr>
          <p:cNvPr id="4" name="Slide Number Placeholder 3"/>
          <p:cNvSpPr>
            <a:spLocks noGrp="1"/>
          </p:cNvSpPr>
          <p:nvPr>
            <p:ph type="sldNum" sz="quarter" idx="10"/>
          </p:nvPr>
        </p:nvSpPr>
        <p:spPr/>
        <p:txBody>
          <a:bodyPr/>
          <a:lstStyle/>
          <a:p>
            <a:fld id="{35A2D3C0-E701-4160-9B3F-1B8AD91810FF}"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general, the study area is roughly the same as or better than the state of Florida in many</a:t>
            </a:r>
            <a:r>
              <a:rPr lang="en-US" baseline="0" dirty="0" smtClean="0"/>
              <a:t> health indicators.  The numbers highlighted in red indicate health factors where the study area fares worse than the state of Florida.  While the counties in the study area may have slightly lower percentages of adults who are obese, overweight, or sedentary, that does not mean that Brevard, Orange, Seminole, or Volusia counties are doing well in any of these categories.  Almost 2/3 of adults in the study area counties are at an unhealthy weight, and roughly ¼ quarter of adults in the study area are sedentary.  </a:t>
            </a:r>
            <a:br>
              <a:rPr lang="en-US" baseline="0" dirty="0" smtClean="0"/>
            </a:br>
            <a:r>
              <a:rPr lang="en-US" baseline="0" dirty="0" smtClean="0"/>
              <a:t>Brevard and Volusia counties have higher rates of diabetes than the state, and 3 out of 4 study area counties have increased occurrence of high blood cholesterol.  </a:t>
            </a:r>
            <a:endParaRPr lang="en-US" dirty="0"/>
          </a:p>
        </p:txBody>
      </p:sp>
      <p:sp>
        <p:nvSpPr>
          <p:cNvPr id="4" name="Slide Number Placeholder 3"/>
          <p:cNvSpPr>
            <a:spLocks noGrp="1"/>
          </p:cNvSpPr>
          <p:nvPr>
            <p:ph type="sldNum" sz="quarter" idx="10"/>
          </p:nvPr>
        </p:nvSpPr>
        <p:spPr/>
        <p:txBody>
          <a:bodyPr/>
          <a:lstStyle/>
          <a:p>
            <a:fld id="{35A2D3C0-E701-4160-9B3F-1B8AD91810FF}"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5A2D3C0-E701-4160-9B3F-1B8AD91810FF}"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not an exhaustive list, and I encourage to write in your own pros and</a:t>
            </a:r>
            <a:r>
              <a:rPr lang="en-US" baseline="0" dirty="0" smtClean="0"/>
              <a:t> cons on the survey provided. </a:t>
            </a:r>
            <a:endParaRPr lang="en-US" dirty="0"/>
          </a:p>
        </p:txBody>
      </p:sp>
      <p:sp>
        <p:nvSpPr>
          <p:cNvPr id="4" name="Slide Number Placeholder 3"/>
          <p:cNvSpPr>
            <a:spLocks noGrp="1"/>
          </p:cNvSpPr>
          <p:nvPr>
            <p:ph type="sldNum" sz="quarter" idx="10"/>
          </p:nvPr>
        </p:nvSpPr>
        <p:spPr/>
        <p:txBody>
          <a:bodyPr/>
          <a:lstStyle/>
          <a:p>
            <a:fld id="{35A2D3C0-E701-4160-9B3F-1B8AD91810FF}"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5A2D3C0-E701-4160-9B3F-1B8AD91810FF}" type="slidenum">
              <a:rPr lang="en-US" smtClean="0"/>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5EF87CA3-6890-44D6-B233-0C5712B3B55A}" type="datetimeFigureOut">
              <a:rPr lang="en-US" smtClean="0"/>
              <a:pPr/>
              <a:t>6/8/2015</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E9CE4BCE-0813-424A-9F05-0AE25AB91A39}"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5EF87CA3-6890-44D6-B233-0C5712B3B55A}" type="datetimeFigureOut">
              <a:rPr lang="en-US" smtClean="0"/>
              <a:pPr/>
              <a:t>6/8/2015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E9CE4BCE-0813-424A-9F05-0AE25AB91A39}"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5EF87CA3-6890-44D6-B233-0C5712B3B55A}" type="datetimeFigureOut">
              <a:rPr lang="en-US" smtClean="0"/>
              <a:pPr/>
              <a:t>6/8/2015</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E9CE4BCE-0813-424A-9F05-0AE25AB91A39}"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5EF87CA3-6890-44D6-B233-0C5712B3B55A}" type="datetimeFigureOut">
              <a:rPr lang="en-US" smtClean="0"/>
              <a:pPr/>
              <a:t>6/8/2015</a:t>
            </a:fld>
            <a:endParaRPr lang="en-US"/>
          </a:p>
        </p:txBody>
      </p:sp>
      <p:sp>
        <p:nvSpPr>
          <p:cNvPr id="10" name="Slide Number Placeholder 9"/>
          <p:cNvSpPr>
            <a:spLocks noGrp="1"/>
          </p:cNvSpPr>
          <p:nvPr>
            <p:ph type="sldNum" sz="quarter" idx="16"/>
          </p:nvPr>
        </p:nvSpPr>
        <p:spPr/>
        <p:txBody>
          <a:bodyPr rtlCol="0"/>
          <a:lstStyle/>
          <a:p>
            <a:fld id="{E9CE4BCE-0813-424A-9F05-0AE25AB91A39}"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5EF87CA3-6890-44D6-B233-0C5712B3B55A}" type="datetimeFigureOut">
              <a:rPr lang="en-US" smtClean="0"/>
              <a:pPr/>
              <a:t>6/8/2015</a:t>
            </a:fld>
            <a:endParaRPr lang="en-US"/>
          </a:p>
        </p:txBody>
      </p:sp>
      <p:sp>
        <p:nvSpPr>
          <p:cNvPr id="12" name="Slide Number Placeholder 11"/>
          <p:cNvSpPr>
            <a:spLocks noGrp="1"/>
          </p:cNvSpPr>
          <p:nvPr>
            <p:ph type="sldNum" sz="quarter" idx="16"/>
          </p:nvPr>
        </p:nvSpPr>
        <p:spPr/>
        <p:txBody>
          <a:bodyPr rtlCol="0"/>
          <a:lstStyle/>
          <a:p>
            <a:fld id="{E9CE4BCE-0813-424A-9F05-0AE25AB91A39}"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EF87CA3-6890-44D6-B233-0C5712B3B55A}" type="datetimeFigureOut">
              <a:rPr lang="en-US" smtClean="0"/>
              <a:pPr/>
              <a:t>6/8/2015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E9CE4BCE-0813-424A-9F05-0AE25AB91A3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F87CA3-6890-44D6-B233-0C5712B3B55A}" type="datetimeFigureOut">
              <a:rPr lang="en-US" smtClean="0"/>
              <a:pPr/>
              <a:t>6/8/2015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E9CE4BCE-0813-424A-9F05-0AE25AB91A3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5EF87CA3-6890-44D6-B233-0C5712B3B55A}" type="datetimeFigureOut">
              <a:rPr lang="en-US" smtClean="0"/>
              <a:pPr/>
              <a:t>6/8/2015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E9CE4BCE-0813-424A-9F05-0AE25AB91A39}"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5EF87CA3-6890-44D6-B233-0C5712B3B55A}" type="datetimeFigureOut">
              <a:rPr lang="en-US" smtClean="0"/>
              <a:pPr/>
              <a:t>6/8/2015</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E9CE4BCE-0813-424A-9F05-0AE25AB91A39}"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EF87CA3-6890-44D6-B233-0C5712B3B55A}" type="datetimeFigureOut">
              <a:rPr lang="en-US" smtClean="0"/>
              <a:pPr/>
              <a:t>6/8/2015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CE4BCE-0813-424A-9F05-0AE25AB91A3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5EF87CA3-6890-44D6-B233-0C5712B3B55A}" type="datetimeFigureOut">
              <a:rPr lang="en-US" smtClean="0"/>
              <a:pPr/>
              <a:t>6/8/2015</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E9CE4BCE-0813-424A-9F05-0AE25AB91A39}"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5EF87CA3-6890-44D6-B233-0C5712B3B55A}" type="datetimeFigureOut">
              <a:rPr lang="en-US" smtClean="0"/>
              <a:pPr/>
              <a:t>6/8/2015</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E9CE4BCE-0813-424A-9F05-0AE25AB91A3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FNST and Health</a:t>
            </a:r>
            <a:endParaRPr lang="en-US" dirty="0"/>
          </a:p>
        </p:txBody>
      </p:sp>
      <p:sp>
        <p:nvSpPr>
          <p:cNvPr id="3" name="Subtitle 2"/>
          <p:cNvSpPr>
            <a:spLocks noGrp="1"/>
          </p:cNvSpPr>
          <p:nvPr>
            <p:ph type="subTitle" idx="1"/>
          </p:nvPr>
        </p:nvSpPr>
        <p:spPr/>
        <p:txBody>
          <a:bodyPr>
            <a:normAutofit fontScale="92500" lnSpcReduction="20000"/>
          </a:bodyPr>
          <a:lstStyle/>
          <a:p>
            <a:r>
              <a:rPr lang="en-US" dirty="0" smtClean="0"/>
              <a:t>Examining the Health Effects of the Little Big Econ—FNST Relocation</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be concerned with health?</a:t>
            </a:r>
            <a:endParaRPr lang="en-US" dirty="0"/>
          </a:p>
        </p:txBody>
      </p:sp>
      <p:sp>
        <p:nvSpPr>
          <p:cNvPr id="3" name="Content Placeholder 2"/>
          <p:cNvSpPr>
            <a:spLocks noGrp="1"/>
          </p:cNvSpPr>
          <p:nvPr>
            <p:ph sz="quarter" idx="1"/>
          </p:nvPr>
        </p:nvSpPr>
        <p:spPr>
          <a:xfrm>
            <a:off x="457200" y="1600200"/>
            <a:ext cx="8382000" cy="5257800"/>
          </a:xfrm>
        </p:spPr>
        <p:txBody>
          <a:bodyPr>
            <a:normAutofit/>
          </a:bodyPr>
          <a:lstStyle/>
          <a:p>
            <a:r>
              <a:rPr lang="en-US" sz="3400" dirty="0" smtClean="0"/>
              <a:t>NEPA says that </a:t>
            </a:r>
          </a:p>
          <a:p>
            <a:pPr lvl="1"/>
            <a:r>
              <a:rPr lang="en-US" sz="2800" dirty="0" smtClean="0"/>
              <a:t>“Each person should enjoy a healthful environment”</a:t>
            </a:r>
          </a:p>
          <a:p>
            <a:pPr lvl="1"/>
            <a:r>
              <a:rPr lang="en-US" sz="2800" dirty="0" smtClean="0"/>
              <a:t>People should be permitted to enjoy “high standards of living” </a:t>
            </a:r>
          </a:p>
          <a:p>
            <a:pPr lvl="1"/>
            <a:r>
              <a:rPr lang="en-US" sz="2800" dirty="0" smtClean="0"/>
              <a:t>People should live without “risk to health or safety” (National Environmental Policy Act of 1969)</a:t>
            </a:r>
          </a:p>
          <a:p>
            <a:r>
              <a:rPr lang="en-US" sz="3100" dirty="0" smtClean="0"/>
              <a:t>Many environmental impact statements neglect these requirements</a:t>
            </a:r>
            <a:endParaRPr lang="en-US" sz="3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Background on Health Impact Assessment (HIA)</a:t>
            </a:r>
            <a:endParaRPr lang="en-US" dirty="0"/>
          </a:p>
        </p:txBody>
      </p:sp>
      <p:sp>
        <p:nvSpPr>
          <p:cNvPr id="3" name="Content Placeholder 2"/>
          <p:cNvSpPr>
            <a:spLocks noGrp="1"/>
          </p:cNvSpPr>
          <p:nvPr>
            <p:ph sz="quarter" idx="1"/>
          </p:nvPr>
        </p:nvSpPr>
        <p:spPr>
          <a:xfrm>
            <a:off x="381000" y="1600200"/>
            <a:ext cx="8385048" cy="4953000"/>
          </a:xfrm>
        </p:spPr>
        <p:txBody>
          <a:bodyPr>
            <a:normAutofit/>
          </a:bodyPr>
          <a:lstStyle/>
          <a:p>
            <a:pPr fontAlgn="base"/>
            <a:r>
              <a:rPr lang="en-US" dirty="0" smtClean="0"/>
              <a:t>The World Health Organization defines health impact assessment as: </a:t>
            </a:r>
          </a:p>
          <a:p>
            <a:pPr lvl="1" fontAlgn="base"/>
            <a:r>
              <a:rPr lang="en-US" dirty="0" smtClean="0"/>
              <a:t>“A combination of procedures, methods and tools by which a policy, program or project may be judged as to its potential effects on the health of a population, and the distribution of those effects within the population” (European Centre for Health Policy, WHO Regional Office for Europe, 1999).</a:t>
            </a:r>
          </a:p>
          <a:p>
            <a:pPr fontAlgn="base"/>
            <a:r>
              <a:rPr lang="en-US" dirty="0" smtClean="0"/>
              <a:t>HIAs typically involve:</a:t>
            </a:r>
          </a:p>
          <a:p>
            <a:pPr lvl="1" fontAlgn="base"/>
            <a:r>
              <a:rPr lang="en-US" dirty="0" smtClean="0"/>
              <a:t>Multi-disciplinary teams of stakeholders</a:t>
            </a:r>
          </a:p>
          <a:p>
            <a:pPr lvl="1" fontAlgn="base"/>
            <a:r>
              <a:rPr lang="en-US" dirty="0" smtClean="0"/>
              <a:t>Both qualitative and quantitative data </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Health Impact Assessment (HIA) continued…</a:t>
            </a:r>
            <a:endParaRPr lang="en-US" dirty="0"/>
          </a:p>
        </p:txBody>
      </p:sp>
      <p:sp>
        <p:nvSpPr>
          <p:cNvPr id="3" name="Content Placeholder 2"/>
          <p:cNvSpPr>
            <a:spLocks noGrp="1"/>
          </p:cNvSpPr>
          <p:nvPr>
            <p:ph sz="quarter" idx="1"/>
          </p:nvPr>
        </p:nvSpPr>
        <p:spPr>
          <a:xfrm>
            <a:off x="457200" y="1752600"/>
            <a:ext cx="8308848" cy="4800600"/>
          </a:xfrm>
        </p:spPr>
        <p:txBody>
          <a:bodyPr>
            <a:normAutofit/>
          </a:bodyPr>
          <a:lstStyle/>
          <a:p>
            <a:r>
              <a:rPr lang="en-US" dirty="0" smtClean="0"/>
              <a:t>Health impact assessments typically follow a six-step process: </a:t>
            </a:r>
          </a:p>
          <a:p>
            <a:pPr lvl="1"/>
            <a:r>
              <a:rPr lang="en-US" dirty="0" smtClean="0"/>
              <a:t>Screening</a:t>
            </a:r>
          </a:p>
          <a:p>
            <a:pPr lvl="1"/>
            <a:r>
              <a:rPr lang="en-US" dirty="0" smtClean="0"/>
              <a:t>Scoping</a:t>
            </a:r>
          </a:p>
          <a:p>
            <a:pPr lvl="1"/>
            <a:r>
              <a:rPr lang="en-US" dirty="0" smtClean="0"/>
              <a:t>Assessment</a:t>
            </a:r>
          </a:p>
          <a:p>
            <a:pPr lvl="1"/>
            <a:r>
              <a:rPr lang="en-US" dirty="0" smtClean="0"/>
              <a:t>Recommendation development</a:t>
            </a:r>
          </a:p>
          <a:p>
            <a:pPr lvl="1"/>
            <a:r>
              <a:rPr lang="en-US" dirty="0" smtClean="0"/>
              <a:t>Reporting</a:t>
            </a:r>
          </a:p>
          <a:p>
            <a:pPr lvl="1"/>
            <a:r>
              <a:rPr lang="en-US" dirty="0" smtClean="0"/>
              <a:t>Monitoring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Health Impacts of Nature</a:t>
            </a:r>
            <a:endParaRPr lang="en-US" dirty="0"/>
          </a:p>
        </p:txBody>
      </p:sp>
      <p:sp>
        <p:nvSpPr>
          <p:cNvPr id="3" name="Content Placeholder 2"/>
          <p:cNvSpPr>
            <a:spLocks noGrp="1"/>
          </p:cNvSpPr>
          <p:nvPr>
            <p:ph sz="quarter" idx="1"/>
          </p:nvPr>
        </p:nvSpPr>
        <p:spPr>
          <a:xfrm>
            <a:off x="457200" y="1676400"/>
            <a:ext cx="8308848" cy="4648200"/>
          </a:xfrm>
        </p:spPr>
        <p:txBody>
          <a:bodyPr>
            <a:normAutofit lnSpcReduction="10000"/>
          </a:bodyPr>
          <a:lstStyle/>
          <a:p>
            <a:r>
              <a:rPr lang="en-US" dirty="0" smtClean="0"/>
              <a:t>Synergistic benefit to participating in physical activities while exposed to nature (“green exercise”) </a:t>
            </a:r>
          </a:p>
          <a:p>
            <a:r>
              <a:rPr lang="en-US" dirty="0" smtClean="0"/>
              <a:t>Natural amenities (i.e. climate, vegetation) &amp; outdoor recreation opportunities are associated with physical activity</a:t>
            </a:r>
          </a:p>
          <a:p>
            <a:r>
              <a:rPr lang="en-US" dirty="0" smtClean="0"/>
              <a:t>Twin study found green space and depression are inversely associated</a:t>
            </a:r>
          </a:p>
          <a:p>
            <a:r>
              <a:rPr lang="en-US" dirty="0" smtClean="0"/>
              <a:t>Green views through a window were associated with faster recovery and fewer pain meds for post-operative surgical patients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Health Impacts (continued)</a:t>
            </a:r>
            <a:endParaRPr lang="en-US" dirty="0"/>
          </a:p>
        </p:txBody>
      </p:sp>
      <p:sp>
        <p:nvSpPr>
          <p:cNvPr id="3" name="Content Placeholder 2"/>
          <p:cNvSpPr>
            <a:spLocks noGrp="1"/>
          </p:cNvSpPr>
          <p:nvPr>
            <p:ph sz="quarter" idx="1"/>
          </p:nvPr>
        </p:nvSpPr>
        <p:spPr/>
        <p:txBody>
          <a:bodyPr/>
          <a:lstStyle/>
          <a:p>
            <a:pPr lvl="0"/>
            <a:r>
              <a:rPr lang="en-US" dirty="0" smtClean="0"/>
              <a:t>Green space is associated with decreased rates of all-cause mortality and circulatory disease mortality</a:t>
            </a:r>
          </a:p>
          <a:p>
            <a:pPr lvl="1"/>
            <a:r>
              <a:rPr lang="en-US" dirty="0" smtClean="0"/>
              <a:t>Also, associated with reduced inequality in all-cause and circulatory mortality</a:t>
            </a:r>
          </a:p>
          <a:p>
            <a:r>
              <a:rPr lang="en-US" dirty="0" smtClean="0"/>
              <a:t>Association between presence of recreational facilities/trail use and decreased likelihood of obesity vs. overweight</a:t>
            </a:r>
          </a:p>
          <a:p>
            <a:r>
              <a:rPr lang="en-US" dirty="0" smtClean="0"/>
              <a:t>Green play settings may improve children’s symptoms of ADD</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Health Impact Assessment Study Area.png"/>
          <p:cNvPicPr>
            <a:picLocks noChangeAspect="1"/>
          </p:cNvPicPr>
          <p:nvPr/>
        </p:nvPicPr>
        <p:blipFill>
          <a:blip r:embed="rId3" cstate="print"/>
          <a:srcRect l="2844" t="12163" r="1875" b="1099"/>
          <a:stretch>
            <a:fillRect/>
          </a:stretch>
        </p:blipFill>
        <p:spPr>
          <a:xfrm>
            <a:off x="3322675" y="0"/>
            <a:ext cx="5821325" cy="6858000"/>
          </a:xfrm>
          <a:prstGeom prst="rect">
            <a:avLst/>
          </a:prstGeom>
        </p:spPr>
      </p:pic>
      <p:sp>
        <p:nvSpPr>
          <p:cNvPr id="6" name="TextBox 5"/>
          <p:cNvSpPr txBox="1"/>
          <p:nvPr/>
        </p:nvSpPr>
        <p:spPr>
          <a:xfrm>
            <a:off x="0" y="1828800"/>
            <a:ext cx="3505200" cy="2031325"/>
          </a:xfrm>
          <a:prstGeom prst="rect">
            <a:avLst/>
          </a:prstGeom>
          <a:noFill/>
        </p:spPr>
        <p:txBody>
          <a:bodyPr wrap="square" rtlCol="0">
            <a:spAutoFit/>
          </a:bodyPr>
          <a:lstStyle/>
          <a:p>
            <a:r>
              <a:rPr lang="en-US" b="1" u="sng" dirty="0" smtClean="0"/>
              <a:t>2010 Population</a:t>
            </a:r>
          </a:p>
          <a:p>
            <a:r>
              <a:rPr lang="en-US" dirty="0" smtClean="0"/>
              <a:t>Brevard: 	          543,378</a:t>
            </a:r>
          </a:p>
          <a:p>
            <a:r>
              <a:rPr lang="en-US" dirty="0" smtClean="0"/>
              <a:t>Orange:	          1,145,954</a:t>
            </a:r>
          </a:p>
          <a:p>
            <a:r>
              <a:rPr lang="en-US" dirty="0" smtClean="0"/>
              <a:t>Seminole:	          422,718</a:t>
            </a:r>
          </a:p>
          <a:p>
            <a:r>
              <a:rPr lang="en-US" dirty="0" smtClean="0"/>
              <a:t>Volusia:	          494,597</a:t>
            </a:r>
          </a:p>
          <a:p>
            <a:r>
              <a:rPr lang="en-US" dirty="0" smtClean="0"/>
              <a:t>Study Area:       2,606,647 (14%)</a:t>
            </a:r>
          </a:p>
          <a:p>
            <a:r>
              <a:rPr lang="en-US" dirty="0" smtClean="0"/>
              <a:t>Florida: 	          18,804,623</a:t>
            </a:r>
            <a:endParaRPr lang="en-US" dirty="0"/>
          </a:p>
        </p:txBody>
      </p:sp>
      <p:sp>
        <p:nvSpPr>
          <p:cNvPr id="8" name="TextBox 7"/>
          <p:cNvSpPr txBox="1"/>
          <p:nvPr/>
        </p:nvSpPr>
        <p:spPr>
          <a:xfrm>
            <a:off x="228600" y="304800"/>
            <a:ext cx="2590800" cy="1138773"/>
          </a:xfrm>
          <a:prstGeom prst="rect">
            <a:avLst/>
          </a:prstGeom>
          <a:noFill/>
        </p:spPr>
        <p:txBody>
          <a:bodyPr wrap="square" rtlCol="0">
            <a:spAutoFit/>
          </a:bodyPr>
          <a:lstStyle/>
          <a:p>
            <a:pPr algn="ctr"/>
            <a:r>
              <a:rPr lang="en-US" sz="3400" dirty="0" smtClean="0">
                <a:solidFill>
                  <a:schemeClr val="tx2"/>
                </a:solidFill>
              </a:rPr>
              <a:t>The HIA Study Area</a:t>
            </a:r>
            <a:endParaRPr lang="en-US" sz="3400" dirty="0">
              <a:solidFill>
                <a:schemeClr val="tx2"/>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800" dirty="0" smtClean="0"/>
              <a:t>Health Overview of the Study Area</a:t>
            </a:r>
            <a:endParaRPr lang="en-US" sz="3800" dirty="0"/>
          </a:p>
        </p:txBody>
      </p:sp>
      <p:graphicFrame>
        <p:nvGraphicFramePr>
          <p:cNvPr id="4" name="Table 3"/>
          <p:cNvGraphicFramePr>
            <a:graphicFrameLocks noGrp="1"/>
          </p:cNvGraphicFramePr>
          <p:nvPr/>
        </p:nvGraphicFramePr>
        <p:xfrm>
          <a:off x="152400" y="1524000"/>
          <a:ext cx="8839200" cy="2228724"/>
        </p:xfrm>
        <a:graphic>
          <a:graphicData uri="http://schemas.openxmlformats.org/drawingml/2006/table">
            <a:tbl>
              <a:tblPr/>
              <a:tblGrid>
                <a:gridCol w="1143000"/>
                <a:gridCol w="1676400"/>
                <a:gridCol w="1600200"/>
                <a:gridCol w="1981200"/>
                <a:gridCol w="2438400"/>
              </a:tblGrid>
              <a:tr h="766659">
                <a:tc>
                  <a:txBody>
                    <a:bodyPr/>
                    <a:lstStyle/>
                    <a:p>
                      <a:pPr algn="ctr" fontAlgn="ctr"/>
                      <a:r>
                        <a:rPr lang="en-US" sz="1700" b="1" i="0" u="none" strike="noStrike" dirty="0">
                          <a:solidFill>
                            <a:srgbClr val="000000"/>
                          </a:solidFill>
                          <a:latin typeface="Calibri"/>
                        </a:rPr>
                        <a:t>Area of Interest</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700" b="1" i="0" u="none" strike="noStrike" dirty="0">
                          <a:solidFill>
                            <a:srgbClr val="000000"/>
                          </a:solidFill>
                          <a:latin typeface="Calibri"/>
                        </a:rPr>
                        <a:t>Percentage of adults who are overweight</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700" b="1" i="0" u="none" strike="noStrike" dirty="0">
                          <a:solidFill>
                            <a:srgbClr val="000000"/>
                          </a:solidFill>
                          <a:latin typeface="Calibri"/>
                        </a:rPr>
                        <a:t>Percentage of adults who are obese</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700" b="1" i="0" u="none" strike="noStrike" dirty="0">
                          <a:solidFill>
                            <a:srgbClr val="000000"/>
                          </a:solidFill>
                          <a:latin typeface="Calibri"/>
                        </a:rPr>
                        <a:t>Percentage of adults who are overweight or obese</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700" b="1" i="0" u="none" strike="noStrike" dirty="0">
                          <a:solidFill>
                            <a:srgbClr val="000000"/>
                          </a:solidFill>
                          <a:latin typeface="Calibri"/>
                        </a:rPr>
                        <a:t>Percentage of adults who have ever been told they had diabetes</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2969">
                <a:tc>
                  <a:txBody>
                    <a:bodyPr/>
                    <a:lstStyle/>
                    <a:p>
                      <a:pPr algn="l" fontAlgn="b"/>
                      <a:r>
                        <a:rPr lang="en-US" sz="1700" b="0" i="0" u="none" strike="noStrike">
                          <a:solidFill>
                            <a:srgbClr val="000000"/>
                          </a:solidFill>
                          <a:latin typeface="Calibri"/>
                        </a:rPr>
                        <a:t>Brevard</a:t>
                      </a:r>
                    </a:p>
                  </a:txBody>
                  <a:tcPr marL="8343" marR="8343" marT="83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dirty="0">
                          <a:solidFill>
                            <a:srgbClr val="000000"/>
                          </a:solidFill>
                          <a:latin typeface="Calibri"/>
                        </a:rPr>
                        <a:t>31.8%</a:t>
                      </a:r>
                    </a:p>
                  </a:txBody>
                  <a:tcPr marL="8343" marR="8343" marT="83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dirty="0">
                          <a:solidFill>
                            <a:srgbClr val="000000"/>
                          </a:solidFill>
                          <a:latin typeface="Calibri"/>
                        </a:rPr>
                        <a:t>25.6%</a:t>
                      </a:r>
                    </a:p>
                  </a:txBody>
                  <a:tcPr marL="8343" marR="8343" marT="83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dirty="0">
                          <a:solidFill>
                            <a:srgbClr val="000000"/>
                          </a:solidFill>
                          <a:latin typeface="Calibri"/>
                        </a:rPr>
                        <a:t>57.3%</a:t>
                      </a:r>
                    </a:p>
                  </a:txBody>
                  <a:tcPr marL="8343" marR="8343" marT="83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FF0000"/>
                          </a:solidFill>
                          <a:latin typeface="Calibri"/>
                        </a:rPr>
                        <a:t>13.2%</a:t>
                      </a:r>
                    </a:p>
                  </a:txBody>
                  <a:tcPr marL="8343" marR="8343" marT="83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2969">
                <a:tc>
                  <a:txBody>
                    <a:bodyPr/>
                    <a:lstStyle/>
                    <a:p>
                      <a:pPr algn="l" fontAlgn="b"/>
                      <a:r>
                        <a:rPr lang="en-US" sz="1700" b="0" i="0" u="none" strike="noStrike" dirty="0">
                          <a:solidFill>
                            <a:srgbClr val="000000"/>
                          </a:solidFill>
                          <a:latin typeface="Calibri"/>
                        </a:rPr>
                        <a:t>Orange</a:t>
                      </a:r>
                    </a:p>
                  </a:txBody>
                  <a:tcPr marL="8343" marR="8343" marT="83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dirty="0">
                          <a:solidFill>
                            <a:srgbClr val="000000"/>
                          </a:solidFill>
                          <a:latin typeface="Calibri"/>
                        </a:rPr>
                        <a:t>36.2%</a:t>
                      </a:r>
                    </a:p>
                  </a:txBody>
                  <a:tcPr marL="8343" marR="8343" marT="83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dirty="0">
                          <a:solidFill>
                            <a:srgbClr val="000000"/>
                          </a:solidFill>
                          <a:latin typeface="Calibri"/>
                        </a:rPr>
                        <a:t>25.0%</a:t>
                      </a:r>
                    </a:p>
                  </a:txBody>
                  <a:tcPr marL="8343" marR="8343" marT="83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dirty="0">
                          <a:solidFill>
                            <a:srgbClr val="000000"/>
                          </a:solidFill>
                          <a:latin typeface="Calibri"/>
                        </a:rPr>
                        <a:t>61.2%</a:t>
                      </a:r>
                    </a:p>
                  </a:txBody>
                  <a:tcPr marL="8343" marR="8343" marT="83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latin typeface="Calibri"/>
                        </a:rPr>
                        <a:t>10.3%</a:t>
                      </a:r>
                    </a:p>
                  </a:txBody>
                  <a:tcPr marL="8343" marR="8343" marT="83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2969">
                <a:tc>
                  <a:txBody>
                    <a:bodyPr/>
                    <a:lstStyle/>
                    <a:p>
                      <a:pPr algn="l" fontAlgn="b"/>
                      <a:r>
                        <a:rPr lang="en-US" sz="1700" b="0" i="0" u="none" strike="noStrike">
                          <a:solidFill>
                            <a:srgbClr val="000000"/>
                          </a:solidFill>
                          <a:latin typeface="Calibri"/>
                        </a:rPr>
                        <a:t>Seminole</a:t>
                      </a:r>
                    </a:p>
                  </a:txBody>
                  <a:tcPr marL="8343" marR="8343" marT="83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dirty="0">
                          <a:solidFill>
                            <a:srgbClr val="000000"/>
                          </a:solidFill>
                          <a:latin typeface="Calibri"/>
                        </a:rPr>
                        <a:t>31.6%</a:t>
                      </a:r>
                    </a:p>
                  </a:txBody>
                  <a:tcPr marL="8343" marR="8343" marT="83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dirty="0">
                          <a:solidFill>
                            <a:srgbClr val="FF0000"/>
                          </a:solidFill>
                          <a:latin typeface="Calibri"/>
                        </a:rPr>
                        <a:t>26.8%</a:t>
                      </a:r>
                    </a:p>
                  </a:txBody>
                  <a:tcPr marL="8343" marR="8343" marT="83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dirty="0">
                          <a:solidFill>
                            <a:srgbClr val="000000"/>
                          </a:solidFill>
                          <a:latin typeface="Calibri"/>
                        </a:rPr>
                        <a:t>58.4%</a:t>
                      </a:r>
                    </a:p>
                  </a:txBody>
                  <a:tcPr marL="8343" marR="8343" marT="83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dirty="0">
                          <a:solidFill>
                            <a:srgbClr val="000000"/>
                          </a:solidFill>
                          <a:latin typeface="Calibri"/>
                        </a:rPr>
                        <a:t>9.0%</a:t>
                      </a:r>
                    </a:p>
                  </a:txBody>
                  <a:tcPr marL="8343" marR="8343" marT="83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7117">
                <a:tc>
                  <a:txBody>
                    <a:bodyPr/>
                    <a:lstStyle/>
                    <a:p>
                      <a:pPr algn="l" fontAlgn="b"/>
                      <a:r>
                        <a:rPr lang="en-US" sz="1700" b="0" i="0" u="none" strike="noStrike">
                          <a:solidFill>
                            <a:srgbClr val="000000"/>
                          </a:solidFill>
                          <a:latin typeface="Calibri"/>
                        </a:rPr>
                        <a:t>Volusia</a:t>
                      </a:r>
                    </a:p>
                  </a:txBody>
                  <a:tcPr marL="8343" marR="8343" marT="83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latin typeface="Calibri"/>
                        </a:rPr>
                        <a:t>33.7%</a:t>
                      </a:r>
                    </a:p>
                  </a:txBody>
                  <a:tcPr marL="8343" marR="8343" marT="83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700" b="0" i="0" u="none" strike="noStrike" dirty="0">
                          <a:solidFill>
                            <a:srgbClr val="000000"/>
                          </a:solidFill>
                          <a:latin typeface="Calibri"/>
                        </a:rPr>
                        <a:t>24.4%</a:t>
                      </a:r>
                    </a:p>
                  </a:txBody>
                  <a:tcPr marL="8343" marR="8343" marT="83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700" b="0" i="0" u="none" strike="noStrike" dirty="0">
                          <a:solidFill>
                            <a:srgbClr val="000000"/>
                          </a:solidFill>
                          <a:latin typeface="Calibri"/>
                        </a:rPr>
                        <a:t>58.1%</a:t>
                      </a:r>
                    </a:p>
                  </a:txBody>
                  <a:tcPr marL="8343" marR="8343" marT="83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700" b="0" i="0" u="none" strike="noStrike" dirty="0">
                          <a:solidFill>
                            <a:srgbClr val="FF0000"/>
                          </a:solidFill>
                          <a:latin typeface="Calibri"/>
                        </a:rPr>
                        <a:t>12.4%</a:t>
                      </a:r>
                    </a:p>
                  </a:txBody>
                  <a:tcPr marL="8343" marR="8343" marT="83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7117">
                <a:tc>
                  <a:txBody>
                    <a:bodyPr/>
                    <a:lstStyle/>
                    <a:p>
                      <a:pPr algn="l" fontAlgn="b"/>
                      <a:r>
                        <a:rPr lang="en-US" sz="1700" b="0" i="0" u="none" strike="noStrike">
                          <a:solidFill>
                            <a:srgbClr val="000000"/>
                          </a:solidFill>
                          <a:latin typeface="Calibri"/>
                        </a:rPr>
                        <a:t>Florida</a:t>
                      </a:r>
                    </a:p>
                  </a:txBody>
                  <a:tcPr marL="8343" marR="8343" marT="834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latin typeface="Calibri"/>
                        </a:rPr>
                        <a:t>36.4%</a:t>
                      </a:r>
                    </a:p>
                  </a:txBody>
                  <a:tcPr marL="8343" marR="8343" marT="83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700" b="0" i="0" u="none" strike="noStrike" dirty="0">
                          <a:solidFill>
                            <a:srgbClr val="000000"/>
                          </a:solidFill>
                          <a:latin typeface="Calibri"/>
                        </a:rPr>
                        <a:t>26.4%</a:t>
                      </a:r>
                    </a:p>
                  </a:txBody>
                  <a:tcPr marL="8343" marR="8343" marT="83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700" b="0" i="0" u="none" strike="noStrike" dirty="0" smtClean="0">
                          <a:solidFill>
                            <a:srgbClr val="000000"/>
                          </a:solidFill>
                          <a:latin typeface="Calibri"/>
                        </a:rPr>
                        <a:t>62.8%</a:t>
                      </a:r>
                      <a:endParaRPr lang="en-US" sz="1700" b="0" i="0" u="none" strike="noStrike" dirty="0">
                        <a:solidFill>
                          <a:srgbClr val="000000"/>
                        </a:solidFill>
                        <a:latin typeface="Calibri"/>
                      </a:endParaRPr>
                    </a:p>
                  </a:txBody>
                  <a:tcPr marL="8343" marR="8343" marT="83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700" b="0" i="0" u="none" strike="noStrike" dirty="0">
                          <a:solidFill>
                            <a:srgbClr val="000000"/>
                          </a:solidFill>
                          <a:latin typeface="Calibri"/>
                        </a:rPr>
                        <a:t>11.2%</a:t>
                      </a:r>
                    </a:p>
                  </a:txBody>
                  <a:tcPr marL="8343" marR="8343" marT="83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nvGraphicFramePr>
        <p:xfrm>
          <a:off x="152400" y="4114801"/>
          <a:ext cx="8839200" cy="2640858"/>
        </p:xfrm>
        <a:graphic>
          <a:graphicData uri="http://schemas.openxmlformats.org/drawingml/2006/table">
            <a:tbl>
              <a:tblPr/>
              <a:tblGrid>
                <a:gridCol w="1143000"/>
                <a:gridCol w="1676400"/>
                <a:gridCol w="2038177"/>
                <a:gridCol w="1884733"/>
                <a:gridCol w="2096890"/>
              </a:tblGrid>
              <a:tr h="1142999">
                <a:tc>
                  <a:txBody>
                    <a:bodyPr/>
                    <a:lstStyle/>
                    <a:p>
                      <a:pPr algn="ctr" fontAlgn="ctr"/>
                      <a:r>
                        <a:rPr lang="en-US" sz="1700" b="1" i="0" u="none" strike="noStrike" dirty="0">
                          <a:solidFill>
                            <a:srgbClr val="000000"/>
                          </a:solidFill>
                          <a:latin typeface="Calibri"/>
                        </a:rPr>
                        <a:t>Area of Interest</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700" b="1" i="0" u="none" strike="noStrike" dirty="0">
                          <a:solidFill>
                            <a:srgbClr val="000000"/>
                          </a:solidFill>
                          <a:latin typeface="Calibri"/>
                        </a:rPr>
                        <a:t>Percentage of adults who are sedentary</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700" b="1" i="0" u="none" strike="noStrike" dirty="0" smtClean="0">
                          <a:solidFill>
                            <a:srgbClr val="000000"/>
                          </a:solidFill>
                          <a:latin typeface="Calibri"/>
                        </a:rPr>
                        <a:t>Percent </a:t>
                      </a:r>
                      <a:r>
                        <a:rPr lang="en-US" sz="1700" b="1" i="0" u="none" strike="noStrike" dirty="0">
                          <a:solidFill>
                            <a:srgbClr val="000000"/>
                          </a:solidFill>
                          <a:latin typeface="Calibri"/>
                        </a:rPr>
                        <a:t>of adults who have ever been told they had angina or coronary heart disease</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700" b="1" i="0" u="none" strike="noStrike" dirty="0">
                          <a:solidFill>
                            <a:srgbClr val="000000"/>
                          </a:solidFill>
                          <a:latin typeface="Calibri"/>
                        </a:rPr>
                        <a:t>Percentage of adults who have ever been told they had high blood cholesterol</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700" b="1" i="0" u="none" strike="noStrike" dirty="0">
                          <a:solidFill>
                            <a:srgbClr val="000000"/>
                          </a:solidFill>
                          <a:latin typeface="Calibri"/>
                        </a:rPr>
                        <a:t>Percentage of adults who have ever been told they had a depressive disorder</a:t>
                      </a:r>
                    </a:p>
                  </a:txBody>
                  <a:tcPr marL="8343" marR="8343" marT="8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2980">
                <a:tc>
                  <a:txBody>
                    <a:bodyPr/>
                    <a:lstStyle/>
                    <a:p>
                      <a:pPr algn="l" fontAlgn="b"/>
                      <a:r>
                        <a:rPr lang="en-US" sz="1700" b="0" i="0" u="none" strike="noStrike" dirty="0">
                          <a:solidFill>
                            <a:srgbClr val="000000"/>
                          </a:solidFill>
                          <a:latin typeface="Calibri"/>
                        </a:rPr>
                        <a:t>Brevard</a:t>
                      </a:r>
                    </a:p>
                  </a:txBody>
                  <a:tcPr marL="8343" marR="8343" marT="83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latin typeface="Calibri"/>
                        </a:rPr>
                        <a:t>24.3%</a:t>
                      </a:r>
                    </a:p>
                  </a:txBody>
                  <a:tcPr marL="8343" marR="8343" marT="83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dirty="0">
                          <a:solidFill>
                            <a:srgbClr val="FF0000"/>
                          </a:solidFill>
                          <a:latin typeface="Calibri"/>
                        </a:rPr>
                        <a:t>5.2%</a:t>
                      </a:r>
                    </a:p>
                  </a:txBody>
                  <a:tcPr marL="8343" marR="8343" marT="83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dirty="0">
                          <a:solidFill>
                            <a:srgbClr val="FF0000"/>
                          </a:solidFill>
                          <a:latin typeface="Calibri"/>
                        </a:rPr>
                        <a:t>36.2%</a:t>
                      </a:r>
                    </a:p>
                  </a:txBody>
                  <a:tcPr marL="8343" marR="8343" marT="83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dirty="0">
                          <a:solidFill>
                            <a:srgbClr val="FF0000"/>
                          </a:solidFill>
                          <a:latin typeface="Calibri"/>
                        </a:rPr>
                        <a:t>18.1%</a:t>
                      </a:r>
                    </a:p>
                  </a:txBody>
                  <a:tcPr marL="8343" marR="8343" marT="83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2980">
                <a:tc>
                  <a:txBody>
                    <a:bodyPr/>
                    <a:lstStyle/>
                    <a:p>
                      <a:pPr algn="l" fontAlgn="b"/>
                      <a:r>
                        <a:rPr lang="en-US" sz="1700" b="0" i="0" u="none" strike="noStrike">
                          <a:solidFill>
                            <a:srgbClr val="000000"/>
                          </a:solidFill>
                          <a:latin typeface="Calibri"/>
                        </a:rPr>
                        <a:t>Orange</a:t>
                      </a:r>
                    </a:p>
                  </a:txBody>
                  <a:tcPr marL="8343" marR="8343" marT="83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latin typeface="Calibri"/>
                        </a:rPr>
                        <a:t>26.0%</a:t>
                      </a:r>
                    </a:p>
                  </a:txBody>
                  <a:tcPr marL="8343" marR="8343" marT="83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latin typeface="Calibri"/>
                        </a:rPr>
                        <a:t>3.4%</a:t>
                      </a:r>
                    </a:p>
                  </a:txBody>
                  <a:tcPr marL="8343" marR="8343" marT="83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dirty="0">
                          <a:solidFill>
                            <a:srgbClr val="000000"/>
                          </a:solidFill>
                          <a:latin typeface="Calibri"/>
                        </a:rPr>
                        <a:t>25.6%</a:t>
                      </a:r>
                    </a:p>
                  </a:txBody>
                  <a:tcPr marL="8343" marR="8343" marT="83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dirty="0">
                          <a:solidFill>
                            <a:srgbClr val="000000"/>
                          </a:solidFill>
                          <a:latin typeface="Calibri"/>
                        </a:rPr>
                        <a:t>15.3%</a:t>
                      </a:r>
                    </a:p>
                  </a:txBody>
                  <a:tcPr marL="8343" marR="8343" marT="83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2980">
                <a:tc>
                  <a:txBody>
                    <a:bodyPr/>
                    <a:lstStyle/>
                    <a:p>
                      <a:pPr algn="l" fontAlgn="b"/>
                      <a:r>
                        <a:rPr lang="en-US" sz="1700" b="0" i="0" u="none" strike="noStrike">
                          <a:solidFill>
                            <a:srgbClr val="000000"/>
                          </a:solidFill>
                          <a:latin typeface="Calibri"/>
                        </a:rPr>
                        <a:t>Seminole</a:t>
                      </a:r>
                    </a:p>
                  </a:txBody>
                  <a:tcPr marL="8343" marR="8343" marT="83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latin typeface="Calibri"/>
                        </a:rPr>
                        <a:t>22.4%</a:t>
                      </a:r>
                    </a:p>
                  </a:txBody>
                  <a:tcPr marL="8343" marR="8343" marT="83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latin typeface="Calibri"/>
                        </a:rPr>
                        <a:t>3.0%</a:t>
                      </a:r>
                    </a:p>
                  </a:txBody>
                  <a:tcPr marL="8343" marR="8343" marT="83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dirty="0">
                          <a:solidFill>
                            <a:srgbClr val="FF0000"/>
                          </a:solidFill>
                          <a:latin typeface="Calibri"/>
                        </a:rPr>
                        <a:t>37.4%</a:t>
                      </a:r>
                    </a:p>
                  </a:txBody>
                  <a:tcPr marL="8343" marR="8343" marT="83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dirty="0">
                          <a:solidFill>
                            <a:srgbClr val="FF0000"/>
                          </a:solidFill>
                          <a:latin typeface="Calibri"/>
                        </a:rPr>
                        <a:t>17.2%</a:t>
                      </a:r>
                    </a:p>
                  </a:txBody>
                  <a:tcPr marL="8343" marR="8343" marT="83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2807">
                <a:tc>
                  <a:txBody>
                    <a:bodyPr/>
                    <a:lstStyle/>
                    <a:p>
                      <a:pPr algn="l" fontAlgn="b"/>
                      <a:r>
                        <a:rPr lang="en-US" sz="1700" b="0" i="0" u="none" strike="noStrike">
                          <a:solidFill>
                            <a:srgbClr val="000000"/>
                          </a:solidFill>
                          <a:latin typeface="Calibri"/>
                        </a:rPr>
                        <a:t>Volusia</a:t>
                      </a:r>
                    </a:p>
                  </a:txBody>
                  <a:tcPr marL="8343" marR="8343" marT="83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latin typeface="Calibri"/>
                        </a:rPr>
                        <a:t>25.2%</a:t>
                      </a:r>
                    </a:p>
                  </a:txBody>
                  <a:tcPr marL="8343" marR="8343" marT="83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FF0000"/>
                          </a:solidFill>
                          <a:latin typeface="Calibri"/>
                        </a:rPr>
                        <a:t>5.7%</a:t>
                      </a:r>
                    </a:p>
                  </a:txBody>
                  <a:tcPr marL="8343" marR="8343" marT="83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FF0000"/>
                          </a:solidFill>
                          <a:latin typeface="Calibri"/>
                        </a:rPr>
                        <a:t>39.3%</a:t>
                      </a:r>
                    </a:p>
                  </a:txBody>
                  <a:tcPr marL="8343" marR="8343" marT="83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700" b="0" i="0" u="none" strike="noStrike" dirty="0">
                          <a:solidFill>
                            <a:srgbClr val="000000"/>
                          </a:solidFill>
                          <a:latin typeface="Calibri"/>
                        </a:rPr>
                        <a:t>16.7%</a:t>
                      </a:r>
                    </a:p>
                  </a:txBody>
                  <a:tcPr marL="8343" marR="8343" marT="83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2807">
                <a:tc>
                  <a:txBody>
                    <a:bodyPr/>
                    <a:lstStyle/>
                    <a:p>
                      <a:pPr algn="l" fontAlgn="b"/>
                      <a:r>
                        <a:rPr lang="en-US" sz="1700" b="0" i="0" u="none" strike="noStrike">
                          <a:solidFill>
                            <a:srgbClr val="000000"/>
                          </a:solidFill>
                          <a:latin typeface="Calibri"/>
                        </a:rPr>
                        <a:t>Florida</a:t>
                      </a:r>
                    </a:p>
                  </a:txBody>
                  <a:tcPr marL="8343" marR="8343" marT="834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latin typeface="Calibri"/>
                        </a:rPr>
                        <a:t>27.7%</a:t>
                      </a:r>
                    </a:p>
                  </a:txBody>
                  <a:tcPr marL="8343" marR="8343" marT="83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latin typeface="Calibri"/>
                        </a:rPr>
                        <a:t>5.0%</a:t>
                      </a:r>
                    </a:p>
                  </a:txBody>
                  <a:tcPr marL="8343" marR="8343" marT="83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latin typeface="Calibri"/>
                        </a:rPr>
                        <a:t>33.4%</a:t>
                      </a:r>
                    </a:p>
                  </a:txBody>
                  <a:tcPr marL="8343" marR="8343" marT="83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700" b="0" i="0" u="none" strike="noStrike" dirty="0">
                          <a:solidFill>
                            <a:srgbClr val="000000"/>
                          </a:solidFill>
                          <a:latin typeface="Calibri"/>
                        </a:rPr>
                        <a:t>16.8%</a:t>
                      </a:r>
                    </a:p>
                  </a:txBody>
                  <a:tcPr marL="8343" marR="8343" marT="83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rotWithShape="1">
          <a:blip r:embed="rId3"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rcRect b="1280"/>
          <a:stretch/>
        </p:blipFill>
        <p:spPr bwMode="auto">
          <a:xfrm>
            <a:off x="609600" y="228600"/>
            <a:ext cx="8153400" cy="6629400"/>
          </a:xfrm>
          <a:prstGeom prst="rect">
            <a:avLst/>
          </a:prstGeom>
          <a:noFill/>
          <a:ln w="12700" cap="flat" cmpd="sng" algn="ctr">
            <a:noFill/>
            <a:prstDash val="solid"/>
            <a:round/>
            <a:headEnd type="none" w="med" len="med"/>
            <a:tailEnd type="none" w="med" len="med"/>
          </a:ln>
          <a:extLst>
            <a:ext uri="{53640926-AAD7-44D8-BBD7-CCE9431645EC}">
              <a14:shadowObscured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a:ext>
          </a:extLst>
        </p:spPr>
      </p:pic>
      <p:sp>
        <p:nvSpPr>
          <p:cNvPr id="3" name="Rectangle 2"/>
          <p:cNvSpPr/>
          <p:nvPr/>
        </p:nvSpPr>
        <p:spPr>
          <a:xfrm>
            <a:off x="838200" y="1"/>
            <a:ext cx="7620000" cy="769441"/>
          </a:xfrm>
          <a:prstGeom prst="rect">
            <a:avLst/>
          </a:prstGeom>
          <a:solidFill>
            <a:schemeClr val="bg1"/>
          </a:solidFill>
        </p:spPr>
        <p:txBody>
          <a:bodyPr wrap="square">
            <a:spAutoFit/>
          </a:bodyPr>
          <a:lstStyle/>
          <a:p>
            <a:pPr algn="ctr"/>
            <a:r>
              <a:rPr lang="en-US" sz="4400" dirty="0" smtClean="0">
                <a:solidFill>
                  <a:schemeClr val="tx2"/>
                </a:solidFill>
              </a:rPr>
              <a:t>Overview of </a:t>
            </a:r>
            <a:r>
              <a:rPr lang="en-US" sz="4400" dirty="0" smtClean="0">
                <a:solidFill>
                  <a:schemeClr val="tx2"/>
                </a:solidFill>
              </a:rPr>
              <a:t>FNST Alternatives</a:t>
            </a:r>
            <a:endParaRPr lang="en-US" sz="4400" dirty="0">
              <a:solidFill>
                <a:schemeClr val="tx2"/>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Pros &amp; Cons of Alternatives</a:t>
            </a:r>
            <a:endParaRPr lang="en-US" dirty="0"/>
          </a:p>
        </p:txBody>
      </p:sp>
      <p:graphicFrame>
        <p:nvGraphicFramePr>
          <p:cNvPr id="4" name="Table 3"/>
          <p:cNvGraphicFramePr>
            <a:graphicFrameLocks noGrp="1"/>
          </p:cNvGraphicFramePr>
          <p:nvPr/>
        </p:nvGraphicFramePr>
        <p:xfrm>
          <a:off x="762000" y="2438400"/>
          <a:ext cx="7772400" cy="1487805"/>
        </p:xfrm>
        <a:graphic>
          <a:graphicData uri="http://schemas.openxmlformats.org/drawingml/2006/table">
            <a:tbl>
              <a:tblPr/>
              <a:tblGrid>
                <a:gridCol w="1201532"/>
                <a:gridCol w="1846468"/>
                <a:gridCol w="2452757"/>
                <a:gridCol w="2271643"/>
              </a:tblGrid>
              <a:tr h="293370">
                <a:tc gridSpan="4">
                  <a:txBody>
                    <a:bodyPr/>
                    <a:lstStyle/>
                    <a:p>
                      <a:pPr algn="l" fontAlgn="b"/>
                      <a:r>
                        <a:rPr lang="en-US" sz="2000" b="0" i="0" u="none" strike="noStrike" dirty="0">
                          <a:solidFill>
                            <a:srgbClr val="000000"/>
                          </a:solidFill>
                          <a:latin typeface="Calibri"/>
                        </a:rPr>
                        <a:t>Population Completely within 5, 10, and 20 Mile Radius of Trailheads</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293370">
                <a:tc>
                  <a:txBody>
                    <a:bodyPr/>
                    <a:lstStyle/>
                    <a:p>
                      <a:pPr algn="l" fontAlgn="b"/>
                      <a:r>
                        <a:rPr lang="en-US" sz="18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00"/>
                          </a:solidFill>
                          <a:latin typeface="Calibri"/>
                        </a:rPr>
                        <a:t>Current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00"/>
                          </a:solidFill>
                          <a:latin typeface="Calibri"/>
                        </a:rPr>
                        <a:t>LBE &amp; CH Bronson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latin typeface="Calibri"/>
                        </a:rPr>
                        <a:t>Loop Alternative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3370">
                <a:tc>
                  <a:txBody>
                    <a:bodyPr/>
                    <a:lstStyle/>
                    <a:p>
                      <a:pPr algn="l" fontAlgn="b"/>
                      <a:r>
                        <a:rPr lang="en-US" sz="1800" b="0" i="0" u="none" strike="noStrike" dirty="0">
                          <a:solidFill>
                            <a:srgbClr val="000000"/>
                          </a:solidFill>
                          <a:latin typeface="Calibri"/>
                        </a:rPr>
                        <a:t>5 Mile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a:solidFill>
                            <a:srgbClr val="000000"/>
                          </a:solidFill>
                          <a:latin typeface="Calibri"/>
                        </a:rPr>
                        <a:t>38,042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rgbClr val="000000"/>
                          </a:solidFill>
                          <a:latin typeface="Calibri"/>
                        </a:rPr>
                        <a:t>8,593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rgbClr val="000000"/>
                          </a:solidFill>
                          <a:latin typeface="Calibri"/>
                        </a:rPr>
                        <a:t>38,042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3370">
                <a:tc>
                  <a:txBody>
                    <a:bodyPr/>
                    <a:lstStyle/>
                    <a:p>
                      <a:pPr algn="l" fontAlgn="b"/>
                      <a:r>
                        <a:rPr lang="en-US" sz="1800" b="0" i="0" u="none" strike="noStrike">
                          <a:solidFill>
                            <a:srgbClr val="000000"/>
                          </a:solidFill>
                          <a:latin typeface="Calibri"/>
                        </a:rPr>
                        <a:t>10 Mile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a:solidFill>
                            <a:srgbClr val="000000"/>
                          </a:solidFill>
                          <a:latin typeface="Calibri"/>
                        </a:rPr>
                        <a:t>288,947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rgbClr val="000000"/>
                          </a:solidFill>
                          <a:latin typeface="Calibri"/>
                        </a:rPr>
                        <a:t>130,707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rgbClr val="000000"/>
                          </a:solidFill>
                          <a:latin typeface="Calibri"/>
                        </a:rPr>
                        <a:t>291,291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3370">
                <a:tc>
                  <a:txBody>
                    <a:bodyPr/>
                    <a:lstStyle/>
                    <a:p>
                      <a:pPr algn="l" fontAlgn="b"/>
                      <a:r>
                        <a:rPr lang="en-US" sz="1800" b="0" i="0" u="none" strike="noStrike">
                          <a:solidFill>
                            <a:srgbClr val="000000"/>
                          </a:solidFill>
                          <a:latin typeface="Calibri"/>
                        </a:rPr>
                        <a:t>20 Mile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a:solidFill>
                            <a:srgbClr val="000000"/>
                          </a:solidFill>
                          <a:latin typeface="Calibri"/>
                        </a:rPr>
                        <a:t>1,215,556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rgbClr val="000000"/>
                          </a:solidFill>
                          <a:latin typeface="Calibri"/>
                        </a:rPr>
                        <a:t>1,063,454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rgbClr val="000000"/>
                          </a:solidFill>
                          <a:latin typeface="Calibri"/>
                        </a:rPr>
                        <a:t>1,215,556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52400" y="0"/>
          <a:ext cx="8839200" cy="6827020"/>
        </p:xfrm>
        <a:graphic>
          <a:graphicData uri="http://schemas.openxmlformats.org/drawingml/2006/table">
            <a:tbl>
              <a:tblPr/>
              <a:tblGrid>
                <a:gridCol w="1399541"/>
                <a:gridCol w="3858259"/>
                <a:gridCol w="3581400"/>
              </a:tblGrid>
              <a:tr h="206061">
                <a:tc>
                  <a:txBody>
                    <a:bodyPr/>
                    <a:lstStyle/>
                    <a:p>
                      <a:pPr algn="l" fontAlgn="b"/>
                      <a:r>
                        <a:rPr lang="en-US" sz="1600" b="0" i="0" u="none" strike="noStrike" dirty="0">
                          <a:solidFill>
                            <a:srgbClr val="000000"/>
                          </a:solidFill>
                          <a:latin typeface="Calibri"/>
                        </a:rPr>
                        <a:t> </a:t>
                      </a:r>
                    </a:p>
                  </a:txBody>
                  <a:tcPr marL="4108" marR="4108" marT="4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700" b="1" i="0" u="none" strike="noStrike" dirty="0">
                          <a:solidFill>
                            <a:srgbClr val="000000"/>
                          </a:solidFill>
                          <a:latin typeface="Calibri"/>
                        </a:rPr>
                        <a:t>Pros</a:t>
                      </a:r>
                    </a:p>
                  </a:txBody>
                  <a:tcPr marL="4108" marR="4108" marT="41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700" b="1" i="0" u="none" strike="noStrike">
                          <a:solidFill>
                            <a:srgbClr val="000000"/>
                          </a:solidFill>
                          <a:latin typeface="Calibri"/>
                        </a:rPr>
                        <a:t>Cons</a:t>
                      </a:r>
                    </a:p>
                  </a:txBody>
                  <a:tcPr marL="4108" marR="4108" marT="41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5452">
                <a:tc rowSpan="4">
                  <a:txBody>
                    <a:bodyPr/>
                    <a:lstStyle/>
                    <a:p>
                      <a:pPr algn="ctr" fontAlgn="ctr"/>
                      <a:r>
                        <a:rPr lang="en-US" sz="1600" b="1" i="0" u="none" strike="noStrike" dirty="0">
                          <a:solidFill>
                            <a:srgbClr val="000000"/>
                          </a:solidFill>
                          <a:latin typeface="Calibri"/>
                        </a:rPr>
                        <a:t>Alternative 1 </a:t>
                      </a:r>
                      <a:r>
                        <a:rPr lang="en-US" sz="1600" b="0" i="0" u="none" strike="noStrike" dirty="0">
                          <a:solidFill>
                            <a:srgbClr val="000000"/>
                          </a:solidFill>
                          <a:latin typeface="Calibri"/>
                        </a:rPr>
                        <a:t>(Current Route) </a:t>
                      </a:r>
                    </a:p>
                  </a:txBody>
                  <a:tcPr marL="4108" marR="4108" marT="410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r" fontAlgn="ctr"/>
                      <a:r>
                        <a:rPr lang="en-US" sz="1700" b="0" i="0" u="none" strike="noStrike" dirty="0">
                          <a:solidFill>
                            <a:srgbClr val="000000"/>
                          </a:solidFill>
                          <a:latin typeface="Calibri"/>
                        </a:rPr>
                        <a:t>Close to large population centers, </a:t>
                      </a:r>
                      <a:r>
                        <a:rPr lang="en-US" sz="1700" b="0" i="0" u="none" strike="noStrike" dirty="0" smtClean="0">
                          <a:solidFill>
                            <a:srgbClr val="000000"/>
                          </a:solidFill>
                          <a:latin typeface="Calibri"/>
                        </a:rPr>
                        <a:t>i.e.</a:t>
                      </a:r>
                      <a:r>
                        <a:rPr lang="en-US" sz="1700" b="0" i="0" u="none" strike="noStrike" baseline="0" dirty="0" smtClean="0">
                          <a:solidFill>
                            <a:srgbClr val="000000"/>
                          </a:solidFill>
                          <a:latin typeface="Calibri"/>
                        </a:rPr>
                        <a:t> </a:t>
                      </a:r>
                      <a:r>
                        <a:rPr lang="en-US" sz="1700" b="0" i="0" u="none" strike="noStrike" dirty="0" smtClean="0">
                          <a:solidFill>
                            <a:srgbClr val="000000"/>
                          </a:solidFill>
                          <a:latin typeface="Calibri"/>
                        </a:rPr>
                        <a:t>Orlando</a:t>
                      </a:r>
                      <a:endParaRPr lang="en-US" sz="1700" b="0" i="0" u="none" strike="noStrike" dirty="0">
                        <a:solidFill>
                          <a:srgbClr val="000000"/>
                        </a:solidFill>
                        <a:latin typeface="Calibri"/>
                      </a:endParaRPr>
                    </a:p>
                  </a:txBody>
                  <a:tcPr marL="4108" marR="4108" marT="41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r" fontAlgn="ctr"/>
                      <a:r>
                        <a:rPr lang="en-US" sz="1700" b="0" i="0" u="none" strike="noStrike">
                          <a:solidFill>
                            <a:srgbClr val="000000"/>
                          </a:solidFill>
                          <a:latin typeface="Calibri"/>
                        </a:rPr>
                        <a:t>Includes a 2-mile roadwalk </a:t>
                      </a:r>
                    </a:p>
                  </a:txBody>
                  <a:tcPr marL="4108" marR="4108" marT="410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r>
              <a:tr h="315328">
                <a:tc vMerge="1">
                  <a:txBody>
                    <a:bodyPr/>
                    <a:lstStyle/>
                    <a:p>
                      <a:endParaRPr lang="en-US"/>
                    </a:p>
                  </a:txBody>
                  <a:tcPr/>
                </a:tc>
                <a:tc>
                  <a:txBody>
                    <a:bodyPr/>
                    <a:lstStyle/>
                    <a:p>
                      <a:pPr algn="r" fontAlgn="ctr"/>
                      <a:r>
                        <a:rPr lang="en-US" sz="1700" b="0" i="0" u="none" strike="noStrike" dirty="0">
                          <a:solidFill>
                            <a:srgbClr val="000000"/>
                          </a:solidFill>
                          <a:latin typeface="Calibri"/>
                        </a:rPr>
                        <a:t>Ample water sources</a:t>
                      </a:r>
                    </a:p>
                  </a:txBody>
                  <a:tcPr marL="4108" marR="4108" marT="41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r" fontAlgn="ctr"/>
                      <a:r>
                        <a:rPr lang="en-US" sz="1700" b="0" i="0" u="none" strike="noStrike" dirty="0">
                          <a:solidFill>
                            <a:srgbClr val="000000"/>
                          </a:solidFill>
                          <a:latin typeface="Calibri"/>
                        </a:rPr>
                        <a:t>Closer to state </a:t>
                      </a:r>
                      <a:r>
                        <a:rPr lang="en-US" sz="1700" b="0" i="0" u="none" strike="noStrike" dirty="0" smtClean="0">
                          <a:solidFill>
                            <a:srgbClr val="000000"/>
                          </a:solidFill>
                          <a:latin typeface="Calibri"/>
                        </a:rPr>
                        <a:t>roads,</a:t>
                      </a:r>
                      <a:r>
                        <a:rPr lang="en-US" sz="1700" b="0" i="0" u="none" strike="noStrike" baseline="0" dirty="0" smtClean="0">
                          <a:solidFill>
                            <a:srgbClr val="000000"/>
                          </a:solidFill>
                          <a:latin typeface="Calibri"/>
                        </a:rPr>
                        <a:t> </a:t>
                      </a:r>
                      <a:r>
                        <a:rPr lang="en-US" sz="1700" b="0" i="0" u="none" strike="noStrike" dirty="0" smtClean="0">
                          <a:solidFill>
                            <a:srgbClr val="000000"/>
                          </a:solidFill>
                          <a:latin typeface="Calibri"/>
                        </a:rPr>
                        <a:t>↑ noise </a:t>
                      </a:r>
                      <a:r>
                        <a:rPr lang="en-US" sz="1700" b="0" i="0" u="none" strike="noStrike" dirty="0">
                          <a:solidFill>
                            <a:srgbClr val="000000"/>
                          </a:solidFill>
                          <a:latin typeface="Calibri"/>
                        </a:rPr>
                        <a:t>pollution</a:t>
                      </a:r>
                    </a:p>
                  </a:txBody>
                  <a:tcPr marL="4108" marR="4108" marT="410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r>
              <a:tr h="199620">
                <a:tc vMerge="1">
                  <a:txBody>
                    <a:bodyPr/>
                    <a:lstStyle/>
                    <a:p>
                      <a:endParaRPr lang="en-US"/>
                    </a:p>
                  </a:txBody>
                  <a:tcPr/>
                </a:tc>
                <a:tc>
                  <a:txBody>
                    <a:bodyPr/>
                    <a:lstStyle/>
                    <a:p>
                      <a:pPr algn="r" fontAlgn="ctr"/>
                      <a:r>
                        <a:rPr lang="en-US" sz="1700" b="0" i="0" u="none" strike="noStrike">
                          <a:solidFill>
                            <a:srgbClr val="000000"/>
                          </a:solidFill>
                          <a:latin typeface="Calibri"/>
                        </a:rPr>
                        <a:t>Multiple, easily accessible trailheads</a:t>
                      </a:r>
                    </a:p>
                  </a:txBody>
                  <a:tcPr marL="4108" marR="4108" marT="41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r" fontAlgn="ctr"/>
                      <a:r>
                        <a:rPr lang="en-US" sz="1700" b="0" i="0" u="none" strike="noStrike">
                          <a:solidFill>
                            <a:srgbClr val="000000"/>
                          </a:solidFill>
                          <a:latin typeface="Calibri"/>
                        </a:rPr>
                        <a:t> </a:t>
                      </a:r>
                    </a:p>
                  </a:txBody>
                  <a:tcPr marL="4108" marR="4108" marT="410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r>
              <a:tr h="199620">
                <a:tc vMerge="1">
                  <a:txBody>
                    <a:bodyPr/>
                    <a:lstStyle/>
                    <a:p>
                      <a:endParaRPr lang="en-US"/>
                    </a:p>
                  </a:txBody>
                  <a:tcPr/>
                </a:tc>
                <a:tc>
                  <a:txBody>
                    <a:bodyPr/>
                    <a:lstStyle/>
                    <a:p>
                      <a:pPr algn="r" fontAlgn="ctr"/>
                      <a:r>
                        <a:rPr lang="en-US" sz="1700" b="0" i="0" u="none" strike="noStrike" dirty="0">
                          <a:solidFill>
                            <a:srgbClr val="000000"/>
                          </a:solidFill>
                          <a:latin typeface="Calibri"/>
                        </a:rPr>
                        <a:t>Day hike options available</a:t>
                      </a:r>
                    </a:p>
                  </a:txBody>
                  <a:tcPr marL="4108" marR="4108" marT="41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r" fontAlgn="ctr"/>
                      <a:r>
                        <a:rPr lang="en-US" sz="1700" b="0" i="0" u="none" strike="noStrike">
                          <a:solidFill>
                            <a:srgbClr val="000000"/>
                          </a:solidFill>
                          <a:latin typeface="Calibri"/>
                        </a:rPr>
                        <a:t> </a:t>
                      </a:r>
                    </a:p>
                  </a:txBody>
                  <a:tcPr marL="4108" marR="4108" marT="410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r>
              <a:tr h="399242">
                <a:tc rowSpan="5">
                  <a:txBody>
                    <a:bodyPr/>
                    <a:lstStyle/>
                    <a:p>
                      <a:pPr algn="ctr" fontAlgn="ctr"/>
                      <a:r>
                        <a:rPr lang="en-US" sz="1600" b="1" i="0" u="none" strike="noStrike" dirty="0">
                          <a:solidFill>
                            <a:srgbClr val="000000"/>
                          </a:solidFill>
                          <a:latin typeface="Calibri"/>
                        </a:rPr>
                        <a:t>Alternative 2 </a:t>
                      </a:r>
                      <a:r>
                        <a:rPr lang="en-US" sz="1600" b="0" i="0" u="none" strike="noStrike" dirty="0">
                          <a:solidFill>
                            <a:srgbClr val="000000"/>
                          </a:solidFill>
                          <a:latin typeface="Calibri"/>
                        </a:rPr>
                        <a:t>(Reroute through CH Bronson)</a:t>
                      </a:r>
                    </a:p>
                  </a:txBody>
                  <a:tcPr marL="4108" marR="4108" marT="41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700" b="0" i="0" u="none" strike="noStrike" dirty="0">
                          <a:solidFill>
                            <a:srgbClr val="000000"/>
                          </a:solidFill>
                          <a:latin typeface="Calibri"/>
                        </a:rPr>
                        <a:t>Further from state roads --&gt; less noise pollution</a:t>
                      </a:r>
                    </a:p>
                  </a:txBody>
                  <a:tcPr marL="4108" marR="4108" marT="41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700" b="0" i="0" u="none" strike="noStrike" dirty="0" smtClean="0">
                          <a:solidFill>
                            <a:srgbClr val="000000"/>
                          </a:solidFill>
                          <a:latin typeface="Calibri"/>
                        </a:rPr>
                        <a:t>Smaller population nearby</a:t>
                      </a:r>
                      <a:endParaRPr lang="en-US" sz="1700" b="0" i="0" u="none" strike="noStrike" dirty="0">
                        <a:solidFill>
                          <a:srgbClr val="000000"/>
                        </a:solidFill>
                        <a:latin typeface="Calibri"/>
                      </a:endParaRPr>
                    </a:p>
                  </a:txBody>
                  <a:tcPr marL="4108" marR="4108" marT="41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88628">
                <a:tc vMerge="1">
                  <a:txBody>
                    <a:bodyPr/>
                    <a:lstStyle/>
                    <a:p>
                      <a:endParaRPr lang="en-US"/>
                    </a:p>
                  </a:txBody>
                  <a:tcPr/>
                </a:tc>
                <a:tc>
                  <a:txBody>
                    <a:bodyPr/>
                    <a:lstStyle/>
                    <a:p>
                      <a:pPr algn="r" fontAlgn="ctr"/>
                      <a:r>
                        <a:rPr lang="en-US" sz="1700" b="0" i="0" u="none" strike="noStrike" dirty="0">
                          <a:solidFill>
                            <a:srgbClr val="000000"/>
                          </a:solidFill>
                          <a:latin typeface="Calibri"/>
                        </a:rPr>
                        <a:t>Day hike options available</a:t>
                      </a:r>
                    </a:p>
                  </a:txBody>
                  <a:tcPr marL="4108" marR="4108" marT="41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700" b="0" i="0" u="none" strike="noStrike">
                          <a:solidFill>
                            <a:srgbClr val="000000"/>
                          </a:solidFill>
                          <a:latin typeface="Calibri"/>
                        </a:rPr>
                        <a:t>Uses a 3-mile section of forest road </a:t>
                      </a:r>
                    </a:p>
                  </a:txBody>
                  <a:tcPr marL="4108" marR="4108" marT="41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79724">
                <a:tc vMerge="1">
                  <a:txBody>
                    <a:bodyPr/>
                    <a:lstStyle/>
                    <a:p>
                      <a:endParaRPr lang="en-US"/>
                    </a:p>
                  </a:txBody>
                  <a:tcPr/>
                </a:tc>
                <a:tc>
                  <a:txBody>
                    <a:bodyPr/>
                    <a:lstStyle/>
                    <a:p>
                      <a:pPr algn="r" fontAlgn="ctr"/>
                      <a:r>
                        <a:rPr lang="en-US" sz="1700" b="0" i="0" u="none" strike="noStrike" dirty="0">
                          <a:solidFill>
                            <a:srgbClr val="000000"/>
                          </a:solidFill>
                          <a:latin typeface="Calibri"/>
                        </a:rPr>
                        <a:t>Fairly close to population centers, such as Orlando</a:t>
                      </a:r>
                    </a:p>
                  </a:txBody>
                  <a:tcPr marL="4108" marR="4108" marT="41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700" b="0" i="0" u="none" strike="noStrike" dirty="0">
                          <a:solidFill>
                            <a:srgbClr val="000000"/>
                          </a:solidFill>
                          <a:latin typeface="Calibri"/>
                        </a:rPr>
                        <a:t>About 4 miles of trail in open pasture --&gt; greater exposure to sun/heat</a:t>
                      </a:r>
                    </a:p>
                  </a:txBody>
                  <a:tcPr marL="4108" marR="4108" marT="41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9620">
                <a:tc vMerge="1">
                  <a:txBody>
                    <a:bodyPr/>
                    <a:lstStyle/>
                    <a:p>
                      <a:endParaRPr lang="en-US"/>
                    </a:p>
                  </a:txBody>
                  <a:tcPr/>
                </a:tc>
                <a:tc>
                  <a:txBody>
                    <a:bodyPr/>
                    <a:lstStyle/>
                    <a:p>
                      <a:pPr algn="r" fontAlgn="ctr"/>
                      <a:r>
                        <a:rPr lang="en-US" sz="1700" b="0" i="0" u="none" strike="noStrike" dirty="0">
                          <a:solidFill>
                            <a:srgbClr val="000000"/>
                          </a:solidFill>
                          <a:latin typeface="Calibri"/>
                        </a:rPr>
                        <a:t>Several trailheads</a:t>
                      </a:r>
                    </a:p>
                  </a:txBody>
                  <a:tcPr marL="4108" marR="4108" marT="41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700" b="0" i="0" u="none" strike="noStrike">
                          <a:solidFill>
                            <a:srgbClr val="000000"/>
                          </a:solidFill>
                          <a:latin typeface="Calibri"/>
                        </a:rPr>
                        <a:t>Fewer water sources</a:t>
                      </a:r>
                    </a:p>
                  </a:txBody>
                  <a:tcPr marL="4108" marR="4108" marT="41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79724">
                <a:tc vMerge="1">
                  <a:txBody>
                    <a:bodyPr/>
                    <a:lstStyle/>
                    <a:p>
                      <a:endParaRPr lang="en-US"/>
                    </a:p>
                  </a:txBody>
                  <a:tcPr/>
                </a:tc>
                <a:tc>
                  <a:txBody>
                    <a:bodyPr/>
                    <a:lstStyle/>
                    <a:p>
                      <a:pPr algn="r" fontAlgn="ctr"/>
                      <a:r>
                        <a:rPr lang="en-US" sz="1700" b="0" i="0" u="none" strike="noStrike">
                          <a:solidFill>
                            <a:srgbClr val="000000"/>
                          </a:solidFill>
                          <a:latin typeface="Calibri"/>
                        </a:rPr>
                        <a:t>No roadwalk</a:t>
                      </a:r>
                    </a:p>
                  </a:txBody>
                  <a:tcPr marL="4108" marR="4108" marT="41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700" b="0" i="0" u="none" strike="noStrike" dirty="0">
                          <a:solidFill>
                            <a:srgbClr val="000000"/>
                          </a:solidFill>
                          <a:latin typeface="Calibri"/>
                        </a:rPr>
                        <a:t>Primitive camping required north of county line unless new </a:t>
                      </a:r>
                      <a:r>
                        <a:rPr lang="en-US" sz="1700" b="0" i="0" u="none" strike="noStrike" dirty="0" smtClean="0">
                          <a:solidFill>
                            <a:srgbClr val="000000"/>
                          </a:solidFill>
                          <a:latin typeface="Calibri"/>
                        </a:rPr>
                        <a:t>site </a:t>
                      </a:r>
                      <a:r>
                        <a:rPr lang="en-US" sz="1700" b="0" i="0" u="none" strike="noStrike" dirty="0">
                          <a:solidFill>
                            <a:srgbClr val="000000"/>
                          </a:solidFill>
                          <a:latin typeface="Calibri"/>
                        </a:rPr>
                        <a:t>is proposed</a:t>
                      </a:r>
                    </a:p>
                  </a:txBody>
                  <a:tcPr marL="4108" marR="4108" marT="41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6310">
                <a:tc rowSpan="4">
                  <a:txBody>
                    <a:bodyPr/>
                    <a:lstStyle/>
                    <a:p>
                      <a:pPr algn="ctr" fontAlgn="ctr"/>
                      <a:r>
                        <a:rPr lang="en-US" sz="1600" b="1" i="0" u="none" strike="noStrike" dirty="0">
                          <a:solidFill>
                            <a:srgbClr val="000000"/>
                          </a:solidFill>
                          <a:latin typeface="Calibri"/>
                        </a:rPr>
                        <a:t>Alternative 3 </a:t>
                      </a:r>
                      <a:r>
                        <a:rPr lang="en-US" sz="1600" b="0" i="0" u="none" strike="noStrike" dirty="0">
                          <a:solidFill>
                            <a:srgbClr val="000000"/>
                          </a:solidFill>
                          <a:latin typeface="Calibri"/>
                        </a:rPr>
                        <a:t>(Current route w/ land acquisition) </a:t>
                      </a:r>
                    </a:p>
                  </a:txBody>
                  <a:tcPr marL="4108" marR="4108" marT="410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r" fontAlgn="ctr"/>
                      <a:r>
                        <a:rPr lang="en-US" sz="1700" b="0" i="0" u="none" strike="noStrike" dirty="0">
                          <a:solidFill>
                            <a:srgbClr val="000000"/>
                          </a:solidFill>
                          <a:latin typeface="Calibri"/>
                        </a:rPr>
                        <a:t>Close to large population centers, </a:t>
                      </a:r>
                      <a:r>
                        <a:rPr lang="en-US" sz="1700" b="0" i="0" u="none" strike="noStrike" dirty="0" smtClean="0">
                          <a:solidFill>
                            <a:srgbClr val="000000"/>
                          </a:solidFill>
                          <a:latin typeface="Calibri"/>
                        </a:rPr>
                        <a:t>i.e. Orlando</a:t>
                      </a:r>
                      <a:endParaRPr lang="en-US" sz="1700" b="0" i="0" u="none" strike="noStrike" dirty="0">
                        <a:solidFill>
                          <a:srgbClr val="000000"/>
                        </a:solidFill>
                        <a:latin typeface="Calibri"/>
                      </a:endParaRPr>
                    </a:p>
                  </a:txBody>
                  <a:tcPr marL="4108" marR="4108" marT="41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r" fontAlgn="ctr"/>
                      <a:r>
                        <a:rPr lang="en-US" sz="1700" b="0" i="0" u="none" strike="noStrike" dirty="0">
                          <a:solidFill>
                            <a:srgbClr val="000000"/>
                          </a:solidFill>
                          <a:latin typeface="Calibri"/>
                        </a:rPr>
                        <a:t>Closer to state </a:t>
                      </a:r>
                      <a:r>
                        <a:rPr lang="en-US" sz="1700" b="0" i="0" u="none" strike="noStrike" dirty="0" smtClean="0">
                          <a:solidFill>
                            <a:srgbClr val="000000"/>
                          </a:solidFill>
                          <a:latin typeface="Calibri"/>
                        </a:rPr>
                        <a:t>roads, ↑ </a:t>
                      </a:r>
                      <a:r>
                        <a:rPr lang="en-US" sz="1700" b="0" i="0" u="none" strike="noStrike" dirty="0">
                          <a:solidFill>
                            <a:srgbClr val="000000"/>
                          </a:solidFill>
                          <a:latin typeface="Calibri"/>
                        </a:rPr>
                        <a:t>noise pollution</a:t>
                      </a:r>
                    </a:p>
                  </a:txBody>
                  <a:tcPr marL="4108" marR="4108" marT="410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r>
              <a:tr h="199620">
                <a:tc vMerge="1">
                  <a:txBody>
                    <a:bodyPr/>
                    <a:lstStyle/>
                    <a:p>
                      <a:endParaRPr lang="en-US"/>
                    </a:p>
                  </a:txBody>
                  <a:tcPr/>
                </a:tc>
                <a:tc>
                  <a:txBody>
                    <a:bodyPr/>
                    <a:lstStyle/>
                    <a:p>
                      <a:pPr algn="r" fontAlgn="ctr"/>
                      <a:r>
                        <a:rPr lang="en-US" sz="1700" b="0" i="0" u="none" strike="noStrike">
                          <a:solidFill>
                            <a:srgbClr val="000000"/>
                          </a:solidFill>
                          <a:latin typeface="Calibri"/>
                        </a:rPr>
                        <a:t>Ample water sources</a:t>
                      </a:r>
                    </a:p>
                  </a:txBody>
                  <a:tcPr marL="4108" marR="4108" marT="41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r" fontAlgn="ctr"/>
                      <a:r>
                        <a:rPr lang="en-US" sz="1700" b="0" i="0" u="none" strike="noStrike" dirty="0">
                          <a:solidFill>
                            <a:srgbClr val="000000"/>
                          </a:solidFill>
                          <a:latin typeface="Calibri"/>
                        </a:rPr>
                        <a:t> </a:t>
                      </a:r>
                    </a:p>
                  </a:txBody>
                  <a:tcPr marL="4108" marR="4108" marT="410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r>
              <a:tr h="199620">
                <a:tc vMerge="1">
                  <a:txBody>
                    <a:bodyPr/>
                    <a:lstStyle/>
                    <a:p>
                      <a:endParaRPr lang="en-US"/>
                    </a:p>
                  </a:txBody>
                  <a:tcPr/>
                </a:tc>
                <a:tc>
                  <a:txBody>
                    <a:bodyPr/>
                    <a:lstStyle/>
                    <a:p>
                      <a:pPr algn="r" fontAlgn="ctr"/>
                      <a:r>
                        <a:rPr lang="en-US" sz="1700" b="0" i="0" u="none" strike="noStrike">
                          <a:solidFill>
                            <a:srgbClr val="000000"/>
                          </a:solidFill>
                          <a:latin typeface="Calibri"/>
                        </a:rPr>
                        <a:t>Day hike options available</a:t>
                      </a:r>
                    </a:p>
                  </a:txBody>
                  <a:tcPr marL="4108" marR="4108" marT="41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r" fontAlgn="ctr"/>
                      <a:r>
                        <a:rPr lang="en-US" sz="1700" b="0" i="0" u="none" strike="noStrike" dirty="0">
                          <a:solidFill>
                            <a:srgbClr val="000000"/>
                          </a:solidFill>
                          <a:latin typeface="Calibri"/>
                        </a:rPr>
                        <a:t> </a:t>
                      </a:r>
                    </a:p>
                  </a:txBody>
                  <a:tcPr marL="4108" marR="4108" marT="410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r>
              <a:tr h="199620">
                <a:tc vMerge="1">
                  <a:txBody>
                    <a:bodyPr/>
                    <a:lstStyle/>
                    <a:p>
                      <a:endParaRPr lang="en-US"/>
                    </a:p>
                  </a:txBody>
                  <a:tcPr/>
                </a:tc>
                <a:tc>
                  <a:txBody>
                    <a:bodyPr/>
                    <a:lstStyle/>
                    <a:p>
                      <a:pPr algn="r" fontAlgn="ctr"/>
                      <a:r>
                        <a:rPr lang="en-US" sz="1700" b="0" i="0" u="none" strike="noStrike">
                          <a:solidFill>
                            <a:srgbClr val="000000"/>
                          </a:solidFill>
                          <a:latin typeface="Calibri"/>
                        </a:rPr>
                        <a:t>No roadwalk</a:t>
                      </a:r>
                    </a:p>
                  </a:txBody>
                  <a:tcPr marL="4108" marR="4108" marT="41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c>
                  <a:txBody>
                    <a:bodyPr/>
                    <a:lstStyle/>
                    <a:p>
                      <a:pPr algn="r" fontAlgn="ctr"/>
                      <a:r>
                        <a:rPr lang="en-US" sz="1700" b="0" i="0" u="none" strike="noStrike" dirty="0">
                          <a:solidFill>
                            <a:srgbClr val="000000"/>
                          </a:solidFill>
                          <a:latin typeface="Calibri"/>
                        </a:rPr>
                        <a:t> </a:t>
                      </a:r>
                    </a:p>
                  </a:txBody>
                  <a:tcPr marL="4108" marR="4108" marT="410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C"/>
                    </a:solidFill>
                  </a:tcPr>
                </a:tc>
              </a:tr>
              <a:tr h="322956">
                <a:tc rowSpan="4">
                  <a:txBody>
                    <a:bodyPr/>
                    <a:lstStyle/>
                    <a:p>
                      <a:pPr algn="ctr" fontAlgn="ctr"/>
                      <a:r>
                        <a:rPr lang="en-US" sz="1600" b="1" i="0" u="none" strike="noStrike" dirty="0">
                          <a:solidFill>
                            <a:srgbClr val="000000"/>
                          </a:solidFill>
                          <a:latin typeface="Calibri"/>
                        </a:rPr>
                        <a:t>Alternative 4 </a:t>
                      </a:r>
                      <a:r>
                        <a:rPr lang="en-US" sz="1600" b="0" i="0" u="none" strike="noStrike" dirty="0">
                          <a:solidFill>
                            <a:srgbClr val="000000"/>
                          </a:solidFill>
                          <a:latin typeface="Calibri"/>
                        </a:rPr>
                        <a:t>(Loop Trail)</a:t>
                      </a:r>
                    </a:p>
                  </a:txBody>
                  <a:tcPr marL="4108" marR="4108" marT="41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700" b="0" i="0" u="none" strike="noStrike" dirty="0">
                          <a:solidFill>
                            <a:srgbClr val="000000"/>
                          </a:solidFill>
                          <a:latin typeface="Calibri"/>
                        </a:rPr>
                        <a:t>~30-mile </a:t>
                      </a:r>
                      <a:r>
                        <a:rPr lang="en-US" sz="1700" b="0" i="0" u="none" strike="noStrike" dirty="0" smtClean="0">
                          <a:solidFill>
                            <a:srgbClr val="000000"/>
                          </a:solidFill>
                          <a:latin typeface="Calibri"/>
                        </a:rPr>
                        <a:t>loop, opportunity </a:t>
                      </a:r>
                      <a:r>
                        <a:rPr lang="en-US" sz="1700" b="0" i="0" u="none" strike="noStrike" dirty="0">
                          <a:solidFill>
                            <a:srgbClr val="000000"/>
                          </a:solidFill>
                          <a:latin typeface="Calibri"/>
                        </a:rPr>
                        <a:t>for </a:t>
                      </a:r>
                      <a:r>
                        <a:rPr lang="en-US" sz="1700" b="0" i="0" u="none" strike="noStrike" dirty="0" smtClean="0">
                          <a:solidFill>
                            <a:srgbClr val="000000"/>
                          </a:solidFill>
                          <a:latin typeface="Calibri"/>
                        </a:rPr>
                        <a:t>backpacking</a:t>
                      </a:r>
                      <a:endParaRPr lang="en-US" sz="1700" b="0" i="0" u="none" strike="noStrike" dirty="0">
                        <a:solidFill>
                          <a:srgbClr val="000000"/>
                        </a:solidFill>
                        <a:latin typeface="Calibri"/>
                      </a:endParaRPr>
                    </a:p>
                  </a:txBody>
                  <a:tcPr marL="4108" marR="4108" marT="41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700" b="0" i="0" u="none" strike="noStrike" dirty="0">
                          <a:solidFill>
                            <a:srgbClr val="000000"/>
                          </a:solidFill>
                          <a:latin typeface="Calibri"/>
                        </a:rPr>
                        <a:t>Includes a 2-mile </a:t>
                      </a:r>
                      <a:r>
                        <a:rPr lang="en-US" sz="1700" b="0" i="0" u="none" strike="noStrike" dirty="0" err="1">
                          <a:solidFill>
                            <a:srgbClr val="000000"/>
                          </a:solidFill>
                          <a:latin typeface="Calibri"/>
                        </a:rPr>
                        <a:t>roadwalk</a:t>
                      </a:r>
                      <a:r>
                        <a:rPr lang="en-US" sz="1700" b="0" i="0" u="none" strike="noStrike" dirty="0">
                          <a:solidFill>
                            <a:srgbClr val="000000"/>
                          </a:solidFill>
                          <a:latin typeface="Calibri"/>
                        </a:rPr>
                        <a:t> </a:t>
                      </a:r>
                    </a:p>
                  </a:txBody>
                  <a:tcPr marL="4108" marR="4108" marT="41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79724">
                <a:tc vMerge="1">
                  <a:txBody>
                    <a:bodyPr/>
                    <a:lstStyle/>
                    <a:p>
                      <a:endParaRPr lang="en-US"/>
                    </a:p>
                  </a:txBody>
                  <a:tcPr/>
                </a:tc>
                <a:tc>
                  <a:txBody>
                    <a:bodyPr/>
                    <a:lstStyle/>
                    <a:p>
                      <a:pPr algn="r" fontAlgn="ctr"/>
                      <a:r>
                        <a:rPr lang="en-US" sz="1700" b="0" i="0" u="none" strike="noStrike" dirty="0">
                          <a:solidFill>
                            <a:srgbClr val="000000"/>
                          </a:solidFill>
                          <a:latin typeface="Calibri"/>
                        </a:rPr>
                        <a:t>Close to large population centers, </a:t>
                      </a:r>
                      <a:r>
                        <a:rPr lang="en-US" sz="1700" b="0" i="0" u="none" strike="noStrike" dirty="0" smtClean="0">
                          <a:solidFill>
                            <a:srgbClr val="000000"/>
                          </a:solidFill>
                          <a:latin typeface="Calibri"/>
                        </a:rPr>
                        <a:t>i.e. Orlando</a:t>
                      </a:r>
                      <a:endParaRPr lang="en-US" sz="1700" b="0" i="0" u="none" strike="noStrike" dirty="0">
                        <a:solidFill>
                          <a:srgbClr val="000000"/>
                        </a:solidFill>
                        <a:latin typeface="Calibri"/>
                      </a:endParaRPr>
                    </a:p>
                  </a:txBody>
                  <a:tcPr marL="4108" marR="4108" marT="41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700" b="0" i="0" u="none" strike="noStrike" dirty="0">
                          <a:solidFill>
                            <a:srgbClr val="000000"/>
                          </a:solidFill>
                          <a:latin typeface="Calibri"/>
                        </a:rPr>
                        <a:t>Fewer water sources in some sections</a:t>
                      </a:r>
                    </a:p>
                  </a:txBody>
                  <a:tcPr marL="4108" marR="4108" marT="41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88628">
                <a:tc vMerge="1">
                  <a:txBody>
                    <a:bodyPr/>
                    <a:lstStyle/>
                    <a:p>
                      <a:endParaRPr lang="en-US"/>
                    </a:p>
                  </a:txBody>
                  <a:tcPr/>
                </a:tc>
                <a:tc>
                  <a:txBody>
                    <a:bodyPr/>
                    <a:lstStyle/>
                    <a:p>
                      <a:pPr algn="r" fontAlgn="ctr"/>
                      <a:r>
                        <a:rPr lang="en-US" sz="1700" b="0" i="0" u="none" strike="noStrike">
                          <a:solidFill>
                            <a:srgbClr val="000000"/>
                          </a:solidFill>
                          <a:latin typeface="Calibri"/>
                        </a:rPr>
                        <a:t>Day hike options available</a:t>
                      </a:r>
                    </a:p>
                  </a:txBody>
                  <a:tcPr marL="4108" marR="4108" marT="41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700" b="0" i="0" u="none" strike="noStrike" dirty="0">
                          <a:solidFill>
                            <a:srgbClr val="000000"/>
                          </a:solidFill>
                          <a:latin typeface="Calibri"/>
                        </a:rPr>
                        <a:t>Primitive camping required in </a:t>
                      </a:r>
                      <a:r>
                        <a:rPr lang="en-US" sz="1700" b="0" i="0" u="none" strike="noStrike" dirty="0" smtClean="0">
                          <a:solidFill>
                            <a:srgbClr val="000000"/>
                          </a:solidFill>
                          <a:latin typeface="Calibri"/>
                        </a:rPr>
                        <a:t>sections</a:t>
                      </a:r>
                      <a:endParaRPr lang="en-US" sz="1700" b="0" i="0" u="none" strike="noStrike" dirty="0">
                        <a:solidFill>
                          <a:srgbClr val="000000"/>
                        </a:solidFill>
                        <a:latin typeface="Calibri"/>
                      </a:endParaRPr>
                    </a:p>
                  </a:txBody>
                  <a:tcPr marL="4108" marR="4108" marT="41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9620">
                <a:tc vMerge="1">
                  <a:txBody>
                    <a:bodyPr/>
                    <a:lstStyle/>
                    <a:p>
                      <a:endParaRPr lang="en-US"/>
                    </a:p>
                  </a:txBody>
                  <a:tcPr/>
                </a:tc>
                <a:tc>
                  <a:txBody>
                    <a:bodyPr/>
                    <a:lstStyle/>
                    <a:p>
                      <a:pPr algn="r" fontAlgn="ctr"/>
                      <a:r>
                        <a:rPr lang="en-US" sz="1700" b="0" i="0" u="none" strike="noStrike">
                          <a:solidFill>
                            <a:srgbClr val="000000"/>
                          </a:solidFill>
                          <a:latin typeface="Calibri"/>
                        </a:rPr>
                        <a:t>Multiple, easily accessible trailheads</a:t>
                      </a:r>
                    </a:p>
                  </a:txBody>
                  <a:tcPr marL="4108" marR="4108" marT="41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700" b="0" i="0" u="none" strike="noStrike" dirty="0">
                          <a:solidFill>
                            <a:srgbClr val="000000"/>
                          </a:solidFill>
                          <a:latin typeface="Calibri"/>
                        </a:rPr>
                        <a:t>4 miles of trail in open pasture</a:t>
                      </a:r>
                    </a:p>
                  </a:txBody>
                  <a:tcPr marL="4108" marR="4108" marT="41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1369</TotalTime>
  <Words>1810</Words>
  <Application>Microsoft Office PowerPoint</Application>
  <PresentationFormat>On-screen Show (4:3)</PresentationFormat>
  <Paragraphs>209</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Median</vt:lpstr>
      <vt:lpstr>The FNST and Health</vt:lpstr>
      <vt:lpstr>Why be concerned with health?</vt:lpstr>
      <vt:lpstr>Background on Health Impact Assessment (HIA)</vt:lpstr>
      <vt:lpstr>Health Impact Assessment (HIA) continued…</vt:lpstr>
      <vt:lpstr>The Health Impacts of Nature</vt:lpstr>
      <vt:lpstr>Health Impacts (continued)</vt:lpstr>
      <vt:lpstr>Slide 7</vt:lpstr>
      <vt:lpstr>Health Overview of the Study Area</vt:lpstr>
      <vt:lpstr>Slide 9</vt:lpstr>
      <vt:lpstr>Pros &amp; Cons of Alternatives</vt:lpstr>
      <vt:lpstr>Slide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FNST and Health</dc:title>
  <dc:creator>cmurphy282@gmail.com</dc:creator>
  <cp:lastModifiedBy>cmurphy282@gmail.com</cp:lastModifiedBy>
  <cp:revision>46</cp:revision>
  <dcterms:created xsi:type="dcterms:W3CDTF">2015-06-05T18:49:20Z</dcterms:created>
  <dcterms:modified xsi:type="dcterms:W3CDTF">2015-06-08T14:56:57Z</dcterms:modified>
</cp:coreProperties>
</file>