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4"/>
  </p:notesMasterIdLst>
  <p:handoutMasterIdLst>
    <p:handoutMasterId r:id="rId45"/>
  </p:handoutMasterIdLst>
  <p:sldIdLst>
    <p:sldId id="317" r:id="rId5"/>
    <p:sldId id="496" r:id="rId6"/>
    <p:sldId id="514" r:id="rId7"/>
    <p:sldId id="512" r:id="rId8"/>
    <p:sldId id="500" r:id="rId9"/>
    <p:sldId id="403" r:id="rId10"/>
    <p:sldId id="440" r:id="rId11"/>
    <p:sldId id="398" r:id="rId12"/>
    <p:sldId id="399" r:id="rId13"/>
    <p:sldId id="414" r:id="rId14"/>
    <p:sldId id="450" r:id="rId15"/>
    <p:sldId id="451" r:id="rId16"/>
    <p:sldId id="482" r:id="rId17"/>
    <p:sldId id="416" r:id="rId18"/>
    <p:sldId id="476" r:id="rId19"/>
    <p:sldId id="483" r:id="rId20"/>
    <p:sldId id="444" r:id="rId21"/>
    <p:sldId id="480" r:id="rId22"/>
    <p:sldId id="515" r:id="rId23"/>
    <p:sldId id="506" r:id="rId24"/>
    <p:sldId id="516" r:id="rId25"/>
    <p:sldId id="517" r:id="rId26"/>
    <p:sldId id="518" r:id="rId27"/>
    <p:sldId id="519" r:id="rId28"/>
    <p:sldId id="520" r:id="rId29"/>
    <p:sldId id="521" r:id="rId30"/>
    <p:sldId id="523" r:id="rId31"/>
    <p:sldId id="507" r:id="rId32"/>
    <p:sldId id="508" r:id="rId33"/>
    <p:sldId id="524" r:id="rId34"/>
    <p:sldId id="525" r:id="rId35"/>
    <p:sldId id="509" r:id="rId36"/>
    <p:sldId id="528" r:id="rId37"/>
    <p:sldId id="529" r:id="rId38"/>
    <p:sldId id="530" r:id="rId39"/>
    <p:sldId id="501" r:id="rId40"/>
    <p:sldId id="527" r:id="rId41"/>
    <p:sldId id="479" r:id="rId42"/>
    <p:sldId id="417" r:id="rId4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CCFF"/>
    <a:srgbClr val="EAB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86" autoAdjust="0"/>
    <p:restoredTop sz="80212" autoAdjust="0"/>
  </p:normalViewPr>
  <p:slideViewPr>
    <p:cSldViewPr>
      <p:cViewPr varScale="1">
        <p:scale>
          <a:sx n="110" d="100"/>
          <a:sy n="110" d="100"/>
        </p:scale>
        <p:origin x="900" y="102"/>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notesViewPr>
    <p:cSldViewPr>
      <p:cViewPr varScale="1">
        <p:scale>
          <a:sx n="82" d="100"/>
          <a:sy n="82" d="100"/>
        </p:scale>
        <p:origin x="-2064"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58" tIns="46580" rIns="93158" bIns="46580" rtlCol="0"/>
          <a:lstStyle>
            <a:lvl1pPr algn="r">
              <a:defRPr sz="1300"/>
            </a:lvl1pPr>
          </a:lstStyle>
          <a:p>
            <a:fld id="{D0C12576-3E1B-45E4-AB36-0220275B50C9}" type="datetimeFigureOut">
              <a:rPr lang="en-US" smtClean="0"/>
              <a:pPr/>
              <a:t>6/5/2015</a:t>
            </a:fld>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58" tIns="46580" rIns="93158" bIns="46580" rtlCol="0" anchor="b"/>
          <a:lstStyle>
            <a:lvl1pPr algn="r">
              <a:defRPr sz="1300"/>
            </a:lvl1pPr>
          </a:lstStyle>
          <a:p>
            <a:fld id="{60964EE6-FB07-4887-B73C-6EAA98B3F5A8}" type="slidenum">
              <a:rPr lang="en-US" smtClean="0"/>
              <a:pPr/>
              <a:t>‹#›</a:t>
            </a:fld>
            <a:endParaRPr lang="en-US"/>
          </a:p>
        </p:txBody>
      </p:sp>
    </p:spTree>
    <p:extLst>
      <p:ext uri="{BB962C8B-B14F-4D97-AF65-F5344CB8AC3E}">
        <p14:creationId xmlns:p14="http://schemas.microsoft.com/office/powerpoint/2010/main" val="652819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58" tIns="46580" rIns="93158" bIns="46580" rtlCol="0"/>
          <a:lstStyle>
            <a:lvl1pPr algn="l">
              <a:defRPr sz="13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58" tIns="46580" rIns="93158" bIns="46580" rtlCol="0"/>
          <a:lstStyle>
            <a:lvl1pPr algn="r">
              <a:defRPr sz="1300"/>
            </a:lvl1pPr>
          </a:lstStyle>
          <a:p>
            <a:fld id="{96276910-1786-439F-A427-C2389471970D}" type="datetimeFigureOut">
              <a:rPr lang="en-US" smtClean="0"/>
              <a:pPr/>
              <a:t>6/5/2015</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58" tIns="46580" rIns="93158" bIns="46580"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58" tIns="46580" rIns="93158" bIns="4658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58" tIns="46580" rIns="93158" bIns="46580"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58" tIns="46580" rIns="93158" bIns="46580" rtlCol="0" anchor="b"/>
          <a:lstStyle>
            <a:lvl1pPr algn="r">
              <a:defRPr sz="1300"/>
            </a:lvl1pPr>
          </a:lstStyle>
          <a:p>
            <a:fld id="{331B0246-348F-4278-9715-9D9338937F46}" type="slidenum">
              <a:rPr lang="en-US" smtClean="0"/>
              <a:pPr/>
              <a:t>‹#›</a:t>
            </a:fld>
            <a:endParaRPr lang="en-US"/>
          </a:p>
        </p:txBody>
      </p:sp>
    </p:spTree>
    <p:extLst>
      <p:ext uri="{BB962C8B-B14F-4D97-AF65-F5344CB8AC3E}">
        <p14:creationId xmlns:p14="http://schemas.microsoft.com/office/powerpoint/2010/main" val="33750954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2</a:t>
            </a:fld>
            <a:endParaRPr lang="en-US" dirty="0"/>
          </a:p>
        </p:txBody>
      </p:sp>
    </p:spTree>
    <p:extLst>
      <p:ext uri="{BB962C8B-B14F-4D97-AF65-F5344CB8AC3E}">
        <p14:creationId xmlns:p14="http://schemas.microsoft.com/office/powerpoint/2010/main" val="1224263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Implementing the FGTS plan advances Complementary Plans.</a:t>
            </a:r>
          </a:p>
          <a:p>
            <a:r>
              <a:rPr lang="en-US" dirty="0" smtClean="0"/>
              <a:t>Florida continues provide leadership in:	</a:t>
            </a:r>
          </a:p>
          <a:p>
            <a:pPr lvl="0"/>
            <a:r>
              <a:rPr lang="en-US" dirty="0" smtClean="0"/>
              <a:t>enhancing the quality of life of its citizens and visitors</a:t>
            </a:r>
          </a:p>
          <a:p>
            <a:pPr lvl="0"/>
            <a:r>
              <a:rPr lang="en-US" dirty="0" smtClean="0"/>
              <a:t>a forward-looking approach to eco-tourism to provide much-needed economic benefits </a:t>
            </a:r>
          </a:p>
          <a:p>
            <a:pPr lvl="0"/>
            <a:r>
              <a:rPr lang="en-US" dirty="0" smtClean="0"/>
              <a:t>providing resources for to improve the overall health of the population</a:t>
            </a:r>
          </a:p>
          <a:p>
            <a:pPr lvl="0"/>
            <a:r>
              <a:rPr lang="en-US" dirty="0" smtClean="0"/>
              <a:t>connecting trails to communities and helping develop alternative routes of transportation</a:t>
            </a:r>
          </a:p>
          <a:p>
            <a:r>
              <a:rPr lang="en-US" dirty="0" smtClean="0"/>
              <a:t> </a:t>
            </a:r>
          </a:p>
          <a:p>
            <a:r>
              <a:rPr lang="en-US" dirty="0" smtClean="0"/>
              <a:t>Trails are helping change the landscape of tourism in today’s Florida as they create connections between the state’s natural beauty and the places people choose to live, work and play.</a:t>
            </a:r>
          </a:p>
          <a:p>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4</a:t>
            </a:fld>
            <a:endParaRPr lang="en-US" dirty="0"/>
          </a:p>
        </p:txBody>
      </p:sp>
    </p:spTree>
    <p:extLst>
      <p:ext uri="{BB962C8B-B14F-4D97-AF65-F5344CB8AC3E}">
        <p14:creationId xmlns:p14="http://schemas.microsoft.com/office/powerpoint/2010/main" val="135554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8</a:t>
            </a:fld>
            <a:endParaRPr lang="en-US"/>
          </a:p>
        </p:txBody>
      </p:sp>
    </p:spTree>
    <p:extLst>
      <p:ext uri="{BB962C8B-B14F-4D97-AF65-F5344CB8AC3E}">
        <p14:creationId xmlns:p14="http://schemas.microsoft.com/office/powerpoint/2010/main" val="3506755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10</a:t>
            </a:fld>
            <a:endParaRPr lang="en-US"/>
          </a:p>
        </p:txBody>
      </p:sp>
    </p:spTree>
    <p:extLst>
      <p:ext uri="{BB962C8B-B14F-4D97-AF65-F5344CB8AC3E}">
        <p14:creationId xmlns:p14="http://schemas.microsoft.com/office/powerpoint/2010/main" val="348733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12</a:t>
            </a:fld>
            <a:endParaRPr lang="en-US"/>
          </a:p>
        </p:txBody>
      </p:sp>
    </p:spTree>
    <p:extLst>
      <p:ext uri="{BB962C8B-B14F-4D97-AF65-F5344CB8AC3E}">
        <p14:creationId xmlns:p14="http://schemas.microsoft.com/office/powerpoint/2010/main" val="761107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13</a:t>
            </a:fld>
            <a:endParaRPr lang="en-US"/>
          </a:p>
        </p:txBody>
      </p:sp>
    </p:spTree>
    <p:extLst>
      <p:ext uri="{BB962C8B-B14F-4D97-AF65-F5344CB8AC3E}">
        <p14:creationId xmlns:p14="http://schemas.microsoft.com/office/powerpoint/2010/main" val="2658806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1B0246-348F-4278-9715-9D9338937F46}" type="slidenum">
              <a:rPr lang="en-US" smtClean="0"/>
              <a:pPr/>
              <a:t>14</a:t>
            </a:fld>
            <a:endParaRPr lang="en-US"/>
          </a:p>
        </p:txBody>
      </p:sp>
    </p:spTree>
    <p:extLst>
      <p:ext uri="{BB962C8B-B14F-4D97-AF65-F5344CB8AC3E}">
        <p14:creationId xmlns:p14="http://schemas.microsoft.com/office/powerpoint/2010/main" val="1596590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Implementing the FGTS plan advances Complementary Plans.</a:t>
            </a:r>
          </a:p>
          <a:p>
            <a:r>
              <a:rPr lang="en-US" dirty="0" smtClean="0"/>
              <a:t>Florida continues provide leadership in:	</a:t>
            </a:r>
          </a:p>
          <a:p>
            <a:pPr lvl="0"/>
            <a:r>
              <a:rPr lang="en-US" dirty="0" smtClean="0"/>
              <a:t>enhancing the quality of life of its citizens and visitors</a:t>
            </a:r>
          </a:p>
          <a:p>
            <a:pPr lvl="0"/>
            <a:r>
              <a:rPr lang="en-US" dirty="0" smtClean="0"/>
              <a:t>a forward-looking approach to eco-tourism to provide much-needed economic benefits </a:t>
            </a:r>
          </a:p>
          <a:p>
            <a:pPr lvl="0"/>
            <a:r>
              <a:rPr lang="en-US" dirty="0" smtClean="0"/>
              <a:t>providing resources for to improve the overall health of the population</a:t>
            </a:r>
          </a:p>
          <a:p>
            <a:pPr lvl="0"/>
            <a:r>
              <a:rPr lang="en-US" dirty="0" smtClean="0"/>
              <a:t>connecting trails to communities and helping develop alternative routes of transportation</a:t>
            </a:r>
          </a:p>
          <a:p>
            <a:r>
              <a:rPr lang="en-US" dirty="0" smtClean="0"/>
              <a:t> </a:t>
            </a:r>
          </a:p>
          <a:p>
            <a:r>
              <a:rPr lang="en-US" dirty="0" smtClean="0"/>
              <a:t>Trails are helping change the landscape of tourism in today’s Florida as they create connections between the state’s natural beauty and the places people choose to live, work and play.</a:t>
            </a:r>
          </a:p>
          <a:p>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15</a:t>
            </a:fld>
            <a:endParaRPr lang="en-US" dirty="0"/>
          </a:p>
        </p:txBody>
      </p:sp>
    </p:spTree>
    <p:extLst>
      <p:ext uri="{BB962C8B-B14F-4D97-AF65-F5344CB8AC3E}">
        <p14:creationId xmlns:p14="http://schemas.microsoft.com/office/powerpoint/2010/main" val="34920410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Make</a:t>
            </a:r>
            <a:r>
              <a:rPr lang="en-US" baseline="0" dirty="0" smtClean="0"/>
              <a:t> a graph of the update types. </a:t>
            </a:r>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16</a:t>
            </a:fld>
            <a:endParaRPr lang="en-US" dirty="0"/>
          </a:p>
        </p:txBody>
      </p:sp>
    </p:spTree>
    <p:extLst>
      <p:ext uri="{BB962C8B-B14F-4D97-AF65-F5344CB8AC3E}">
        <p14:creationId xmlns:p14="http://schemas.microsoft.com/office/powerpoint/2010/main" val="1791151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Make</a:t>
            </a:r>
            <a:r>
              <a:rPr lang="en-US" baseline="0" dirty="0" smtClean="0"/>
              <a:t> a graph of </a:t>
            </a:r>
            <a:r>
              <a:rPr lang="en-US" baseline="0" smtClean="0"/>
              <a:t>the update types. </a:t>
            </a:r>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18</a:t>
            </a:fld>
            <a:endParaRPr lang="en-US" dirty="0"/>
          </a:p>
        </p:txBody>
      </p:sp>
    </p:spTree>
    <p:extLst>
      <p:ext uri="{BB962C8B-B14F-4D97-AF65-F5344CB8AC3E}">
        <p14:creationId xmlns:p14="http://schemas.microsoft.com/office/powerpoint/2010/main" val="498815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37</a:t>
            </a:fld>
            <a:endParaRPr lang="en-US"/>
          </a:p>
        </p:txBody>
      </p:sp>
    </p:spTree>
    <p:extLst>
      <p:ext uri="{BB962C8B-B14F-4D97-AF65-F5344CB8AC3E}">
        <p14:creationId xmlns:p14="http://schemas.microsoft.com/office/powerpoint/2010/main" val="35720383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38</a:t>
            </a:fld>
            <a:endParaRPr lang="en-US" dirty="0"/>
          </a:p>
        </p:txBody>
      </p:sp>
    </p:spTree>
    <p:extLst>
      <p:ext uri="{BB962C8B-B14F-4D97-AF65-F5344CB8AC3E}">
        <p14:creationId xmlns:p14="http://schemas.microsoft.com/office/powerpoint/2010/main" val="3668485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7A75AEE-9B1D-4775-A70A-E3936FF6AFA0}" type="datetime1">
              <a:rPr lang="en-US" smtClean="0"/>
              <a:t>6/5/2015</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D3EC4C-748B-458B-B94F-122EC0E98CC0}" type="datetime1">
              <a:rPr lang="en-US" smtClean="0"/>
              <a:t>6/5/2015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68E4B8-3FF0-434D-A32E-4E23359E3085}" type="datetime1">
              <a:rPr lang="en-US" smtClean="0"/>
              <a:t>6/5/2015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ADFF87B-0F30-4572-92F0-81C14F77E494}" type="datetime1">
              <a:rPr lang="en-US" smtClean="0"/>
              <a:t>6/5/2015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6693770-C9E7-4D9F-BF4B-A103F0324E01}" type="datetime1">
              <a:rPr lang="en-US" smtClean="0"/>
              <a:t>6/5/2015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EF700CF-69AE-46FB-8BE8-D671AB769D59}" type="datetime1">
              <a:rPr lang="en-US" smtClean="0"/>
              <a:t>6/5/2015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F95189-B4EB-42B9-B7EF-0F355174EB79}" type="datetime1">
              <a:rPr lang="en-US" smtClean="0"/>
              <a:t>6/5/2015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C2B59A-E586-44BC-BEBD-B0EC861EDFE9}" type="datetime1">
              <a:rPr lang="en-US" smtClean="0"/>
              <a:t>6/5/2015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13799B-C812-4BBC-98B2-03F6DF12BC35}" type="datetime1">
              <a:rPr lang="en-US" smtClean="0"/>
              <a:t>6/5/2015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4E9A7E-CCE3-4E3D-BFB6-F8A1422219D1}" type="datetime1">
              <a:rPr lang="en-US" smtClean="0"/>
              <a:t>6/5/2015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C6CB0A-63A4-4BA6-A074-52022D464CFD}" type="datetime1">
              <a:rPr lang="en-US" smtClean="0"/>
              <a:t>6/5/2015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1CF43D-A446-44A5-BFEF-21288586D725}" type="datetime1">
              <a:rPr lang="en-US" smtClean="0"/>
              <a:t>6/5/2015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515C9C-B0D4-49C7-83C7-4BF66E55645D}" type="slidenum">
              <a:rPr lang="en-US" smtClean="0"/>
              <a:pPr/>
              <a:t>‹#›</a:t>
            </a:fld>
            <a:endParaRPr lang="en-US"/>
          </a:p>
        </p:txBody>
      </p:sp>
      <p:pic>
        <p:nvPicPr>
          <p:cNvPr id="7" name="Picture 6"/>
          <p:cNvPicPr>
            <a:picLocks noChangeAspect="1"/>
          </p:cNvPicPr>
          <p:nvPr userDrawn="1"/>
        </p:nvPicPr>
        <p:blipFill>
          <a:blip r:embed="rId13" cstate="print"/>
          <a:stretch>
            <a:fillRect/>
          </a:stretch>
        </p:blipFill>
        <p:spPr>
          <a:xfrm>
            <a:off x="0" y="0"/>
            <a:ext cx="9144000" cy="6858000"/>
          </a:xfrm>
          <a:prstGeom prst="rect">
            <a:avLst/>
          </a:prstGeom>
        </p:spPr>
      </p:pic>
      <p:sp>
        <p:nvSpPr>
          <p:cNvPr id="8" name="Slide Number Placeholder 5"/>
          <p:cNvSpPr txBox="1">
            <a:spLocks/>
          </p:cNvSpPr>
          <p:nvPr userDrawn="1"/>
        </p:nvSpPr>
        <p:spPr>
          <a:xfrm>
            <a:off x="7010400" y="6561137"/>
            <a:ext cx="2133600" cy="365125"/>
          </a:xfrm>
          <a:prstGeom prst="rect">
            <a:avLst/>
          </a:prstGeom>
        </p:spPr>
        <p:txBody>
          <a:bodyPr/>
          <a:lstStyle>
            <a:defPPr>
              <a:defRPr lang="en-US"/>
            </a:defPPr>
            <a:lvl1pPr marL="0" algn="l" defTabSz="914400" rtl="0" eaLnBrk="1" latinLnBrk="0" hangingPunct="1">
              <a:defRPr sz="1800" b="1" kern="1200">
                <a:solidFill>
                  <a:schemeClr val="bg1"/>
                </a:solidFill>
                <a:latin typeface="Times New Roman" panose="02020603050405020304" pitchFamily="18" charset="0"/>
                <a:ea typeface="+mn-ea"/>
                <a:cs typeface="Times New Roman" panose="02020603050405020304" pitchFamily="18"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9515C9C-B0D4-49C7-83C7-4BF66E55645D}" type="slidenum">
              <a:rPr lang="en-US" sz="1200" smtClean="0">
                <a:latin typeface="Arial" panose="020B0604020202020204" pitchFamily="34" charset="0"/>
                <a:cs typeface="Arial" panose="020B0604020202020204" pitchFamily="34" charset="0"/>
              </a:rPr>
              <a:pPr algn="r"/>
              <a:t>‹#›</a:t>
            </a:fld>
            <a:endParaRPr lang="en-US" sz="1200" dirty="0">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8.tiff"/><Relationship Id="rId3" Type="http://schemas.openxmlformats.org/officeDocument/2006/relationships/image" Target="../media/image1.jpe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hyperlink" Target="http://www.leg.state.fl.us/Statutes/index.cfm?App_mode=Display_Statute&amp;URL=0200-0299/0260/0260ContentsIndex.html&amp;StatuteYear=2012&amp;Title=-%3e2012-%3eChapter%20260" TargetMode="Externa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12.gif"/><Relationship Id="rId4" Type="http://schemas.openxmlformats.org/officeDocument/2006/relationships/hyperlink" Target="http://www.dep.state.fl.us/gwt/FGTS_Plan/default.htm"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dep.state.fl.us/gwt/FGTS_Plan/default.htm" TargetMode="External"/><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2.gif"/></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hyperlink" Target="http://www.dep.state.fl.us/gwt/FGTS_Plan/default.htm" TargetMode="External"/><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2.gif"/></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2.gif"/><Relationship Id="rId5" Type="http://schemas.openxmlformats.org/officeDocument/2006/relationships/hyperlink" Target="http://www.dep.state.fl.us/gwt/FGTS_Plan/default.htm" TargetMode="External"/><Relationship Id="rId4" Type="http://schemas.openxmlformats.org/officeDocument/2006/relationships/image" Target="../media/image20.gif"/></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gif"/><Relationship Id="rId4" Type="http://schemas.openxmlformats.org/officeDocument/2006/relationships/hyperlink" Target="http://www.dep.state.fl.us/gwt/FGTS_Plan/default.ht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6.jp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7.jp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8.jp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9.jp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0.jp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1.jp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2.jpg"/></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4.jp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8" Type="http://schemas.openxmlformats.org/officeDocument/2006/relationships/hyperlink" Target="mailto:Brian.Ruscher@dep.state.fl.us" TargetMode="External"/><Relationship Id="rId3" Type="http://schemas.openxmlformats.org/officeDocument/2006/relationships/image" Target="../media/image5.png"/><Relationship Id="rId7" Type="http://schemas.openxmlformats.org/officeDocument/2006/relationships/hyperlink" Target="mailto:Christine.Small@dep.state.fl.us" TargetMode="External"/><Relationship Id="rId12"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hyperlink" Target="mailto:Marsha.Rickman@dep.state.fl.us" TargetMode="External"/><Relationship Id="rId11" Type="http://schemas.openxmlformats.org/officeDocument/2006/relationships/hyperlink" Target="mailto:Daniel.Diaz@dep.state.fl.us" TargetMode="External"/><Relationship Id="rId5" Type="http://schemas.openxmlformats.org/officeDocument/2006/relationships/hyperlink" Target="mailto:Doug.Alderson@dep.state.fl.us" TargetMode="External"/><Relationship Id="rId10" Type="http://schemas.openxmlformats.org/officeDocument/2006/relationships/hyperlink" Target="mailto:Liz.Sparks@dep.state.fl.us" TargetMode="External"/><Relationship Id="rId4" Type="http://schemas.openxmlformats.org/officeDocument/2006/relationships/hyperlink" Target="mailto:Samantha.Browne@dep.state.fl.us" TargetMode="External"/><Relationship Id="rId9" Type="http://schemas.openxmlformats.org/officeDocument/2006/relationships/hyperlink" Target="mailto:Britney.Moore@dep.state.fl.us"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stretch>
            <a:fillRect/>
          </a:stretch>
        </p:blipFill>
        <p:spPr>
          <a:xfrm>
            <a:off x="0" y="0"/>
            <a:ext cx="9144000" cy="6858000"/>
          </a:xfrm>
          <a:prstGeom prst="rect">
            <a:avLst/>
          </a:prstGeom>
        </p:spPr>
      </p:pic>
      <p:sp>
        <p:nvSpPr>
          <p:cNvPr id="5" name="TextBox 4"/>
          <p:cNvSpPr txBox="1"/>
          <p:nvPr/>
        </p:nvSpPr>
        <p:spPr>
          <a:xfrm>
            <a:off x="533400" y="2209800"/>
            <a:ext cx="8229600" cy="1754326"/>
          </a:xfrm>
          <a:prstGeom prst="rect">
            <a:avLst/>
          </a:prstGeom>
          <a:noFill/>
        </p:spPr>
        <p:txBody>
          <a:bodyPr wrap="square" rtlCol="0">
            <a:spAutoFit/>
          </a:bodyPr>
          <a:lstStyle/>
          <a:p>
            <a:pPr algn="ctr"/>
            <a:r>
              <a:rPr lang="en-US" sz="3600" b="1" dirty="0" smtClean="0">
                <a:solidFill>
                  <a:schemeClr val="accent1">
                    <a:lumMod val="50000"/>
                  </a:schemeClr>
                </a:solidFill>
                <a:latin typeface="Arial" pitchFamily="34" charset="0"/>
                <a:cs typeface="Arial" pitchFamily="34" charset="0"/>
              </a:rPr>
              <a:t>Office of</a:t>
            </a:r>
          </a:p>
          <a:p>
            <a:pPr algn="ctr"/>
            <a:r>
              <a:rPr lang="en-US" sz="3600" b="1" dirty="0" smtClean="0">
                <a:solidFill>
                  <a:schemeClr val="accent1">
                    <a:lumMod val="50000"/>
                  </a:schemeClr>
                </a:solidFill>
                <a:latin typeface="Arial" pitchFamily="34" charset="0"/>
                <a:cs typeface="Arial" pitchFamily="34" charset="0"/>
              </a:rPr>
              <a:t>Greenways and Trails</a:t>
            </a:r>
          </a:p>
          <a:p>
            <a:pPr algn="ctr"/>
            <a:r>
              <a:rPr lang="en-US" b="1" dirty="0" smtClean="0">
                <a:solidFill>
                  <a:schemeClr val="accent1">
                    <a:lumMod val="50000"/>
                  </a:schemeClr>
                </a:solidFill>
                <a:latin typeface="Arial" pitchFamily="34" charset="0"/>
                <a:cs typeface="Arial" pitchFamily="34" charset="0"/>
              </a:rPr>
              <a:t>Florida National Scenic Trail Coalition, June 8, 2015</a:t>
            </a:r>
          </a:p>
          <a:p>
            <a:pPr algn="ctr"/>
            <a:r>
              <a:rPr lang="en-US" b="1" dirty="0" smtClean="0">
                <a:solidFill>
                  <a:schemeClr val="accent1">
                    <a:lumMod val="50000"/>
                  </a:schemeClr>
                </a:solidFill>
                <a:latin typeface="Arial" pitchFamily="34" charset="0"/>
                <a:cs typeface="Arial" pitchFamily="34" charset="0"/>
              </a:rPr>
              <a:t>Doug Alderson, Assistant Bureau Chief</a:t>
            </a:r>
            <a:endParaRPr lang="en-US" b="1" dirty="0">
              <a:solidFill>
                <a:schemeClr val="accent1">
                  <a:lumMod val="50000"/>
                </a:schemeClr>
              </a:solidFill>
              <a:latin typeface="Arial" pitchFamily="34" charset="0"/>
              <a:cs typeface="Arial" pitchFamily="34" charset="0"/>
            </a:endParaRPr>
          </a:p>
        </p:txBody>
      </p:sp>
      <p:pic>
        <p:nvPicPr>
          <p:cNvPr id="16385" name="Picture 1"/>
          <p:cNvPicPr>
            <a:picLocks noChangeAspect="1" noChangeArrowheads="1"/>
          </p:cNvPicPr>
          <p:nvPr/>
        </p:nvPicPr>
        <p:blipFill>
          <a:blip r:embed="rId3" cstate="print"/>
          <a:srcRect/>
          <a:stretch>
            <a:fillRect/>
          </a:stretch>
        </p:blipFill>
        <p:spPr bwMode="auto">
          <a:xfrm>
            <a:off x="2934885" y="4199129"/>
            <a:ext cx="1600201" cy="1211071"/>
          </a:xfrm>
          <a:prstGeom prst="rect">
            <a:avLst/>
          </a:prstGeom>
          <a:noFill/>
          <a:ln w="9525">
            <a:noFill/>
            <a:miter lim="800000"/>
            <a:headEnd/>
            <a:tailEnd/>
          </a:ln>
          <a:effectLst/>
        </p:spPr>
      </p:pic>
      <p:pic>
        <p:nvPicPr>
          <p:cNvPr id="2" name="Picture 2"/>
          <p:cNvPicPr>
            <a:picLocks noChangeAspect="1" noChangeArrowheads="1"/>
          </p:cNvPicPr>
          <p:nvPr/>
        </p:nvPicPr>
        <p:blipFill>
          <a:blip r:embed="rId4" cstate="print"/>
          <a:srcRect/>
          <a:stretch>
            <a:fillRect/>
          </a:stretch>
        </p:blipFill>
        <p:spPr bwMode="auto">
          <a:xfrm>
            <a:off x="4611286" y="4190999"/>
            <a:ext cx="1484714" cy="1219200"/>
          </a:xfrm>
          <a:prstGeom prst="rect">
            <a:avLst/>
          </a:prstGeom>
          <a:noFill/>
          <a:ln w="9525">
            <a:noFill/>
            <a:miter lim="800000"/>
            <a:headEnd/>
            <a:tailEnd/>
          </a:ln>
          <a:effectLst/>
        </p:spPr>
      </p:pic>
      <p:sp>
        <p:nvSpPr>
          <p:cNvPr id="7" name="TextBox 6"/>
          <p:cNvSpPr txBox="1"/>
          <p:nvPr/>
        </p:nvSpPr>
        <p:spPr>
          <a:xfrm>
            <a:off x="2209800" y="1447800"/>
            <a:ext cx="5798382" cy="523220"/>
          </a:xfrm>
          <a:prstGeom prst="rect">
            <a:avLst/>
          </a:prstGeom>
          <a:noFill/>
        </p:spPr>
        <p:txBody>
          <a:bodyPr wrap="none" rtlCol="0">
            <a:spAutoFit/>
          </a:bodyPr>
          <a:lstStyle/>
          <a:p>
            <a:r>
              <a:rPr lang="en-US" sz="2800" b="1" dirty="0" smtClean="0">
                <a:solidFill>
                  <a:schemeClr val="bg1"/>
                </a:solidFill>
                <a:latin typeface="Arial" pitchFamily="34" charset="0"/>
                <a:cs typeface="Arial" pitchFamily="34" charset="0"/>
              </a:rPr>
              <a:t>Division of Recreation and Parks</a:t>
            </a:r>
            <a:endParaRPr lang="en-US" sz="2800" b="1" dirty="0">
              <a:solidFill>
                <a:schemeClr val="bg1"/>
              </a:solidFill>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stretch>
            <a:fillRect/>
          </a:stretch>
        </p:blipFill>
        <p:spPr>
          <a:xfrm>
            <a:off x="0" y="0"/>
            <a:ext cx="9144000" cy="6858000"/>
          </a:xfrm>
          <a:prstGeom prst="rect">
            <a:avLst/>
          </a:prstGeom>
        </p:spPr>
      </p:pic>
      <p:sp>
        <p:nvSpPr>
          <p:cNvPr id="8" name="TextBox 7"/>
          <p:cNvSpPr txBox="1"/>
          <p:nvPr/>
        </p:nvSpPr>
        <p:spPr>
          <a:xfrm>
            <a:off x="1524000" y="206514"/>
            <a:ext cx="5410200" cy="707886"/>
          </a:xfrm>
          <a:prstGeom prst="rect">
            <a:avLst/>
          </a:prstGeom>
          <a:noFill/>
        </p:spPr>
        <p:txBody>
          <a:bodyPr wrap="square" rtlCol="0">
            <a:spAutoFit/>
          </a:bodyPr>
          <a:lstStyle/>
          <a:p>
            <a:pPr algn="ctr"/>
            <a:endParaRPr lang="en-US" sz="4000" b="1" dirty="0">
              <a:solidFill>
                <a:schemeClr val="bg1"/>
              </a:solidFill>
              <a:latin typeface="Arial"/>
              <a:cs typeface="Arial"/>
            </a:endParaRPr>
          </a:p>
        </p:txBody>
      </p:sp>
      <p:sp>
        <p:nvSpPr>
          <p:cNvPr id="13" name="Slide Number Placeholder 12"/>
          <p:cNvSpPr>
            <a:spLocks noGrp="1"/>
          </p:cNvSpPr>
          <p:nvPr>
            <p:ph type="sldNum" sz="quarter" idx="4294967295"/>
          </p:nvPr>
        </p:nvSpPr>
        <p:spPr>
          <a:xfrm>
            <a:off x="8305800" y="6553200"/>
            <a:ext cx="838200" cy="304800"/>
          </a:xfrm>
          <a:prstGeom prst="rect">
            <a:avLst/>
          </a:prstGeom>
        </p:spPr>
        <p:txBody>
          <a:bodyPr/>
          <a:lstStyle/>
          <a:p>
            <a:fld id="{D9515C9C-B0D4-49C7-83C7-4BF66E55645D}" type="slidenum">
              <a:rPr lang="en-US" sz="1400" b="1" smtClean="0">
                <a:solidFill>
                  <a:schemeClr val="bg1"/>
                </a:solidFill>
                <a:latin typeface="Arial" pitchFamily="34" charset="0"/>
                <a:cs typeface="Arial" pitchFamily="34" charset="0"/>
              </a:rPr>
              <a:pPr/>
              <a:t>2</a:t>
            </a:fld>
            <a:endParaRPr lang="en-US" sz="1400" b="1" dirty="0">
              <a:solidFill>
                <a:schemeClr val="bg1"/>
              </a:solidFill>
              <a:latin typeface="Arial" pitchFamily="34" charset="0"/>
              <a:cs typeface="Arial" pitchFamily="34" charset="0"/>
            </a:endParaRPr>
          </a:p>
        </p:txBody>
      </p:sp>
      <p:pic>
        <p:nvPicPr>
          <p:cNvPr id="10" name="Picture 9" descr="DEP_color_logo white text[Converted].png"/>
          <p:cNvPicPr>
            <a:picLocks noChangeAspect="1"/>
          </p:cNvPicPr>
          <p:nvPr/>
        </p:nvPicPr>
        <p:blipFill>
          <a:blip r:embed="rId4" cstate="print"/>
          <a:stretch>
            <a:fillRect/>
          </a:stretch>
        </p:blipFill>
        <p:spPr>
          <a:xfrm>
            <a:off x="228600" y="191379"/>
            <a:ext cx="990600" cy="646821"/>
          </a:xfrm>
          <a:prstGeom prst="rect">
            <a:avLst/>
          </a:prstGeom>
        </p:spPr>
      </p:pic>
      <p:sp>
        <p:nvSpPr>
          <p:cNvPr id="11" name="Rectangle 10"/>
          <p:cNvSpPr/>
          <p:nvPr/>
        </p:nvSpPr>
        <p:spPr>
          <a:xfrm>
            <a:off x="2286000" y="3103911"/>
            <a:ext cx="4572000" cy="288284"/>
          </a:xfrm>
          <a:prstGeom prst="rect">
            <a:avLst/>
          </a:prstGeom>
        </p:spPr>
        <p:txBody>
          <a:bodyPr>
            <a:spAutoFit/>
          </a:bodyPr>
          <a:lstStyle/>
          <a:p>
            <a:pPr eaLnBrk="0" hangingPunct="0">
              <a:lnSpc>
                <a:spcPct val="125000"/>
              </a:lnSpc>
              <a:spcBef>
                <a:spcPct val="50000"/>
              </a:spcBef>
              <a:defRPr/>
            </a:pPr>
            <a:endParaRPr lang="en-US" sz="1100" b="1" dirty="0">
              <a:effectLst>
                <a:outerShdw blurRad="38100" dist="38100" dir="2700000" algn="tl">
                  <a:srgbClr val="000000">
                    <a:alpha val="43137"/>
                  </a:srgbClr>
                </a:outerShdw>
              </a:effectLst>
              <a:latin typeface="Candara" pitchFamily="34" charset="0"/>
            </a:endParaRPr>
          </a:p>
        </p:txBody>
      </p:sp>
      <p:sp>
        <p:nvSpPr>
          <p:cNvPr id="9" name="Rectangle 8"/>
          <p:cNvSpPr/>
          <p:nvPr/>
        </p:nvSpPr>
        <p:spPr>
          <a:xfrm>
            <a:off x="914400" y="152400"/>
            <a:ext cx="8382000" cy="707886"/>
          </a:xfrm>
          <a:prstGeom prst="rect">
            <a:avLst/>
          </a:prstGeom>
        </p:spPr>
        <p:txBody>
          <a:bodyPr wrap="square">
            <a:spAutoFit/>
          </a:bodyPr>
          <a:lstStyle/>
          <a:p>
            <a:pPr algn="ctr">
              <a:defRPr/>
            </a:pPr>
            <a:r>
              <a:rPr lang="en-US" sz="4000" b="1" dirty="0" smtClean="0">
                <a:solidFill>
                  <a:schemeClr val="bg1"/>
                </a:solidFill>
                <a:latin typeface="Arial" panose="020B0604020202020204" pitchFamily="34" charset="0"/>
                <a:cs typeface="Arial" panose="020B0604020202020204" pitchFamily="34" charset="0"/>
              </a:rPr>
              <a:t>Office of Greenways and Trails</a:t>
            </a:r>
            <a:endParaRPr lang="en-US" sz="4000" b="1" dirty="0">
              <a:solidFill>
                <a:schemeClr val="bg1"/>
              </a:solidFill>
              <a:latin typeface="Arial" panose="020B0604020202020204" pitchFamily="34" charset="0"/>
              <a:cs typeface="Arial" panose="020B0604020202020204" pitchFamily="34" charset="0"/>
            </a:endParaRPr>
          </a:p>
        </p:txBody>
      </p:sp>
      <p:sp>
        <p:nvSpPr>
          <p:cNvPr id="12" name="Rectangle 11"/>
          <p:cNvSpPr/>
          <p:nvPr/>
        </p:nvSpPr>
        <p:spPr>
          <a:xfrm>
            <a:off x="228600" y="1201341"/>
            <a:ext cx="8915400" cy="1846659"/>
          </a:xfrm>
          <a:prstGeom prst="rect">
            <a:avLst/>
          </a:prstGeom>
        </p:spPr>
        <p:txBody>
          <a:bodyPr wrap="square">
            <a:spAutoFit/>
          </a:bodyPr>
          <a:lstStyle/>
          <a:p>
            <a:pPr fontAlgn="t"/>
            <a:r>
              <a:rPr lang="en-US" sz="2400" dirty="0" smtClean="0"/>
              <a:t>The </a:t>
            </a:r>
            <a:r>
              <a:rPr lang="en-US" sz="2400" b="1" dirty="0" smtClean="0"/>
              <a:t>Office of Greenways and Trails</a:t>
            </a:r>
            <a:r>
              <a:rPr lang="en-US" sz="2400" dirty="0" smtClean="0"/>
              <a:t> within the Division of Recreation and Parks provides statewide leadership and coordination to establish, expand and promote the Florida Greenways and Trails System (FGTS) pursuant to the </a:t>
            </a:r>
            <a:r>
              <a:rPr lang="en-US" sz="2400" dirty="0" smtClean="0">
                <a:hlinkClick r:id="rId5"/>
              </a:rPr>
              <a:t>Florida Greenways and Trails Act (Ch. 260</a:t>
            </a:r>
            <a:r>
              <a:rPr lang="en-US" sz="2400" smtClean="0">
                <a:hlinkClick r:id="rId5"/>
              </a:rPr>
              <a:t>, F.S.)</a:t>
            </a:r>
            <a:r>
              <a:rPr lang="en-US" sz="2400" smtClean="0"/>
              <a:t>. </a:t>
            </a:r>
            <a:r>
              <a:rPr lang="en-US" dirty="0" smtClean="0"/>
              <a:t/>
            </a:r>
            <a:br>
              <a:rPr lang="en-US" dirty="0" smtClean="0"/>
            </a:br>
            <a:endParaRPr lang="en-US" dirty="0"/>
          </a:p>
        </p:txBody>
      </p:sp>
      <p:pic>
        <p:nvPicPr>
          <p:cNvPr id="20" name="Picture 19" descr="kayaks and canoes at Pennekamp.JPG"/>
          <p:cNvPicPr>
            <a:picLocks noChangeAspect="1"/>
          </p:cNvPicPr>
          <p:nvPr/>
        </p:nvPicPr>
        <p:blipFill>
          <a:blip r:embed="rId6" cstate="print"/>
          <a:stretch>
            <a:fillRect/>
          </a:stretch>
        </p:blipFill>
        <p:spPr>
          <a:xfrm>
            <a:off x="228600" y="4267200"/>
            <a:ext cx="3004777" cy="2253583"/>
          </a:xfrm>
          <a:prstGeom prst="rect">
            <a:avLst/>
          </a:prstGeom>
          <a:effectLst>
            <a:softEdge rad="63500"/>
          </a:effectLst>
        </p:spPr>
      </p:pic>
      <p:pic>
        <p:nvPicPr>
          <p:cNvPr id="21" name="Picture 20" descr="Hikers.jpg"/>
          <p:cNvPicPr>
            <a:picLocks noChangeAspect="1"/>
          </p:cNvPicPr>
          <p:nvPr/>
        </p:nvPicPr>
        <p:blipFill>
          <a:blip r:embed="rId7" cstate="print"/>
          <a:stretch>
            <a:fillRect/>
          </a:stretch>
        </p:blipFill>
        <p:spPr>
          <a:xfrm>
            <a:off x="2057400" y="2971800"/>
            <a:ext cx="3147060" cy="2143740"/>
          </a:xfrm>
          <a:prstGeom prst="rect">
            <a:avLst/>
          </a:prstGeom>
          <a:effectLst>
            <a:softEdge rad="63500"/>
          </a:effectLst>
        </p:spPr>
      </p:pic>
      <p:pic>
        <p:nvPicPr>
          <p:cNvPr id="17" name="Picture 16" descr="Withlacoochee Bay.tif"/>
          <p:cNvPicPr>
            <a:picLocks noChangeAspect="1"/>
          </p:cNvPicPr>
          <p:nvPr/>
        </p:nvPicPr>
        <p:blipFill>
          <a:blip r:embed="rId8" cstate="print"/>
          <a:stretch>
            <a:fillRect/>
          </a:stretch>
        </p:blipFill>
        <p:spPr>
          <a:xfrm>
            <a:off x="4724400" y="3581400"/>
            <a:ext cx="4267200" cy="2856377"/>
          </a:xfrm>
          <a:prstGeom prst="rect">
            <a:avLst/>
          </a:prstGeom>
          <a:effectLst>
            <a:softEdge rad="63500"/>
          </a:effectLst>
        </p:spPr>
      </p:pic>
    </p:spTree>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stretch>
            <a:fillRect/>
          </a:stretch>
        </p:blipFill>
        <p:spPr>
          <a:xfrm>
            <a:off x="-7917" y="3958"/>
            <a:ext cx="9144000" cy="6858000"/>
          </a:xfrm>
          <a:prstGeom prst="rect">
            <a:avLst/>
          </a:prstGeom>
        </p:spPr>
      </p:pic>
      <p:sp>
        <p:nvSpPr>
          <p:cNvPr id="8" name="TextBox 7"/>
          <p:cNvSpPr txBox="1"/>
          <p:nvPr/>
        </p:nvSpPr>
        <p:spPr>
          <a:xfrm>
            <a:off x="1524000" y="206514"/>
            <a:ext cx="5410200" cy="707886"/>
          </a:xfrm>
          <a:prstGeom prst="rect">
            <a:avLst/>
          </a:prstGeom>
          <a:noFill/>
        </p:spPr>
        <p:txBody>
          <a:bodyPr wrap="square" rtlCol="0">
            <a:spAutoFit/>
          </a:bodyPr>
          <a:lstStyle/>
          <a:p>
            <a:pPr algn="ctr"/>
            <a:endParaRPr lang="en-US" sz="4000" b="1" dirty="0">
              <a:solidFill>
                <a:schemeClr val="bg1"/>
              </a:solidFill>
              <a:latin typeface="Arial"/>
              <a:cs typeface="Arial"/>
            </a:endParaRPr>
          </a:p>
        </p:txBody>
      </p:sp>
      <p:sp>
        <p:nvSpPr>
          <p:cNvPr id="13" name="Slide Number Placeholder 12"/>
          <p:cNvSpPr>
            <a:spLocks noGrp="1"/>
          </p:cNvSpPr>
          <p:nvPr>
            <p:ph type="sldNum" sz="quarter" idx="4294967295"/>
          </p:nvPr>
        </p:nvSpPr>
        <p:spPr>
          <a:xfrm>
            <a:off x="8305800" y="6553200"/>
            <a:ext cx="838200" cy="304800"/>
          </a:xfrm>
          <a:prstGeom prst="rect">
            <a:avLst/>
          </a:prstGeom>
        </p:spPr>
        <p:txBody>
          <a:bodyPr/>
          <a:lstStyle/>
          <a:p>
            <a:fld id="{D9515C9C-B0D4-49C7-83C7-4BF66E55645D}" type="slidenum">
              <a:rPr lang="en-US" sz="1400" b="1" smtClean="0">
                <a:solidFill>
                  <a:schemeClr val="bg1"/>
                </a:solidFill>
                <a:latin typeface="Arial" pitchFamily="34" charset="0"/>
                <a:cs typeface="Arial" pitchFamily="34" charset="0"/>
              </a:rPr>
              <a:pPr/>
              <a:t>3</a:t>
            </a:fld>
            <a:endParaRPr lang="en-US" sz="1400" b="1" dirty="0">
              <a:solidFill>
                <a:schemeClr val="bg1"/>
              </a:solidFill>
              <a:latin typeface="Arial" pitchFamily="34" charset="0"/>
              <a:cs typeface="Arial" pitchFamily="34" charset="0"/>
            </a:endParaRPr>
          </a:p>
        </p:txBody>
      </p:sp>
      <p:pic>
        <p:nvPicPr>
          <p:cNvPr id="10" name="Picture 9" descr="DEP_color_logo white text[Converted].png"/>
          <p:cNvPicPr>
            <a:picLocks noChangeAspect="1"/>
          </p:cNvPicPr>
          <p:nvPr/>
        </p:nvPicPr>
        <p:blipFill>
          <a:blip r:embed="rId3" cstate="print"/>
          <a:stretch>
            <a:fillRect/>
          </a:stretch>
        </p:blipFill>
        <p:spPr>
          <a:xfrm>
            <a:off x="228600" y="191379"/>
            <a:ext cx="990600" cy="646821"/>
          </a:xfrm>
          <a:prstGeom prst="rect">
            <a:avLst/>
          </a:prstGeom>
        </p:spPr>
      </p:pic>
      <p:sp>
        <p:nvSpPr>
          <p:cNvPr id="11" name="Rectangle 10"/>
          <p:cNvSpPr/>
          <p:nvPr/>
        </p:nvSpPr>
        <p:spPr>
          <a:xfrm>
            <a:off x="2286000" y="3103911"/>
            <a:ext cx="4572000" cy="288284"/>
          </a:xfrm>
          <a:prstGeom prst="rect">
            <a:avLst/>
          </a:prstGeom>
        </p:spPr>
        <p:txBody>
          <a:bodyPr>
            <a:spAutoFit/>
          </a:bodyPr>
          <a:lstStyle/>
          <a:p>
            <a:pPr eaLnBrk="0" hangingPunct="0">
              <a:lnSpc>
                <a:spcPct val="125000"/>
              </a:lnSpc>
              <a:spcBef>
                <a:spcPct val="50000"/>
              </a:spcBef>
              <a:defRPr/>
            </a:pPr>
            <a:endParaRPr lang="en-US" sz="1100" b="1" dirty="0">
              <a:effectLst>
                <a:outerShdw blurRad="38100" dist="38100" dir="2700000" algn="tl">
                  <a:srgbClr val="000000">
                    <a:alpha val="43137"/>
                  </a:srgbClr>
                </a:outerShdw>
              </a:effectLst>
              <a:latin typeface="Candara" pitchFamily="34" charset="0"/>
            </a:endParaRPr>
          </a:p>
        </p:txBody>
      </p:sp>
      <p:sp>
        <p:nvSpPr>
          <p:cNvPr id="12" name="Rectangle 11"/>
          <p:cNvSpPr/>
          <p:nvPr/>
        </p:nvSpPr>
        <p:spPr>
          <a:xfrm>
            <a:off x="1" y="304800"/>
            <a:ext cx="9136082" cy="584775"/>
          </a:xfrm>
          <a:prstGeom prst="rect">
            <a:avLst/>
          </a:prstGeom>
        </p:spPr>
        <p:txBody>
          <a:bodyPr wrap="square">
            <a:spAutoFit/>
          </a:bodyPr>
          <a:lstStyle/>
          <a:p>
            <a:pPr algn="ctr">
              <a:defRPr/>
            </a:pPr>
            <a:r>
              <a:rPr lang="en-US" sz="3200" dirty="0">
                <a:solidFill>
                  <a:schemeClr val="bg1"/>
                </a:solidFill>
                <a:latin typeface="Arial" panose="020B0604020202020204" pitchFamily="34" charset="0"/>
                <a:cs typeface="Arial" panose="020B0604020202020204" pitchFamily="34" charset="0"/>
              </a:rPr>
              <a:t>OGT Functions</a:t>
            </a:r>
          </a:p>
        </p:txBody>
      </p:sp>
      <p:sp>
        <p:nvSpPr>
          <p:cNvPr id="14" name="Rectangle 12"/>
          <p:cNvSpPr>
            <a:spLocks noChangeArrowheads="1"/>
          </p:cNvSpPr>
          <p:nvPr/>
        </p:nvSpPr>
        <p:spPr bwMode="auto">
          <a:xfrm>
            <a:off x="533400" y="1384786"/>
            <a:ext cx="8229600" cy="4401205"/>
          </a:xfrm>
          <a:prstGeom prst="rect">
            <a:avLst/>
          </a:prstGeom>
          <a:noFill/>
          <a:ln w="9525">
            <a:noFill/>
            <a:miter lim="800000"/>
            <a:headEnd/>
            <a:tailEnd/>
          </a:ln>
        </p:spPr>
        <p:txBody>
          <a:bodyPr wrap="square">
            <a:spAutoFit/>
          </a:bodyPr>
          <a:lstStyle/>
          <a:p>
            <a:pPr eaLnBrk="0" hangingPunct="0"/>
            <a:r>
              <a:rPr lang="en-US" sz="2800" b="1" dirty="0" smtClean="0">
                <a:latin typeface="Arial" panose="020B0604020202020204" pitchFamily="34" charset="0"/>
                <a:cs typeface="Arial" panose="020B0604020202020204" pitchFamily="34" charset="0"/>
              </a:rPr>
              <a:t>An Overview…</a:t>
            </a:r>
            <a:br>
              <a:rPr lang="en-US" sz="2800" b="1" dirty="0" smtClean="0">
                <a:latin typeface="Arial" panose="020B0604020202020204" pitchFamily="34" charset="0"/>
                <a:cs typeface="Arial" panose="020B0604020202020204" pitchFamily="34" charset="0"/>
              </a:rPr>
            </a:br>
            <a:endParaRPr lang="en-US" sz="2800" b="1" dirty="0" smtClean="0">
              <a:latin typeface="Arial" panose="020B0604020202020204" pitchFamily="34" charset="0"/>
              <a:cs typeface="Arial" panose="020B0604020202020204" pitchFamily="34" charset="0"/>
            </a:endParaRPr>
          </a:p>
          <a:p>
            <a:pPr lvl="1" eaLnBrk="0" hangingPunct="0"/>
            <a:r>
              <a:rPr lang="en-US" sz="2800" dirty="0" smtClean="0">
                <a:latin typeface="Arial" panose="020B0604020202020204" pitchFamily="34" charset="0"/>
                <a:cs typeface="Arial" panose="020B0604020202020204" pitchFamily="34" charset="0"/>
              </a:rPr>
              <a:t>Planning </a:t>
            </a:r>
            <a:r>
              <a:rPr lang="en-US" sz="2800" dirty="0">
                <a:latin typeface="Arial" panose="020B0604020202020204" pitchFamily="34" charset="0"/>
                <a:cs typeface="Arial" panose="020B0604020202020204" pitchFamily="34" charset="0"/>
              </a:rPr>
              <a:t/>
            </a:r>
            <a:br>
              <a:rPr lang="en-US" sz="2800" dirty="0">
                <a:latin typeface="Arial" panose="020B0604020202020204" pitchFamily="34" charset="0"/>
                <a:cs typeface="Arial" panose="020B0604020202020204" pitchFamily="34" charset="0"/>
              </a:rPr>
            </a:br>
            <a:r>
              <a:rPr lang="en-US" sz="2800" dirty="0" smtClean="0">
                <a:latin typeface="Arial" panose="020B0604020202020204" pitchFamily="34" charset="0"/>
                <a:cs typeface="Arial" panose="020B0604020202020204" pitchFamily="34" charset="0"/>
              </a:rPr>
              <a:t>Identification </a:t>
            </a:r>
            <a:r>
              <a:rPr lang="en-US" sz="2800" dirty="0">
                <a:latin typeface="Arial" panose="020B0604020202020204" pitchFamily="34" charset="0"/>
                <a:cs typeface="Arial" panose="020B0604020202020204" pitchFamily="34" charset="0"/>
              </a:rPr>
              <a:t>and Prioritization </a:t>
            </a:r>
            <a:br>
              <a:rPr lang="en-US" sz="2800" dirty="0">
                <a:latin typeface="Arial" panose="020B0604020202020204" pitchFamily="34" charset="0"/>
                <a:cs typeface="Arial" panose="020B0604020202020204" pitchFamily="34" charset="0"/>
              </a:rPr>
            </a:br>
            <a:r>
              <a:rPr lang="en-US" sz="2800" dirty="0" smtClean="0">
                <a:latin typeface="Arial" panose="020B0604020202020204" pitchFamily="34" charset="0"/>
                <a:cs typeface="Arial" panose="020B0604020202020204" pitchFamily="34" charset="0"/>
              </a:rPr>
              <a:t>Coordination </a:t>
            </a:r>
            <a:r>
              <a:rPr lang="en-US" sz="2800" dirty="0">
                <a:latin typeface="Arial" panose="020B0604020202020204" pitchFamily="34" charset="0"/>
                <a:cs typeface="Arial" panose="020B0604020202020204" pitchFamily="34" charset="0"/>
              </a:rPr>
              <a:t/>
            </a:r>
            <a:br>
              <a:rPr lang="en-US" sz="2800" dirty="0">
                <a:latin typeface="Arial" panose="020B0604020202020204" pitchFamily="34" charset="0"/>
                <a:cs typeface="Arial" panose="020B0604020202020204" pitchFamily="34" charset="0"/>
              </a:rPr>
            </a:br>
            <a:r>
              <a:rPr lang="en-US" sz="2800" dirty="0" smtClean="0">
                <a:latin typeface="Arial" panose="020B0604020202020204" pitchFamily="34" charset="0"/>
                <a:cs typeface="Arial" panose="020B0604020202020204" pitchFamily="34" charset="0"/>
              </a:rPr>
              <a:t>Project Development </a:t>
            </a:r>
            <a:r>
              <a:rPr lang="en-US" sz="2800" dirty="0">
                <a:latin typeface="Arial" panose="020B0604020202020204" pitchFamily="34" charset="0"/>
                <a:cs typeface="Arial" panose="020B0604020202020204" pitchFamily="34" charset="0"/>
              </a:rPr>
              <a:t/>
            </a:r>
            <a:br>
              <a:rPr lang="en-US" sz="2800" dirty="0">
                <a:latin typeface="Arial" panose="020B0604020202020204" pitchFamily="34" charset="0"/>
                <a:cs typeface="Arial" panose="020B0604020202020204" pitchFamily="34" charset="0"/>
              </a:rPr>
            </a:br>
            <a:r>
              <a:rPr lang="en-US" sz="2800" b="1" dirty="0" smtClean="0">
                <a:latin typeface="Arial" panose="020B0604020202020204" pitchFamily="34" charset="0"/>
                <a:cs typeface="Arial" panose="020B0604020202020204" pitchFamily="34" charset="0"/>
              </a:rPr>
              <a:t>Acquisition</a:t>
            </a:r>
            <a:r>
              <a:rPr lang="en-US" sz="2800" dirty="0">
                <a:latin typeface="Arial" panose="020B0604020202020204" pitchFamily="34" charset="0"/>
                <a:cs typeface="Arial" panose="020B0604020202020204" pitchFamily="34" charset="0"/>
              </a:rPr>
              <a:t/>
            </a:r>
            <a:br>
              <a:rPr lang="en-US" sz="2800" dirty="0">
                <a:latin typeface="Arial" panose="020B0604020202020204" pitchFamily="34" charset="0"/>
                <a:cs typeface="Arial" panose="020B0604020202020204" pitchFamily="34" charset="0"/>
              </a:rPr>
            </a:br>
            <a:r>
              <a:rPr lang="en-US" sz="2800" dirty="0" smtClean="0">
                <a:latin typeface="Arial" panose="020B0604020202020204" pitchFamily="34" charset="0"/>
                <a:cs typeface="Arial" panose="020B0604020202020204" pitchFamily="34" charset="0"/>
              </a:rPr>
              <a:t>Designation </a:t>
            </a:r>
            <a:r>
              <a:rPr lang="en-US" sz="2800" dirty="0">
                <a:latin typeface="Arial" panose="020B0604020202020204" pitchFamily="34" charset="0"/>
                <a:cs typeface="Arial" panose="020B0604020202020204" pitchFamily="34" charset="0"/>
              </a:rPr>
              <a:t/>
            </a:r>
            <a:br>
              <a:rPr lang="en-US" sz="2800" dirty="0">
                <a:latin typeface="Arial" panose="020B0604020202020204" pitchFamily="34" charset="0"/>
                <a:cs typeface="Arial" panose="020B0604020202020204" pitchFamily="34" charset="0"/>
              </a:rPr>
            </a:br>
            <a:r>
              <a:rPr lang="en-US" sz="2800" dirty="0" smtClean="0">
                <a:latin typeface="Arial" panose="020B0604020202020204" pitchFamily="34" charset="0"/>
                <a:cs typeface="Arial" panose="020B0604020202020204" pitchFamily="34" charset="0"/>
              </a:rPr>
              <a:t>Promotion and Information </a:t>
            </a:r>
            <a:r>
              <a:rPr lang="en-US" sz="2800" dirty="0">
                <a:latin typeface="Arial" panose="020B0604020202020204" pitchFamily="34" charset="0"/>
                <a:cs typeface="Arial" panose="020B0604020202020204" pitchFamily="34" charset="0"/>
              </a:rPr>
              <a:t/>
            </a:r>
            <a:br>
              <a:rPr lang="en-US" sz="2800" dirty="0">
                <a:latin typeface="Arial" panose="020B0604020202020204" pitchFamily="34" charset="0"/>
                <a:cs typeface="Arial" panose="020B0604020202020204" pitchFamily="34" charset="0"/>
              </a:rPr>
            </a:br>
            <a:r>
              <a:rPr lang="en-US" sz="2800" dirty="0" smtClean="0">
                <a:latin typeface="Arial" panose="020B0604020202020204" pitchFamily="34" charset="0"/>
                <a:cs typeface="Arial" panose="020B0604020202020204" pitchFamily="34" charset="0"/>
              </a:rPr>
              <a:t>Staff to </a:t>
            </a:r>
            <a:r>
              <a:rPr lang="en-US" sz="2800" b="1" dirty="0" smtClean="0">
                <a:latin typeface="Arial" panose="020B0604020202020204" pitchFamily="34" charset="0"/>
                <a:cs typeface="Arial" panose="020B0604020202020204" pitchFamily="34" charset="0"/>
              </a:rPr>
              <a:t>Florida </a:t>
            </a:r>
            <a:r>
              <a:rPr lang="en-US" sz="2800" b="1" dirty="0">
                <a:latin typeface="Arial" panose="020B0604020202020204" pitchFamily="34" charset="0"/>
                <a:cs typeface="Arial" panose="020B0604020202020204" pitchFamily="34" charset="0"/>
              </a:rPr>
              <a:t>Greenways and Trails </a:t>
            </a:r>
            <a:r>
              <a:rPr lang="en-US" sz="2800" b="1" dirty="0" smtClean="0">
                <a:latin typeface="Arial" panose="020B0604020202020204" pitchFamily="34" charset="0"/>
                <a:cs typeface="Arial" panose="020B0604020202020204" pitchFamily="34" charset="0"/>
              </a:rPr>
              <a:t>Council</a:t>
            </a:r>
            <a:endParaRPr lang="en-US" sz="2800" b="1"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DEP_color_logo white text[Converted].png"/>
          <p:cNvPicPr>
            <a:picLocks noChangeAspect="1"/>
          </p:cNvPicPr>
          <p:nvPr/>
        </p:nvPicPr>
        <p:blipFill>
          <a:blip r:embed="rId3" cstate="print"/>
          <a:stretch>
            <a:fillRect/>
          </a:stretch>
        </p:blipFill>
        <p:spPr>
          <a:xfrm>
            <a:off x="228600" y="191379"/>
            <a:ext cx="990600" cy="646821"/>
          </a:xfrm>
          <a:prstGeom prst="rect">
            <a:avLst/>
          </a:prstGeom>
        </p:spPr>
      </p:pic>
      <p:sp>
        <p:nvSpPr>
          <p:cNvPr id="12" name="Rectangle 11"/>
          <p:cNvSpPr/>
          <p:nvPr/>
        </p:nvSpPr>
        <p:spPr>
          <a:xfrm>
            <a:off x="228600" y="134697"/>
            <a:ext cx="8382000" cy="707886"/>
          </a:xfrm>
          <a:prstGeom prst="rect">
            <a:avLst/>
          </a:prstGeom>
        </p:spPr>
        <p:txBody>
          <a:bodyPr wrap="square">
            <a:spAutoFit/>
          </a:bodyPr>
          <a:lstStyle/>
          <a:p>
            <a:pPr algn="ctr">
              <a:defRPr/>
            </a:pPr>
            <a:r>
              <a:rPr lang="en-US" sz="4000" b="1" dirty="0" smtClean="0">
                <a:solidFill>
                  <a:schemeClr val="bg1"/>
                </a:solidFill>
                <a:latin typeface="Arial" pitchFamily="34" charset="0"/>
                <a:cs typeface="Arial" pitchFamily="34" charset="0"/>
              </a:rPr>
              <a:t>The Merger</a:t>
            </a:r>
            <a:endParaRPr lang="en-US" sz="4000" b="1" dirty="0">
              <a:solidFill>
                <a:schemeClr val="bg1"/>
              </a:solidFill>
              <a:latin typeface="Arial" pitchFamily="34" charset="0"/>
              <a:cs typeface="Arial" pitchFamily="34" charset="0"/>
            </a:endParaRPr>
          </a:p>
        </p:txBody>
      </p:sp>
      <p:sp>
        <p:nvSpPr>
          <p:cNvPr id="11" name="TextBox 10"/>
          <p:cNvSpPr txBox="1"/>
          <p:nvPr/>
        </p:nvSpPr>
        <p:spPr>
          <a:xfrm>
            <a:off x="-838200" y="1447800"/>
            <a:ext cx="8839200" cy="523220"/>
          </a:xfrm>
          <a:prstGeom prst="rect">
            <a:avLst/>
          </a:prstGeom>
          <a:noFill/>
        </p:spPr>
        <p:txBody>
          <a:bodyPr wrap="square" rtlCol="0">
            <a:spAutoFit/>
          </a:bodyPr>
          <a:lstStyle/>
          <a:p>
            <a:r>
              <a:rPr lang="en-US" sz="2800" b="1" dirty="0" smtClean="0">
                <a:solidFill>
                  <a:srgbClr val="0070C0"/>
                </a:solidFill>
                <a:latin typeface="Arial" pitchFamily="34" charset="0"/>
                <a:cs typeface="Arial" pitchFamily="34" charset="0"/>
              </a:rPr>
              <a:t>	</a:t>
            </a:r>
            <a:endParaRPr lang="en-US" sz="2400" b="1" dirty="0" smtClean="0">
              <a:solidFill>
                <a:srgbClr val="0070C0"/>
              </a:solidFill>
              <a:latin typeface="Arial" pitchFamily="34" charset="0"/>
              <a:cs typeface="Arial" pitchFamily="34" charset="0"/>
            </a:endParaRPr>
          </a:p>
        </p:txBody>
      </p:sp>
      <p:sp>
        <p:nvSpPr>
          <p:cNvPr id="2" name="TextBox 1"/>
          <p:cNvSpPr txBox="1"/>
          <p:nvPr/>
        </p:nvSpPr>
        <p:spPr>
          <a:xfrm>
            <a:off x="914400" y="1030069"/>
            <a:ext cx="7239000" cy="800219"/>
          </a:xfrm>
          <a:prstGeom prst="rect">
            <a:avLst/>
          </a:prstGeom>
          <a:noFill/>
        </p:spPr>
        <p:txBody>
          <a:bodyPr wrap="square" rtlCol="0">
            <a:spAutoFit/>
          </a:bodyPr>
          <a:lstStyle/>
          <a:p>
            <a:pPr algn="ctr"/>
            <a:r>
              <a:rPr lang="en-US" sz="2800" b="1" dirty="0">
                <a:latin typeface="Arial" pitchFamily="34" charset="0"/>
                <a:cs typeface="Arial" pitchFamily="34" charset="0"/>
              </a:rPr>
              <a:t/>
            </a:r>
            <a:br>
              <a:rPr lang="en-US" sz="2800" b="1" dirty="0">
                <a:latin typeface="Arial" pitchFamily="34" charset="0"/>
                <a:cs typeface="Arial" pitchFamily="34" charset="0"/>
              </a:rPr>
            </a:br>
            <a:endParaRPr lang="en-US"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2550" y="1219200"/>
            <a:ext cx="6362700" cy="4772025"/>
          </a:xfrm>
          <a:prstGeom prst="rect">
            <a:avLst/>
          </a:prstGeom>
        </p:spPr>
      </p:pic>
      <p:sp>
        <p:nvSpPr>
          <p:cNvPr id="4" name="TextBox 3"/>
          <p:cNvSpPr txBox="1"/>
          <p:nvPr/>
        </p:nvSpPr>
        <p:spPr>
          <a:xfrm>
            <a:off x="1905001" y="5991226"/>
            <a:ext cx="5486400" cy="646331"/>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The Office of Greenways &amp; Trails merged with  </a:t>
            </a:r>
          </a:p>
          <a:p>
            <a:r>
              <a:rPr lang="en-US" dirty="0" smtClean="0">
                <a:latin typeface="Arial" panose="020B0604020202020204" pitchFamily="34" charset="0"/>
                <a:cs typeface="Arial" panose="020B0604020202020204" pitchFamily="34" charset="0"/>
              </a:rPr>
              <a:t>the Division of Recreation &amp; Parks in 2011</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3810788"/>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stretch>
            <a:fillRect/>
          </a:stretch>
        </p:blipFill>
        <p:spPr>
          <a:xfrm>
            <a:off x="38100" y="0"/>
            <a:ext cx="9144000" cy="6858000"/>
          </a:xfrm>
          <a:prstGeom prst="rect">
            <a:avLst/>
          </a:prstGeom>
        </p:spPr>
      </p:pic>
      <p:sp>
        <p:nvSpPr>
          <p:cNvPr id="13" name="Slide Number Placeholder 12"/>
          <p:cNvSpPr>
            <a:spLocks noGrp="1"/>
          </p:cNvSpPr>
          <p:nvPr>
            <p:ph type="sldNum" sz="quarter" idx="4294967295"/>
          </p:nvPr>
        </p:nvSpPr>
        <p:spPr>
          <a:xfrm>
            <a:off x="8305800" y="6553200"/>
            <a:ext cx="838200" cy="304800"/>
          </a:xfrm>
          <a:prstGeom prst="rect">
            <a:avLst/>
          </a:prstGeom>
        </p:spPr>
        <p:txBody>
          <a:bodyPr/>
          <a:lstStyle/>
          <a:p>
            <a:fld id="{D9515C9C-B0D4-49C7-83C7-4BF66E55645D}" type="slidenum">
              <a:rPr lang="en-US" sz="1400" b="1" smtClean="0">
                <a:solidFill>
                  <a:schemeClr val="bg1"/>
                </a:solidFill>
                <a:latin typeface="Arial" pitchFamily="34" charset="0"/>
                <a:cs typeface="Arial" pitchFamily="34" charset="0"/>
              </a:rPr>
              <a:pPr/>
              <a:t>5</a:t>
            </a:fld>
            <a:endParaRPr lang="en-US" sz="1400" b="1" dirty="0">
              <a:solidFill>
                <a:schemeClr val="bg1"/>
              </a:solidFill>
              <a:latin typeface="Arial" pitchFamily="34" charset="0"/>
              <a:cs typeface="Arial" pitchFamily="34" charset="0"/>
            </a:endParaRPr>
          </a:p>
        </p:txBody>
      </p:sp>
      <p:pic>
        <p:nvPicPr>
          <p:cNvPr id="10" name="Picture 9" descr="DEP_color_logo white text[Converted].png"/>
          <p:cNvPicPr>
            <a:picLocks noChangeAspect="1"/>
          </p:cNvPicPr>
          <p:nvPr/>
        </p:nvPicPr>
        <p:blipFill>
          <a:blip r:embed="rId3" cstate="print"/>
          <a:stretch>
            <a:fillRect/>
          </a:stretch>
        </p:blipFill>
        <p:spPr>
          <a:xfrm>
            <a:off x="228600" y="191379"/>
            <a:ext cx="990600" cy="646821"/>
          </a:xfrm>
          <a:prstGeom prst="rect">
            <a:avLst/>
          </a:prstGeom>
        </p:spPr>
      </p:pic>
      <p:sp>
        <p:nvSpPr>
          <p:cNvPr id="14" name="TextBox 5"/>
          <p:cNvSpPr txBox="1">
            <a:spLocks noChangeArrowheads="1"/>
          </p:cNvSpPr>
          <p:nvPr/>
        </p:nvSpPr>
        <p:spPr bwMode="auto">
          <a:xfrm>
            <a:off x="1310640" y="1447800"/>
            <a:ext cx="4305300" cy="954107"/>
          </a:xfrm>
          <a:prstGeom prst="rect">
            <a:avLst/>
          </a:prstGeom>
          <a:noFill/>
          <a:ln w="9525">
            <a:noFill/>
            <a:miter lim="800000"/>
            <a:headEnd/>
            <a:tailEnd/>
          </a:ln>
        </p:spPr>
        <p:txBody>
          <a:bodyPr wrap="square">
            <a:spAutoFit/>
          </a:bodyPr>
          <a:lstStyle/>
          <a:p>
            <a:endParaRPr lang="en-US" sz="2800" b="1" i="1" dirty="0" smtClean="0">
              <a:effectLst>
                <a:outerShdw blurRad="38100" dist="38100" dir="2700000" algn="tl">
                  <a:srgbClr val="000000">
                    <a:alpha val="43137"/>
                  </a:srgbClr>
                </a:outerShdw>
              </a:effectLst>
              <a:latin typeface="Arial" pitchFamily="34" charset="0"/>
              <a:cs typeface="Arial" pitchFamily="34" charset="0"/>
            </a:endParaRPr>
          </a:p>
          <a:p>
            <a:endParaRPr lang="en-US" sz="2800" b="1" i="1" dirty="0" smtClean="0">
              <a:effectLst>
                <a:outerShdw blurRad="38100" dist="38100" dir="2700000" algn="tl">
                  <a:srgbClr val="000000">
                    <a:alpha val="43137"/>
                  </a:srgbClr>
                </a:outerShdw>
              </a:effectLst>
              <a:latin typeface="Arial" pitchFamily="34" charset="0"/>
              <a:cs typeface="Arial" pitchFamily="34" charset="0"/>
            </a:endParaRPr>
          </a:p>
        </p:txBody>
      </p:sp>
      <p:sp>
        <p:nvSpPr>
          <p:cNvPr id="8" name="TextBox 9"/>
          <p:cNvSpPr txBox="1">
            <a:spLocks noChangeArrowheads="1"/>
          </p:cNvSpPr>
          <p:nvPr/>
        </p:nvSpPr>
        <p:spPr bwMode="auto">
          <a:xfrm>
            <a:off x="1295400" y="76201"/>
            <a:ext cx="6477000" cy="830997"/>
          </a:xfrm>
          <a:prstGeom prst="rect">
            <a:avLst/>
          </a:prstGeom>
          <a:noFill/>
          <a:ln w="9525">
            <a:noFill/>
            <a:miter lim="800000"/>
            <a:headEnd/>
            <a:tailEnd/>
          </a:ln>
        </p:spPr>
        <p:txBody>
          <a:bodyPr wrap="square">
            <a:spAutoFit/>
          </a:bodyPr>
          <a:lstStyle/>
          <a:p>
            <a:pPr algn="ctr"/>
            <a:r>
              <a:rPr lang="en-US" sz="4800" b="1" dirty="0" smtClean="0">
                <a:solidFill>
                  <a:schemeClr val="bg1"/>
                </a:solidFill>
                <a:latin typeface="Arial" panose="020B0604020202020204" pitchFamily="34" charset="0"/>
                <a:cs typeface="Arial" panose="020B0604020202020204" pitchFamily="34" charset="0"/>
              </a:rPr>
              <a:t>  Long-distance Trails</a:t>
            </a:r>
            <a:endParaRPr lang="en-US" sz="4800" b="1" dirty="0">
              <a:solidFill>
                <a:schemeClr val="bg1"/>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800" y="1098577"/>
            <a:ext cx="8610600" cy="5103313"/>
          </a:xfrm>
          <a:prstGeom prst="rect">
            <a:avLst/>
          </a:prstGeom>
        </p:spPr>
      </p:pic>
      <p:sp>
        <p:nvSpPr>
          <p:cNvPr id="2" name="TextBox 1"/>
          <p:cNvSpPr txBox="1"/>
          <p:nvPr/>
        </p:nvSpPr>
        <p:spPr>
          <a:xfrm>
            <a:off x="304800" y="6201890"/>
            <a:ext cx="8763000" cy="369332"/>
          </a:xfrm>
          <a:prstGeom prst="rect">
            <a:avLst/>
          </a:prstGeom>
          <a:noFill/>
        </p:spPr>
        <p:txBody>
          <a:bodyPr wrap="square" rtlCol="0">
            <a:spAutoFit/>
          </a:bodyPr>
          <a:lstStyle/>
          <a:p>
            <a:pPr algn="ctr"/>
            <a:r>
              <a:rPr lang="en-US" dirty="0" smtClean="0"/>
              <a:t>Florida Park Service 2012-2013 Economic Impact Assessment</a:t>
            </a:r>
            <a:endParaRPr lang="en-US" dirty="0"/>
          </a:p>
        </p:txBody>
      </p:sp>
    </p:spTree>
    <p:extLst>
      <p:ext uri="{BB962C8B-B14F-4D97-AF65-F5344CB8AC3E}">
        <p14:creationId xmlns:p14="http://schemas.microsoft.com/office/powerpoint/2010/main" val="2786006787"/>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DEP_color_logo white text[Converted].png"/>
          <p:cNvPicPr>
            <a:picLocks noChangeAspect="1"/>
          </p:cNvPicPr>
          <p:nvPr/>
        </p:nvPicPr>
        <p:blipFill>
          <a:blip r:embed="rId2" cstate="print"/>
          <a:stretch>
            <a:fillRect/>
          </a:stretch>
        </p:blipFill>
        <p:spPr>
          <a:xfrm>
            <a:off x="228600" y="191379"/>
            <a:ext cx="990600" cy="646821"/>
          </a:xfrm>
          <a:prstGeom prst="rect">
            <a:avLst/>
          </a:prstGeom>
        </p:spPr>
      </p:pic>
      <p:sp>
        <p:nvSpPr>
          <p:cNvPr id="12" name="Rectangle 11"/>
          <p:cNvSpPr/>
          <p:nvPr/>
        </p:nvSpPr>
        <p:spPr>
          <a:xfrm>
            <a:off x="0" y="67270"/>
            <a:ext cx="9144000" cy="707886"/>
          </a:xfrm>
          <a:prstGeom prst="rect">
            <a:avLst/>
          </a:prstGeom>
        </p:spPr>
        <p:txBody>
          <a:bodyPr>
            <a:spAutoFit/>
          </a:bodyPr>
          <a:lstStyle/>
          <a:p>
            <a:pPr algn="ctr">
              <a:defRPr/>
            </a:pPr>
            <a:r>
              <a:rPr lang="en-US" sz="4000" b="1" dirty="0" smtClean="0">
                <a:solidFill>
                  <a:schemeClr val="bg1"/>
                </a:solidFill>
                <a:latin typeface="Arial" pitchFamily="34" charset="0"/>
                <a:cs typeface="Arial" pitchFamily="34" charset="0"/>
              </a:rPr>
              <a:t>FGTS Plan</a:t>
            </a:r>
            <a:endParaRPr lang="en-US" sz="4000" b="1" dirty="0">
              <a:solidFill>
                <a:schemeClr val="bg1"/>
              </a:solidFill>
              <a:latin typeface="Arial" pitchFamily="34" charset="0"/>
              <a:cs typeface="Arial" pitchFamily="34" charset="0"/>
            </a:endParaRPr>
          </a:p>
        </p:txBody>
      </p:sp>
      <p:sp>
        <p:nvSpPr>
          <p:cNvPr id="11" name="TextBox 10"/>
          <p:cNvSpPr txBox="1"/>
          <p:nvPr/>
        </p:nvSpPr>
        <p:spPr>
          <a:xfrm>
            <a:off x="152400" y="3916740"/>
            <a:ext cx="3962400" cy="1569660"/>
          </a:xfrm>
          <a:prstGeom prst="rect">
            <a:avLst/>
          </a:prstGeom>
          <a:noFill/>
        </p:spPr>
        <p:txBody>
          <a:bodyPr wrap="square" rtlCol="0">
            <a:spAutoFit/>
          </a:bodyPr>
          <a:lstStyle/>
          <a:p>
            <a:r>
              <a:rPr lang="en-US" sz="2400" dirty="0" smtClean="0">
                <a:latin typeface="Arial" pitchFamily="34" charset="0"/>
                <a:cs typeface="Arial" pitchFamily="34" charset="0"/>
              </a:rPr>
              <a:t>Identifies clear linkages, establishes priorities, and provides a framework for closing key trail gaps.</a:t>
            </a:r>
            <a:endParaRPr lang="en-US" sz="2400" dirty="0">
              <a:latin typeface="Arial" pitchFamily="34" charset="0"/>
              <a:cs typeface="Arial" pitchFamily="34" charset="0"/>
            </a:endParaRPr>
          </a:p>
        </p:txBody>
      </p:sp>
      <p:pic>
        <p:nvPicPr>
          <p:cNvPr id="17" name="Picture 16" descr="lower half plan cover.jpg"/>
          <p:cNvPicPr>
            <a:picLocks noChangeAspect="1"/>
          </p:cNvPicPr>
          <p:nvPr/>
        </p:nvPicPr>
        <p:blipFill>
          <a:blip r:embed="rId3" cstate="print"/>
          <a:stretch>
            <a:fillRect/>
          </a:stretch>
        </p:blipFill>
        <p:spPr>
          <a:xfrm>
            <a:off x="4210891" y="3733800"/>
            <a:ext cx="4753228" cy="2630773"/>
          </a:xfrm>
          <a:prstGeom prst="rect">
            <a:avLst/>
          </a:prstGeom>
        </p:spPr>
      </p:pic>
      <p:sp>
        <p:nvSpPr>
          <p:cNvPr id="18" name="TextBox 17"/>
          <p:cNvSpPr txBox="1"/>
          <p:nvPr/>
        </p:nvSpPr>
        <p:spPr>
          <a:xfrm>
            <a:off x="5410200" y="1413808"/>
            <a:ext cx="3429000" cy="1938992"/>
          </a:xfrm>
          <a:prstGeom prst="rect">
            <a:avLst/>
          </a:prstGeom>
          <a:noFill/>
        </p:spPr>
        <p:txBody>
          <a:bodyPr wrap="square" rtlCol="0">
            <a:spAutoFit/>
          </a:bodyPr>
          <a:lstStyle/>
          <a:p>
            <a:r>
              <a:rPr lang="en-US" sz="2400" dirty="0" smtClean="0">
                <a:latin typeface="Arial" pitchFamily="34" charset="0"/>
                <a:cs typeface="Arial" pitchFamily="34" charset="0"/>
              </a:rPr>
              <a:t>Outlines the vision for the Florida Greenways and Trails System (FGTS). </a:t>
            </a:r>
          </a:p>
          <a:p>
            <a:endParaRPr lang="en-US" sz="2400" dirty="0"/>
          </a:p>
        </p:txBody>
      </p:sp>
      <p:pic>
        <p:nvPicPr>
          <p:cNvPr id="19" name="Picture 18" descr="Florida Greenways and Trails System Plan">
            <a:hlinkClick r:id="rId4"/>
          </p:cNvPr>
          <p:cNvPicPr/>
          <p:nvPr/>
        </p:nvPicPr>
        <p:blipFill>
          <a:blip r:embed="rId5" cstate="print"/>
          <a:srcRect/>
          <a:stretch>
            <a:fillRect/>
          </a:stretch>
        </p:blipFill>
        <p:spPr bwMode="auto">
          <a:xfrm>
            <a:off x="256754" y="1297595"/>
            <a:ext cx="3753691" cy="1741711"/>
          </a:xfrm>
          <a:prstGeom prst="rect">
            <a:avLst/>
          </a:prstGeom>
          <a:noFill/>
          <a:ln w="9525">
            <a:noFill/>
            <a:miter lim="800000"/>
            <a:headEnd/>
            <a:tailEnd/>
          </a:ln>
        </p:spPr>
      </p:pic>
      <p:sp>
        <p:nvSpPr>
          <p:cNvPr id="14" name="TextBox 13"/>
          <p:cNvSpPr txBox="1"/>
          <p:nvPr/>
        </p:nvSpPr>
        <p:spPr>
          <a:xfrm>
            <a:off x="2819093" y="2983468"/>
            <a:ext cx="1343752" cy="369332"/>
          </a:xfrm>
          <a:prstGeom prst="rect">
            <a:avLst/>
          </a:prstGeom>
          <a:noFill/>
        </p:spPr>
        <p:txBody>
          <a:bodyPr wrap="square" rtlCol="0">
            <a:spAutoFit/>
          </a:bodyPr>
          <a:lstStyle/>
          <a:p>
            <a:r>
              <a:rPr lang="en-US" dirty="0" smtClean="0">
                <a:latin typeface="Arial" pitchFamily="34" charset="0"/>
                <a:cs typeface="Arial" pitchFamily="34" charset="0"/>
              </a:rPr>
              <a:t>2013-2017</a:t>
            </a:r>
            <a:endParaRPr lang="en-US" dirty="0">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DEP_color_logo white text[Converted].png"/>
          <p:cNvPicPr>
            <a:picLocks noChangeAspect="1"/>
          </p:cNvPicPr>
          <p:nvPr/>
        </p:nvPicPr>
        <p:blipFill>
          <a:blip r:embed="rId2" cstate="print"/>
          <a:stretch>
            <a:fillRect/>
          </a:stretch>
        </p:blipFill>
        <p:spPr>
          <a:xfrm>
            <a:off x="228600" y="191379"/>
            <a:ext cx="990600" cy="646821"/>
          </a:xfrm>
          <a:prstGeom prst="rect">
            <a:avLst/>
          </a:prstGeom>
        </p:spPr>
      </p:pic>
      <p:sp>
        <p:nvSpPr>
          <p:cNvPr id="17" name="Rectangle 16"/>
          <p:cNvSpPr/>
          <p:nvPr/>
        </p:nvSpPr>
        <p:spPr>
          <a:xfrm>
            <a:off x="0" y="206514"/>
            <a:ext cx="9144000" cy="707886"/>
          </a:xfrm>
          <a:prstGeom prst="rect">
            <a:avLst/>
          </a:prstGeom>
        </p:spPr>
        <p:txBody>
          <a:bodyPr>
            <a:spAutoFit/>
          </a:bodyPr>
          <a:lstStyle/>
          <a:p>
            <a:pPr algn="ctr">
              <a:defRPr/>
            </a:pPr>
            <a:r>
              <a:rPr lang="en-US" sz="4000" b="1" dirty="0" smtClean="0">
                <a:solidFill>
                  <a:schemeClr val="bg1"/>
                </a:solidFill>
                <a:latin typeface="Arial" panose="020B0604020202020204" pitchFamily="34" charset="0"/>
                <a:cs typeface="Arial" panose="020B0604020202020204" pitchFamily="34" charset="0"/>
              </a:rPr>
              <a:t>    Opportunity Maps = Vision</a:t>
            </a:r>
            <a:endParaRPr lang="en-US" sz="4000" b="1" dirty="0">
              <a:solidFill>
                <a:schemeClr val="bg1"/>
              </a:solidFill>
              <a:latin typeface="Arial" panose="020B0604020202020204" pitchFamily="34" charset="0"/>
              <a:cs typeface="Arial" panose="020B0604020202020204" pitchFamily="34" charset="0"/>
            </a:endParaRPr>
          </a:p>
        </p:txBody>
      </p:sp>
      <p:pic>
        <p:nvPicPr>
          <p:cNvPr id="12" name="Picture 11" descr="Florida Greenways and Trails System Plan">
            <a:hlinkClick r:id="rId3"/>
          </p:cNvPr>
          <p:cNvPicPr/>
          <p:nvPr/>
        </p:nvPicPr>
        <p:blipFill>
          <a:blip r:embed="rId4" cstate="print"/>
          <a:srcRect/>
          <a:stretch>
            <a:fillRect/>
          </a:stretch>
        </p:blipFill>
        <p:spPr bwMode="auto">
          <a:xfrm>
            <a:off x="7010400" y="1295400"/>
            <a:ext cx="1962577" cy="884705"/>
          </a:xfrm>
          <a:prstGeom prst="rect">
            <a:avLst/>
          </a:prstGeom>
          <a:noFill/>
          <a:ln w="9525">
            <a:noFill/>
            <a:miter lim="800000"/>
            <a:headEnd/>
            <a:tailEnd/>
          </a:ln>
        </p:spPr>
      </p:pic>
      <p:sp>
        <p:nvSpPr>
          <p:cNvPr id="3" name="TextBox 2"/>
          <p:cNvSpPr txBox="1"/>
          <p:nvPr/>
        </p:nvSpPr>
        <p:spPr>
          <a:xfrm>
            <a:off x="76200" y="1905000"/>
            <a:ext cx="7239000" cy="1200329"/>
          </a:xfrm>
          <a:prstGeom prst="rect">
            <a:avLst/>
          </a:prstGeom>
          <a:noFill/>
        </p:spPr>
        <p:txBody>
          <a:bodyPr wrap="square" rtlCol="0">
            <a:spAutoFit/>
          </a:bodyPr>
          <a:lstStyle/>
          <a:p>
            <a:endParaRPr lang="en-US" b="1" dirty="0" smtClean="0">
              <a:latin typeface="Arial" panose="020B0604020202020204" pitchFamily="34" charset="0"/>
              <a:cs typeface="Arial" panose="020B0604020202020204" pitchFamily="34" charset="0"/>
            </a:endParaRPr>
          </a:p>
          <a:p>
            <a:r>
              <a:rPr lang="en-US" b="1" dirty="0" smtClean="0">
                <a:latin typeface="Arial" panose="020B0604020202020204" pitchFamily="34" charset="0"/>
                <a:cs typeface="Arial" panose="020B0604020202020204" pitchFamily="34" charset="0"/>
              </a:rPr>
              <a:t>Land Trails Opportunity Map </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E</a:t>
            </a:r>
            <a:r>
              <a:rPr lang="en-US" dirty="0" smtClean="0">
                <a:latin typeface="Arial" panose="020B0604020202020204" pitchFamily="34" charset="0"/>
                <a:cs typeface="Arial" panose="020B0604020202020204" pitchFamily="34" charset="0"/>
              </a:rPr>
              <a:t>xisting, planned and conceptual non-motorized trails that form a land-based trail network of state and regional significance.</a:t>
            </a:r>
            <a:endParaRPr lang="en-US" dirty="0">
              <a:latin typeface="Arial" panose="020B0604020202020204" pitchFamily="34" charset="0"/>
              <a:cs typeface="Arial" panose="020B0604020202020204" pitchFamily="34" charset="0"/>
            </a:endParaRPr>
          </a:p>
        </p:txBody>
      </p:sp>
      <p:sp>
        <p:nvSpPr>
          <p:cNvPr id="20" name="TextBox 19"/>
          <p:cNvSpPr txBox="1"/>
          <p:nvPr/>
        </p:nvSpPr>
        <p:spPr>
          <a:xfrm>
            <a:off x="76200" y="3087469"/>
            <a:ext cx="8458200" cy="646331"/>
          </a:xfrm>
          <a:prstGeom prst="rect">
            <a:avLst/>
          </a:prstGeom>
          <a:noFill/>
        </p:spPr>
        <p:txBody>
          <a:bodyPr wrap="square" rtlCol="0">
            <a:spAutoFit/>
          </a:bodyPr>
          <a:lstStyle/>
          <a:p>
            <a:endParaRPr lang="en-US" b="1" dirty="0" smtClean="0">
              <a:latin typeface="Arial" panose="020B0604020202020204" pitchFamily="34" charset="0"/>
              <a:cs typeface="Arial" panose="020B0604020202020204" pitchFamily="34" charset="0"/>
            </a:endParaRPr>
          </a:p>
          <a:p>
            <a:r>
              <a:rPr lang="en-US" b="1" dirty="0" smtClean="0">
                <a:latin typeface="Arial" panose="020B0604020202020204" pitchFamily="34" charset="0"/>
                <a:cs typeface="Arial" panose="020B0604020202020204" pitchFamily="34" charset="0"/>
              </a:rPr>
              <a:t>Paddling Trails Opportunity Map </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A</a:t>
            </a:r>
            <a:r>
              <a:rPr lang="en-US" dirty="0" smtClean="0">
                <a:latin typeface="Arial" panose="020B0604020202020204" pitchFamily="34" charset="0"/>
                <a:cs typeface="Arial" panose="020B0604020202020204" pitchFamily="34" charset="0"/>
              </a:rPr>
              <a:t> comprehensive water based trails system.</a:t>
            </a:r>
            <a:endParaRPr lang="en-US" dirty="0">
              <a:latin typeface="Arial" panose="020B0604020202020204" pitchFamily="34" charset="0"/>
              <a:cs typeface="Arial" panose="020B0604020202020204" pitchFamily="34" charset="0"/>
            </a:endParaRPr>
          </a:p>
        </p:txBody>
      </p:sp>
      <p:sp>
        <p:nvSpPr>
          <p:cNvPr id="21" name="TextBox 20"/>
          <p:cNvSpPr txBox="1"/>
          <p:nvPr/>
        </p:nvSpPr>
        <p:spPr>
          <a:xfrm>
            <a:off x="76200" y="3962400"/>
            <a:ext cx="8610600" cy="1477328"/>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Ecological Greenways Opportunity Map </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T</a:t>
            </a:r>
            <a:r>
              <a:rPr lang="en-US" dirty="0" smtClean="0">
                <a:latin typeface="Arial" panose="020B0604020202020204" pitchFamily="34" charset="0"/>
                <a:cs typeface="Arial" panose="020B0604020202020204" pitchFamily="34" charset="0"/>
              </a:rPr>
              <a:t>he </a:t>
            </a:r>
            <a:r>
              <a:rPr lang="en-US" dirty="0">
                <a:latin typeface="Arial" panose="020B0604020202020204" pitchFamily="34" charset="0"/>
                <a:cs typeface="Arial" panose="020B0604020202020204" pitchFamily="34" charset="0"/>
              </a:rPr>
              <a:t>areas necessary to protect a statewide network of conservation land and connecting wildlife corridors designed to maintain large landscape-scale ecological functions. </a:t>
            </a:r>
            <a:r>
              <a:rPr lang="en-US" u="sng" dirty="0" smtClean="0">
                <a:latin typeface="Arial" panose="020B0604020202020204" pitchFamily="34" charset="0"/>
                <a:cs typeface="Arial" panose="020B0604020202020204" pitchFamily="34" charset="0"/>
              </a:rPr>
              <a:t>A </a:t>
            </a:r>
            <a:r>
              <a:rPr lang="en-US" u="sng" dirty="0">
                <a:latin typeface="Arial" panose="020B0604020202020204" pitchFamily="34" charset="0"/>
                <a:cs typeface="Arial" panose="020B0604020202020204" pitchFamily="34" charset="0"/>
              </a:rPr>
              <a:t>direct outcome of this map is the publicly promoted Florida Wildlife Corridor.</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9471520"/>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DEP_color_logo white text[Converted].png"/>
          <p:cNvPicPr>
            <a:picLocks noChangeAspect="1"/>
          </p:cNvPicPr>
          <p:nvPr/>
        </p:nvPicPr>
        <p:blipFill>
          <a:blip r:embed="rId3" cstate="print"/>
          <a:stretch>
            <a:fillRect/>
          </a:stretch>
        </p:blipFill>
        <p:spPr>
          <a:xfrm>
            <a:off x="228600" y="191379"/>
            <a:ext cx="990600" cy="646821"/>
          </a:xfrm>
          <a:prstGeom prst="rect">
            <a:avLst/>
          </a:prstGeom>
        </p:spPr>
      </p:pic>
      <p:sp>
        <p:nvSpPr>
          <p:cNvPr id="12" name="Rectangle 11"/>
          <p:cNvSpPr/>
          <p:nvPr/>
        </p:nvSpPr>
        <p:spPr>
          <a:xfrm>
            <a:off x="228600" y="206514"/>
            <a:ext cx="9144000" cy="707886"/>
          </a:xfrm>
          <a:prstGeom prst="rect">
            <a:avLst/>
          </a:prstGeom>
        </p:spPr>
        <p:txBody>
          <a:bodyPr>
            <a:spAutoFit/>
          </a:bodyPr>
          <a:lstStyle/>
          <a:p>
            <a:pPr algn="ctr">
              <a:defRPr/>
            </a:pPr>
            <a:r>
              <a:rPr lang="en-US" sz="4000" b="1" dirty="0" smtClean="0">
                <a:solidFill>
                  <a:schemeClr val="bg1"/>
                </a:solidFill>
                <a:latin typeface="Arial" pitchFamily="34" charset="0"/>
                <a:cs typeface="Arial" pitchFamily="34" charset="0"/>
              </a:rPr>
              <a:t>Opportunity Maps</a:t>
            </a:r>
          </a:p>
        </p:txBody>
      </p:sp>
      <p:pic>
        <p:nvPicPr>
          <p:cNvPr id="14" name="Picture 13" descr="FGTSPlan_2012LandTrailsMapbook_PUBLIC_DRAFT_Page_09.jpg"/>
          <p:cNvPicPr>
            <a:picLocks noChangeAspect="1"/>
          </p:cNvPicPr>
          <p:nvPr/>
        </p:nvPicPr>
        <p:blipFill>
          <a:blip r:embed="rId4" cstate="print"/>
          <a:stretch>
            <a:fillRect/>
          </a:stretch>
        </p:blipFill>
        <p:spPr>
          <a:xfrm>
            <a:off x="869373" y="1066801"/>
            <a:ext cx="3474026" cy="4495800"/>
          </a:xfrm>
          <a:prstGeom prst="rect">
            <a:avLst/>
          </a:prstGeom>
          <a:ln w="3175">
            <a:solidFill>
              <a:schemeClr val="tx1"/>
            </a:solidFill>
          </a:ln>
        </p:spPr>
      </p:pic>
      <p:pic>
        <p:nvPicPr>
          <p:cNvPr id="15" name="Picture 14" descr="FGTSPlan2012PaddlingMapbook_PUBLICDRAFT_Page_09.jpg"/>
          <p:cNvPicPr>
            <a:picLocks noChangeAspect="1"/>
          </p:cNvPicPr>
          <p:nvPr/>
        </p:nvPicPr>
        <p:blipFill>
          <a:blip r:embed="rId5" cstate="print"/>
          <a:stretch>
            <a:fillRect/>
          </a:stretch>
        </p:blipFill>
        <p:spPr>
          <a:xfrm>
            <a:off x="5181600" y="1066800"/>
            <a:ext cx="3474027" cy="4495800"/>
          </a:xfrm>
          <a:prstGeom prst="rect">
            <a:avLst/>
          </a:prstGeom>
          <a:ln w="3175">
            <a:solidFill>
              <a:schemeClr val="tx1"/>
            </a:solidFill>
          </a:ln>
        </p:spPr>
      </p:pic>
      <p:sp>
        <p:nvSpPr>
          <p:cNvPr id="17" name="TextBox 16"/>
          <p:cNvSpPr txBox="1"/>
          <p:nvPr/>
        </p:nvSpPr>
        <p:spPr>
          <a:xfrm>
            <a:off x="869373" y="1219200"/>
            <a:ext cx="3474025" cy="369332"/>
          </a:xfrm>
          <a:prstGeom prst="rect">
            <a:avLst/>
          </a:prstGeom>
          <a:solidFill>
            <a:schemeClr val="tx2">
              <a:lumMod val="60000"/>
              <a:lumOff val="40000"/>
            </a:schemeClr>
          </a:solidFill>
        </p:spPr>
        <p:txBody>
          <a:bodyPr wrap="square" rtlCol="0">
            <a:spAutoFit/>
          </a:bodyPr>
          <a:lstStyle/>
          <a:p>
            <a:pPr algn="ctr"/>
            <a:r>
              <a:rPr lang="en-US" dirty="0" smtClean="0">
                <a:solidFill>
                  <a:schemeClr val="bg1"/>
                </a:solidFill>
                <a:latin typeface="Arial" pitchFamily="34" charset="0"/>
                <a:cs typeface="Arial" pitchFamily="34" charset="0"/>
              </a:rPr>
              <a:t>Land Trails Opportunity Map</a:t>
            </a:r>
            <a:endParaRPr lang="en-US" dirty="0">
              <a:solidFill>
                <a:schemeClr val="bg1"/>
              </a:solidFill>
              <a:latin typeface="Arial" pitchFamily="34" charset="0"/>
              <a:cs typeface="Arial" pitchFamily="34" charset="0"/>
            </a:endParaRPr>
          </a:p>
        </p:txBody>
      </p:sp>
      <p:sp>
        <p:nvSpPr>
          <p:cNvPr id="18" name="TextBox 17"/>
          <p:cNvSpPr txBox="1"/>
          <p:nvPr/>
        </p:nvSpPr>
        <p:spPr>
          <a:xfrm>
            <a:off x="5181599" y="1230868"/>
            <a:ext cx="3474028" cy="369332"/>
          </a:xfrm>
          <a:prstGeom prst="rect">
            <a:avLst/>
          </a:prstGeom>
          <a:solidFill>
            <a:schemeClr val="tx2">
              <a:lumMod val="60000"/>
              <a:lumOff val="40000"/>
            </a:schemeClr>
          </a:solidFill>
        </p:spPr>
        <p:txBody>
          <a:bodyPr wrap="square" rtlCol="0">
            <a:spAutoFit/>
          </a:bodyPr>
          <a:lstStyle/>
          <a:p>
            <a:pPr algn="ctr"/>
            <a:r>
              <a:rPr lang="en-US" dirty="0" smtClean="0">
                <a:solidFill>
                  <a:schemeClr val="bg1"/>
                </a:solidFill>
                <a:latin typeface="Arial" pitchFamily="34" charset="0"/>
                <a:cs typeface="Arial" pitchFamily="34" charset="0"/>
              </a:rPr>
              <a:t>Paddling Trails Opportunity Map</a:t>
            </a:r>
            <a:endParaRPr lang="en-US" dirty="0">
              <a:solidFill>
                <a:schemeClr val="bg1"/>
              </a:solidFill>
              <a:latin typeface="Arial" pitchFamily="34" charset="0"/>
              <a:cs typeface="Arial" pitchFamily="34" charset="0"/>
            </a:endParaRPr>
          </a:p>
        </p:txBody>
      </p:sp>
      <p:sp>
        <p:nvSpPr>
          <p:cNvPr id="11" name="TextBox 10"/>
          <p:cNvSpPr txBox="1"/>
          <p:nvPr/>
        </p:nvSpPr>
        <p:spPr>
          <a:xfrm>
            <a:off x="609600" y="5715000"/>
            <a:ext cx="8153400" cy="646331"/>
          </a:xfrm>
          <a:prstGeom prst="rect">
            <a:avLst/>
          </a:prstGeom>
          <a:noFill/>
        </p:spPr>
        <p:txBody>
          <a:bodyPr wrap="square" rtlCol="0">
            <a:spAutoFit/>
          </a:bodyPr>
          <a:lstStyle/>
          <a:p>
            <a:r>
              <a:rPr lang="en-US" b="1" dirty="0" smtClean="0">
                <a:latin typeface="Arial" pitchFamily="34" charset="0"/>
                <a:cs typeface="Arial" pitchFamily="34" charset="0"/>
              </a:rPr>
              <a:t>In 2012, OGT worked with planning partners and trail users to document </a:t>
            </a:r>
          </a:p>
          <a:p>
            <a:r>
              <a:rPr lang="en-US" b="1" dirty="0" smtClean="0">
                <a:latin typeface="Arial" pitchFamily="34" charset="0"/>
                <a:cs typeface="Arial" pitchFamily="34" charset="0"/>
              </a:rPr>
              <a:t>existing, planned and conceptual trails.</a:t>
            </a:r>
            <a:endParaRPr lang="en-US" b="1" dirty="0">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DEP_color_logo white text[Converted].png"/>
          <p:cNvPicPr>
            <a:picLocks noChangeAspect="1"/>
          </p:cNvPicPr>
          <p:nvPr/>
        </p:nvPicPr>
        <p:blipFill>
          <a:blip r:embed="rId2" cstate="print"/>
          <a:stretch>
            <a:fillRect/>
          </a:stretch>
        </p:blipFill>
        <p:spPr>
          <a:xfrm>
            <a:off x="228600" y="191379"/>
            <a:ext cx="990600" cy="646821"/>
          </a:xfrm>
          <a:prstGeom prst="rect">
            <a:avLst/>
          </a:prstGeom>
        </p:spPr>
      </p:pic>
      <p:sp>
        <p:nvSpPr>
          <p:cNvPr id="12" name="Rectangle 11"/>
          <p:cNvSpPr/>
          <p:nvPr/>
        </p:nvSpPr>
        <p:spPr>
          <a:xfrm>
            <a:off x="228600" y="76200"/>
            <a:ext cx="9144000" cy="707886"/>
          </a:xfrm>
          <a:prstGeom prst="rect">
            <a:avLst/>
          </a:prstGeom>
        </p:spPr>
        <p:txBody>
          <a:bodyPr wrap="square">
            <a:spAutoFit/>
          </a:bodyPr>
          <a:lstStyle/>
          <a:p>
            <a:pPr algn="ctr">
              <a:defRPr/>
            </a:pPr>
            <a:r>
              <a:rPr lang="en-US" sz="4000" b="1" dirty="0" smtClean="0">
                <a:solidFill>
                  <a:schemeClr val="bg1"/>
                </a:solidFill>
                <a:latin typeface="Arial" pitchFamily="34" charset="0"/>
                <a:cs typeface="Arial" pitchFamily="34" charset="0"/>
              </a:rPr>
              <a:t>Determining Priority Maps</a:t>
            </a:r>
          </a:p>
        </p:txBody>
      </p:sp>
      <p:pic>
        <p:nvPicPr>
          <p:cNvPr id="16" name="Picture 15" descr="FGTSPlan2012PriorityTrailMapBook_PUBLICDRAFT_Page_09.jpg"/>
          <p:cNvPicPr>
            <a:picLocks noChangeAspect="1"/>
          </p:cNvPicPr>
          <p:nvPr/>
        </p:nvPicPr>
        <p:blipFill>
          <a:blip r:embed="rId3" cstate="print"/>
          <a:stretch>
            <a:fillRect/>
          </a:stretch>
        </p:blipFill>
        <p:spPr>
          <a:xfrm>
            <a:off x="5105401" y="1143000"/>
            <a:ext cx="3428999" cy="4437529"/>
          </a:xfrm>
          <a:prstGeom prst="rect">
            <a:avLst/>
          </a:prstGeom>
          <a:ln w="3175">
            <a:solidFill>
              <a:schemeClr val="tx1"/>
            </a:solidFill>
          </a:ln>
        </p:spPr>
      </p:pic>
      <p:pic>
        <p:nvPicPr>
          <p:cNvPr id="9" name="Picture 8" descr="FGTSPlan_2012LandTrailsMapbook_PUBLIC_DRAFT_Page_09.jpg"/>
          <p:cNvPicPr>
            <a:picLocks noChangeAspect="1"/>
          </p:cNvPicPr>
          <p:nvPr/>
        </p:nvPicPr>
        <p:blipFill>
          <a:blip r:embed="rId4" cstate="print"/>
          <a:stretch>
            <a:fillRect/>
          </a:stretch>
        </p:blipFill>
        <p:spPr>
          <a:xfrm>
            <a:off x="982538" y="1524000"/>
            <a:ext cx="1530927" cy="1981200"/>
          </a:xfrm>
          <a:prstGeom prst="rect">
            <a:avLst/>
          </a:prstGeom>
          <a:ln w="3175">
            <a:solidFill>
              <a:schemeClr val="tx1"/>
            </a:solidFill>
          </a:ln>
        </p:spPr>
      </p:pic>
      <p:pic>
        <p:nvPicPr>
          <p:cNvPr id="11" name="Picture 10" descr="FGTSPlan2012PaddlingMapbook_PUBLICDRAFT_Page_09.jpg"/>
          <p:cNvPicPr>
            <a:picLocks noChangeAspect="1"/>
          </p:cNvPicPr>
          <p:nvPr/>
        </p:nvPicPr>
        <p:blipFill>
          <a:blip r:embed="rId5" cstate="print"/>
          <a:stretch>
            <a:fillRect/>
          </a:stretch>
        </p:blipFill>
        <p:spPr>
          <a:xfrm>
            <a:off x="986001" y="3962400"/>
            <a:ext cx="1524000" cy="1905000"/>
          </a:xfrm>
          <a:prstGeom prst="rect">
            <a:avLst/>
          </a:prstGeom>
          <a:ln w="3175">
            <a:solidFill>
              <a:schemeClr val="tx1"/>
            </a:solidFill>
          </a:ln>
        </p:spPr>
      </p:pic>
      <p:sp>
        <p:nvSpPr>
          <p:cNvPr id="17" name="TextBox 16"/>
          <p:cNvSpPr txBox="1"/>
          <p:nvPr/>
        </p:nvSpPr>
        <p:spPr>
          <a:xfrm>
            <a:off x="532123" y="1143000"/>
            <a:ext cx="2431756" cy="307777"/>
          </a:xfrm>
          <a:prstGeom prst="rect">
            <a:avLst/>
          </a:prstGeom>
          <a:solidFill>
            <a:schemeClr val="tx2">
              <a:lumMod val="60000"/>
              <a:lumOff val="40000"/>
            </a:schemeClr>
          </a:solidFill>
          <a:ln>
            <a:noFill/>
          </a:ln>
        </p:spPr>
        <p:txBody>
          <a:bodyPr wrap="none" rtlCol="0">
            <a:spAutoFit/>
          </a:bodyPr>
          <a:lstStyle/>
          <a:p>
            <a:r>
              <a:rPr lang="en-US" sz="1400" dirty="0" smtClean="0">
                <a:solidFill>
                  <a:schemeClr val="bg1"/>
                </a:solidFill>
                <a:latin typeface="Arial" pitchFamily="34" charset="0"/>
                <a:cs typeface="Arial" pitchFamily="34" charset="0"/>
              </a:rPr>
              <a:t>Land Trails Opportunity Map</a:t>
            </a:r>
            <a:endParaRPr lang="en-US" sz="1400" dirty="0">
              <a:solidFill>
                <a:schemeClr val="bg1"/>
              </a:solidFill>
              <a:latin typeface="Arial" pitchFamily="34" charset="0"/>
              <a:cs typeface="Arial" pitchFamily="34" charset="0"/>
            </a:endParaRPr>
          </a:p>
        </p:txBody>
      </p:sp>
      <p:sp>
        <p:nvSpPr>
          <p:cNvPr id="18" name="TextBox 17"/>
          <p:cNvSpPr txBox="1"/>
          <p:nvPr/>
        </p:nvSpPr>
        <p:spPr>
          <a:xfrm>
            <a:off x="371803" y="3578423"/>
            <a:ext cx="2752397" cy="307777"/>
          </a:xfrm>
          <a:prstGeom prst="rect">
            <a:avLst/>
          </a:prstGeom>
          <a:solidFill>
            <a:schemeClr val="tx2">
              <a:lumMod val="60000"/>
              <a:lumOff val="40000"/>
            </a:schemeClr>
          </a:solidFill>
          <a:ln>
            <a:noFill/>
          </a:ln>
        </p:spPr>
        <p:txBody>
          <a:bodyPr wrap="square" rtlCol="0">
            <a:spAutoFit/>
          </a:bodyPr>
          <a:lstStyle/>
          <a:p>
            <a:pPr algn="ctr"/>
            <a:r>
              <a:rPr lang="en-US" sz="1400" dirty="0" smtClean="0">
                <a:solidFill>
                  <a:schemeClr val="bg1"/>
                </a:solidFill>
                <a:latin typeface="Arial" pitchFamily="34" charset="0"/>
                <a:cs typeface="Arial" pitchFamily="34" charset="0"/>
              </a:rPr>
              <a:t>Paddling Trails Opportunity Map</a:t>
            </a:r>
            <a:endParaRPr lang="en-US" sz="1400" dirty="0">
              <a:solidFill>
                <a:schemeClr val="bg1"/>
              </a:solidFill>
              <a:latin typeface="Arial" pitchFamily="34" charset="0"/>
              <a:cs typeface="Arial" pitchFamily="34" charset="0"/>
            </a:endParaRPr>
          </a:p>
        </p:txBody>
      </p:sp>
      <p:cxnSp>
        <p:nvCxnSpPr>
          <p:cNvPr id="20" name="Straight Arrow Connector 19"/>
          <p:cNvCxnSpPr/>
          <p:nvPr/>
        </p:nvCxnSpPr>
        <p:spPr>
          <a:xfrm>
            <a:off x="3124200" y="2286000"/>
            <a:ext cx="1600200" cy="0"/>
          </a:xfrm>
          <a:prstGeom prst="straightConnector1">
            <a:avLst/>
          </a:prstGeom>
          <a:ln w="762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5804205" y="1138112"/>
            <a:ext cx="2031390" cy="369332"/>
          </a:xfrm>
          <a:prstGeom prst="rect">
            <a:avLst/>
          </a:prstGeom>
          <a:solidFill>
            <a:schemeClr val="tx2">
              <a:lumMod val="60000"/>
              <a:lumOff val="40000"/>
            </a:schemeClr>
          </a:solidFill>
          <a:ln>
            <a:noFill/>
          </a:ln>
        </p:spPr>
        <p:txBody>
          <a:bodyPr wrap="none" rtlCol="0">
            <a:spAutoFit/>
          </a:bodyPr>
          <a:lstStyle/>
          <a:p>
            <a:r>
              <a:rPr lang="en-US" dirty="0" smtClean="0">
                <a:solidFill>
                  <a:schemeClr val="bg1"/>
                </a:solidFill>
                <a:latin typeface="Arial" pitchFamily="34" charset="0"/>
                <a:cs typeface="Arial" pitchFamily="34" charset="0"/>
              </a:rPr>
              <a:t>Priority Trails Map</a:t>
            </a:r>
            <a:endParaRPr lang="en-US" dirty="0">
              <a:solidFill>
                <a:schemeClr val="bg1"/>
              </a:solidFill>
              <a:latin typeface="Arial" pitchFamily="34" charset="0"/>
              <a:cs typeface="Arial" pitchFamily="34" charset="0"/>
            </a:endParaRPr>
          </a:p>
        </p:txBody>
      </p:sp>
      <p:cxnSp>
        <p:nvCxnSpPr>
          <p:cNvPr id="25" name="Straight Arrow Connector 24"/>
          <p:cNvCxnSpPr/>
          <p:nvPr/>
        </p:nvCxnSpPr>
        <p:spPr>
          <a:xfrm>
            <a:off x="3124200" y="4953000"/>
            <a:ext cx="1600200" cy="0"/>
          </a:xfrm>
          <a:prstGeom prst="straightConnector1">
            <a:avLst/>
          </a:prstGeom>
          <a:ln w="762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81000" y="5867400"/>
            <a:ext cx="8763000" cy="646331"/>
          </a:xfrm>
          <a:prstGeom prst="rect">
            <a:avLst/>
          </a:prstGeom>
          <a:noFill/>
        </p:spPr>
        <p:txBody>
          <a:bodyPr wrap="square" rtlCol="0">
            <a:spAutoFit/>
          </a:bodyPr>
          <a:lstStyle/>
          <a:p>
            <a:r>
              <a:rPr lang="en-US" b="1" dirty="0" smtClean="0">
                <a:latin typeface="Arial" pitchFamily="34" charset="0"/>
                <a:cs typeface="Arial" pitchFamily="34" charset="0"/>
              </a:rPr>
              <a:t>Six public workshops were held throughout the state. After public comment and an evaluation process, OGT staff delineated the </a:t>
            </a:r>
            <a:r>
              <a:rPr lang="en-US" b="1" dirty="0">
                <a:latin typeface="Arial" pitchFamily="34" charset="0"/>
                <a:cs typeface="Arial" pitchFamily="34" charset="0"/>
              </a:rPr>
              <a:t>P</a:t>
            </a:r>
            <a:r>
              <a:rPr lang="en-US" b="1" dirty="0" smtClean="0">
                <a:latin typeface="Arial" pitchFamily="34" charset="0"/>
                <a:cs typeface="Arial" pitchFamily="34" charset="0"/>
              </a:rPr>
              <a:t>riority </a:t>
            </a:r>
            <a:r>
              <a:rPr lang="en-US" b="1" dirty="0">
                <a:latin typeface="Arial" pitchFamily="34" charset="0"/>
                <a:cs typeface="Arial" pitchFamily="34" charset="0"/>
              </a:rPr>
              <a:t>T</a:t>
            </a:r>
            <a:r>
              <a:rPr lang="en-US" b="1" dirty="0" smtClean="0">
                <a:latin typeface="Arial" pitchFamily="34" charset="0"/>
                <a:cs typeface="Arial" pitchFamily="34" charset="0"/>
              </a:rPr>
              <a:t>rails Network. </a:t>
            </a:r>
          </a:p>
        </p:txBody>
      </p:sp>
    </p:spTree>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10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childTnLst>
                                </p:cTn>
                              </p:par>
                              <p:par>
                                <p:cTn id="14" presetID="10"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2012-FGTS-Priority-Trails-F.jpg"/>
          <p:cNvPicPr>
            <a:picLocks noChangeAspect="1"/>
          </p:cNvPicPr>
          <p:nvPr/>
        </p:nvPicPr>
        <p:blipFill rotWithShape="1">
          <a:blip r:embed="rId3" cstate="print"/>
          <a:srcRect t="6350"/>
          <a:stretch/>
        </p:blipFill>
        <p:spPr>
          <a:xfrm>
            <a:off x="1210052" y="1072056"/>
            <a:ext cx="6867149" cy="4915672"/>
          </a:xfrm>
          <a:prstGeom prst="rect">
            <a:avLst/>
          </a:prstGeom>
        </p:spPr>
      </p:pic>
      <p:pic>
        <p:nvPicPr>
          <p:cNvPr id="10" name="Picture 9" descr="DEP_color_logo white text[Converted].png"/>
          <p:cNvPicPr>
            <a:picLocks noChangeAspect="1"/>
          </p:cNvPicPr>
          <p:nvPr/>
        </p:nvPicPr>
        <p:blipFill>
          <a:blip r:embed="rId4" cstate="print"/>
          <a:stretch>
            <a:fillRect/>
          </a:stretch>
        </p:blipFill>
        <p:spPr>
          <a:xfrm>
            <a:off x="228600" y="191379"/>
            <a:ext cx="990600" cy="646821"/>
          </a:xfrm>
          <a:prstGeom prst="rect">
            <a:avLst/>
          </a:prstGeom>
        </p:spPr>
      </p:pic>
      <p:sp>
        <p:nvSpPr>
          <p:cNvPr id="11" name="Rectangle 10"/>
          <p:cNvSpPr/>
          <p:nvPr/>
        </p:nvSpPr>
        <p:spPr>
          <a:xfrm>
            <a:off x="2286000" y="3103911"/>
            <a:ext cx="4572000" cy="288284"/>
          </a:xfrm>
          <a:prstGeom prst="rect">
            <a:avLst/>
          </a:prstGeom>
        </p:spPr>
        <p:txBody>
          <a:bodyPr>
            <a:spAutoFit/>
          </a:bodyPr>
          <a:lstStyle/>
          <a:p>
            <a:pPr eaLnBrk="0" hangingPunct="0">
              <a:lnSpc>
                <a:spcPct val="125000"/>
              </a:lnSpc>
              <a:spcBef>
                <a:spcPct val="50000"/>
              </a:spcBef>
              <a:defRPr/>
            </a:pPr>
            <a:endParaRPr lang="en-US" sz="1100" b="1" dirty="0">
              <a:effectLst>
                <a:outerShdw blurRad="38100" dist="38100" dir="2700000" algn="tl">
                  <a:srgbClr val="000000">
                    <a:alpha val="43137"/>
                  </a:srgbClr>
                </a:outerShdw>
              </a:effectLst>
              <a:latin typeface="Candara" pitchFamily="34" charset="0"/>
            </a:endParaRPr>
          </a:p>
        </p:txBody>
      </p:sp>
      <p:sp>
        <p:nvSpPr>
          <p:cNvPr id="9" name="Rectangle 8"/>
          <p:cNvSpPr/>
          <p:nvPr/>
        </p:nvSpPr>
        <p:spPr>
          <a:xfrm>
            <a:off x="381000" y="180238"/>
            <a:ext cx="9144000" cy="707886"/>
          </a:xfrm>
          <a:prstGeom prst="rect">
            <a:avLst/>
          </a:prstGeom>
        </p:spPr>
        <p:txBody>
          <a:bodyPr>
            <a:spAutoFit/>
          </a:bodyPr>
          <a:lstStyle/>
          <a:p>
            <a:pPr algn="ctr">
              <a:defRPr/>
            </a:pPr>
            <a:r>
              <a:rPr lang="en-US" sz="4000" b="1" dirty="0" smtClean="0">
                <a:solidFill>
                  <a:schemeClr val="bg1"/>
                </a:solidFill>
                <a:latin typeface="Arial" panose="020B0604020202020204" pitchFamily="34" charset="0"/>
                <a:cs typeface="Arial" panose="020B0604020202020204" pitchFamily="34" charset="0"/>
              </a:rPr>
              <a:t>Priority Trails Network</a:t>
            </a:r>
            <a:endParaRPr lang="en-US" sz="4000" b="1" dirty="0">
              <a:solidFill>
                <a:schemeClr val="bg1"/>
              </a:solidFill>
              <a:latin typeface="Arial" panose="020B0604020202020204" pitchFamily="34" charset="0"/>
              <a:cs typeface="Arial" panose="020B0604020202020204" pitchFamily="34" charset="0"/>
            </a:endParaRPr>
          </a:p>
        </p:txBody>
      </p:sp>
      <p:sp>
        <p:nvSpPr>
          <p:cNvPr id="12" name="Rectangle 11"/>
          <p:cNvSpPr/>
          <p:nvPr/>
        </p:nvSpPr>
        <p:spPr>
          <a:xfrm>
            <a:off x="76200" y="5785247"/>
            <a:ext cx="8915400" cy="615553"/>
          </a:xfrm>
          <a:prstGeom prst="rect">
            <a:avLst/>
          </a:prstGeom>
        </p:spPr>
        <p:txBody>
          <a:bodyPr wrap="square">
            <a:spAutoFit/>
          </a:bodyPr>
          <a:lstStyle/>
          <a:p>
            <a:pPr algn="ctr"/>
            <a:r>
              <a:rPr lang="en-US" sz="1700" b="1" dirty="0" smtClean="0">
                <a:latin typeface="Arial" pitchFamily="34" charset="0"/>
                <a:cs typeface="Arial" pitchFamily="34" charset="0"/>
              </a:rPr>
              <a:t>The priority trails network builds on previous state investments, supports long-distance and loop trails, increases access to resources and connects populations.</a:t>
            </a:r>
            <a:endParaRPr lang="en-US" sz="1700" b="1" dirty="0">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DEP_color_logo white text[Converted].png"/>
          <p:cNvPicPr>
            <a:picLocks noChangeAspect="1"/>
          </p:cNvPicPr>
          <p:nvPr/>
        </p:nvPicPr>
        <p:blipFill>
          <a:blip r:embed="rId2" cstate="print"/>
          <a:stretch>
            <a:fillRect/>
          </a:stretch>
        </p:blipFill>
        <p:spPr>
          <a:xfrm>
            <a:off x="228600" y="191379"/>
            <a:ext cx="990600" cy="646821"/>
          </a:xfrm>
          <a:prstGeom prst="rect">
            <a:avLst/>
          </a:prstGeom>
        </p:spPr>
      </p:pic>
      <p:sp>
        <p:nvSpPr>
          <p:cNvPr id="1025" name="Rectangle 1"/>
          <p:cNvSpPr>
            <a:spLocks noChangeArrowheads="1"/>
          </p:cNvSpPr>
          <p:nvPr/>
        </p:nvSpPr>
        <p:spPr bwMode="auto">
          <a:xfrm>
            <a:off x="1873384" y="2421553"/>
            <a:ext cx="7270616"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1" fontAlgn="base">
              <a:spcBef>
                <a:spcPct val="0"/>
              </a:spcBef>
              <a:spcAft>
                <a:spcPct val="0"/>
              </a:spcAft>
            </a:pPr>
            <a:r>
              <a:rPr lang="en-US" sz="2400" b="1" dirty="0" smtClean="0">
                <a:latin typeface="Arial" panose="020B0604020202020204" pitchFamily="34" charset="0"/>
                <a:ea typeface="Calibri" pitchFamily="34" charset="0"/>
                <a:cs typeface="Arial" pitchFamily="34" charset="0"/>
              </a:rPr>
              <a:t>Level 3 - The Gaps: </a:t>
            </a:r>
            <a:r>
              <a:rPr lang="en-US" sz="2400" dirty="0" smtClean="0">
                <a:latin typeface="Arial" pitchFamily="34" charset="0"/>
                <a:ea typeface="Calibri" pitchFamily="34" charset="0"/>
                <a:cs typeface="Arial" pitchFamily="34" charset="0"/>
              </a:rPr>
              <a:t>Priority Trail Gaps and Ecological Greenway Strategic Protection Areas</a:t>
            </a:r>
            <a:endParaRPr lang="en-US" sz="2400" dirty="0" smtClean="0">
              <a:latin typeface="Arial" pitchFamily="34" charset="0"/>
              <a:cs typeface="Arial" pitchFamily="34" charset="0"/>
            </a:endParaRPr>
          </a:p>
          <a:p>
            <a:pPr marL="457200" marR="0" lvl="1" indent="0" algn="l" defTabSz="914400" rtl="0" eaLnBrk="1" fontAlgn="base" latinLnBrk="0" hangingPunct="1">
              <a:lnSpc>
                <a:spcPct val="100000"/>
              </a:lnSpc>
              <a:spcBef>
                <a:spcPct val="0"/>
              </a:spcBef>
              <a:spcAft>
                <a:spcPct val="0"/>
              </a:spcAft>
              <a:buClrTx/>
              <a:buSzTx/>
              <a:tabLst/>
            </a:pPr>
            <a:endParaRPr kumimoji="0" lang="en-US" sz="2400" b="1"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lvl="1" fontAlgn="base">
              <a:spcBef>
                <a:spcPct val="0"/>
              </a:spcBef>
              <a:spcAft>
                <a:spcPct val="0"/>
              </a:spcAft>
            </a:pPr>
            <a:endParaRPr lang="en-US" sz="2400" b="1" dirty="0" smtClean="0">
              <a:latin typeface="Arial" pitchFamily="34" charset="0"/>
              <a:ea typeface="Calibri" pitchFamily="34" charset="0"/>
              <a:cs typeface="Arial" pitchFamily="34" charset="0"/>
            </a:endParaRPr>
          </a:p>
          <a:p>
            <a:pPr lvl="1" fontAlgn="base">
              <a:spcBef>
                <a:spcPct val="0"/>
              </a:spcBef>
              <a:spcAft>
                <a:spcPct val="0"/>
              </a:spcAft>
            </a:pPr>
            <a:r>
              <a:rPr lang="en-US" sz="2400" b="1" dirty="0" smtClean="0">
                <a:latin typeface="Arial" pitchFamily="34" charset="0"/>
                <a:ea typeface="Calibri" pitchFamily="34" charset="0"/>
                <a:cs typeface="Arial" pitchFamily="34" charset="0"/>
              </a:rPr>
              <a:t>Level 2 - The Priorities: </a:t>
            </a:r>
            <a:r>
              <a:rPr lang="en-US" sz="2400" dirty="0" smtClean="0">
                <a:latin typeface="Arial" pitchFamily="34" charset="0"/>
                <a:ea typeface="Calibri" pitchFamily="34" charset="0"/>
                <a:cs typeface="Arial" pitchFamily="34" charset="0"/>
              </a:rPr>
              <a:t>Priority Trails and Ecological Greenway Critical Linkages </a:t>
            </a:r>
          </a:p>
          <a:p>
            <a:pPr lvl="1" fontAlgn="base">
              <a:spcBef>
                <a:spcPct val="0"/>
              </a:spcBef>
              <a:spcAft>
                <a:spcPct val="0"/>
              </a:spcAft>
            </a:pPr>
            <a:endParaRPr kumimoji="0" lang="en-US" sz="2400" b="1"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lvl="1" fontAlgn="base">
              <a:spcBef>
                <a:spcPct val="0"/>
              </a:spcBef>
              <a:spcAft>
                <a:spcPct val="0"/>
              </a:spcAft>
            </a:pPr>
            <a:endParaRPr kumimoji="0" lang="en-US" sz="2400" b="1"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lvl="1" fontAlgn="base">
              <a:spcBef>
                <a:spcPct val="0"/>
              </a:spcBef>
              <a:spcAft>
                <a:spcPct val="0"/>
              </a:spcAft>
            </a:pPr>
            <a:r>
              <a:rPr kumimoji="0" lang="en-US"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Level 1 - The Vision:</a:t>
            </a:r>
            <a:r>
              <a:rPr kumimoji="0" lang="en-US" sz="2400" b="1" i="0" u="none" strike="noStrike" cap="none" normalizeH="0" dirty="0" smtClean="0">
                <a:ln>
                  <a:noFill/>
                </a:ln>
                <a:solidFill>
                  <a:schemeClr val="tx1"/>
                </a:solidFill>
                <a:effectLst/>
                <a:latin typeface="Arial" pitchFamily="34" charset="0"/>
                <a:ea typeface="Calibri" pitchFamily="34" charset="0"/>
                <a:cs typeface="Arial" pitchFamily="34" charset="0"/>
              </a:rPr>
              <a:t> </a:t>
            </a:r>
            <a:r>
              <a:rPr lang="en-US" sz="2400" dirty="0" smtClean="0">
                <a:latin typeface="Arial" pitchFamily="34" charset="0"/>
                <a:ea typeface="Calibri" pitchFamily="34" charset="0"/>
                <a:cs typeface="Arial" pitchFamily="34" charset="0"/>
              </a:rPr>
              <a:t>Land T</a:t>
            </a:r>
            <a:r>
              <a:rPr kumimoji="0" lang="en-US" sz="2400" i="0" u="none" strike="noStrike" cap="none" normalizeH="0" dirty="0" smtClean="0">
                <a:ln>
                  <a:noFill/>
                </a:ln>
                <a:solidFill>
                  <a:schemeClr val="tx1"/>
                </a:solidFill>
                <a:effectLst/>
                <a:latin typeface="Arial" pitchFamily="34" charset="0"/>
                <a:ea typeface="Calibri" pitchFamily="34" charset="0"/>
                <a:cs typeface="Arial" pitchFamily="34" charset="0"/>
              </a:rPr>
              <a:t>rail, Paddling Trail and Ecological Greenway </a:t>
            </a: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Opportunities</a:t>
            </a: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p>
          <a:p>
            <a:pPr marL="457200" marR="0" lvl="1" indent="0" algn="l" defTabSz="914400" rtl="0" eaLnBrk="1" fontAlgn="base" latinLnBrk="0" hangingPunct="1">
              <a:lnSpc>
                <a:spcPct val="100000"/>
              </a:lnSpc>
              <a:spcBef>
                <a:spcPct val="0"/>
              </a:spcBef>
              <a:spcAft>
                <a:spcPct val="0"/>
              </a:spcAft>
              <a:buClrTx/>
              <a:buSzTx/>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457200" marR="0" lvl="1" indent="0" algn="l" defTabSz="914400" rtl="0" eaLnBrk="0" fontAlgn="base" latinLnBrk="0" hangingPunct="0">
              <a:lnSpc>
                <a:spcPct val="100000"/>
              </a:lnSpc>
              <a:spcBef>
                <a:spcPct val="0"/>
              </a:spcBef>
              <a:spcAft>
                <a:spcPct val="0"/>
              </a:spcAft>
              <a:buClrTx/>
              <a:buSzTx/>
              <a:tabLst/>
            </a:pP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r>
            <a:b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b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14" name="Straight Arrow Connector 13"/>
          <p:cNvCxnSpPr/>
          <p:nvPr/>
        </p:nvCxnSpPr>
        <p:spPr>
          <a:xfrm flipV="1">
            <a:off x="2209800" y="2541687"/>
            <a:ext cx="0" cy="3733800"/>
          </a:xfrm>
          <a:prstGeom prst="straightConnector1">
            <a:avLst/>
          </a:prstGeom>
          <a:ln w="762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0" y="2541687"/>
            <a:ext cx="2248819" cy="400110"/>
          </a:xfrm>
          <a:prstGeom prst="rect">
            <a:avLst/>
          </a:prstGeom>
          <a:noFill/>
        </p:spPr>
        <p:txBody>
          <a:bodyPr wrap="square" rtlCol="0">
            <a:spAutoFit/>
          </a:bodyPr>
          <a:lstStyle/>
          <a:p>
            <a:r>
              <a:rPr lang="en-US" sz="2000" dirty="0" smtClean="0">
                <a:latin typeface="Arial" panose="020B0604020202020204" pitchFamily="34" charset="0"/>
                <a:cs typeface="Arial" panose="020B0604020202020204" pitchFamily="34" charset="0"/>
              </a:rPr>
              <a:t>Highest</a:t>
            </a:r>
            <a:r>
              <a:rPr lang="en-US" sz="2000" b="1" dirty="0" smtClean="0">
                <a:latin typeface="Arial" panose="020B0604020202020204" pitchFamily="34" charset="0"/>
                <a:cs typeface="Arial" panose="020B0604020202020204" pitchFamily="34" charset="0"/>
              </a:rPr>
              <a:t> </a:t>
            </a:r>
            <a:r>
              <a:rPr lang="en-US" sz="2000" dirty="0" smtClean="0">
                <a:latin typeface="Arial" panose="020B0604020202020204" pitchFamily="34" charset="0"/>
                <a:cs typeface="Arial" panose="020B0604020202020204" pitchFamily="34" charset="0"/>
              </a:rPr>
              <a:t>Needs</a:t>
            </a:r>
            <a:endParaRPr lang="en-US" sz="2000" dirty="0">
              <a:latin typeface="Arial" panose="020B0604020202020204" pitchFamily="34" charset="0"/>
              <a:cs typeface="Arial" panose="020B0604020202020204" pitchFamily="34" charset="0"/>
            </a:endParaRPr>
          </a:p>
        </p:txBody>
      </p:sp>
      <p:sp>
        <p:nvSpPr>
          <p:cNvPr id="18" name="TextBox 17"/>
          <p:cNvSpPr txBox="1"/>
          <p:nvPr/>
        </p:nvSpPr>
        <p:spPr>
          <a:xfrm>
            <a:off x="0" y="3989487"/>
            <a:ext cx="2398643" cy="400110"/>
          </a:xfrm>
          <a:prstGeom prst="rect">
            <a:avLst/>
          </a:prstGeom>
          <a:noFill/>
        </p:spPr>
        <p:txBody>
          <a:bodyPr wrap="square" rtlCol="0">
            <a:spAutoFit/>
          </a:bodyPr>
          <a:lstStyle/>
          <a:p>
            <a:r>
              <a:rPr lang="en-US" sz="2000" dirty="0" smtClean="0">
                <a:latin typeface="Arial" panose="020B0604020202020204" pitchFamily="34" charset="0"/>
                <a:cs typeface="Arial" panose="020B0604020202020204" pitchFamily="34" charset="0"/>
              </a:rPr>
              <a:t>Focused System</a:t>
            </a:r>
            <a:endParaRPr lang="en-US" sz="2000" dirty="0">
              <a:latin typeface="Arial" panose="020B0604020202020204" pitchFamily="34" charset="0"/>
              <a:cs typeface="Arial" panose="020B0604020202020204" pitchFamily="34" charset="0"/>
            </a:endParaRPr>
          </a:p>
        </p:txBody>
      </p:sp>
      <p:sp>
        <p:nvSpPr>
          <p:cNvPr id="19" name="TextBox 18"/>
          <p:cNvSpPr txBox="1"/>
          <p:nvPr/>
        </p:nvSpPr>
        <p:spPr>
          <a:xfrm>
            <a:off x="0" y="5437287"/>
            <a:ext cx="2360056" cy="400110"/>
          </a:xfrm>
          <a:prstGeom prst="rect">
            <a:avLst/>
          </a:prstGeom>
          <a:noFill/>
        </p:spPr>
        <p:txBody>
          <a:bodyPr wrap="square" rtlCol="0">
            <a:spAutoFit/>
          </a:bodyPr>
          <a:lstStyle/>
          <a:p>
            <a:r>
              <a:rPr lang="en-US" sz="2000" dirty="0" smtClean="0">
                <a:latin typeface="Arial" panose="020B0604020202020204" pitchFamily="34" charset="0"/>
                <a:cs typeface="Arial" panose="020B0604020202020204" pitchFamily="34" charset="0"/>
              </a:rPr>
              <a:t>Complete System</a:t>
            </a:r>
            <a:endParaRPr lang="en-US" sz="2000" dirty="0">
              <a:latin typeface="Arial" panose="020B0604020202020204" pitchFamily="34" charset="0"/>
              <a:cs typeface="Arial" panose="020B0604020202020204" pitchFamily="34" charset="0"/>
            </a:endParaRPr>
          </a:p>
        </p:txBody>
      </p:sp>
      <p:sp>
        <p:nvSpPr>
          <p:cNvPr id="17" name="Rectangle 16"/>
          <p:cNvSpPr/>
          <p:nvPr/>
        </p:nvSpPr>
        <p:spPr>
          <a:xfrm>
            <a:off x="152400" y="207663"/>
            <a:ext cx="8991600" cy="707886"/>
          </a:xfrm>
          <a:prstGeom prst="rect">
            <a:avLst/>
          </a:prstGeom>
        </p:spPr>
        <p:txBody>
          <a:bodyPr wrap="square">
            <a:spAutoFit/>
          </a:bodyPr>
          <a:lstStyle/>
          <a:p>
            <a:pPr algn="ctr">
              <a:defRPr/>
            </a:pPr>
            <a:r>
              <a:rPr lang="en-US" sz="4000" b="1" dirty="0" smtClean="0">
                <a:solidFill>
                  <a:schemeClr val="bg1"/>
                </a:solidFill>
                <a:latin typeface="Arial" panose="020B0604020202020204" pitchFamily="34" charset="0"/>
                <a:cs typeface="Arial" panose="020B0604020202020204" pitchFamily="34" charset="0"/>
              </a:rPr>
              <a:t>Map Progression</a:t>
            </a:r>
            <a:endParaRPr lang="en-US" sz="4000" b="1" dirty="0">
              <a:solidFill>
                <a:schemeClr val="bg1"/>
              </a:solidFill>
              <a:latin typeface="Arial" panose="020B0604020202020204" pitchFamily="34" charset="0"/>
              <a:cs typeface="Arial" panose="020B0604020202020204" pitchFamily="34" charset="0"/>
            </a:endParaRPr>
          </a:p>
        </p:txBody>
      </p:sp>
      <p:pic>
        <p:nvPicPr>
          <p:cNvPr id="12" name="Picture 11" descr="Florida Greenways and Trails System Plan">
            <a:hlinkClick r:id="rId3"/>
          </p:cNvPr>
          <p:cNvPicPr/>
          <p:nvPr/>
        </p:nvPicPr>
        <p:blipFill>
          <a:blip r:embed="rId4" cstate="print"/>
          <a:srcRect/>
          <a:stretch>
            <a:fillRect/>
          </a:stretch>
        </p:blipFill>
        <p:spPr bwMode="auto">
          <a:xfrm>
            <a:off x="7010400" y="1295400"/>
            <a:ext cx="1962577" cy="884705"/>
          </a:xfrm>
          <a:prstGeom prst="rect">
            <a:avLst/>
          </a:prstGeom>
          <a:noFill/>
          <a:ln w="9525">
            <a:noFill/>
            <a:miter lim="800000"/>
            <a:headEnd/>
            <a:tailEnd/>
          </a:ln>
        </p:spPr>
      </p:pic>
      <p:sp>
        <p:nvSpPr>
          <p:cNvPr id="2" name="TextBox 1"/>
          <p:cNvSpPr txBox="1"/>
          <p:nvPr/>
        </p:nvSpPr>
        <p:spPr>
          <a:xfrm>
            <a:off x="76200" y="1447800"/>
            <a:ext cx="5562600" cy="461665"/>
          </a:xfrm>
          <a:prstGeom prst="rect">
            <a:avLst/>
          </a:prstGeom>
          <a:noFill/>
        </p:spPr>
        <p:txBody>
          <a:bodyPr wrap="square" rtlCol="0">
            <a:spAutoFit/>
          </a:bodyPr>
          <a:lstStyle/>
          <a:p>
            <a:r>
              <a:rPr lang="en-US" sz="2400" dirty="0" smtClean="0"/>
              <a:t>The FGTS maps consist of the following:</a:t>
            </a:r>
            <a:endParaRPr lang="en-US" sz="2400" dirty="0"/>
          </a:p>
        </p:txBody>
      </p:sp>
    </p:spTree>
    <p:extLst>
      <p:ext uri="{BB962C8B-B14F-4D97-AF65-F5344CB8AC3E}">
        <p14:creationId xmlns:p14="http://schemas.microsoft.com/office/powerpoint/2010/main" val="537247653"/>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676400" y="228600"/>
            <a:ext cx="5410200" cy="707886"/>
          </a:xfrm>
          <a:prstGeom prst="rect">
            <a:avLst/>
          </a:prstGeom>
          <a:noFill/>
        </p:spPr>
        <p:txBody>
          <a:bodyPr wrap="square" rtlCol="0">
            <a:spAutoFit/>
          </a:bodyPr>
          <a:lstStyle/>
          <a:p>
            <a:pPr algn="ctr"/>
            <a:endParaRPr lang="en-US" sz="4000" b="1" dirty="0">
              <a:solidFill>
                <a:schemeClr val="bg1"/>
              </a:solidFill>
              <a:latin typeface="Arial"/>
              <a:cs typeface="Arial"/>
            </a:endParaRPr>
          </a:p>
        </p:txBody>
      </p:sp>
      <p:pic>
        <p:nvPicPr>
          <p:cNvPr id="10" name="Picture 9" descr="DEP_color_logo white text[Converted].png"/>
          <p:cNvPicPr>
            <a:picLocks noChangeAspect="1"/>
          </p:cNvPicPr>
          <p:nvPr/>
        </p:nvPicPr>
        <p:blipFill>
          <a:blip r:embed="rId3" cstate="print"/>
          <a:stretch>
            <a:fillRect/>
          </a:stretch>
        </p:blipFill>
        <p:spPr>
          <a:xfrm>
            <a:off x="228600" y="191379"/>
            <a:ext cx="990600" cy="646821"/>
          </a:xfrm>
          <a:prstGeom prst="rect">
            <a:avLst/>
          </a:prstGeom>
        </p:spPr>
      </p:pic>
      <p:sp>
        <p:nvSpPr>
          <p:cNvPr id="11" name="Rectangle 10"/>
          <p:cNvSpPr/>
          <p:nvPr/>
        </p:nvSpPr>
        <p:spPr>
          <a:xfrm>
            <a:off x="2286000" y="3103911"/>
            <a:ext cx="4572000" cy="288284"/>
          </a:xfrm>
          <a:prstGeom prst="rect">
            <a:avLst/>
          </a:prstGeom>
        </p:spPr>
        <p:txBody>
          <a:bodyPr>
            <a:spAutoFit/>
          </a:bodyPr>
          <a:lstStyle/>
          <a:p>
            <a:pPr eaLnBrk="0" hangingPunct="0">
              <a:lnSpc>
                <a:spcPct val="125000"/>
              </a:lnSpc>
              <a:spcBef>
                <a:spcPct val="50000"/>
              </a:spcBef>
              <a:defRPr/>
            </a:pPr>
            <a:endParaRPr lang="en-US" sz="1100" b="1" dirty="0">
              <a:effectLst>
                <a:outerShdw blurRad="38100" dist="38100" dir="2700000" algn="tl">
                  <a:srgbClr val="000000">
                    <a:alpha val="43137"/>
                  </a:srgbClr>
                </a:outerShdw>
              </a:effectLst>
              <a:latin typeface="Candara" pitchFamily="34" charset="0"/>
            </a:endParaRPr>
          </a:p>
        </p:txBody>
      </p:sp>
      <p:sp>
        <p:nvSpPr>
          <p:cNvPr id="9" name="Rectangle 8"/>
          <p:cNvSpPr/>
          <p:nvPr/>
        </p:nvSpPr>
        <p:spPr>
          <a:xfrm>
            <a:off x="228600" y="121503"/>
            <a:ext cx="9144000" cy="707886"/>
          </a:xfrm>
          <a:prstGeom prst="rect">
            <a:avLst/>
          </a:prstGeom>
        </p:spPr>
        <p:txBody>
          <a:bodyPr>
            <a:spAutoFit/>
          </a:bodyPr>
          <a:lstStyle/>
          <a:p>
            <a:pPr algn="ctr">
              <a:defRPr/>
            </a:pPr>
            <a:r>
              <a:rPr lang="en-US" sz="4000" b="1" dirty="0" smtClean="0">
                <a:solidFill>
                  <a:schemeClr val="bg1"/>
                </a:solidFill>
                <a:latin typeface="Arial" panose="020B0604020202020204" pitchFamily="34" charset="0"/>
                <a:cs typeface="Arial" pitchFamily="34" charset="0"/>
              </a:rPr>
              <a:t>  Priority Trails Gap Map</a:t>
            </a:r>
            <a:endParaRPr lang="en-US" sz="4000" b="1" dirty="0">
              <a:solidFill>
                <a:schemeClr val="bg1"/>
              </a:solidFill>
              <a:latin typeface="Arial" pitchFamily="34" charset="0"/>
              <a:cs typeface="Arial" pitchFamily="34" charset="0"/>
            </a:endParaRPr>
          </a:p>
        </p:txBody>
      </p:sp>
      <p:pic>
        <p:nvPicPr>
          <p:cNvPr id="16" name="Picture 15" descr="Statewide_Gap (2).jpg"/>
          <p:cNvPicPr>
            <a:picLocks noChangeAspect="1"/>
          </p:cNvPicPr>
          <p:nvPr/>
        </p:nvPicPr>
        <p:blipFill>
          <a:blip r:embed="rId4" cstate="print"/>
          <a:stretch>
            <a:fillRect/>
          </a:stretch>
        </p:blipFill>
        <p:spPr>
          <a:xfrm>
            <a:off x="4419600" y="1066800"/>
            <a:ext cx="4242955" cy="5490882"/>
          </a:xfrm>
          <a:prstGeom prst="rect">
            <a:avLst/>
          </a:prstGeom>
        </p:spPr>
      </p:pic>
      <p:sp>
        <p:nvSpPr>
          <p:cNvPr id="17" name="TextBox 16"/>
          <p:cNvSpPr txBox="1"/>
          <p:nvPr/>
        </p:nvSpPr>
        <p:spPr>
          <a:xfrm>
            <a:off x="304800" y="1295400"/>
            <a:ext cx="4114800" cy="5078313"/>
          </a:xfrm>
          <a:prstGeom prst="rect">
            <a:avLst/>
          </a:prstGeom>
          <a:noFill/>
        </p:spPr>
        <p:txBody>
          <a:bodyPr wrap="square" rtlCol="0">
            <a:spAutoFit/>
          </a:bodyPr>
          <a:lstStyle/>
          <a:p>
            <a:r>
              <a:rPr lang="en-US" sz="3600" dirty="0" smtClean="0">
                <a:latin typeface="Arial" pitchFamily="34" charset="0"/>
                <a:cs typeface="Arial" pitchFamily="34" charset="0"/>
              </a:rPr>
              <a:t>The Priority Trails Gap Map delineates the segments within the Priority Trails Map that are not acquired, developed or funded. </a:t>
            </a:r>
            <a:endParaRPr lang="en-US" sz="3600" dirty="0">
              <a:latin typeface="Arial" pitchFamily="34" charset="0"/>
              <a:cs typeface="Arial" pitchFamily="34" charset="0"/>
            </a:endParaRPr>
          </a:p>
        </p:txBody>
      </p:sp>
    </p:spTree>
    <p:extLst>
      <p:ext uri="{BB962C8B-B14F-4D97-AF65-F5344CB8AC3E}">
        <p14:creationId xmlns:p14="http://schemas.microsoft.com/office/powerpoint/2010/main" val="3283309680"/>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DEP_color_logo white text[Converted].png"/>
          <p:cNvPicPr>
            <a:picLocks noChangeAspect="1"/>
          </p:cNvPicPr>
          <p:nvPr/>
        </p:nvPicPr>
        <p:blipFill>
          <a:blip r:embed="rId3" cstate="print"/>
          <a:stretch>
            <a:fillRect/>
          </a:stretch>
        </p:blipFill>
        <p:spPr>
          <a:xfrm>
            <a:off x="228600" y="191379"/>
            <a:ext cx="990600" cy="646821"/>
          </a:xfrm>
          <a:prstGeom prst="rect">
            <a:avLst/>
          </a:prstGeom>
        </p:spPr>
      </p:pic>
      <p:sp>
        <p:nvSpPr>
          <p:cNvPr id="12" name="Rectangle 11"/>
          <p:cNvSpPr/>
          <p:nvPr/>
        </p:nvSpPr>
        <p:spPr>
          <a:xfrm>
            <a:off x="444887" y="159848"/>
            <a:ext cx="9144000" cy="707886"/>
          </a:xfrm>
          <a:prstGeom prst="rect">
            <a:avLst/>
          </a:prstGeom>
        </p:spPr>
        <p:txBody>
          <a:bodyPr>
            <a:spAutoFit/>
          </a:bodyPr>
          <a:lstStyle/>
          <a:p>
            <a:pPr algn="ctr">
              <a:defRPr/>
            </a:pPr>
            <a:r>
              <a:rPr lang="en-US" sz="4000" b="1" dirty="0" smtClean="0">
                <a:solidFill>
                  <a:schemeClr val="bg1"/>
                </a:solidFill>
                <a:latin typeface="Arial" pitchFamily="34" charset="0"/>
                <a:cs typeface="Arial" pitchFamily="34" charset="0"/>
              </a:rPr>
              <a:t>Process to Close Gaps</a:t>
            </a:r>
            <a:endParaRPr lang="en-US" sz="4000" b="1" dirty="0">
              <a:solidFill>
                <a:schemeClr val="bg1"/>
              </a:solidFill>
              <a:latin typeface="Arial" pitchFamily="34" charset="0"/>
              <a:cs typeface="Arial" pitchFamily="34" charset="0"/>
            </a:endParaRPr>
          </a:p>
        </p:txBody>
      </p:sp>
      <p:sp>
        <p:nvSpPr>
          <p:cNvPr id="5" name="Freeform 4"/>
          <p:cNvSpPr/>
          <p:nvPr/>
        </p:nvSpPr>
        <p:spPr>
          <a:xfrm>
            <a:off x="1182894" y="3426332"/>
            <a:ext cx="1946595" cy="1605534"/>
          </a:xfrm>
          <a:custGeom>
            <a:avLst/>
            <a:gdLst>
              <a:gd name="connsiteX0" fmla="*/ 0 w 1946595"/>
              <a:gd name="connsiteY0" fmla="*/ 160553 h 1605534"/>
              <a:gd name="connsiteX1" fmla="*/ 160553 w 1946595"/>
              <a:gd name="connsiteY1" fmla="*/ 0 h 1605534"/>
              <a:gd name="connsiteX2" fmla="*/ 1786042 w 1946595"/>
              <a:gd name="connsiteY2" fmla="*/ 0 h 1605534"/>
              <a:gd name="connsiteX3" fmla="*/ 1946595 w 1946595"/>
              <a:gd name="connsiteY3" fmla="*/ 160553 h 1605534"/>
              <a:gd name="connsiteX4" fmla="*/ 1946595 w 1946595"/>
              <a:gd name="connsiteY4" fmla="*/ 1444981 h 1605534"/>
              <a:gd name="connsiteX5" fmla="*/ 1786042 w 1946595"/>
              <a:gd name="connsiteY5" fmla="*/ 1605534 h 1605534"/>
              <a:gd name="connsiteX6" fmla="*/ 160553 w 1946595"/>
              <a:gd name="connsiteY6" fmla="*/ 1605534 h 1605534"/>
              <a:gd name="connsiteX7" fmla="*/ 0 w 1946595"/>
              <a:gd name="connsiteY7" fmla="*/ 1444981 h 1605534"/>
              <a:gd name="connsiteX8" fmla="*/ 0 w 1946595"/>
              <a:gd name="connsiteY8" fmla="*/ 160553 h 1605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46595" h="1605534">
                <a:moveTo>
                  <a:pt x="0" y="160553"/>
                </a:moveTo>
                <a:cubicBezTo>
                  <a:pt x="0" y="71882"/>
                  <a:pt x="71882" y="0"/>
                  <a:pt x="160553" y="0"/>
                </a:cubicBezTo>
                <a:lnTo>
                  <a:pt x="1786042" y="0"/>
                </a:lnTo>
                <a:cubicBezTo>
                  <a:pt x="1874713" y="0"/>
                  <a:pt x="1946595" y="71882"/>
                  <a:pt x="1946595" y="160553"/>
                </a:cubicBezTo>
                <a:lnTo>
                  <a:pt x="1946595" y="1444981"/>
                </a:lnTo>
                <a:cubicBezTo>
                  <a:pt x="1946595" y="1533652"/>
                  <a:pt x="1874713" y="1605534"/>
                  <a:pt x="1786042" y="1605534"/>
                </a:cubicBezTo>
                <a:lnTo>
                  <a:pt x="160553" y="1605534"/>
                </a:lnTo>
                <a:cubicBezTo>
                  <a:pt x="71882" y="1605534"/>
                  <a:pt x="0" y="1533652"/>
                  <a:pt x="0" y="1444981"/>
                </a:cubicBezTo>
                <a:lnTo>
                  <a:pt x="0" y="160553"/>
                </a:lnTo>
                <a:close/>
              </a:path>
            </a:pathLst>
          </a:custGeom>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9333" tIns="69333" rIns="69333" bIns="413376"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latin typeface="Arial" panose="020B0604020202020204" pitchFamily="34" charset="0"/>
                <a:cs typeface="Arial" panose="020B0604020202020204" pitchFamily="34" charset="0"/>
              </a:rPr>
              <a:t>Data, Information and Knowledge is collected on project</a:t>
            </a:r>
            <a:endParaRPr lang="en-US" sz="1700" kern="1200" dirty="0">
              <a:latin typeface="Arial" panose="020B0604020202020204" pitchFamily="34" charset="0"/>
              <a:cs typeface="Arial" panose="020B0604020202020204" pitchFamily="34" charset="0"/>
            </a:endParaRPr>
          </a:p>
        </p:txBody>
      </p:sp>
      <p:sp>
        <p:nvSpPr>
          <p:cNvPr id="6" name="Shape 5"/>
          <p:cNvSpPr/>
          <p:nvPr/>
        </p:nvSpPr>
        <p:spPr>
          <a:xfrm rot="21363831">
            <a:off x="2261425" y="3753394"/>
            <a:ext cx="2228467" cy="2228467"/>
          </a:xfrm>
          <a:prstGeom prst="leftCircularArrow">
            <a:avLst>
              <a:gd name="adj1" fmla="val 3519"/>
              <a:gd name="adj2" fmla="val 436765"/>
              <a:gd name="adj3" fmla="val 2212275"/>
              <a:gd name="adj4" fmla="val 9024489"/>
              <a:gd name="adj5" fmla="val 4105"/>
            </a:avLst>
          </a:prstGeom>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sp>
      <p:sp>
        <p:nvSpPr>
          <p:cNvPr id="8" name="Freeform 7"/>
          <p:cNvSpPr/>
          <p:nvPr/>
        </p:nvSpPr>
        <p:spPr>
          <a:xfrm>
            <a:off x="1615471" y="4687824"/>
            <a:ext cx="1730306" cy="688086"/>
          </a:xfrm>
          <a:custGeom>
            <a:avLst/>
            <a:gdLst>
              <a:gd name="connsiteX0" fmla="*/ 0 w 1730306"/>
              <a:gd name="connsiteY0" fmla="*/ 68809 h 688086"/>
              <a:gd name="connsiteX1" fmla="*/ 68809 w 1730306"/>
              <a:gd name="connsiteY1" fmla="*/ 0 h 688086"/>
              <a:gd name="connsiteX2" fmla="*/ 1661497 w 1730306"/>
              <a:gd name="connsiteY2" fmla="*/ 0 h 688086"/>
              <a:gd name="connsiteX3" fmla="*/ 1730306 w 1730306"/>
              <a:gd name="connsiteY3" fmla="*/ 68809 h 688086"/>
              <a:gd name="connsiteX4" fmla="*/ 1730306 w 1730306"/>
              <a:gd name="connsiteY4" fmla="*/ 619277 h 688086"/>
              <a:gd name="connsiteX5" fmla="*/ 1661497 w 1730306"/>
              <a:gd name="connsiteY5" fmla="*/ 688086 h 688086"/>
              <a:gd name="connsiteX6" fmla="*/ 68809 w 1730306"/>
              <a:gd name="connsiteY6" fmla="*/ 688086 h 688086"/>
              <a:gd name="connsiteX7" fmla="*/ 0 w 1730306"/>
              <a:gd name="connsiteY7" fmla="*/ 619277 h 688086"/>
              <a:gd name="connsiteX8" fmla="*/ 0 w 1730306"/>
              <a:gd name="connsiteY8" fmla="*/ 68809 h 688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0306" h="688086">
                <a:moveTo>
                  <a:pt x="0" y="68809"/>
                </a:moveTo>
                <a:cubicBezTo>
                  <a:pt x="0" y="30807"/>
                  <a:pt x="30807" y="0"/>
                  <a:pt x="68809" y="0"/>
                </a:cubicBezTo>
                <a:lnTo>
                  <a:pt x="1661497" y="0"/>
                </a:lnTo>
                <a:cubicBezTo>
                  <a:pt x="1699499" y="0"/>
                  <a:pt x="1730306" y="30807"/>
                  <a:pt x="1730306" y="68809"/>
                </a:cubicBezTo>
                <a:lnTo>
                  <a:pt x="1730306" y="619277"/>
                </a:lnTo>
                <a:cubicBezTo>
                  <a:pt x="1730306" y="657279"/>
                  <a:pt x="1699499" y="688086"/>
                  <a:pt x="1661497" y="688086"/>
                </a:cubicBezTo>
                <a:lnTo>
                  <a:pt x="68809" y="688086"/>
                </a:lnTo>
                <a:cubicBezTo>
                  <a:pt x="30807" y="688086"/>
                  <a:pt x="0" y="657279"/>
                  <a:pt x="0" y="619277"/>
                </a:cubicBezTo>
                <a:lnTo>
                  <a:pt x="0" y="68809"/>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48728" tIns="39203" rIns="48728" bIns="39203" numCol="1" spcCol="1270" anchor="ctr" anchorCtr="0">
            <a:noAutofit/>
          </a:bodyPr>
          <a:lstStyle/>
          <a:p>
            <a:pPr lvl="0" algn="ctr" defTabSz="666750">
              <a:lnSpc>
                <a:spcPct val="90000"/>
              </a:lnSpc>
              <a:spcBef>
                <a:spcPct val="0"/>
              </a:spcBef>
              <a:spcAft>
                <a:spcPct val="35000"/>
              </a:spcAft>
            </a:pPr>
            <a:r>
              <a:rPr lang="en-US" sz="1500" kern="1200" dirty="0" smtClean="0">
                <a:latin typeface="Arial" panose="020B0604020202020204" pitchFamily="34" charset="0"/>
                <a:cs typeface="Arial" panose="020B0604020202020204" pitchFamily="34" charset="0"/>
              </a:rPr>
              <a:t>Determine Project Readiness</a:t>
            </a:r>
            <a:endParaRPr lang="en-US" sz="1500" kern="1200" dirty="0">
              <a:latin typeface="Arial" panose="020B0604020202020204" pitchFamily="34" charset="0"/>
              <a:cs typeface="Arial" panose="020B0604020202020204" pitchFamily="34" charset="0"/>
            </a:endParaRPr>
          </a:p>
        </p:txBody>
      </p:sp>
      <p:sp>
        <p:nvSpPr>
          <p:cNvPr id="9" name="Freeform 8"/>
          <p:cNvSpPr/>
          <p:nvPr/>
        </p:nvSpPr>
        <p:spPr>
          <a:xfrm>
            <a:off x="3719158" y="3426333"/>
            <a:ext cx="1946595" cy="1605534"/>
          </a:xfrm>
          <a:custGeom>
            <a:avLst/>
            <a:gdLst>
              <a:gd name="connsiteX0" fmla="*/ 0 w 1946595"/>
              <a:gd name="connsiteY0" fmla="*/ 160553 h 1605534"/>
              <a:gd name="connsiteX1" fmla="*/ 160553 w 1946595"/>
              <a:gd name="connsiteY1" fmla="*/ 0 h 1605534"/>
              <a:gd name="connsiteX2" fmla="*/ 1786042 w 1946595"/>
              <a:gd name="connsiteY2" fmla="*/ 0 h 1605534"/>
              <a:gd name="connsiteX3" fmla="*/ 1946595 w 1946595"/>
              <a:gd name="connsiteY3" fmla="*/ 160553 h 1605534"/>
              <a:gd name="connsiteX4" fmla="*/ 1946595 w 1946595"/>
              <a:gd name="connsiteY4" fmla="*/ 1444981 h 1605534"/>
              <a:gd name="connsiteX5" fmla="*/ 1786042 w 1946595"/>
              <a:gd name="connsiteY5" fmla="*/ 1605534 h 1605534"/>
              <a:gd name="connsiteX6" fmla="*/ 160553 w 1946595"/>
              <a:gd name="connsiteY6" fmla="*/ 1605534 h 1605534"/>
              <a:gd name="connsiteX7" fmla="*/ 0 w 1946595"/>
              <a:gd name="connsiteY7" fmla="*/ 1444981 h 1605534"/>
              <a:gd name="connsiteX8" fmla="*/ 0 w 1946595"/>
              <a:gd name="connsiteY8" fmla="*/ 160553 h 1605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46595" h="1605534">
                <a:moveTo>
                  <a:pt x="0" y="160553"/>
                </a:moveTo>
                <a:cubicBezTo>
                  <a:pt x="0" y="71882"/>
                  <a:pt x="71882" y="0"/>
                  <a:pt x="160553" y="0"/>
                </a:cubicBezTo>
                <a:lnTo>
                  <a:pt x="1786042" y="0"/>
                </a:lnTo>
                <a:cubicBezTo>
                  <a:pt x="1874713" y="0"/>
                  <a:pt x="1946595" y="71882"/>
                  <a:pt x="1946595" y="160553"/>
                </a:cubicBezTo>
                <a:lnTo>
                  <a:pt x="1946595" y="1444981"/>
                </a:lnTo>
                <a:cubicBezTo>
                  <a:pt x="1946595" y="1533652"/>
                  <a:pt x="1874713" y="1605534"/>
                  <a:pt x="1786042" y="1605534"/>
                </a:cubicBezTo>
                <a:lnTo>
                  <a:pt x="160553" y="1605534"/>
                </a:lnTo>
                <a:cubicBezTo>
                  <a:pt x="71882" y="1605534"/>
                  <a:pt x="0" y="1533652"/>
                  <a:pt x="0" y="1444981"/>
                </a:cubicBezTo>
                <a:lnTo>
                  <a:pt x="0" y="160553"/>
                </a:lnTo>
                <a:close/>
              </a:path>
            </a:pathLst>
          </a:custGeom>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9333" tIns="413376" rIns="69333" bIns="69333"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latin typeface="Arial" panose="020B0604020202020204" pitchFamily="34" charset="0"/>
                <a:cs typeface="Arial" panose="020B0604020202020204" pitchFamily="34" charset="0"/>
              </a:rPr>
              <a:t>Analyze project readiness to determine eligibility</a:t>
            </a:r>
            <a:endParaRPr lang="en-US" sz="1700" kern="1200" dirty="0">
              <a:latin typeface="Arial" panose="020B0604020202020204" pitchFamily="34" charset="0"/>
              <a:cs typeface="Arial" panose="020B0604020202020204" pitchFamily="34" charset="0"/>
            </a:endParaRPr>
          </a:p>
        </p:txBody>
      </p:sp>
      <p:sp>
        <p:nvSpPr>
          <p:cNvPr id="16" name="Circular Arrow 15"/>
          <p:cNvSpPr/>
          <p:nvPr/>
        </p:nvSpPr>
        <p:spPr>
          <a:xfrm rot="312398">
            <a:off x="4781467" y="2413387"/>
            <a:ext cx="2477198" cy="2477198"/>
          </a:xfrm>
          <a:prstGeom prst="circularArrow">
            <a:avLst>
              <a:gd name="adj1" fmla="val 3165"/>
              <a:gd name="adj2" fmla="val 389627"/>
              <a:gd name="adj3" fmla="val 19434862"/>
              <a:gd name="adj4" fmla="val 12575511"/>
              <a:gd name="adj5" fmla="val 3693"/>
            </a:avLst>
          </a:prstGeom>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sp>
      <p:sp>
        <p:nvSpPr>
          <p:cNvPr id="17" name="Freeform 16"/>
          <p:cNvSpPr/>
          <p:nvPr/>
        </p:nvSpPr>
        <p:spPr>
          <a:xfrm>
            <a:off x="4151734" y="3082290"/>
            <a:ext cx="1730306" cy="688086"/>
          </a:xfrm>
          <a:custGeom>
            <a:avLst/>
            <a:gdLst>
              <a:gd name="connsiteX0" fmla="*/ 0 w 1730306"/>
              <a:gd name="connsiteY0" fmla="*/ 68809 h 688086"/>
              <a:gd name="connsiteX1" fmla="*/ 68809 w 1730306"/>
              <a:gd name="connsiteY1" fmla="*/ 0 h 688086"/>
              <a:gd name="connsiteX2" fmla="*/ 1661497 w 1730306"/>
              <a:gd name="connsiteY2" fmla="*/ 0 h 688086"/>
              <a:gd name="connsiteX3" fmla="*/ 1730306 w 1730306"/>
              <a:gd name="connsiteY3" fmla="*/ 68809 h 688086"/>
              <a:gd name="connsiteX4" fmla="*/ 1730306 w 1730306"/>
              <a:gd name="connsiteY4" fmla="*/ 619277 h 688086"/>
              <a:gd name="connsiteX5" fmla="*/ 1661497 w 1730306"/>
              <a:gd name="connsiteY5" fmla="*/ 688086 h 688086"/>
              <a:gd name="connsiteX6" fmla="*/ 68809 w 1730306"/>
              <a:gd name="connsiteY6" fmla="*/ 688086 h 688086"/>
              <a:gd name="connsiteX7" fmla="*/ 0 w 1730306"/>
              <a:gd name="connsiteY7" fmla="*/ 619277 h 688086"/>
              <a:gd name="connsiteX8" fmla="*/ 0 w 1730306"/>
              <a:gd name="connsiteY8" fmla="*/ 68809 h 688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0306" h="688086">
                <a:moveTo>
                  <a:pt x="0" y="68809"/>
                </a:moveTo>
                <a:cubicBezTo>
                  <a:pt x="0" y="30807"/>
                  <a:pt x="30807" y="0"/>
                  <a:pt x="68809" y="0"/>
                </a:cubicBezTo>
                <a:lnTo>
                  <a:pt x="1661497" y="0"/>
                </a:lnTo>
                <a:cubicBezTo>
                  <a:pt x="1699499" y="0"/>
                  <a:pt x="1730306" y="30807"/>
                  <a:pt x="1730306" y="68809"/>
                </a:cubicBezTo>
                <a:lnTo>
                  <a:pt x="1730306" y="619277"/>
                </a:lnTo>
                <a:cubicBezTo>
                  <a:pt x="1730306" y="657279"/>
                  <a:pt x="1699499" y="688086"/>
                  <a:pt x="1661497" y="688086"/>
                </a:cubicBezTo>
                <a:lnTo>
                  <a:pt x="68809" y="688086"/>
                </a:lnTo>
                <a:cubicBezTo>
                  <a:pt x="30807" y="688086"/>
                  <a:pt x="0" y="657279"/>
                  <a:pt x="0" y="619277"/>
                </a:cubicBezTo>
                <a:lnTo>
                  <a:pt x="0" y="68809"/>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48728" tIns="39203" rIns="48728" bIns="39203" numCol="1" spcCol="1270" anchor="ctr" anchorCtr="0">
            <a:noAutofit/>
          </a:bodyPr>
          <a:lstStyle/>
          <a:p>
            <a:pPr lvl="0" algn="ctr" defTabSz="666750">
              <a:lnSpc>
                <a:spcPct val="90000"/>
              </a:lnSpc>
              <a:spcBef>
                <a:spcPct val="0"/>
              </a:spcBef>
              <a:spcAft>
                <a:spcPct val="35000"/>
              </a:spcAft>
            </a:pPr>
            <a:r>
              <a:rPr lang="en-US" sz="1500" kern="1200" dirty="0" smtClean="0">
                <a:latin typeface="Arial" panose="020B0604020202020204" pitchFamily="34" charset="0"/>
                <a:cs typeface="Arial" panose="020B0604020202020204" pitchFamily="34" charset="0"/>
              </a:rPr>
              <a:t>Identify Funding and other Resources</a:t>
            </a:r>
            <a:endParaRPr lang="en-US" sz="1500" kern="1200" dirty="0">
              <a:latin typeface="Arial" panose="020B0604020202020204" pitchFamily="34" charset="0"/>
              <a:cs typeface="Arial" panose="020B0604020202020204" pitchFamily="34" charset="0"/>
            </a:endParaRPr>
          </a:p>
        </p:txBody>
      </p:sp>
      <p:sp>
        <p:nvSpPr>
          <p:cNvPr id="18" name="Freeform 17"/>
          <p:cNvSpPr/>
          <p:nvPr/>
        </p:nvSpPr>
        <p:spPr>
          <a:xfrm>
            <a:off x="6255421" y="3426332"/>
            <a:ext cx="1946595" cy="1605534"/>
          </a:xfrm>
          <a:custGeom>
            <a:avLst/>
            <a:gdLst>
              <a:gd name="connsiteX0" fmla="*/ 0 w 1946595"/>
              <a:gd name="connsiteY0" fmla="*/ 160553 h 1605534"/>
              <a:gd name="connsiteX1" fmla="*/ 160553 w 1946595"/>
              <a:gd name="connsiteY1" fmla="*/ 0 h 1605534"/>
              <a:gd name="connsiteX2" fmla="*/ 1786042 w 1946595"/>
              <a:gd name="connsiteY2" fmla="*/ 0 h 1605534"/>
              <a:gd name="connsiteX3" fmla="*/ 1946595 w 1946595"/>
              <a:gd name="connsiteY3" fmla="*/ 160553 h 1605534"/>
              <a:gd name="connsiteX4" fmla="*/ 1946595 w 1946595"/>
              <a:gd name="connsiteY4" fmla="*/ 1444981 h 1605534"/>
              <a:gd name="connsiteX5" fmla="*/ 1786042 w 1946595"/>
              <a:gd name="connsiteY5" fmla="*/ 1605534 h 1605534"/>
              <a:gd name="connsiteX6" fmla="*/ 160553 w 1946595"/>
              <a:gd name="connsiteY6" fmla="*/ 1605534 h 1605534"/>
              <a:gd name="connsiteX7" fmla="*/ 0 w 1946595"/>
              <a:gd name="connsiteY7" fmla="*/ 1444981 h 1605534"/>
              <a:gd name="connsiteX8" fmla="*/ 0 w 1946595"/>
              <a:gd name="connsiteY8" fmla="*/ 160553 h 1605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46595" h="1605534">
                <a:moveTo>
                  <a:pt x="0" y="160553"/>
                </a:moveTo>
                <a:cubicBezTo>
                  <a:pt x="0" y="71882"/>
                  <a:pt x="71882" y="0"/>
                  <a:pt x="160553" y="0"/>
                </a:cubicBezTo>
                <a:lnTo>
                  <a:pt x="1786042" y="0"/>
                </a:lnTo>
                <a:cubicBezTo>
                  <a:pt x="1874713" y="0"/>
                  <a:pt x="1946595" y="71882"/>
                  <a:pt x="1946595" y="160553"/>
                </a:cubicBezTo>
                <a:lnTo>
                  <a:pt x="1946595" y="1444981"/>
                </a:lnTo>
                <a:cubicBezTo>
                  <a:pt x="1946595" y="1533652"/>
                  <a:pt x="1874713" y="1605534"/>
                  <a:pt x="1786042" y="1605534"/>
                </a:cubicBezTo>
                <a:lnTo>
                  <a:pt x="160553" y="1605534"/>
                </a:lnTo>
                <a:cubicBezTo>
                  <a:pt x="71882" y="1605534"/>
                  <a:pt x="0" y="1533652"/>
                  <a:pt x="0" y="1444981"/>
                </a:cubicBezTo>
                <a:lnTo>
                  <a:pt x="0" y="160553"/>
                </a:lnTo>
                <a:close/>
              </a:path>
            </a:pathLst>
          </a:custGeom>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9333" tIns="69333" rIns="69333" bIns="413376"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latin typeface="Arial" panose="020B0604020202020204" pitchFamily="34" charset="0"/>
                <a:cs typeface="Arial" panose="020B0604020202020204" pitchFamily="34" charset="0"/>
              </a:rPr>
              <a:t>Lead entity will implement project</a:t>
            </a:r>
            <a:endParaRPr lang="en-US" sz="1700" kern="1200" dirty="0">
              <a:latin typeface="Arial" panose="020B0604020202020204" pitchFamily="34" charset="0"/>
              <a:cs typeface="Arial" panose="020B0604020202020204" pitchFamily="34" charset="0"/>
            </a:endParaRPr>
          </a:p>
        </p:txBody>
      </p:sp>
      <p:sp>
        <p:nvSpPr>
          <p:cNvPr id="62" name="Freeform 61"/>
          <p:cNvSpPr/>
          <p:nvPr/>
        </p:nvSpPr>
        <p:spPr>
          <a:xfrm>
            <a:off x="6687998" y="4687824"/>
            <a:ext cx="1730306" cy="688086"/>
          </a:xfrm>
          <a:custGeom>
            <a:avLst/>
            <a:gdLst>
              <a:gd name="connsiteX0" fmla="*/ 0 w 1730306"/>
              <a:gd name="connsiteY0" fmla="*/ 68809 h 688086"/>
              <a:gd name="connsiteX1" fmla="*/ 68809 w 1730306"/>
              <a:gd name="connsiteY1" fmla="*/ 0 h 688086"/>
              <a:gd name="connsiteX2" fmla="*/ 1661497 w 1730306"/>
              <a:gd name="connsiteY2" fmla="*/ 0 h 688086"/>
              <a:gd name="connsiteX3" fmla="*/ 1730306 w 1730306"/>
              <a:gd name="connsiteY3" fmla="*/ 68809 h 688086"/>
              <a:gd name="connsiteX4" fmla="*/ 1730306 w 1730306"/>
              <a:gd name="connsiteY4" fmla="*/ 619277 h 688086"/>
              <a:gd name="connsiteX5" fmla="*/ 1661497 w 1730306"/>
              <a:gd name="connsiteY5" fmla="*/ 688086 h 688086"/>
              <a:gd name="connsiteX6" fmla="*/ 68809 w 1730306"/>
              <a:gd name="connsiteY6" fmla="*/ 688086 h 688086"/>
              <a:gd name="connsiteX7" fmla="*/ 0 w 1730306"/>
              <a:gd name="connsiteY7" fmla="*/ 619277 h 688086"/>
              <a:gd name="connsiteX8" fmla="*/ 0 w 1730306"/>
              <a:gd name="connsiteY8" fmla="*/ 68809 h 688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0306" h="688086">
                <a:moveTo>
                  <a:pt x="0" y="68809"/>
                </a:moveTo>
                <a:cubicBezTo>
                  <a:pt x="0" y="30807"/>
                  <a:pt x="30807" y="0"/>
                  <a:pt x="68809" y="0"/>
                </a:cubicBezTo>
                <a:lnTo>
                  <a:pt x="1661497" y="0"/>
                </a:lnTo>
                <a:cubicBezTo>
                  <a:pt x="1699499" y="0"/>
                  <a:pt x="1730306" y="30807"/>
                  <a:pt x="1730306" y="68809"/>
                </a:cubicBezTo>
                <a:lnTo>
                  <a:pt x="1730306" y="619277"/>
                </a:lnTo>
                <a:cubicBezTo>
                  <a:pt x="1730306" y="657279"/>
                  <a:pt x="1699499" y="688086"/>
                  <a:pt x="1661497" y="688086"/>
                </a:cubicBezTo>
                <a:lnTo>
                  <a:pt x="68809" y="688086"/>
                </a:lnTo>
                <a:cubicBezTo>
                  <a:pt x="30807" y="688086"/>
                  <a:pt x="0" y="657279"/>
                  <a:pt x="0" y="619277"/>
                </a:cubicBezTo>
                <a:lnTo>
                  <a:pt x="0" y="68809"/>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48728" tIns="39203" rIns="48728" bIns="39203" numCol="1" spcCol="1270" anchor="ctr" anchorCtr="0">
            <a:noAutofit/>
          </a:bodyPr>
          <a:lstStyle/>
          <a:p>
            <a:pPr lvl="0" algn="ctr" defTabSz="666750">
              <a:lnSpc>
                <a:spcPct val="90000"/>
              </a:lnSpc>
              <a:spcBef>
                <a:spcPct val="0"/>
              </a:spcBef>
              <a:spcAft>
                <a:spcPct val="35000"/>
              </a:spcAft>
            </a:pPr>
            <a:r>
              <a:rPr lang="en-US" sz="1500" kern="1200" dirty="0" smtClean="0">
                <a:latin typeface="Arial" panose="020B0604020202020204" pitchFamily="34" charset="0"/>
                <a:cs typeface="Arial" panose="020B0604020202020204" pitchFamily="34" charset="0"/>
              </a:rPr>
              <a:t>Acquire and Develop</a:t>
            </a:r>
            <a:endParaRPr lang="en-US" sz="1500" kern="1200" dirty="0">
              <a:latin typeface="Arial" panose="020B0604020202020204" pitchFamily="34" charset="0"/>
              <a:cs typeface="Arial" panose="020B0604020202020204" pitchFamily="34" charset="0"/>
            </a:endParaRPr>
          </a:p>
        </p:txBody>
      </p:sp>
      <p:sp>
        <p:nvSpPr>
          <p:cNvPr id="61" name="TextBox 60"/>
          <p:cNvSpPr txBox="1"/>
          <p:nvPr/>
        </p:nvSpPr>
        <p:spPr>
          <a:xfrm>
            <a:off x="2895600" y="1219200"/>
            <a:ext cx="6248400" cy="923330"/>
          </a:xfrm>
          <a:prstGeom prst="rect">
            <a:avLst/>
          </a:prstGeom>
          <a:noFill/>
        </p:spPr>
        <p:txBody>
          <a:bodyPr wrap="square" rtlCol="0">
            <a:spAutoFit/>
          </a:bodyPr>
          <a:lstStyle/>
          <a:p>
            <a:pPr algn="r"/>
            <a:r>
              <a:rPr lang="en-US" b="1" dirty="0" smtClean="0">
                <a:latin typeface="Arial" pitchFamily="34" charset="0"/>
                <a:cs typeface="Arial" pitchFamily="34" charset="0"/>
              </a:rPr>
              <a:t>Identifying </a:t>
            </a:r>
            <a:r>
              <a:rPr lang="en-US" b="1" u="sng" dirty="0" smtClean="0">
                <a:latin typeface="Arial" pitchFamily="34" charset="0"/>
                <a:cs typeface="Arial" pitchFamily="34" charset="0"/>
              </a:rPr>
              <a:t>a champion to lead </a:t>
            </a:r>
            <a:r>
              <a:rPr lang="en-US" b="1" dirty="0" smtClean="0">
                <a:latin typeface="Arial" pitchFamily="34" charset="0"/>
                <a:cs typeface="Arial" pitchFamily="34" charset="0"/>
              </a:rPr>
              <a:t>efforts for funding for trail acquisition, </a:t>
            </a:r>
            <a:r>
              <a:rPr lang="en-US" b="1" u="sng" dirty="0" smtClean="0">
                <a:latin typeface="Arial" pitchFamily="34" charset="0"/>
                <a:cs typeface="Arial" pitchFamily="34" charset="0"/>
              </a:rPr>
              <a:t>development</a:t>
            </a:r>
            <a:r>
              <a:rPr lang="en-US" b="1" dirty="0" smtClean="0">
                <a:latin typeface="Arial" pitchFamily="34" charset="0"/>
                <a:cs typeface="Arial" pitchFamily="34" charset="0"/>
              </a:rPr>
              <a:t> </a:t>
            </a:r>
            <a:r>
              <a:rPr lang="en-US" b="1" i="1" dirty="0" smtClean="0">
                <a:latin typeface="Arial" pitchFamily="34" charset="0"/>
                <a:cs typeface="Arial" pitchFamily="34" charset="0"/>
              </a:rPr>
              <a:t>and</a:t>
            </a:r>
            <a:r>
              <a:rPr lang="en-US" b="1" dirty="0" smtClean="0">
                <a:latin typeface="Arial" pitchFamily="34" charset="0"/>
                <a:cs typeface="Arial" pitchFamily="34" charset="0"/>
              </a:rPr>
              <a:t> </a:t>
            </a:r>
            <a:r>
              <a:rPr lang="en-US" b="1" u="sng" dirty="0" smtClean="0">
                <a:latin typeface="Arial" pitchFamily="34" charset="0"/>
                <a:cs typeface="Arial" pitchFamily="34" charset="0"/>
              </a:rPr>
              <a:t>management</a:t>
            </a:r>
            <a:r>
              <a:rPr lang="en-US" b="1" dirty="0" smtClean="0">
                <a:latin typeface="Arial" pitchFamily="34" charset="0"/>
                <a:cs typeface="Arial" pitchFamily="34" charset="0"/>
              </a:rPr>
              <a:t> is the most critical component.</a:t>
            </a:r>
            <a:endParaRPr lang="en-US" b="1" dirty="0">
              <a:latin typeface="Arial" pitchFamily="34" charset="0"/>
              <a:cs typeface="Arial" pitchFamily="34" charset="0"/>
            </a:endParaRPr>
          </a:p>
        </p:txBody>
      </p:sp>
    </p:spTree>
    <p:extLst>
      <p:ext uri="{BB962C8B-B14F-4D97-AF65-F5344CB8AC3E}">
        <p14:creationId xmlns:p14="http://schemas.microsoft.com/office/powerpoint/2010/main" val="744390157"/>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fade">
                                      <p:cBhvr>
                                        <p:cTn id="3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7" grpId="0" animBg="1"/>
      <p:bldP spid="18" grpId="0" animBg="1"/>
      <p:bldP spid="6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DEP_color_logo white text[Converted].png"/>
          <p:cNvPicPr>
            <a:picLocks noChangeAspect="1"/>
          </p:cNvPicPr>
          <p:nvPr/>
        </p:nvPicPr>
        <p:blipFill>
          <a:blip r:embed="rId3" cstate="print"/>
          <a:stretch>
            <a:fillRect/>
          </a:stretch>
        </p:blipFill>
        <p:spPr>
          <a:xfrm>
            <a:off x="228600" y="191379"/>
            <a:ext cx="990600" cy="646821"/>
          </a:xfrm>
          <a:prstGeom prst="rect">
            <a:avLst/>
          </a:prstGeom>
        </p:spPr>
      </p:pic>
      <p:sp>
        <p:nvSpPr>
          <p:cNvPr id="12" name="Rectangle 11"/>
          <p:cNvSpPr/>
          <p:nvPr/>
        </p:nvSpPr>
        <p:spPr>
          <a:xfrm>
            <a:off x="533400" y="68759"/>
            <a:ext cx="9144000" cy="769441"/>
          </a:xfrm>
          <a:prstGeom prst="rect">
            <a:avLst/>
          </a:prstGeom>
        </p:spPr>
        <p:txBody>
          <a:bodyPr>
            <a:spAutoFit/>
          </a:bodyPr>
          <a:lstStyle/>
          <a:p>
            <a:pPr algn="ctr">
              <a:defRPr/>
            </a:pPr>
            <a:r>
              <a:rPr lang="en-US" sz="2000" b="1" dirty="0" smtClean="0">
                <a:solidFill>
                  <a:schemeClr val="bg1"/>
                </a:solidFill>
                <a:latin typeface="Arial" panose="020B0604020202020204" pitchFamily="34" charset="0"/>
                <a:cs typeface="Arial" panose="020B0604020202020204" pitchFamily="34" charset="0"/>
              </a:rPr>
              <a:t>Primary Sources of Funding for the </a:t>
            </a:r>
          </a:p>
          <a:p>
            <a:pPr algn="ctr">
              <a:defRPr/>
            </a:pPr>
            <a:r>
              <a:rPr lang="en-US" sz="2000" b="1" dirty="0" smtClean="0">
                <a:solidFill>
                  <a:schemeClr val="bg1"/>
                </a:solidFill>
                <a:latin typeface="Arial" panose="020B0604020202020204" pitchFamily="34" charset="0"/>
                <a:cs typeface="Arial" panose="020B0604020202020204" pitchFamily="34" charset="0"/>
              </a:rPr>
              <a:t>Florida Greenways and Trails System (FGTS) [Ch. 260, F.S.</a:t>
            </a:r>
            <a:r>
              <a:rPr lang="en-US" sz="2400" b="1" dirty="0" smtClean="0">
                <a:solidFill>
                  <a:schemeClr val="bg1"/>
                </a:solidFill>
                <a:latin typeface="+mj-lt"/>
                <a:cs typeface="Arial" pitchFamily="34" charset="0"/>
              </a:rPr>
              <a:t>]</a:t>
            </a:r>
            <a:endParaRPr lang="en-US" sz="2400" b="1" dirty="0">
              <a:solidFill>
                <a:schemeClr val="bg1"/>
              </a:solidFill>
              <a:latin typeface="+mj-lt"/>
              <a:cs typeface="Arial" pitchFamily="34" charset="0"/>
            </a:endParaRPr>
          </a:p>
        </p:txBody>
      </p:sp>
      <p:pic>
        <p:nvPicPr>
          <p:cNvPr id="18" name="Picture 17" descr="New-Priority-Trail-Map----F.gif"/>
          <p:cNvPicPr>
            <a:picLocks noChangeAspect="1"/>
          </p:cNvPicPr>
          <p:nvPr/>
        </p:nvPicPr>
        <p:blipFill>
          <a:blip r:embed="rId4" cstate="print"/>
          <a:stretch>
            <a:fillRect/>
          </a:stretch>
        </p:blipFill>
        <p:spPr>
          <a:xfrm>
            <a:off x="4876800" y="2209800"/>
            <a:ext cx="4347936" cy="3359506"/>
          </a:xfrm>
          <a:prstGeom prst="rect">
            <a:avLst/>
          </a:prstGeom>
          <a:noFill/>
          <a:ln>
            <a:noFill/>
          </a:ln>
        </p:spPr>
      </p:pic>
      <p:cxnSp>
        <p:nvCxnSpPr>
          <p:cNvPr id="42" name="Straight Arrow Connector 41"/>
          <p:cNvCxnSpPr/>
          <p:nvPr/>
        </p:nvCxnSpPr>
        <p:spPr>
          <a:xfrm>
            <a:off x="3276600" y="1828800"/>
            <a:ext cx="1981200" cy="685800"/>
          </a:xfrm>
          <a:prstGeom prst="straightConnector1">
            <a:avLst/>
          </a:prstGeom>
          <a:ln w="381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pic>
        <p:nvPicPr>
          <p:cNvPr id="55" name="Picture 54" descr="Florida Greenways and Trails System Plan">
            <a:hlinkClick r:id="rId5"/>
          </p:cNvPr>
          <p:cNvPicPr/>
          <p:nvPr/>
        </p:nvPicPr>
        <p:blipFill>
          <a:blip r:embed="rId6" cstate="print"/>
          <a:srcRect/>
          <a:stretch>
            <a:fillRect/>
          </a:stretch>
        </p:blipFill>
        <p:spPr bwMode="auto">
          <a:xfrm>
            <a:off x="5414736" y="3200400"/>
            <a:ext cx="1828800" cy="838200"/>
          </a:xfrm>
          <a:prstGeom prst="rect">
            <a:avLst/>
          </a:prstGeom>
          <a:noFill/>
          <a:ln w="9525">
            <a:noFill/>
            <a:miter lim="800000"/>
            <a:headEnd/>
            <a:tailEnd/>
          </a:ln>
        </p:spPr>
      </p:pic>
      <p:sp>
        <p:nvSpPr>
          <p:cNvPr id="60" name="Oval 59"/>
          <p:cNvSpPr/>
          <p:nvPr/>
        </p:nvSpPr>
        <p:spPr>
          <a:xfrm>
            <a:off x="990600" y="2514600"/>
            <a:ext cx="2133600" cy="914400"/>
          </a:xfrm>
          <a:prstGeom prst="ellipse">
            <a:avLst/>
          </a:prstGeom>
          <a:solidFill>
            <a:schemeClr val="bg1"/>
          </a:solidFill>
          <a:ln w="571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TextBox 60"/>
          <p:cNvSpPr txBox="1"/>
          <p:nvPr/>
        </p:nvSpPr>
        <p:spPr>
          <a:xfrm>
            <a:off x="1342356" y="2552581"/>
            <a:ext cx="1467068" cy="800219"/>
          </a:xfrm>
          <a:prstGeom prst="rect">
            <a:avLst/>
          </a:prstGeom>
          <a:noFill/>
        </p:spPr>
        <p:txBody>
          <a:bodyPr wrap="none" rtlCol="0">
            <a:spAutoFit/>
          </a:bodyPr>
          <a:lstStyle/>
          <a:p>
            <a:pPr algn="ctr"/>
            <a:r>
              <a:rPr lang="en-US" b="1" dirty="0" smtClean="0">
                <a:latin typeface="Arial" pitchFamily="34" charset="0"/>
                <a:cs typeface="Arial" pitchFamily="34" charset="0"/>
              </a:rPr>
              <a:t>STATE </a:t>
            </a:r>
          </a:p>
          <a:p>
            <a:pPr algn="ctr"/>
            <a:r>
              <a:rPr lang="en-US" sz="1400" b="1" dirty="0" smtClean="0">
                <a:latin typeface="Arial" pitchFamily="34" charset="0"/>
                <a:cs typeface="Arial" pitchFamily="34" charset="0"/>
              </a:rPr>
              <a:t>Specific </a:t>
            </a:r>
          </a:p>
          <a:p>
            <a:pPr algn="ctr"/>
            <a:r>
              <a:rPr lang="en-US" sz="1400" b="1" dirty="0" smtClean="0">
                <a:latin typeface="Arial" pitchFamily="34" charset="0"/>
                <a:cs typeface="Arial" pitchFamily="34" charset="0"/>
              </a:rPr>
              <a:t>Appropriations</a:t>
            </a:r>
          </a:p>
        </p:txBody>
      </p:sp>
      <p:cxnSp>
        <p:nvCxnSpPr>
          <p:cNvPr id="63" name="Straight Arrow Connector 62"/>
          <p:cNvCxnSpPr/>
          <p:nvPr/>
        </p:nvCxnSpPr>
        <p:spPr>
          <a:xfrm>
            <a:off x="3276600" y="2895600"/>
            <a:ext cx="1981200" cy="381000"/>
          </a:xfrm>
          <a:prstGeom prst="straightConnector1">
            <a:avLst/>
          </a:prstGeom>
          <a:ln w="381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990600" y="1371600"/>
            <a:ext cx="2133600" cy="914400"/>
          </a:xfrm>
          <a:prstGeom prst="ellipse">
            <a:avLst/>
          </a:prstGeom>
          <a:solidFill>
            <a:schemeClr val="bg1"/>
          </a:solidFill>
          <a:ln w="571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p:cNvSpPr txBox="1"/>
          <p:nvPr/>
        </p:nvSpPr>
        <p:spPr>
          <a:xfrm>
            <a:off x="1329498" y="1409581"/>
            <a:ext cx="1486048" cy="800219"/>
          </a:xfrm>
          <a:prstGeom prst="rect">
            <a:avLst/>
          </a:prstGeom>
          <a:noFill/>
        </p:spPr>
        <p:txBody>
          <a:bodyPr wrap="none" rtlCol="0">
            <a:spAutoFit/>
          </a:bodyPr>
          <a:lstStyle/>
          <a:p>
            <a:pPr algn="ctr"/>
            <a:r>
              <a:rPr lang="en-US" b="1" dirty="0" smtClean="0">
                <a:latin typeface="Arial" pitchFamily="34" charset="0"/>
                <a:cs typeface="Arial" pitchFamily="34" charset="0"/>
              </a:rPr>
              <a:t>FEDERAL</a:t>
            </a:r>
          </a:p>
          <a:p>
            <a:pPr algn="ctr"/>
            <a:r>
              <a:rPr lang="en-US" sz="1400" b="1" dirty="0" smtClean="0">
                <a:latin typeface="Arial" pitchFamily="34" charset="0"/>
                <a:cs typeface="Arial" pitchFamily="34" charset="0"/>
              </a:rPr>
              <a:t>Transportation </a:t>
            </a:r>
          </a:p>
          <a:p>
            <a:pPr algn="ctr"/>
            <a:r>
              <a:rPr lang="en-US" sz="1400" b="1" dirty="0" smtClean="0">
                <a:latin typeface="Arial" pitchFamily="34" charset="0"/>
                <a:cs typeface="Arial" pitchFamily="34" charset="0"/>
              </a:rPr>
              <a:t>Alternatives</a:t>
            </a:r>
          </a:p>
        </p:txBody>
      </p:sp>
      <p:sp>
        <p:nvSpPr>
          <p:cNvPr id="38" name="Oval 37"/>
          <p:cNvSpPr/>
          <p:nvPr/>
        </p:nvSpPr>
        <p:spPr>
          <a:xfrm>
            <a:off x="990600" y="3733800"/>
            <a:ext cx="2133600" cy="914400"/>
          </a:xfrm>
          <a:prstGeom prst="ellipse">
            <a:avLst/>
          </a:prstGeom>
          <a:solidFill>
            <a:schemeClr val="bg1"/>
          </a:solidFill>
          <a:ln w="571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Oval 39"/>
          <p:cNvSpPr/>
          <p:nvPr/>
        </p:nvSpPr>
        <p:spPr>
          <a:xfrm>
            <a:off x="990600" y="5029200"/>
            <a:ext cx="2133600" cy="914400"/>
          </a:xfrm>
          <a:prstGeom prst="ellipse">
            <a:avLst/>
          </a:prstGeom>
          <a:solidFill>
            <a:schemeClr val="bg1"/>
          </a:solidFill>
          <a:ln w="5715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p:cNvSpPr txBox="1"/>
          <p:nvPr/>
        </p:nvSpPr>
        <p:spPr>
          <a:xfrm>
            <a:off x="1162018" y="3771781"/>
            <a:ext cx="1755609" cy="800219"/>
          </a:xfrm>
          <a:prstGeom prst="rect">
            <a:avLst/>
          </a:prstGeom>
          <a:noFill/>
        </p:spPr>
        <p:txBody>
          <a:bodyPr wrap="none" rtlCol="0">
            <a:spAutoFit/>
          </a:bodyPr>
          <a:lstStyle/>
          <a:p>
            <a:pPr algn="ctr"/>
            <a:r>
              <a:rPr lang="en-US" b="1" dirty="0" smtClean="0">
                <a:latin typeface="Arial" pitchFamily="34" charset="0"/>
                <a:cs typeface="Arial" pitchFamily="34" charset="0"/>
              </a:rPr>
              <a:t>OTHER </a:t>
            </a:r>
          </a:p>
          <a:p>
            <a:pPr algn="ctr"/>
            <a:r>
              <a:rPr lang="en-US" sz="1400" b="1" dirty="0" smtClean="0">
                <a:latin typeface="Arial" pitchFamily="34" charset="0"/>
                <a:cs typeface="Arial" pitchFamily="34" charset="0"/>
              </a:rPr>
              <a:t>Local Government</a:t>
            </a:r>
          </a:p>
          <a:p>
            <a:pPr algn="ctr"/>
            <a:r>
              <a:rPr lang="en-US" sz="1400" b="1" dirty="0" smtClean="0">
                <a:latin typeface="Arial" pitchFamily="34" charset="0"/>
                <a:cs typeface="Arial" pitchFamily="34" charset="0"/>
              </a:rPr>
              <a:t>Private</a:t>
            </a:r>
          </a:p>
        </p:txBody>
      </p:sp>
      <p:sp>
        <p:nvSpPr>
          <p:cNvPr id="48" name="TextBox 47"/>
          <p:cNvSpPr txBox="1"/>
          <p:nvPr/>
        </p:nvSpPr>
        <p:spPr>
          <a:xfrm>
            <a:off x="1048334" y="5099447"/>
            <a:ext cx="2015295" cy="584775"/>
          </a:xfrm>
          <a:prstGeom prst="rect">
            <a:avLst/>
          </a:prstGeom>
          <a:noFill/>
        </p:spPr>
        <p:txBody>
          <a:bodyPr wrap="none" rtlCol="0">
            <a:spAutoFit/>
          </a:bodyPr>
          <a:lstStyle/>
          <a:p>
            <a:pPr algn="ctr"/>
            <a:r>
              <a:rPr lang="en-US" b="1" dirty="0" smtClean="0">
                <a:latin typeface="Arial" pitchFamily="34" charset="0"/>
                <a:cs typeface="Arial" pitchFamily="34" charset="0"/>
              </a:rPr>
              <a:t>STATE </a:t>
            </a:r>
          </a:p>
          <a:p>
            <a:pPr algn="ctr"/>
            <a:r>
              <a:rPr lang="en-US" sz="1400" b="1" dirty="0" smtClean="0">
                <a:latin typeface="Arial" pitchFamily="34" charset="0"/>
                <a:cs typeface="Arial" pitchFamily="34" charset="0"/>
              </a:rPr>
              <a:t>Florida Forever/FGTS</a:t>
            </a:r>
            <a:endParaRPr lang="en-US" sz="1400" b="1" dirty="0">
              <a:latin typeface="Arial" pitchFamily="34" charset="0"/>
              <a:cs typeface="Arial" pitchFamily="34" charset="0"/>
            </a:endParaRPr>
          </a:p>
        </p:txBody>
      </p:sp>
      <p:sp>
        <p:nvSpPr>
          <p:cNvPr id="50" name="TextBox 49"/>
          <p:cNvSpPr txBox="1"/>
          <p:nvPr/>
        </p:nvSpPr>
        <p:spPr>
          <a:xfrm rot="16200000">
            <a:off x="-1415534" y="2863334"/>
            <a:ext cx="3505200" cy="369332"/>
          </a:xfrm>
          <a:prstGeom prst="rect">
            <a:avLst/>
          </a:prstGeom>
          <a:solidFill>
            <a:schemeClr val="accent1">
              <a:lumMod val="75000"/>
            </a:schemeClr>
          </a:solidFill>
          <a:ln>
            <a:solidFill>
              <a:schemeClr val="accent1">
                <a:lumMod val="75000"/>
              </a:schemeClr>
            </a:solidFill>
          </a:ln>
        </p:spPr>
        <p:txBody>
          <a:bodyPr wrap="square" rtlCol="0">
            <a:spAutoFit/>
          </a:bodyPr>
          <a:lstStyle/>
          <a:p>
            <a:pPr algn="ctr"/>
            <a:r>
              <a:rPr lang="en-US" dirty="0" smtClean="0">
                <a:latin typeface="Arial Black" pitchFamily="34" charset="0"/>
              </a:rPr>
              <a:t>DEVELOPMENT</a:t>
            </a:r>
            <a:endParaRPr lang="en-US" dirty="0">
              <a:latin typeface="Arial Black" pitchFamily="34" charset="0"/>
            </a:endParaRPr>
          </a:p>
        </p:txBody>
      </p:sp>
      <p:sp>
        <p:nvSpPr>
          <p:cNvPr id="54" name="Rectangle 53"/>
          <p:cNvSpPr/>
          <p:nvPr/>
        </p:nvSpPr>
        <p:spPr>
          <a:xfrm>
            <a:off x="5334000" y="4267200"/>
            <a:ext cx="2209800" cy="1143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1" name="Straight Arrow Connector 40"/>
          <p:cNvCxnSpPr/>
          <p:nvPr/>
        </p:nvCxnSpPr>
        <p:spPr>
          <a:xfrm flipV="1">
            <a:off x="3276600" y="3886200"/>
            <a:ext cx="1981200" cy="304800"/>
          </a:xfrm>
          <a:prstGeom prst="straightConnector1">
            <a:avLst/>
          </a:prstGeom>
          <a:ln w="381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V="1">
            <a:off x="3276600" y="4800600"/>
            <a:ext cx="1981200" cy="685800"/>
          </a:xfrm>
          <a:prstGeom prst="straightConnector1">
            <a:avLst/>
          </a:prstGeom>
          <a:ln w="381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5334000" y="2057400"/>
            <a:ext cx="0" cy="3276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7010400" y="5791200"/>
            <a:ext cx="838200" cy="0"/>
          </a:xfrm>
          <a:prstGeom prst="line">
            <a:avLst/>
          </a:prstGeom>
          <a:ln w="76200">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5105400" y="5940623"/>
            <a:ext cx="4188031" cy="523220"/>
          </a:xfrm>
          <a:prstGeom prst="rect">
            <a:avLst/>
          </a:prstGeom>
          <a:noFill/>
        </p:spPr>
        <p:txBody>
          <a:bodyPr wrap="square" rtlCol="0">
            <a:spAutoFit/>
          </a:bodyPr>
          <a:lstStyle/>
          <a:p>
            <a:r>
              <a:rPr lang="en-US" sz="1400" b="1" dirty="0" smtClean="0">
                <a:latin typeface="Arial" panose="020B0604020202020204" pitchFamily="34" charset="0"/>
                <a:cs typeface="Arial" panose="020B0604020202020204" pitchFamily="34" charset="0"/>
              </a:rPr>
              <a:t>Sources of funding may be allocated towards trails, but not specifically to the FGTS</a:t>
            </a:r>
            <a:endParaRPr lang="en-US" sz="1400" b="1" dirty="0">
              <a:latin typeface="Arial" panose="020B0604020202020204" pitchFamily="34" charset="0"/>
              <a:cs typeface="Arial" panose="020B0604020202020204" pitchFamily="34" charset="0"/>
            </a:endParaRPr>
          </a:p>
        </p:txBody>
      </p:sp>
      <p:cxnSp>
        <p:nvCxnSpPr>
          <p:cNvPr id="33" name="Straight Connector 32"/>
          <p:cNvCxnSpPr/>
          <p:nvPr/>
        </p:nvCxnSpPr>
        <p:spPr>
          <a:xfrm>
            <a:off x="152400" y="1295400"/>
            <a:ext cx="3200400"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52400" y="4800600"/>
            <a:ext cx="3200400"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rot="16200000">
            <a:off x="-1099066" y="4006334"/>
            <a:ext cx="3657600" cy="369332"/>
          </a:xfrm>
          <a:prstGeom prst="rect">
            <a:avLst/>
          </a:prstGeom>
          <a:solidFill>
            <a:srgbClr val="92D050"/>
          </a:solidFill>
        </p:spPr>
        <p:txBody>
          <a:bodyPr wrap="square" rtlCol="0">
            <a:spAutoFit/>
          </a:bodyPr>
          <a:lstStyle/>
          <a:p>
            <a:pPr algn="ctr"/>
            <a:r>
              <a:rPr lang="en-US" dirty="0" smtClean="0">
                <a:latin typeface="Arial Black" pitchFamily="34" charset="0"/>
              </a:rPr>
              <a:t>ACQUISITION</a:t>
            </a:r>
            <a:endParaRPr lang="en-US" dirty="0">
              <a:latin typeface="Arial Black" pitchFamily="34" charset="0"/>
            </a:endParaRPr>
          </a:p>
        </p:txBody>
      </p:sp>
      <p:cxnSp>
        <p:nvCxnSpPr>
          <p:cNvPr id="47" name="Straight Connector 46"/>
          <p:cNvCxnSpPr/>
          <p:nvPr/>
        </p:nvCxnSpPr>
        <p:spPr>
          <a:xfrm>
            <a:off x="533400" y="6019800"/>
            <a:ext cx="27432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533400" y="2362200"/>
            <a:ext cx="27432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DEP_color_logo white text[Converted].png"/>
          <p:cNvPicPr>
            <a:picLocks noChangeAspect="1"/>
          </p:cNvPicPr>
          <p:nvPr/>
        </p:nvPicPr>
        <p:blipFill>
          <a:blip r:embed="rId3" cstate="print"/>
          <a:stretch>
            <a:fillRect/>
          </a:stretch>
        </p:blipFill>
        <p:spPr>
          <a:xfrm>
            <a:off x="228600" y="191379"/>
            <a:ext cx="990600" cy="646821"/>
          </a:xfrm>
          <a:prstGeom prst="rect">
            <a:avLst/>
          </a:prstGeom>
        </p:spPr>
      </p:pic>
      <p:sp>
        <p:nvSpPr>
          <p:cNvPr id="12" name="Rectangle 11"/>
          <p:cNvSpPr/>
          <p:nvPr/>
        </p:nvSpPr>
        <p:spPr>
          <a:xfrm>
            <a:off x="-152401" y="61350"/>
            <a:ext cx="9144000" cy="830997"/>
          </a:xfrm>
          <a:prstGeom prst="rect">
            <a:avLst/>
          </a:prstGeom>
        </p:spPr>
        <p:txBody>
          <a:bodyPr>
            <a:spAutoFit/>
          </a:bodyPr>
          <a:lstStyle/>
          <a:p>
            <a:pPr algn="r">
              <a:defRPr/>
            </a:pPr>
            <a:r>
              <a:rPr lang="en-US" sz="4800" b="1" dirty="0" smtClean="0">
                <a:solidFill>
                  <a:schemeClr val="bg1"/>
                </a:solidFill>
                <a:latin typeface="Arial" pitchFamily="34" charset="0"/>
                <a:cs typeface="Arial" pitchFamily="34" charset="0"/>
              </a:rPr>
              <a:t>2015 Opportunity Update</a:t>
            </a:r>
            <a:endParaRPr lang="en-US" sz="4800" b="1" dirty="0">
              <a:solidFill>
                <a:schemeClr val="bg1"/>
              </a:solidFill>
              <a:latin typeface="Arial" pitchFamily="34" charset="0"/>
              <a:cs typeface="Arial" pitchFamily="34" charset="0"/>
            </a:endParaRPr>
          </a:p>
        </p:txBody>
      </p:sp>
      <p:pic>
        <p:nvPicPr>
          <p:cNvPr id="9" name="Picture 8" descr="Florida Greenways and Trails System Plan">
            <a:hlinkClick r:id="rId4"/>
          </p:cNvPr>
          <p:cNvPicPr/>
          <p:nvPr/>
        </p:nvPicPr>
        <p:blipFill>
          <a:blip r:embed="rId5" cstate="print"/>
          <a:srcRect/>
          <a:stretch>
            <a:fillRect/>
          </a:stretch>
        </p:blipFill>
        <p:spPr bwMode="auto">
          <a:xfrm>
            <a:off x="7114535" y="1088505"/>
            <a:ext cx="1962577" cy="884705"/>
          </a:xfrm>
          <a:prstGeom prst="rect">
            <a:avLst/>
          </a:prstGeom>
          <a:noFill/>
          <a:ln w="9525">
            <a:noFill/>
            <a:miter lim="800000"/>
            <a:headEnd/>
            <a:tailEnd/>
          </a:ln>
        </p:spPr>
      </p:pic>
      <p:sp>
        <p:nvSpPr>
          <p:cNvPr id="2" name="TextBox 1"/>
          <p:cNvSpPr txBox="1"/>
          <p:nvPr/>
        </p:nvSpPr>
        <p:spPr>
          <a:xfrm>
            <a:off x="457200" y="1600200"/>
            <a:ext cx="6858000" cy="338554"/>
          </a:xfrm>
          <a:prstGeom prst="rect">
            <a:avLst/>
          </a:prstGeom>
          <a:noFill/>
        </p:spPr>
        <p:txBody>
          <a:bodyPr wrap="square" rtlCol="0">
            <a:spAutoFit/>
          </a:bodyPr>
          <a:lstStyle/>
          <a:p>
            <a:pPr algn="ctr"/>
            <a:r>
              <a:rPr lang="en-US" sz="1600" b="1" dirty="0" smtClean="0">
                <a:latin typeface="Arial" panose="020B0604020202020204" pitchFamily="34" charset="0"/>
                <a:cs typeface="Arial" panose="020B0604020202020204" pitchFamily="34" charset="0"/>
              </a:rPr>
              <a:t>OGT is currently conducting an update of the Opportunity Maps</a:t>
            </a:r>
            <a:endParaRPr lang="en-US" sz="1600" b="1" dirty="0">
              <a:latin typeface="Arial" panose="020B0604020202020204" pitchFamily="34" charset="0"/>
              <a:cs typeface="Arial" panose="020B0604020202020204" pitchFamily="34" charset="0"/>
            </a:endParaRPr>
          </a:p>
        </p:txBody>
      </p:sp>
      <p:pic>
        <p:nvPicPr>
          <p:cNvPr id="16" name="Picture 15" descr="FGTSPlan_2012LandTrailsMapbook_PUBLIC_DRAFT_Page_09.jpg"/>
          <p:cNvPicPr>
            <a:picLocks noChangeAspect="1"/>
          </p:cNvPicPr>
          <p:nvPr/>
        </p:nvPicPr>
        <p:blipFill>
          <a:blip r:embed="rId6" cstate="print"/>
          <a:stretch>
            <a:fillRect/>
          </a:stretch>
        </p:blipFill>
        <p:spPr>
          <a:xfrm>
            <a:off x="838200" y="2207622"/>
            <a:ext cx="3249945" cy="4267200"/>
          </a:xfrm>
          <a:prstGeom prst="rect">
            <a:avLst/>
          </a:prstGeom>
          <a:ln w="3175">
            <a:solidFill>
              <a:schemeClr val="tx1"/>
            </a:solidFill>
          </a:ln>
        </p:spPr>
      </p:pic>
      <p:pic>
        <p:nvPicPr>
          <p:cNvPr id="17" name="Picture 16" descr="FGTSPlan2012PaddlingMapbook_PUBLICDRAFT_Page_09.jpg"/>
          <p:cNvPicPr>
            <a:picLocks noChangeAspect="1"/>
          </p:cNvPicPr>
          <p:nvPr/>
        </p:nvPicPr>
        <p:blipFill>
          <a:blip r:embed="rId7" cstate="print"/>
          <a:stretch>
            <a:fillRect/>
          </a:stretch>
        </p:blipFill>
        <p:spPr>
          <a:xfrm>
            <a:off x="4637843" y="2207622"/>
            <a:ext cx="3249946" cy="4267200"/>
          </a:xfrm>
          <a:prstGeom prst="rect">
            <a:avLst/>
          </a:prstGeom>
          <a:ln w="3175">
            <a:solidFill>
              <a:schemeClr val="tx1"/>
            </a:solidFill>
          </a:ln>
        </p:spPr>
      </p:pic>
      <p:sp>
        <p:nvSpPr>
          <p:cNvPr id="18" name="TextBox 17"/>
          <p:cNvSpPr txBox="1"/>
          <p:nvPr/>
        </p:nvSpPr>
        <p:spPr>
          <a:xfrm>
            <a:off x="1169655" y="2345879"/>
            <a:ext cx="3249944" cy="353943"/>
          </a:xfrm>
          <a:prstGeom prst="rect">
            <a:avLst/>
          </a:prstGeom>
          <a:solidFill>
            <a:schemeClr val="tx2">
              <a:lumMod val="60000"/>
              <a:lumOff val="40000"/>
            </a:schemeClr>
          </a:solidFill>
        </p:spPr>
        <p:txBody>
          <a:bodyPr wrap="square" rtlCol="0">
            <a:spAutoFit/>
          </a:bodyPr>
          <a:lstStyle/>
          <a:p>
            <a:pPr algn="ctr"/>
            <a:r>
              <a:rPr lang="en-US" sz="1700" dirty="0" smtClean="0">
                <a:solidFill>
                  <a:schemeClr val="bg1"/>
                </a:solidFill>
                <a:latin typeface="Arial" pitchFamily="34" charset="0"/>
                <a:cs typeface="Arial" pitchFamily="34" charset="0"/>
              </a:rPr>
              <a:t>Land Trails Opportunity Map</a:t>
            </a:r>
            <a:endParaRPr lang="en-US" sz="1700" dirty="0">
              <a:solidFill>
                <a:schemeClr val="bg1"/>
              </a:solidFill>
              <a:latin typeface="Arial" pitchFamily="34" charset="0"/>
              <a:cs typeface="Arial" pitchFamily="34" charset="0"/>
            </a:endParaRPr>
          </a:p>
        </p:txBody>
      </p:sp>
      <p:sp>
        <p:nvSpPr>
          <p:cNvPr id="19" name="TextBox 18"/>
          <p:cNvSpPr txBox="1"/>
          <p:nvPr/>
        </p:nvSpPr>
        <p:spPr>
          <a:xfrm>
            <a:off x="4674854" y="2365525"/>
            <a:ext cx="3249946" cy="346249"/>
          </a:xfrm>
          <a:prstGeom prst="rect">
            <a:avLst/>
          </a:prstGeom>
          <a:solidFill>
            <a:schemeClr val="tx2">
              <a:lumMod val="60000"/>
              <a:lumOff val="40000"/>
            </a:schemeClr>
          </a:solidFill>
        </p:spPr>
        <p:txBody>
          <a:bodyPr wrap="square" rtlCol="0">
            <a:spAutoFit/>
          </a:bodyPr>
          <a:lstStyle/>
          <a:p>
            <a:pPr algn="ctr"/>
            <a:r>
              <a:rPr lang="en-US" sz="1650" dirty="0" smtClean="0">
                <a:solidFill>
                  <a:schemeClr val="bg1"/>
                </a:solidFill>
                <a:latin typeface="Arial" pitchFamily="34" charset="0"/>
                <a:cs typeface="Arial" pitchFamily="34" charset="0"/>
              </a:rPr>
              <a:t>Paddling Trails Opportunity Map</a:t>
            </a:r>
            <a:endParaRPr lang="en-US" sz="165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4277334942"/>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DEP_color_logo white text[Converted].png"/>
          <p:cNvPicPr>
            <a:picLocks noChangeAspect="1"/>
          </p:cNvPicPr>
          <p:nvPr/>
        </p:nvPicPr>
        <p:blipFill>
          <a:blip r:embed="rId3" cstate="print"/>
          <a:stretch>
            <a:fillRect/>
          </a:stretch>
        </p:blipFill>
        <p:spPr>
          <a:xfrm>
            <a:off x="228600" y="191379"/>
            <a:ext cx="990600" cy="646821"/>
          </a:xfrm>
          <a:prstGeom prst="rect">
            <a:avLst/>
          </a:prstGeom>
        </p:spPr>
      </p:pic>
      <p:sp>
        <p:nvSpPr>
          <p:cNvPr id="12" name="Rectangle 11"/>
          <p:cNvSpPr/>
          <p:nvPr/>
        </p:nvSpPr>
        <p:spPr>
          <a:xfrm>
            <a:off x="1447799" y="91425"/>
            <a:ext cx="7639669" cy="830997"/>
          </a:xfrm>
          <a:prstGeom prst="rect">
            <a:avLst/>
          </a:prstGeom>
        </p:spPr>
        <p:txBody>
          <a:bodyPr wrap="square">
            <a:spAutoFit/>
          </a:bodyPr>
          <a:lstStyle/>
          <a:p>
            <a:pPr algn="ctr">
              <a:defRPr/>
            </a:pPr>
            <a:r>
              <a:rPr lang="en-US" sz="4800" b="1" dirty="0" smtClean="0">
                <a:solidFill>
                  <a:schemeClr val="bg1"/>
                </a:solidFill>
                <a:latin typeface="Arial" pitchFamily="34" charset="0"/>
                <a:cs typeface="Arial" pitchFamily="34" charset="0"/>
              </a:rPr>
              <a:t>Why Update?</a:t>
            </a:r>
            <a:endParaRPr lang="en-US" sz="4800" b="1" dirty="0">
              <a:solidFill>
                <a:schemeClr val="bg1"/>
              </a:solidFill>
              <a:latin typeface="Arial" pitchFamily="34" charset="0"/>
              <a:cs typeface="Arial" pitchFamily="34" charset="0"/>
            </a:endParaRPr>
          </a:p>
        </p:txBody>
      </p:sp>
      <p:sp>
        <p:nvSpPr>
          <p:cNvPr id="2" name="TextBox 1"/>
          <p:cNvSpPr txBox="1"/>
          <p:nvPr/>
        </p:nvSpPr>
        <p:spPr>
          <a:xfrm>
            <a:off x="76200" y="1160796"/>
            <a:ext cx="9011268" cy="830997"/>
          </a:xfrm>
          <a:prstGeom prst="rect">
            <a:avLst/>
          </a:prstGeom>
          <a:noFill/>
        </p:spPr>
        <p:txBody>
          <a:bodyPr wrap="square" rtlCol="0">
            <a:spAutoFit/>
          </a:bodyPr>
          <a:lstStyle/>
          <a:p>
            <a:pPr algn="ctr"/>
            <a:r>
              <a:rPr lang="en-US" sz="2400" b="1" dirty="0" smtClean="0">
                <a:latin typeface="Arial" panose="020B0604020202020204" pitchFamily="34" charset="0"/>
                <a:cs typeface="Arial" panose="020B0604020202020204" pitchFamily="34" charset="0"/>
              </a:rPr>
              <a:t>The </a:t>
            </a:r>
            <a:r>
              <a:rPr lang="en-US" sz="2400" b="1" u="sng" dirty="0" smtClean="0">
                <a:latin typeface="Arial" panose="020B0604020202020204" pitchFamily="34" charset="0"/>
                <a:cs typeface="Arial" panose="020B0604020202020204" pitchFamily="34" charset="0"/>
              </a:rPr>
              <a:t>Opportunity Corridors</a:t>
            </a:r>
            <a:r>
              <a:rPr lang="en-US" sz="2400" b="1" dirty="0" smtClean="0">
                <a:latin typeface="Arial" panose="020B0604020202020204" pitchFamily="34" charset="0"/>
                <a:cs typeface="Arial" panose="020B0604020202020204" pitchFamily="34" charset="0"/>
              </a:rPr>
              <a:t> represent the conceptual, planned and existing statewide network of trails…</a:t>
            </a:r>
          </a:p>
        </p:txBody>
      </p:sp>
      <p:sp>
        <p:nvSpPr>
          <p:cNvPr id="15" name="TextBox 14"/>
          <p:cNvSpPr txBox="1"/>
          <p:nvPr/>
        </p:nvSpPr>
        <p:spPr>
          <a:xfrm>
            <a:off x="381000" y="2335588"/>
            <a:ext cx="8382000" cy="646331"/>
          </a:xfrm>
          <a:prstGeom prst="rect">
            <a:avLst/>
          </a:prstGeom>
          <a:noFill/>
        </p:spPr>
        <p:txBody>
          <a:bodyPr vert="horz" wrap="square" rtlCol="0">
            <a:spAutoFit/>
          </a:bodyPr>
          <a:lstStyle/>
          <a:p>
            <a:pPr algn="ctr"/>
            <a:r>
              <a:rPr lang="en-US" sz="3600" b="1" dirty="0" smtClean="0">
                <a:solidFill>
                  <a:srgbClr val="002060"/>
                </a:solidFill>
                <a:latin typeface="Arial" panose="020B0604020202020204" pitchFamily="34" charset="0"/>
                <a:cs typeface="Arial" panose="020B0604020202020204" pitchFamily="34" charset="0"/>
              </a:rPr>
              <a:t>Meaning…</a:t>
            </a:r>
          </a:p>
        </p:txBody>
      </p:sp>
      <p:sp>
        <p:nvSpPr>
          <p:cNvPr id="4" name="Snip Diagonal Corner Rectangle 3"/>
          <p:cNvSpPr/>
          <p:nvPr/>
        </p:nvSpPr>
        <p:spPr>
          <a:xfrm>
            <a:off x="381000" y="3909237"/>
            <a:ext cx="8382000" cy="49409"/>
          </a:xfrm>
          <a:prstGeom prst="snip2Diag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257628" y="3362980"/>
            <a:ext cx="4314371" cy="523220"/>
          </a:xfrm>
          <a:prstGeom prst="rect">
            <a:avLst/>
          </a:prstGeom>
          <a:noFill/>
        </p:spPr>
        <p:txBody>
          <a:bodyPr vert="horz" wrap="square" rtlCol="0">
            <a:spAutoFit/>
          </a:bodyPr>
          <a:lstStyle/>
          <a:p>
            <a:pPr algn="ctr"/>
            <a:r>
              <a:rPr lang="en-US" sz="2800" b="1" dirty="0" smtClean="0">
                <a:solidFill>
                  <a:schemeClr val="accent3">
                    <a:lumMod val="50000"/>
                  </a:schemeClr>
                </a:solidFill>
                <a:latin typeface="Arial" panose="020B0604020202020204" pitchFamily="34" charset="0"/>
                <a:cs typeface="Arial" panose="020B0604020202020204" pitchFamily="34" charset="0"/>
              </a:rPr>
              <a:t>The Priority Network</a:t>
            </a:r>
          </a:p>
        </p:txBody>
      </p:sp>
      <p:sp>
        <p:nvSpPr>
          <p:cNvPr id="16" name="TextBox 15"/>
          <p:cNvSpPr txBox="1"/>
          <p:nvPr/>
        </p:nvSpPr>
        <p:spPr>
          <a:xfrm>
            <a:off x="4700814" y="3306865"/>
            <a:ext cx="3657600" cy="523220"/>
          </a:xfrm>
          <a:prstGeom prst="rect">
            <a:avLst/>
          </a:prstGeom>
          <a:noFill/>
        </p:spPr>
        <p:txBody>
          <a:bodyPr vert="horz" wrap="square" rtlCol="0">
            <a:spAutoFit/>
          </a:bodyPr>
          <a:lstStyle/>
          <a:p>
            <a:pPr algn="ctr"/>
            <a:r>
              <a:rPr lang="en-US" sz="2800" b="1" dirty="0" smtClean="0">
                <a:solidFill>
                  <a:schemeClr val="tx2">
                    <a:lumMod val="50000"/>
                  </a:schemeClr>
                </a:solidFill>
                <a:latin typeface="Arial" panose="020B0604020202020204" pitchFamily="34" charset="0"/>
                <a:cs typeface="Arial" panose="020B0604020202020204" pitchFamily="34" charset="0"/>
              </a:rPr>
              <a:t>Land Acquisition</a:t>
            </a:r>
          </a:p>
        </p:txBody>
      </p:sp>
      <p:sp>
        <p:nvSpPr>
          <p:cNvPr id="18" name="TextBox 17"/>
          <p:cNvSpPr txBox="1"/>
          <p:nvPr/>
        </p:nvSpPr>
        <p:spPr>
          <a:xfrm>
            <a:off x="4804229" y="4136788"/>
            <a:ext cx="3657600" cy="2246769"/>
          </a:xfrm>
          <a:prstGeom prst="rect">
            <a:avLst/>
          </a:prstGeom>
          <a:noFill/>
        </p:spPr>
        <p:txBody>
          <a:bodyPr vert="horz" wrap="square" rtlCol="0">
            <a:spAutoFit/>
          </a:bodyPr>
          <a:lstStyle/>
          <a:p>
            <a:pPr algn="ctr"/>
            <a:r>
              <a:rPr lang="en-US" sz="2800" b="1" dirty="0" smtClean="0">
                <a:solidFill>
                  <a:schemeClr val="tx2">
                    <a:lumMod val="60000"/>
                    <a:lumOff val="40000"/>
                  </a:schemeClr>
                </a:solidFill>
                <a:latin typeface="Arial" panose="020B0604020202020204" pitchFamily="34" charset="0"/>
                <a:cs typeface="Arial" panose="020B0604020202020204" pitchFamily="34" charset="0"/>
              </a:rPr>
              <a:t>Opportunity Corridors are used to determine projects for the OGT work program</a:t>
            </a:r>
          </a:p>
        </p:txBody>
      </p:sp>
      <p:sp>
        <p:nvSpPr>
          <p:cNvPr id="19" name="TextBox 18"/>
          <p:cNvSpPr txBox="1"/>
          <p:nvPr/>
        </p:nvSpPr>
        <p:spPr>
          <a:xfrm>
            <a:off x="723900" y="4136788"/>
            <a:ext cx="3695700" cy="2246769"/>
          </a:xfrm>
          <a:prstGeom prst="rect">
            <a:avLst/>
          </a:prstGeom>
          <a:noFill/>
        </p:spPr>
        <p:txBody>
          <a:bodyPr vert="horz" wrap="square" rtlCol="0">
            <a:spAutoFit/>
          </a:bodyPr>
          <a:lstStyle/>
          <a:p>
            <a:pPr algn="ctr"/>
            <a:r>
              <a:rPr lang="en-US" sz="2800" b="1" dirty="0" smtClean="0">
                <a:solidFill>
                  <a:schemeClr val="accent3">
                    <a:lumMod val="75000"/>
                  </a:schemeClr>
                </a:solidFill>
                <a:latin typeface="Arial" panose="020B0604020202020204" pitchFamily="34" charset="0"/>
                <a:cs typeface="Arial" panose="020B0604020202020204" pitchFamily="34" charset="0"/>
              </a:rPr>
              <a:t>The immediate vision for implementing a statewide trail network</a:t>
            </a:r>
          </a:p>
        </p:txBody>
      </p:sp>
    </p:spTree>
    <p:extLst>
      <p:ext uri="{BB962C8B-B14F-4D97-AF65-F5344CB8AC3E}">
        <p14:creationId xmlns:p14="http://schemas.microsoft.com/office/powerpoint/2010/main" val="4148160560"/>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 grpId="0" animBg="1"/>
      <p:bldP spid="13" grpId="0"/>
      <p:bldP spid="16" grpId="0"/>
      <p:bldP spid="18"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5503" t="6075" r="7563" b="24341"/>
          <a:stretch/>
        </p:blipFill>
        <p:spPr>
          <a:xfrm>
            <a:off x="1981200" y="1066800"/>
            <a:ext cx="5257800" cy="5446154"/>
          </a:xfrm>
          <a:prstGeom prst="rect">
            <a:avLst/>
          </a:prstGeom>
        </p:spPr>
      </p:pic>
      <p:sp>
        <p:nvSpPr>
          <p:cNvPr id="7" name="Rectangle 6"/>
          <p:cNvSpPr/>
          <p:nvPr/>
        </p:nvSpPr>
        <p:spPr>
          <a:xfrm>
            <a:off x="0" y="0"/>
            <a:ext cx="9144000" cy="830997"/>
          </a:xfrm>
          <a:prstGeom prst="rect">
            <a:avLst/>
          </a:prstGeom>
        </p:spPr>
        <p:txBody>
          <a:bodyPr>
            <a:spAutoFit/>
          </a:bodyPr>
          <a:lstStyle/>
          <a:p>
            <a:pPr algn="ctr">
              <a:defRPr/>
            </a:pPr>
            <a:r>
              <a:rPr lang="en-US" sz="4800" b="1" dirty="0" smtClean="0">
                <a:solidFill>
                  <a:schemeClr val="bg1"/>
                </a:solidFill>
                <a:latin typeface="Arial" pitchFamily="34" charset="0"/>
                <a:cs typeface="Arial" pitchFamily="34" charset="0"/>
              </a:rPr>
              <a:t>2015 Update Schedule</a:t>
            </a:r>
            <a:endParaRPr lang="en-US" sz="4800" b="1" dirty="0">
              <a:solidFill>
                <a:schemeClr val="bg1"/>
              </a:solidFill>
              <a:latin typeface="Arial" pitchFamily="34" charset="0"/>
              <a:cs typeface="Arial" pitchFamily="34" charset="0"/>
            </a:endParaRPr>
          </a:p>
        </p:txBody>
      </p:sp>
      <p:sp>
        <p:nvSpPr>
          <p:cNvPr id="11" name="Freeform 10"/>
          <p:cNvSpPr/>
          <p:nvPr/>
        </p:nvSpPr>
        <p:spPr>
          <a:xfrm>
            <a:off x="2126456" y="3657600"/>
            <a:ext cx="5036344" cy="1600200"/>
          </a:xfrm>
          <a:custGeom>
            <a:avLst/>
            <a:gdLst>
              <a:gd name="connsiteX0" fmla="*/ 0 w 4891087"/>
              <a:gd name="connsiteY0" fmla="*/ 0 h 290512"/>
              <a:gd name="connsiteX1" fmla="*/ 4762 w 4891087"/>
              <a:gd name="connsiteY1" fmla="*/ 290512 h 290512"/>
              <a:gd name="connsiteX2" fmla="*/ 4891087 w 4891087"/>
              <a:gd name="connsiteY2" fmla="*/ 290512 h 290512"/>
              <a:gd name="connsiteX3" fmla="*/ 4891087 w 4891087"/>
              <a:gd name="connsiteY3" fmla="*/ 4762 h 290512"/>
              <a:gd name="connsiteX4" fmla="*/ 0 w 4891087"/>
              <a:gd name="connsiteY4" fmla="*/ 0 h 290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1087" h="290512">
                <a:moveTo>
                  <a:pt x="0" y="0"/>
                </a:moveTo>
                <a:cubicBezTo>
                  <a:pt x="1587" y="96837"/>
                  <a:pt x="3175" y="193675"/>
                  <a:pt x="4762" y="290512"/>
                </a:cubicBezTo>
                <a:lnTo>
                  <a:pt x="4891087" y="290512"/>
                </a:lnTo>
                <a:lnTo>
                  <a:pt x="4891087" y="4762"/>
                </a:lnTo>
                <a:lnTo>
                  <a:pt x="0" y="0"/>
                </a:ln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100404"/>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DEP_color_logo white text[Converted].png"/>
          <p:cNvPicPr>
            <a:picLocks noChangeAspect="1"/>
          </p:cNvPicPr>
          <p:nvPr/>
        </p:nvPicPr>
        <p:blipFill>
          <a:blip r:embed="rId3" cstate="print"/>
          <a:stretch>
            <a:fillRect/>
          </a:stretch>
        </p:blipFill>
        <p:spPr>
          <a:xfrm>
            <a:off x="228600" y="191379"/>
            <a:ext cx="990600" cy="646821"/>
          </a:xfrm>
          <a:prstGeom prst="rect">
            <a:avLst/>
          </a:prstGeom>
        </p:spPr>
      </p:pic>
      <p:sp>
        <p:nvSpPr>
          <p:cNvPr id="12" name="Rectangle 11"/>
          <p:cNvSpPr/>
          <p:nvPr/>
        </p:nvSpPr>
        <p:spPr>
          <a:xfrm>
            <a:off x="1447799" y="91425"/>
            <a:ext cx="7639669" cy="830997"/>
          </a:xfrm>
          <a:prstGeom prst="rect">
            <a:avLst/>
          </a:prstGeom>
        </p:spPr>
        <p:txBody>
          <a:bodyPr wrap="square">
            <a:spAutoFit/>
          </a:bodyPr>
          <a:lstStyle/>
          <a:p>
            <a:pPr algn="ctr">
              <a:defRPr/>
            </a:pPr>
            <a:r>
              <a:rPr lang="en-US" sz="4800" b="1" dirty="0" smtClean="0">
                <a:solidFill>
                  <a:schemeClr val="bg1"/>
                </a:solidFill>
                <a:latin typeface="Arial" pitchFamily="34" charset="0"/>
                <a:cs typeface="Arial" pitchFamily="34" charset="0"/>
              </a:rPr>
              <a:t>How you can help?</a:t>
            </a:r>
            <a:endParaRPr lang="en-US" sz="4800" b="1" dirty="0">
              <a:solidFill>
                <a:schemeClr val="bg1"/>
              </a:solidFill>
              <a:latin typeface="Arial" pitchFamily="34" charset="0"/>
              <a:cs typeface="Arial" pitchFamily="34" charset="0"/>
            </a:endParaRPr>
          </a:p>
        </p:txBody>
      </p:sp>
      <p:sp>
        <p:nvSpPr>
          <p:cNvPr id="2" name="TextBox 1"/>
          <p:cNvSpPr txBox="1"/>
          <p:nvPr/>
        </p:nvSpPr>
        <p:spPr>
          <a:xfrm>
            <a:off x="76200" y="1160796"/>
            <a:ext cx="9011268" cy="338554"/>
          </a:xfrm>
          <a:prstGeom prst="rect">
            <a:avLst/>
          </a:prstGeom>
          <a:noFill/>
        </p:spPr>
        <p:txBody>
          <a:bodyPr wrap="square" rtlCol="0">
            <a:spAutoFit/>
          </a:bodyPr>
          <a:lstStyle/>
          <a:p>
            <a:pPr algn="ctr"/>
            <a:r>
              <a:rPr lang="en-US" sz="1600" b="1" dirty="0" smtClean="0">
                <a:latin typeface="Arial" panose="020B0604020202020204" pitchFamily="34" charset="0"/>
                <a:cs typeface="Arial" panose="020B0604020202020204" pitchFamily="34" charset="0"/>
              </a:rPr>
              <a:t>There are a number of ways to assist OGT in updating the Opportunity corridors…</a:t>
            </a:r>
          </a:p>
        </p:txBody>
      </p:sp>
      <p:sp>
        <p:nvSpPr>
          <p:cNvPr id="14" name="TextBox 13"/>
          <p:cNvSpPr txBox="1"/>
          <p:nvPr/>
        </p:nvSpPr>
        <p:spPr>
          <a:xfrm>
            <a:off x="76200" y="1898552"/>
            <a:ext cx="9011268" cy="4401205"/>
          </a:xfrm>
          <a:prstGeom prst="rect">
            <a:avLst/>
          </a:prstGeom>
          <a:noFill/>
        </p:spPr>
        <p:txBody>
          <a:bodyPr wrap="square" rtlCol="0">
            <a:spAutoFit/>
          </a:bodyPr>
          <a:lstStyle/>
          <a:p>
            <a:pPr marL="342900" indent="-342900">
              <a:buFont typeface="Arial" panose="020B0604020202020204" pitchFamily="34" charset="0"/>
              <a:buChar char="•"/>
            </a:pPr>
            <a:r>
              <a:rPr lang="en-US" sz="2800" dirty="0" smtClean="0">
                <a:latin typeface="Arial" panose="020B0604020202020204" pitchFamily="34" charset="0"/>
                <a:cs typeface="Arial" panose="020B0604020202020204" pitchFamily="34" charset="0"/>
              </a:rPr>
              <a:t>Review the alignments online, or through mapping software (ARCGIS and Google Earth)</a:t>
            </a:r>
          </a:p>
          <a:p>
            <a:pPr marL="800100" lvl="1" indent="-342900">
              <a:buFont typeface="Arial" panose="020B0604020202020204" pitchFamily="34" charset="0"/>
              <a:buChar char="•"/>
            </a:pPr>
            <a:r>
              <a:rPr lang="en-US" sz="2800" dirty="0" smtClean="0">
                <a:latin typeface="Arial" panose="020B0604020202020204" pitchFamily="34" charset="0"/>
                <a:cs typeface="Arial" panose="020B0604020202020204" pitchFamily="34" charset="0"/>
              </a:rPr>
              <a:t>2012 Map Books </a:t>
            </a:r>
          </a:p>
          <a:p>
            <a:pPr marL="342900" indent="-342900">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800" dirty="0" smtClean="0">
                <a:latin typeface="Arial" panose="020B0604020202020204" pitchFamily="34" charset="0"/>
                <a:cs typeface="Arial" panose="020B0604020202020204" pitchFamily="34" charset="0"/>
              </a:rPr>
              <a:t>Provide information on corridors directly to OGT Staff</a:t>
            </a:r>
          </a:p>
          <a:p>
            <a:pPr marL="342900" indent="-342900">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800" dirty="0" smtClean="0">
                <a:latin typeface="Arial" panose="020B0604020202020204" pitchFamily="34" charset="0"/>
                <a:cs typeface="Arial" panose="020B0604020202020204" pitchFamily="34" charset="0"/>
              </a:rPr>
              <a:t>Submit shapefiles or KML files to OGT with suggested changes</a:t>
            </a:r>
          </a:p>
          <a:p>
            <a:pPr marL="342900" indent="-342900">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800" dirty="0" smtClean="0">
                <a:latin typeface="Arial" panose="020B0604020202020204" pitchFamily="34" charset="0"/>
                <a:cs typeface="Arial" panose="020B0604020202020204" pitchFamily="34" charset="0"/>
              </a:rPr>
              <a:t>Attend public workshops (dates and locations TBD)</a:t>
            </a:r>
          </a:p>
        </p:txBody>
      </p:sp>
    </p:spTree>
    <p:extLst>
      <p:ext uri="{BB962C8B-B14F-4D97-AF65-F5344CB8AC3E}">
        <p14:creationId xmlns:p14="http://schemas.microsoft.com/office/powerpoint/2010/main" val="2975728057"/>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dirty="0"/>
          </a:p>
        </p:txBody>
      </p:sp>
      <p:pic>
        <p:nvPicPr>
          <p:cNvPr id="5" name="Picture 4" descr="C:\Users\Jean\AppData\Local\Microsoft\Windows\Temporary Internet Files\Content.Outlook\LHXAF6KQ\FEGN (2).jpg"/>
          <p:cNvPicPr/>
          <p:nvPr/>
        </p:nvPicPr>
        <p:blipFill>
          <a:blip r:embed="rId2" cstate="print"/>
          <a:srcRect/>
          <a:stretch>
            <a:fillRect/>
          </a:stretch>
        </p:blipFill>
        <p:spPr bwMode="auto">
          <a:xfrm>
            <a:off x="457200" y="381000"/>
            <a:ext cx="8458200" cy="617220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stretch>
            <a:fillRect/>
          </a:stretch>
        </p:blipFill>
        <p:spPr>
          <a:xfrm>
            <a:off x="0" y="23751"/>
            <a:ext cx="9144000" cy="6858000"/>
          </a:xfrm>
          <a:prstGeom prst="rect">
            <a:avLst/>
          </a:prstGeom>
        </p:spPr>
      </p:pic>
      <p:sp>
        <p:nvSpPr>
          <p:cNvPr id="13" name="Slide Number Placeholder 12"/>
          <p:cNvSpPr>
            <a:spLocks noGrp="1"/>
          </p:cNvSpPr>
          <p:nvPr>
            <p:ph type="sldNum" sz="quarter" idx="4294967295"/>
          </p:nvPr>
        </p:nvSpPr>
        <p:spPr>
          <a:xfrm>
            <a:off x="8305800" y="6553200"/>
            <a:ext cx="838200" cy="304800"/>
          </a:xfrm>
          <a:prstGeom prst="rect">
            <a:avLst/>
          </a:prstGeom>
        </p:spPr>
        <p:txBody>
          <a:bodyPr/>
          <a:lstStyle/>
          <a:p>
            <a:fld id="{D9515C9C-B0D4-49C7-83C7-4BF66E55645D}" type="slidenum">
              <a:rPr lang="en-US" sz="1400" b="1" smtClean="0">
                <a:solidFill>
                  <a:schemeClr val="bg1"/>
                </a:solidFill>
                <a:latin typeface="Arial" pitchFamily="34" charset="0"/>
                <a:cs typeface="Arial" pitchFamily="34" charset="0"/>
              </a:rPr>
              <a:pPr/>
              <a:t>20</a:t>
            </a:fld>
            <a:endParaRPr lang="en-US" sz="1400" b="1" dirty="0">
              <a:solidFill>
                <a:schemeClr val="bg1"/>
              </a:solidFill>
              <a:latin typeface="Arial" pitchFamily="34" charset="0"/>
              <a:cs typeface="Arial" pitchFamily="34" charset="0"/>
            </a:endParaRPr>
          </a:p>
        </p:txBody>
      </p:sp>
      <p:pic>
        <p:nvPicPr>
          <p:cNvPr id="10" name="Picture 9" descr="DEP_color_logo white text[Converted].png"/>
          <p:cNvPicPr>
            <a:picLocks noChangeAspect="1"/>
          </p:cNvPicPr>
          <p:nvPr/>
        </p:nvPicPr>
        <p:blipFill>
          <a:blip r:embed="rId3" cstate="print"/>
          <a:stretch>
            <a:fillRect/>
          </a:stretch>
        </p:blipFill>
        <p:spPr>
          <a:xfrm>
            <a:off x="228600" y="191379"/>
            <a:ext cx="990600" cy="646821"/>
          </a:xfrm>
          <a:prstGeom prst="rect">
            <a:avLst/>
          </a:prstGeom>
        </p:spPr>
      </p:pic>
      <p:sp>
        <p:nvSpPr>
          <p:cNvPr id="9" name="TextBox 8"/>
          <p:cNvSpPr txBox="1"/>
          <p:nvPr/>
        </p:nvSpPr>
        <p:spPr>
          <a:xfrm>
            <a:off x="1371600" y="152400"/>
            <a:ext cx="7772400" cy="830997"/>
          </a:xfrm>
          <a:prstGeom prst="rect">
            <a:avLst/>
          </a:prstGeom>
          <a:noFill/>
        </p:spPr>
        <p:txBody>
          <a:bodyPr wrap="square" rtlCol="0">
            <a:spAutoFit/>
          </a:bodyPr>
          <a:lstStyle/>
          <a:p>
            <a:r>
              <a:rPr lang="en-US" sz="4400" dirty="0" smtClean="0">
                <a:solidFill>
                  <a:schemeClr val="bg1"/>
                </a:solidFill>
                <a:latin typeface="Arial" panose="020B0604020202020204" pitchFamily="34" charset="0"/>
                <a:cs typeface="Arial" panose="020B0604020202020204" pitchFamily="34" charset="0"/>
              </a:rPr>
              <a:t> </a:t>
            </a:r>
            <a:r>
              <a:rPr lang="en-US" sz="4400" dirty="0">
                <a:solidFill>
                  <a:schemeClr val="bg1"/>
                </a:solidFill>
                <a:latin typeface="Arial" panose="020B0604020202020204" pitchFamily="34" charset="0"/>
                <a:cs typeface="Arial" panose="020B0604020202020204" pitchFamily="34" charset="0"/>
              </a:rPr>
              <a:t> </a:t>
            </a:r>
            <a:r>
              <a:rPr lang="en-US" sz="4400" dirty="0" smtClean="0">
                <a:solidFill>
                  <a:schemeClr val="bg1"/>
                </a:solidFill>
                <a:latin typeface="Arial" panose="020B0604020202020204" pitchFamily="34" charset="0"/>
                <a:cs typeface="Arial" panose="020B0604020202020204" pitchFamily="34" charset="0"/>
              </a:rPr>
              <a:t>    </a:t>
            </a:r>
            <a:r>
              <a:rPr lang="en-US" sz="4800" b="1" dirty="0" smtClean="0">
                <a:solidFill>
                  <a:schemeClr val="bg1"/>
                </a:solidFill>
                <a:latin typeface="Arial" panose="020B0604020202020204" pitchFamily="34" charset="0"/>
                <a:cs typeface="Arial" panose="020B0604020202020204" pitchFamily="34" charset="0"/>
              </a:rPr>
              <a:t>OGT Acquisitions</a:t>
            </a:r>
            <a:endParaRPr lang="en-US" sz="4800" b="1" dirty="0">
              <a:solidFill>
                <a:schemeClr val="bg1"/>
              </a:solidFill>
              <a:latin typeface="Arial" panose="020B0604020202020204" pitchFamily="34" charset="0"/>
              <a:cs typeface="Arial" panose="020B0604020202020204" pitchFamily="34" charset="0"/>
            </a:endParaRPr>
          </a:p>
        </p:txBody>
      </p:sp>
      <p:sp>
        <p:nvSpPr>
          <p:cNvPr id="3" name="TextBox 2"/>
          <p:cNvSpPr txBox="1"/>
          <p:nvPr/>
        </p:nvSpPr>
        <p:spPr>
          <a:xfrm>
            <a:off x="228600" y="1089470"/>
            <a:ext cx="8763000" cy="5447645"/>
          </a:xfrm>
          <a:prstGeom prst="rect">
            <a:avLst/>
          </a:prstGeom>
          <a:noFill/>
        </p:spPr>
        <p:txBody>
          <a:bodyPr wrap="square" rtlCol="0">
            <a:spAutoFit/>
          </a:bodyPr>
          <a:lstStyle/>
          <a:p>
            <a:pPr algn="ctr"/>
            <a:endParaRPr lang="en-US" sz="2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US" sz="3600" dirty="0" smtClean="0">
                <a:latin typeface="Arial" panose="020B0604020202020204" pitchFamily="34" charset="0"/>
                <a:cs typeface="Arial" panose="020B0604020202020204" pitchFamily="34" charset="0"/>
              </a:rPr>
              <a:t>OGT </a:t>
            </a:r>
            <a:r>
              <a:rPr lang="en-US" sz="3600" dirty="0">
                <a:latin typeface="Arial" panose="020B0604020202020204" pitchFamily="34" charset="0"/>
                <a:cs typeface="Arial" panose="020B0604020202020204" pitchFamily="34" charset="0"/>
              </a:rPr>
              <a:t>receives 1.5% </a:t>
            </a:r>
            <a:r>
              <a:rPr lang="en-US" sz="3600" dirty="0" smtClean="0">
                <a:latin typeface="Arial" panose="020B0604020202020204" pitchFamily="34" charset="0"/>
                <a:cs typeface="Arial" panose="020B0604020202020204" pitchFamily="34" charset="0"/>
              </a:rPr>
              <a:t>of FL </a:t>
            </a:r>
            <a:r>
              <a:rPr lang="en-US" sz="3600" dirty="0">
                <a:latin typeface="Arial" panose="020B0604020202020204" pitchFamily="34" charset="0"/>
                <a:cs typeface="Arial" panose="020B0604020202020204" pitchFamily="34" charset="0"/>
              </a:rPr>
              <a:t>Forever $ </a:t>
            </a:r>
            <a:r>
              <a:rPr lang="en-US" sz="3600" dirty="0" smtClean="0">
                <a:latin typeface="Arial" panose="020B0604020202020204" pitchFamily="34" charset="0"/>
                <a:cs typeface="Arial" panose="020B0604020202020204" pitchFamily="34" charset="0"/>
              </a:rPr>
              <a:t>         to </a:t>
            </a:r>
            <a:r>
              <a:rPr lang="en-US" sz="3600" dirty="0">
                <a:latin typeface="Arial" panose="020B0604020202020204" pitchFamily="34" charset="0"/>
                <a:cs typeface="Arial" panose="020B0604020202020204" pitchFamily="34" charset="0"/>
              </a:rPr>
              <a:t>“acquire greenways and trails or Greenways and trail systems” (FS 259.105 FL Forever Act</a:t>
            </a:r>
            <a:r>
              <a:rPr lang="en-US" sz="3600" dirty="0" smtClean="0">
                <a:latin typeface="Arial" panose="020B0604020202020204" pitchFamily="34" charset="0"/>
                <a:cs typeface="Arial" panose="020B0604020202020204" pitchFamily="34" charset="0"/>
              </a:rPr>
              <a:t>).</a:t>
            </a:r>
          </a:p>
          <a:p>
            <a:pPr marL="571500" indent="-571500">
              <a:buFont typeface="Arial" panose="020B0604020202020204" pitchFamily="34" charset="0"/>
              <a:buChar char="•"/>
            </a:pPr>
            <a:r>
              <a:rPr lang="en-US" sz="3600" dirty="0" smtClean="0">
                <a:latin typeface="Arial" panose="020B0604020202020204" pitchFamily="34" charset="0"/>
                <a:cs typeface="Arial" panose="020B0604020202020204" pitchFamily="34" charset="0"/>
              </a:rPr>
              <a:t>To </a:t>
            </a:r>
            <a:r>
              <a:rPr lang="en-US" sz="3600" dirty="0">
                <a:latin typeface="Arial" panose="020B0604020202020204" pitchFamily="34" charset="0"/>
                <a:cs typeface="Arial" panose="020B0604020202020204" pitchFamily="34" charset="0"/>
              </a:rPr>
              <a:t>date, acquired 9,218 acres for $67,897,141 million</a:t>
            </a:r>
            <a:r>
              <a:rPr lang="en-US" sz="3600" dirty="0" smtClean="0">
                <a:latin typeface="Arial" panose="020B0604020202020204" pitchFamily="34" charset="0"/>
                <a:cs typeface="Arial" panose="020B0604020202020204" pitchFamily="34" charset="0"/>
              </a:rPr>
              <a:t>.</a:t>
            </a:r>
          </a:p>
          <a:p>
            <a:pPr marL="571500" indent="-571500">
              <a:buFont typeface="Arial" panose="020B0604020202020204" pitchFamily="34" charset="0"/>
              <a:buChar char="•"/>
            </a:pPr>
            <a:r>
              <a:rPr lang="en-US" sz="3600" u="sng" dirty="0" smtClean="0">
                <a:latin typeface="Arial" panose="020B0604020202020204" pitchFamily="34" charset="0"/>
                <a:cs typeface="Arial" panose="020B0604020202020204" pitchFamily="34" charset="0"/>
              </a:rPr>
              <a:t>New acquisition cycle begins July 1</a:t>
            </a:r>
            <a:r>
              <a:rPr lang="en-US" sz="3600" u="sng" baseline="30000" dirty="0" smtClean="0">
                <a:latin typeface="Arial" panose="020B0604020202020204" pitchFamily="34" charset="0"/>
                <a:cs typeface="Arial" panose="020B0604020202020204" pitchFamily="34" charset="0"/>
              </a:rPr>
              <a:t>st</a:t>
            </a:r>
            <a:r>
              <a:rPr lang="en-US" sz="3600" u="sng" dirty="0">
                <a:latin typeface="Arial" panose="020B0604020202020204" pitchFamily="34" charset="0"/>
                <a:cs typeface="Arial" panose="020B0604020202020204" pitchFamily="34" charset="0"/>
              </a:rPr>
              <a:t> </a:t>
            </a:r>
            <a:r>
              <a:rPr lang="en-US" sz="3600" u="sng" dirty="0" smtClean="0">
                <a:latin typeface="Arial" panose="020B0604020202020204" pitchFamily="34" charset="0"/>
                <a:cs typeface="Arial" panose="020B0604020202020204" pitchFamily="34" charset="0"/>
              </a:rPr>
              <a:t>and runs through August.</a:t>
            </a:r>
            <a:endParaRPr lang="en-US" sz="3600" u="sng" dirty="0">
              <a:latin typeface="Arial" panose="020B0604020202020204" pitchFamily="34" charset="0"/>
              <a:cs typeface="Arial" panose="020B0604020202020204" pitchFamily="34" charset="0"/>
            </a:endParaRPr>
          </a:p>
          <a:p>
            <a:endParaRPr lang="en-US" sz="3600" dirty="0"/>
          </a:p>
        </p:txBody>
      </p:sp>
    </p:spTree>
    <p:extLst>
      <p:ext uri="{BB962C8B-B14F-4D97-AF65-F5344CB8AC3E}">
        <p14:creationId xmlns:p14="http://schemas.microsoft.com/office/powerpoint/2010/main" val="2383071352"/>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stretch>
            <a:fillRect/>
          </a:stretch>
        </p:blipFill>
        <p:spPr>
          <a:xfrm>
            <a:off x="-7917" y="3958"/>
            <a:ext cx="9144000" cy="6858000"/>
          </a:xfrm>
          <a:prstGeom prst="rect">
            <a:avLst/>
          </a:prstGeom>
        </p:spPr>
      </p:pic>
      <p:sp>
        <p:nvSpPr>
          <p:cNvPr id="8" name="TextBox 7"/>
          <p:cNvSpPr txBox="1"/>
          <p:nvPr/>
        </p:nvSpPr>
        <p:spPr>
          <a:xfrm>
            <a:off x="1638300" y="38319"/>
            <a:ext cx="5410200" cy="1323439"/>
          </a:xfrm>
          <a:prstGeom prst="rect">
            <a:avLst/>
          </a:prstGeom>
          <a:noFill/>
        </p:spPr>
        <p:txBody>
          <a:bodyPr wrap="square" rtlCol="0">
            <a:spAutoFit/>
          </a:bodyPr>
          <a:lstStyle/>
          <a:p>
            <a:pPr algn="ctr"/>
            <a:r>
              <a:rPr lang="en-US" sz="4000" dirty="0" smtClean="0">
                <a:solidFill>
                  <a:schemeClr val="bg1"/>
                </a:solidFill>
              </a:rPr>
              <a:t>What </a:t>
            </a:r>
            <a:r>
              <a:rPr lang="en-US" sz="4000" dirty="0">
                <a:solidFill>
                  <a:schemeClr val="bg1"/>
                </a:solidFill>
              </a:rPr>
              <a:t>Qualifies?</a:t>
            </a:r>
          </a:p>
          <a:p>
            <a:pPr algn="ctr"/>
            <a:endParaRPr lang="en-US" sz="4000" b="1" dirty="0">
              <a:solidFill>
                <a:schemeClr val="bg1"/>
              </a:solidFill>
              <a:latin typeface="Arial"/>
              <a:cs typeface="Arial"/>
            </a:endParaRPr>
          </a:p>
        </p:txBody>
      </p:sp>
      <p:sp>
        <p:nvSpPr>
          <p:cNvPr id="13" name="Slide Number Placeholder 12"/>
          <p:cNvSpPr>
            <a:spLocks noGrp="1"/>
          </p:cNvSpPr>
          <p:nvPr>
            <p:ph type="sldNum" sz="quarter" idx="4294967295"/>
          </p:nvPr>
        </p:nvSpPr>
        <p:spPr>
          <a:xfrm>
            <a:off x="8305800" y="6553200"/>
            <a:ext cx="838200" cy="304800"/>
          </a:xfrm>
          <a:prstGeom prst="rect">
            <a:avLst/>
          </a:prstGeom>
        </p:spPr>
        <p:txBody>
          <a:bodyPr/>
          <a:lstStyle/>
          <a:p>
            <a:fld id="{D9515C9C-B0D4-49C7-83C7-4BF66E55645D}" type="slidenum">
              <a:rPr lang="en-US" sz="1400" b="1" smtClean="0">
                <a:solidFill>
                  <a:schemeClr val="bg1"/>
                </a:solidFill>
                <a:latin typeface="Arial" pitchFamily="34" charset="0"/>
                <a:cs typeface="Arial" pitchFamily="34" charset="0"/>
              </a:rPr>
              <a:pPr/>
              <a:t>21</a:t>
            </a:fld>
            <a:endParaRPr lang="en-US" sz="1400" b="1" dirty="0">
              <a:solidFill>
                <a:schemeClr val="bg1"/>
              </a:solidFill>
              <a:latin typeface="Arial" pitchFamily="34" charset="0"/>
              <a:cs typeface="Arial" pitchFamily="34" charset="0"/>
            </a:endParaRPr>
          </a:p>
        </p:txBody>
      </p:sp>
      <p:pic>
        <p:nvPicPr>
          <p:cNvPr id="10" name="Picture 9" descr="DEP_color_logo white text[Converted].png"/>
          <p:cNvPicPr>
            <a:picLocks noChangeAspect="1"/>
          </p:cNvPicPr>
          <p:nvPr/>
        </p:nvPicPr>
        <p:blipFill>
          <a:blip r:embed="rId3" cstate="print"/>
          <a:stretch>
            <a:fillRect/>
          </a:stretch>
        </p:blipFill>
        <p:spPr>
          <a:xfrm>
            <a:off x="228600" y="191379"/>
            <a:ext cx="990600" cy="646821"/>
          </a:xfrm>
          <a:prstGeom prst="rect">
            <a:avLst/>
          </a:prstGeom>
        </p:spPr>
      </p:pic>
      <p:sp>
        <p:nvSpPr>
          <p:cNvPr id="11" name="Rectangle 10"/>
          <p:cNvSpPr/>
          <p:nvPr/>
        </p:nvSpPr>
        <p:spPr>
          <a:xfrm>
            <a:off x="2286000" y="3103911"/>
            <a:ext cx="4572000" cy="288284"/>
          </a:xfrm>
          <a:prstGeom prst="rect">
            <a:avLst/>
          </a:prstGeom>
        </p:spPr>
        <p:txBody>
          <a:bodyPr>
            <a:spAutoFit/>
          </a:bodyPr>
          <a:lstStyle/>
          <a:p>
            <a:pPr eaLnBrk="0" hangingPunct="0">
              <a:lnSpc>
                <a:spcPct val="125000"/>
              </a:lnSpc>
              <a:spcBef>
                <a:spcPct val="50000"/>
              </a:spcBef>
              <a:defRPr/>
            </a:pPr>
            <a:endParaRPr lang="en-US" sz="1100" b="1" dirty="0">
              <a:effectLst>
                <a:outerShdw blurRad="38100" dist="38100" dir="2700000" algn="tl">
                  <a:srgbClr val="000000">
                    <a:alpha val="43137"/>
                  </a:srgbClr>
                </a:outerShdw>
              </a:effectLst>
              <a:latin typeface="Candara" pitchFamily="34" charset="0"/>
            </a:endParaRPr>
          </a:p>
        </p:txBody>
      </p:sp>
      <p:sp>
        <p:nvSpPr>
          <p:cNvPr id="9" name="Title 1"/>
          <p:cNvSpPr txBox="1">
            <a:spLocks/>
          </p:cNvSpPr>
          <p:nvPr/>
        </p:nvSpPr>
        <p:spPr>
          <a:xfrm>
            <a:off x="228600" y="11430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dirty="0"/>
          </a:p>
        </p:txBody>
      </p:sp>
      <p:sp>
        <p:nvSpPr>
          <p:cNvPr id="15" name="Content Placeholder 2"/>
          <p:cNvSpPr txBox="1">
            <a:spLocks/>
          </p:cNvSpPr>
          <p:nvPr/>
        </p:nvSpPr>
        <p:spPr>
          <a:xfrm>
            <a:off x="76200" y="1219200"/>
            <a:ext cx="8991600" cy="4525963"/>
          </a:xfrm>
          <a:prstGeom prst="rect">
            <a:avLst/>
          </a:prstGeom>
        </p:spPr>
        <p:txBody>
          <a:bodyPr vert="horz" lIns="91440" tIns="45720" rIns="91440" bIns="45720" rtlCol="0">
            <a:normAutofit fontScale="92500"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dirty="0" smtClean="0">
                <a:solidFill>
                  <a:schemeClr val="tx1"/>
                </a:solidFill>
              </a:rPr>
              <a:t>Project must be located within or adjacent to at least 1 opportunity segment on 1 or more of the </a:t>
            </a:r>
            <a:r>
              <a:rPr lang="en-US" b="1" dirty="0" smtClean="0">
                <a:solidFill>
                  <a:schemeClr val="tx1"/>
                </a:solidFill>
              </a:rPr>
              <a:t>Recreational Prioritization Maps</a:t>
            </a:r>
            <a:r>
              <a:rPr lang="en-US" dirty="0" smtClean="0">
                <a:solidFill>
                  <a:schemeClr val="tx1"/>
                </a:solidFill>
              </a:rPr>
              <a:t> contained in the </a:t>
            </a:r>
            <a:r>
              <a:rPr lang="en-US" b="1" dirty="0" smtClean="0">
                <a:solidFill>
                  <a:schemeClr val="tx1"/>
                </a:solidFill>
              </a:rPr>
              <a:t>Prioritization of Recreational Trail Opportunities</a:t>
            </a:r>
            <a:r>
              <a:rPr lang="en-US" dirty="0" smtClean="0">
                <a:solidFill>
                  <a:schemeClr val="tx1"/>
                </a:solidFill>
              </a:rPr>
              <a:t> for the State of Florida developed by OGT in coordination with the University of Florida, and approved by the Florida Greenways and Trails Council on </a:t>
            </a:r>
            <a:r>
              <a:rPr lang="en-US" b="1" dirty="0" smtClean="0">
                <a:solidFill>
                  <a:schemeClr val="tx1"/>
                </a:solidFill>
              </a:rPr>
              <a:t>May 18, 2002</a:t>
            </a:r>
            <a:r>
              <a:rPr lang="en-US" dirty="0" smtClean="0">
                <a:solidFill>
                  <a:schemeClr val="tx1"/>
                </a:solidFill>
              </a:rPr>
              <a:t>. </a:t>
            </a:r>
          </a:p>
          <a:p>
            <a:pPr algn="l"/>
            <a:endParaRPr lang="en-US" dirty="0" smtClean="0">
              <a:solidFill>
                <a:schemeClr val="tx1"/>
              </a:solidFill>
            </a:endParaRPr>
          </a:p>
          <a:p>
            <a:pPr algn="l"/>
            <a:r>
              <a:rPr lang="en-US" dirty="0" smtClean="0">
                <a:solidFill>
                  <a:schemeClr val="tx1"/>
                </a:solidFill>
              </a:rPr>
              <a:t>Preference may also be given to those projects identified on the </a:t>
            </a:r>
            <a:r>
              <a:rPr lang="en-US" b="1" dirty="0" smtClean="0">
                <a:solidFill>
                  <a:schemeClr val="tx1"/>
                </a:solidFill>
              </a:rPr>
              <a:t>2013 FGTS Gap Maps</a:t>
            </a:r>
            <a:r>
              <a:rPr lang="en-US" dirty="0" smtClean="0">
                <a:solidFill>
                  <a:schemeClr val="tx1"/>
                </a:solidFill>
              </a:rPr>
              <a:t>. </a:t>
            </a:r>
          </a:p>
          <a:p>
            <a:endParaRPr lang="en-US" dirty="0"/>
          </a:p>
        </p:txBody>
      </p:sp>
    </p:spTree>
    <p:extLst>
      <p:ext uri="{BB962C8B-B14F-4D97-AF65-F5344CB8AC3E}">
        <p14:creationId xmlns:p14="http://schemas.microsoft.com/office/powerpoint/2010/main" val="467231989"/>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stretch>
            <a:fillRect/>
          </a:stretch>
        </p:blipFill>
        <p:spPr>
          <a:xfrm>
            <a:off x="-7917" y="3958"/>
            <a:ext cx="9144000" cy="6858000"/>
          </a:xfrm>
          <a:prstGeom prst="rect">
            <a:avLst/>
          </a:prstGeom>
        </p:spPr>
      </p:pic>
      <p:sp>
        <p:nvSpPr>
          <p:cNvPr id="8" name="TextBox 7"/>
          <p:cNvSpPr txBox="1"/>
          <p:nvPr/>
        </p:nvSpPr>
        <p:spPr>
          <a:xfrm>
            <a:off x="1638300" y="38319"/>
            <a:ext cx="5410200"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Submission Process</a:t>
            </a:r>
            <a:endParaRPr lang="en-US" sz="4000" b="1" dirty="0">
              <a:solidFill>
                <a:schemeClr val="bg1"/>
              </a:solidFill>
              <a:latin typeface="Arial"/>
              <a:cs typeface="Arial"/>
            </a:endParaRPr>
          </a:p>
        </p:txBody>
      </p:sp>
      <p:sp>
        <p:nvSpPr>
          <p:cNvPr id="13" name="Slide Number Placeholder 12"/>
          <p:cNvSpPr>
            <a:spLocks noGrp="1"/>
          </p:cNvSpPr>
          <p:nvPr>
            <p:ph type="sldNum" sz="quarter" idx="4294967295"/>
          </p:nvPr>
        </p:nvSpPr>
        <p:spPr>
          <a:xfrm>
            <a:off x="8305800" y="6553200"/>
            <a:ext cx="838200" cy="304800"/>
          </a:xfrm>
          <a:prstGeom prst="rect">
            <a:avLst/>
          </a:prstGeom>
        </p:spPr>
        <p:txBody>
          <a:bodyPr/>
          <a:lstStyle/>
          <a:p>
            <a:fld id="{D9515C9C-B0D4-49C7-83C7-4BF66E55645D}" type="slidenum">
              <a:rPr lang="en-US" sz="1400" b="1" smtClean="0">
                <a:solidFill>
                  <a:schemeClr val="bg1"/>
                </a:solidFill>
                <a:latin typeface="Arial" pitchFamily="34" charset="0"/>
                <a:cs typeface="Arial" pitchFamily="34" charset="0"/>
              </a:rPr>
              <a:pPr/>
              <a:t>22</a:t>
            </a:fld>
            <a:endParaRPr lang="en-US" sz="1400" b="1" dirty="0">
              <a:solidFill>
                <a:schemeClr val="bg1"/>
              </a:solidFill>
              <a:latin typeface="Arial" pitchFamily="34" charset="0"/>
              <a:cs typeface="Arial" pitchFamily="34" charset="0"/>
            </a:endParaRPr>
          </a:p>
        </p:txBody>
      </p:sp>
      <p:pic>
        <p:nvPicPr>
          <p:cNvPr id="10" name="Picture 9" descr="DEP_color_logo white text[Converted].png"/>
          <p:cNvPicPr>
            <a:picLocks noChangeAspect="1"/>
          </p:cNvPicPr>
          <p:nvPr/>
        </p:nvPicPr>
        <p:blipFill>
          <a:blip r:embed="rId3" cstate="print"/>
          <a:stretch>
            <a:fillRect/>
          </a:stretch>
        </p:blipFill>
        <p:spPr>
          <a:xfrm>
            <a:off x="228600" y="191379"/>
            <a:ext cx="990600" cy="646821"/>
          </a:xfrm>
          <a:prstGeom prst="rect">
            <a:avLst/>
          </a:prstGeom>
        </p:spPr>
      </p:pic>
      <p:sp>
        <p:nvSpPr>
          <p:cNvPr id="11" name="Rectangle 10"/>
          <p:cNvSpPr/>
          <p:nvPr/>
        </p:nvSpPr>
        <p:spPr>
          <a:xfrm>
            <a:off x="2286000" y="3103911"/>
            <a:ext cx="4572000" cy="288284"/>
          </a:xfrm>
          <a:prstGeom prst="rect">
            <a:avLst/>
          </a:prstGeom>
        </p:spPr>
        <p:txBody>
          <a:bodyPr>
            <a:spAutoFit/>
          </a:bodyPr>
          <a:lstStyle/>
          <a:p>
            <a:pPr eaLnBrk="0" hangingPunct="0">
              <a:lnSpc>
                <a:spcPct val="125000"/>
              </a:lnSpc>
              <a:spcBef>
                <a:spcPct val="50000"/>
              </a:spcBef>
              <a:defRPr/>
            </a:pPr>
            <a:endParaRPr lang="en-US" sz="1100" b="1" dirty="0">
              <a:effectLst>
                <a:outerShdw blurRad="38100" dist="38100" dir="2700000" algn="tl">
                  <a:srgbClr val="000000">
                    <a:alpha val="43137"/>
                  </a:srgbClr>
                </a:outerShdw>
              </a:effectLst>
              <a:latin typeface="Candara" pitchFamily="34" charset="0"/>
            </a:endParaRPr>
          </a:p>
        </p:txBody>
      </p:sp>
      <p:sp>
        <p:nvSpPr>
          <p:cNvPr id="9" name="Title 1"/>
          <p:cNvSpPr txBox="1">
            <a:spLocks/>
          </p:cNvSpPr>
          <p:nvPr/>
        </p:nvSpPr>
        <p:spPr>
          <a:xfrm>
            <a:off x="228600" y="11430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dirty="0"/>
          </a:p>
        </p:txBody>
      </p:sp>
      <p:sp>
        <p:nvSpPr>
          <p:cNvPr id="15" name="Content Placeholder 2"/>
          <p:cNvSpPr txBox="1">
            <a:spLocks/>
          </p:cNvSpPr>
          <p:nvPr/>
        </p:nvSpPr>
        <p:spPr>
          <a:xfrm>
            <a:off x="76200" y="1219200"/>
            <a:ext cx="8991600" cy="4525963"/>
          </a:xfrm>
          <a:prstGeom prst="rect">
            <a:avLst/>
          </a:prstGeom>
        </p:spPr>
        <p:txBody>
          <a:bodyPr vert="horz" lIns="91440" tIns="45720" rIns="91440" bIns="45720" rtlCol="0">
            <a:normAutofit fontScale="77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dirty="0">
                <a:solidFill>
                  <a:schemeClr val="tx1"/>
                </a:solidFill>
                <a:latin typeface="Arial" panose="020B0604020202020204" pitchFamily="34" charset="0"/>
                <a:cs typeface="Arial" panose="020B0604020202020204" pitchFamily="34" charset="0"/>
              </a:rPr>
              <a:t>Submit candidates for </a:t>
            </a:r>
            <a:r>
              <a:rPr lang="en-US" dirty="0" smtClean="0">
                <a:solidFill>
                  <a:schemeClr val="tx1"/>
                </a:solidFill>
                <a:latin typeface="Arial" panose="020B0604020202020204" pitchFamily="34" charset="0"/>
                <a:cs typeface="Arial" panose="020B0604020202020204" pitchFamily="34" charset="0"/>
              </a:rPr>
              <a:t>acquisition </a:t>
            </a:r>
            <a:r>
              <a:rPr lang="en-US" dirty="0">
                <a:solidFill>
                  <a:schemeClr val="tx1"/>
                </a:solidFill>
                <a:latin typeface="Arial" panose="020B0604020202020204" pitchFamily="34" charset="0"/>
                <a:cs typeface="Arial" panose="020B0604020202020204" pitchFamily="34" charset="0"/>
              </a:rPr>
              <a:t>by sending in a "</a:t>
            </a:r>
            <a:r>
              <a:rPr lang="en-US" b="1" dirty="0">
                <a:solidFill>
                  <a:schemeClr val="tx1"/>
                </a:solidFill>
                <a:latin typeface="Arial" panose="020B0604020202020204" pitchFamily="34" charset="0"/>
                <a:cs typeface="Arial" panose="020B0604020202020204" pitchFamily="34" charset="0"/>
              </a:rPr>
              <a:t>Certificate of Eligibility</a:t>
            </a:r>
            <a:r>
              <a:rPr lang="en-US" dirty="0">
                <a:solidFill>
                  <a:schemeClr val="tx1"/>
                </a:solidFill>
                <a:latin typeface="Arial" panose="020B0604020202020204" pitchFamily="34" charset="0"/>
                <a:cs typeface="Arial" panose="020B0604020202020204" pitchFamily="34" charset="0"/>
              </a:rPr>
              <a:t>". </a:t>
            </a:r>
          </a:p>
          <a:p>
            <a:pPr algn="l"/>
            <a:endParaRPr lang="en-US" dirty="0" smtClean="0">
              <a:solidFill>
                <a:schemeClr val="tx1"/>
              </a:solidFill>
              <a:latin typeface="Arial" panose="020B0604020202020204" pitchFamily="34" charset="0"/>
              <a:cs typeface="Arial" panose="020B0604020202020204" pitchFamily="34" charset="0"/>
            </a:endParaRPr>
          </a:p>
          <a:p>
            <a:pPr algn="l"/>
            <a:r>
              <a:rPr lang="en-US" dirty="0" smtClean="0">
                <a:solidFill>
                  <a:schemeClr val="tx1"/>
                </a:solidFill>
                <a:latin typeface="Arial" panose="020B0604020202020204" pitchFamily="34" charset="0"/>
                <a:cs typeface="Arial" panose="020B0604020202020204" pitchFamily="34" charset="0"/>
              </a:rPr>
              <a:t>Once </a:t>
            </a:r>
            <a:r>
              <a:rPr lang="en-US" dirty="0">
                <a:solidFill>
                  <a:schemeClr val="tx1"/>
                </a:solidFill>
                <a:latin typeface="Arial" panose="020B0604020202020204" pitchFamily="34" charset="0"/>
                <a:cs typeface="Arial" panose="020B0604020202020204" pitchFamily="34" charset="0"/>
              </a:rPr>
              <a:t>deemed eligible, </a:t>
            </a:r>
            <a:r>
              <a:rPr lang="en-US" dirty="0" smtClean="0">
                <a:solidFill>
                  <a:schemeClr val="tx1"/>
                </a:solidFill>
                <a:latin typeface="Arial" panose="020B0604020202020204" pitchFamily="34" charset="0"/>
                <a:cs typeface="Arial" panose="020B0604020202020204" pitchFamily="34" charset="0"/>
              </a:rPr>
              <a:t>submit your application during </a:t>
            </a:r>
            <a:r>
              <a:rPr lang="en-US" dirty="0">
                <a:solidFill>
                  <a:schemeClr val="tx1"/>
                </a:solidFill>
                <a:latin typeface="Arial" panose="020B0604020202020204" pitchFamily="34" charset="0"/>
                <a:cs typeface="Arial" panose="020B0604020202020204" pitchFamily="34" charset="0"/>
              </a:rPr>
              <a:t>the open acquisition cycle by </a:t>
            </a:r>
            <a:r>
              <a:rPr lang="en-US" b="1" dirty="0">
                <a:solidFill>
                  <a:schemeClr val="tx1"/>
                </a:solidFill>
                <a:latin typeface="Arial" panose="020B0604020202020204" pitchFamily="34" charset="0"/>
                <a:cs typeface="Arial" panose="020B0604020202020204" pitchFamily="34" charset="0"/>
              </a:rPr>
              <a:t>April 25</a:t>
            </a:r>
            <a:r>
              <a:rPr lang="en-US" b="1" baseline="30000" dirty="0">
                <a:solidFill>
                  <a:schemeClr val="tx1"/>
                </a:solidFill>
                <a:latin typeface="Arial" panose="020B0604020202020204" pitchFamily="34" charset="0"/>
                <a:cs typeface="Arial" panose="020B0604020202020204" pitchFamily="34" charset="0"/>
              </a:rPr>
              <a:t>th</a:t>
            </a:r>
            <a:r>
              <a:rPr lang="en-US" dirty="0">
                <a:solidFill>
                  <a:schemeClr val="tx1"/>
                </a:solidFill>
                <a:latin typeface="Arial" panose="020B0604020202020204" pitchFamily="34" charset="0"/>
                <a:cs typeface="Arial" panose="020B0604020202020204" pitchFamily="34" charset="0"/>
              </a:rPr>
              <a:t>. </a:t>
            </a:r>
          </a:p>
          <a:p>
            <a:pPr algn="l"/>
            <a:endParaRPr lang="en-US" dirty="0" smtClean="0">
              <a:solidFill>
                <a:schemeClr val="tx1"/>
              </a:solidFill>
              <a:latin typeface="Arial" panose="020B0604020202020204" pitchFamily="34" charset="0"/>
              <a:cs typeface="Arial" panose="020B0604020202020204" pitchFamily="34" charset="0"/>
            </a:endParaRPr>
          </a:p>
          <a:p>
            <a:pPr algn="l"/>
            <a:r>
              <a:rPr lang="en-US" dirty="0" smtClean="0">
                <a:solidFill>
                  <a:schemeClr val="tx1"/>
                </a:solidFill>
                <a:latin typeface="Arial" panose="020B0604020202020204" pitchFamily="34" charset="0"/>
                <a:cs typeface="Arial" panose="020B0604020202020204" pitchFamily="34" charset="0"/>
              </a:rPr>
              <a:t>OGT </a:t>
            </a:r>
            <a:r>
              <a:rPr lang="en-US" dirty="0">
                <a:solidFill>
                  <a:schemeClr val="tx1"/>
                </a:solidFill>
                <a:latin typeface="Arial" panose="020B0604020202020204" pitchFamily="34" charset="0"/>
                <a:cs typeface="Arial" panose="020B0604020202020204" pitchFamily="34" charset="0"/>
              </a:rPr>
              <a:t>staff reviews applications and may conduct site visits and solicit input from other agencies </a:t>
            </a:r>
            <a:r>
              <a:rPr lang="en-US" dirty="0" smtClean="0">
                <a:solidFill>
                  <a:schemeClr val="tx1"/>
                </a:solidFill>
                <a:latin typeface="Arial" panose="020B0604020202020204" pitchFamily="34" charset="0"/>
                <a:cs typeface="Arial" panose="020B0604020202020204" pitchFamily="34" charset="0"/>
              </a:rPr>
              <a:t>or groups</a:t>
            </a:r>
            <a:r>
              <a:rPr lang="en-US" dirty="0">
                <a:solidFill>
                  <a:schemeClr val="tx1"/>
                </a:solidFill>
                <a:latin typeface="Arial" panose="020B0604020202020204" pitchFamily="34" charset="0"/>
                <a:cs typeface="Arial" panose="020B0604020202020204" pitchFamily="34" charset="0"/>
              </a:rPr>
              <a:t>. Reviews must take place within 30 days after April 25. </a:t>
            </a:r>
            <a:endParaRPr lang="en-US" dirty="0" smtClean="0">
              <a:solidFill>
                <a:schemeClr val="tx1"/>
              </a:solidFill>
              <a:latin typeface="Arial" panose="020B0604020202020204" pitchFamily="34" charset="0"/>
              <a:cs typeface="Arial" panose="020B0604020202020204" pitchFamily="34" charset="0"/>
            </a:endParaRPr>
          </a:p>
          <a:p>
            <a:pPr algn="l"/>
            <a:endParaRPr lang="en-US" b="1" dirty="0">
              <a:solidFill>
                <a:schemeClr val="tx1"/>
              </a:solidFill>
              <a:latin typeface="Arial" panose="020B0604020202020204" pitchFamily="34" charset="0"/>
              <a:cs typeface="Arial" panose="020B0604020202020204" pitchFamily="34" charset="0"/>
            </a:endParaRPr>
          </a:p>
          <a:p>
            <a:pPr algn="l"/>
            <a:r>
              <a:rPr lang="en-US" b="1" dirty="0" smtClean="0">
                <a:solidFill>
                  <a:schemeClr val="tx1"/>
                </a:solidFill>
                <a:latin typeface="Arial" panose="020B0604020202020204" pitchFamily="34" charset="0"/>
                <a:cs typeface="Arial" panose="020B0604020202020204" pitchFamily="34" charset="0"/>
              </a:rPr>
              <a:t>Incomplete </a:t>
            </a:r>
            <a:r>
              <a:rPr lang="en-US" b="1" dirty="0">
                <a:solidFill>
                  <a:schemeClr val="tx1"/>
                </a:solidFill>
                <a:latin typeface="Arial" panose="020B0604020202020204" pitchFamily="34" charset="0"/>
                <a:cs typeface="Arial" panose="020B0604020202020204" pitchFamily="34" charset="0"/>
              </a:rPr>
              <a:t>applications shall be returned to the sponsor for completion and resubmission within 21 days from the date of the letter.</a:t>
            </a:r>
            <a:r>
              <a:rPr lang="en-US" dirty="0">
                <a:solidFill>
                  <a:schemeClr val="tx1"/>
                </a:solidFill>
                <a:latin typeface="Arial" panose="020B0604020202020204" pitchFamily="34" charset="0"/>
                <a:cs typeface="Arial" panose="020B0604020202020204" pitchFamily="34" charset="0"/>
              </a:rPr>
              <a:t> </a:t>
            </a:r>
          </a:p>
          <a:p>
            <a:pPr algn="l"/>
            <a:endParaRPr lang="en-US" dirty="0">
              <a:solidFill>
                <a:schemeClr val="tx1"/>
              </a:solidFill>
            </a:endParaRPr>
          </a:p>
        </p:txBody>
      </p:sp>
    </p:spTree>
    <p:extLst>
      <p:ext uri="{BB962C8B-B14F-4D97-AF65-F5344CB8AC3E}">
        <p14:creationId xmlns:p14="http://schemas.microsoft.com/office/powerpoint/2010/main" val="1859521854"/>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stretch>
            <a:fillRect/>
          </a:stretch>
        </p:blipFill>
        <p:spPr>
          <a:xfrm>
            <a:off x="-7917" y="3958"/>
            <a:ext cx="9144000" cy="6858000"/>
          </a:xfrm>
          <a:prstGeom prst="rect">
            <a:avLst/>
          </a:prstGeom>
        </p:spPr>
      </p:pic>
      <p:sp>
        <p:nvSpPr>
          <p:cNvPr id="8" name="TextBox 7"/>
          <p:cNvSpPr txBox="1"/>
          <p:nvPr/>
        </p:nvSpPr>
        <p:spPr>
          <a:xfrm>
            <a:off x="1638300" y="38319"/>
            <a:ext cx="5410200" cy="707886"/>
          </a:xfrm>
          <a:prstGeom prst="rect">
            <a:avLst/>
          </a:prstGeom>
          <a:noFill/>
        </p:spPr>
        <p:txBody>
          <a:bodyPr wrap="square" rtlCol="0">
            <a:spAutoFit/>
          </a:bodyPr>
          <a:lstStyle/>
          <a:p>
            <a:pPr algn="ctr"/>
            <a:r>
              <a:rPr lang="en-US" sz="4000" b="1" dirty="0">
                <a:solidFill>
                  <a:schemeClr val="bg1"/>
                </a:solidFill>
              </a:rPr>
              <a:t>PROJECT ELIGIBILITY</a:t>
            </a:r>
            <a:endParaRPr lang="en-US" sz="4000" b="1" dirty="0">
              <a:solidFill>
                <a:schemeClr val="bg1"/>
              </a:solidFill>
              <a:latin typeface="Arial"/>
              <a:cs typeface="Arial"/>
            </a:endParaRPr>
          </a:p>
        </p:txBody>
      </p:sp>
      <p:sp>
        <p:nvSpPr>
          <p:cNvPr id="13" name="Slide Number Placeholder 12"/>
          <p:cNvSpPr>
            <a:spLocks noGrp="1"/>
          </p:cNvSpPr>
          <p:nvPr>
            <p:ph type="sldNum" sz="quarter" idx="4294967295"/>
          </p:nvPr>
        </p:nvSpPr>
        <p:spPr>
          <a:xfrm>
            <a:off x="8305800" y="6553200"/>
            <a:ext cx="838200" cy="304800"/>
          </a:xfrm>
          <a:prstGeom prst="rect">
            <a:avLst/>
          </a:prstGeom>
        </p:spPr>
        <p:txBody>
          <a:bodyPr/>
          <a:lstStyle/>
          <a:p>
            <a:fld id="{D9515C9C-B0D4-49C7-83C7-4BF66E55645D}" type="slidenum">
              <a:rPr lang="en-US" sz="1400" b="1" smtClean="0">
                <a:solidFill>
                  <a:schemeClr val="bg1"/>
                </a:solidFill>
                <a:latin typeface="Arial" pitchFamily="34" charset="0"/>
                <a:cs typeface="Arial" pitchFamily="34" charset="0"/>
              </a:rPr>
              <a:pPr/>
              <a:t>23</a:t>
            </a:fld>
            <a:endParaRPr lang="en-US" sz="1400" b="1" dirty="0">
              <a:solidFill>
                <a:schemeClr val="bg1"/>
              </a:solidFill>
              <a:latin typeface="Arial" pitchFamily="34" charset="0"/>
              <a:cs typeface="Arial" pitchFamily="34" charset="0"/>
            </a:endParaRPr>
          </a:p>
        </p:txBody>
      </p:sp>
      <p:pic>
        <p:nvPicPr>
          <p:cNvPr id="10" name="Picture 9" descr="DEP_color_logo white text[Converted].png"/>
          <p:cNvPicPr>
            <a:picLocks noChangeAspect="1"/>
          </p:cNvPicPr>
          <p:nvPr/>
        </p:nvPicPr>
        <p:blipFill>
          <a:blip r:embed="rId3" cstate="print"/>
          <a:stretch>
            <a:fillRect/>
          </a:stretch>
        </p:blipFill>
        <p:spPr>
          <a:xfrm>
            <a:off x="228600" y="191379"/>
            <a:ext cx="990600" cy="646821"/>
          </a:xfrm>
          <a:prstGeom prst="rect">
            <a:avLst/>
          </a:prstGeom>
        </p:spPr>
      </p:pic>
      <p:sp>
        <p:nvSpPr>
          <p:cNvPr id="11" name="Rectangle 10"/>
          <p:cNvSpPr/>
          <p:nvPr/>
        </p:nvSpPr>
        <p:spPr>
          <a:xfrm>
            <a:off x="2286000" y="3103911"/>
            <a:ext cx="4572000" cy="288284"/>
          </a:xfrm>
          <a:prstGeom prst="rect">
            <a:avLst/>
          </a:prstGeom>
        </p:spPr>
        <p:txBody>
          <a:bodyPr>
            <a:spAutoFit/>
          </a:bodyPr>
          <a:lstStyle/>
          <a:p>
            <a:pPr eaLnBrk="0" hangingPunct="0">
              <a:lnSpc>
                <a:spcPct val="125000"/>
              </a:lnSpc>
              <a:spcBef>
                <a:spcPct val="50000"/>
              </a:spcBef>
              <a:defRPr/>
            </a:pPr>
            <a:endParaRPr lang="en-US" sz="1100" b="1" dirty="0">
              <a:effectLst>
                <a:outerShdw blurRad="38100" dist="38100" dir="2700000" algn="tl">
                  <a:srgbClr val="000000">
                    <a:alpha val="43137"/>
                  </a:srgbClr>
                </a:outerShdw>
              </a:effectLst>
              <a:latin typeface="Candara" pitchFamily="34" charset="0"/>
            </a:endParaRPr>
          </a:p>
        </p:txBody>
      </p:sp>
      <p:sp>
        <p:nvSpPr>
          <p:cNvPr id="9" name="Title 1"/>
          <p:cNvSpPr txBox="1">
            <a:spLocks/>
          </p:cNvSpPr>
          <p:nvPr/>
        </p:nvSpPr>
        <p:spPr>
          <a:xfrm>
            <a:off x="228600" y="11430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dirty="0"/>
          </a:p>
        </p:txBody>
      </p:sp>
      <p:sp>
        <p:nvSpPr>
          <p:cNvPr id="15" name="Content Placeholder 2"/>
          <p:cNvSpPr txBox="1">
            <a:spLocks/>
          </p:cNvSpPr>
          <p:nvPr/>
        </p:nvSpPr>
        <p:spPr>
          <a:xfrm>
            <a:off x="76200" y="1219200"/>
            <a:ext cx="8991600" cy="5029200"/>
          </a:xfrm>
          <a:prstGeom prst="rect">
            <a:avLst/>
          </a:prstGeom>
        </p:spPr>
        <p:txBody>
          <a:bodyPr vert="horz" lIns="91440" tIns="45720" rIns="91440" bIns="45720" rtlCol="0">
            <a:normAutofit fontScale="550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indent="3175" algn="l">
              <a:lnSpc>
                <a:spcPct val="120000"/>
              </a:lnSpc>
            </a:pPr>
            <a:r>
              <a:rPr lang="en-US" sz="3300" dirty="0">
                <a:solidFill>
                  <a:schemeClr val="tx1"/>
                </a:solidFill>
                <a:latin typeface="Arial" panose="020B0604020202020204" pitchFamily="34" charset="0"/>
                <a:cs typeface="Arial" panose="020B0604020202020204" pitchFamily="34" charset="0"/>
              </a:rPr>
              <a:t>A </a:t>
            </a:r>
            <a:r>
              <a:rPr lang="en-US" sz="3300" b="1" dirty="0">
                <a:solidFill>
                  <a:schemeClr val="tx1"/>
                </a:solidFill>
                <a:latin typeface="Arial" panose="020B0604020202020204" pitchFamily="34" charset="0"/>
                <a:cs typeface="Arial" panose="020B0604020202020204" pitchFamily="34" charset="0"/>
              </a:rPr>
              <a:t>Certificate of Eligibility</a:t>
            </a:r>
            <a:r>
              <a:rPr lang="en-US" sz="3300" dirty="0">
                <a:solidFill>
                  <a:schemeClr val="tx1"/>
                </a:solidFill>
                <a:latin typeface="Arial" panose="020B0604020202020204" pitchFamily="34" charset="0"/>
                <a:cs typeface="Arial" panose="020B0604020202020204" pitchFamily="34" charset="0"/>
              </a:rPr>
              <a:t> will be provided for a proposed project if it meets all of the following criteria:</a:t>
            </a:r>
          </a:p>
          <a:p>
            <a:pPr algn="l">
              <a:lnSpc>
                <a:spcPct val="120000"/>
              </a:lnSpc>
            </a:pPr>
            <a:r>
              <a:rPr lang="en-US" sz="3300" dirty="0">
                <a:solidFill>
                  <a:schemeClr val="tx1"/>
                </a:solidFill>
                <a:latin typeface="Arial" panose="020B0604020202020204" pitchFamily="34" charset="0"/>
                <a:cs typeface="Arial" panose="020B0604020202020204" pitchFamily="34" charset="0"/>
              </a:rPr>
              <a:t> </a:t>
            </a:r>
          </a:p>
          <a:p>
            <a:pPr algn="l">
              <a:lnSpc>
                <a:spcPct val="120000"/>
              </a:lnSpc>
            </a:pPr>
            <a:r>
              <a:rPr lang="en-US" sz="3300" dirty="0">
                <a:solidFill>
                  <a:schemeClr val="tx1"/>
                </a:solidFill>
                <a:latin typeface="Arial" panose="020B0604020202020204" pitchFamily="34" charset="0"/>
                <a:cs typeface="Arial" panose="020B0604020202020204" pitchFamily="34" charset="0"/>
              </a:rPr>
              <a:t>(a)	The project </a:t>
            </a:r>
            <a:r>
              <a:rPr lang="en-US" sz="3300" b="1" dirty="0">
                <a:solidFill>
                  <a:schemeClr val="tx1"/>
                </a:solidFill>
                <a:latin typeface="Arial" panose="020B0604020202020204" pitchFamily="34" charset="0"/>
                <a:cs typeface="Arial" panose="020B0604020202020204" pitchFamily="34" charset="0"/>
              </a:rPr>
              <a:t>meets the definition of a “greenway” or “trail” </a:t>
            </a:r>
            <a:r>
              <a:rPr lang="en-US" sz="3300" dirty="0">
                <a:solidFill>
                  <a:schemeClr val="tx1"/>
                </a:solidFill>
                <a:latin typeface="Arial" panose="020B0604020202020204" pitchFamily="34" charset="0"/>
                <a:cs typeface="Arial" panose="020B0604020202020204" pitchFamily="34" charset="0"/>
              </a:rPr>
              <a:t>in Section </a:t>
            </a:r>
            <a:r>
              <a:rPr lang="en-US" sz="3300" dirty="0" smtClean="0">
                <a:solidFill>
                  <a:schemeClr val="tx1"/>
                </a:solidFill>
                <a:latin typeface="Arial" panose="020B0604020202020204" pitchFamily="34" charset="0"/>
                <a:cs typeface="Arial" panose="020B0604020202020204" pitchFamily="34" charset="0"/>
              </a:rPr>
              <a:t>	260.013</a:t>
            </a:r>
            <a:r>
              <a:rPr lang="en-US" sz="3300" dirty="0">
                <a:solidFill>
                  <a:schemeClr val="tx1"/>
                </a:solidFill>
                <a:latin typeface="Arial" panose="020B0604020202020204" pitchFamily="34" charset="0"/>
                <a:cs typeface="Arial" panose="020B0604020202020204" pitchFamily="34" charset="0"/>
              </a:rPr>
              <a:t>, </a:t>
            </a:r>
            <a:r>
              <a:rPr lang="en-US" sz="3300" dirty="0" smtClean="0">
                <a:solidFill>
                  <a:schemeClr val="tx1"/>
                </a:solidFill>
                <a:latin typeface="Arial" panose="020B0604020202020204" pitchFamily="34" charset="0"/>
                <a:cs typeface="Arial" panose="020B0604020202020204" pitchFamily="34" charset="0"/>
              </a:rPr>
              <a:t>Florida </a:t>
            </a:r>
            <a:r>
              <a:rPr lang="en-US" sz="3300" dirty="0">
                <a:solidFill>
                  <a:schemeClr val="tx1"/>
                </a:solidFill>
                <a:latin typeface="Arial" panose="020B0604020202020204" pitchFamily="34" charset="0"/>
                <a:cs typeface="Arial" panose="020B0604020202020204" pitchFamily="34" charset="0"/>
              </a:rPr>
              <a:t>Statutes; </a:t>
            </a:r>
          </a:p>
          <a:p>
            <a:pPr algn="l">
              <a:lnSpc>
                <a:spcPct val="120000"/>
              </a:lnSpc>
            </a:pPr>
            <a:endParaRPr lang="en-US" sz="3300" dirty="0" smtClean="0">
              <a:solidFill>
                <a:schemeClr val="tx1"/>
              </a:solidFill>
              <a:latin typeface="Arial" panose="020B0604020202020204" pitchFamily="34" charset="0"/>
              <a:cs typeface="Arial" panose="020B0604020202020204" pitchFamily="34" charset="0"/>
            </a:endParaRPr>
          </a:p>
          <a:p>
            <a:pPr algn="l">
              <a:lnSpc>
                <a:spcPct val="120000"/>
              </a:lnSpc>
            </a:pPr>
            <a:r>
              <a:rPr lang="en-US" sz="3300" dirty="0" smtClean="0">
                <a:solidFill>
                  <a:schemeClr val="tx1"/>
                </a:solidFill>
                <a:latin typeface="Arial" panose="020B0604020202020204" pitchFamily="34" charset="0"/>
                <a:cs typeface="Arial" panose="020B0604020202020204" pitchFamily="34" charset="0"/>
              </a:rPr>
              <a:t>(</a:t>
            </a:r>
            <a:r>
              <a:rPr lang="en-US" sz="3300" dirty="0">
                <a:solidFill>
                  <a:schemeClr val="tx1"/>
                </a:solidFill>
                <a:latin typeface="Arial" panose="020B0604020202020204" pitchFamily="34" charset="0"/>
                <a:cs typeface="Arial" panose="020B0604020202020204" pitchFamily="34" charset="0"/>
              </a:rPr>
              <a:t>b)	The planned project corridor is </a:t>
            </a:r>
            <a:r>
              <a:rPr lang="en-US" sz="3300" b="1" dirty="0">
                <a:solidFill>
                  <a:schemeClr val="tx1"/>
                </a:solidFill>
                <a:latin typeface="Arial" panose="020B0604020202020204" pitchFamily="34" charset="0"/>
                <a:cs typeface="Arial" panose="020B0604020202020204" pitchFamily="34" charset="0"/>
              </a:rPr>
              <a:t>located within or adjacent to </a:t>
            </a:r>
            <a:r>
              <a:rPr lang="en-US" sz="3300" dirty="0">
                <a:solidFill>
                  <a:schemeClr val="tx1"/>
                </a:solidFill>
                <a:latin typeface="Arial" panose="020B0604020202020204" pitchFamily="34" charset="0"/>
                <a:cs typeface="Arial" panose="020B0604020202020204" pitchFamily="34" charset="0"/>
              </a:rPr>
              <a:t>at least one </a:t>
            </a:r>
            <a:r>
              <a:rPr lang="en-US" sz="3300" dirty="0" smtClean="0">
                <a:solidFill>
                  <a:schemeClr val="tx1"/>
                </a:solidFill>
                <a:latin typeface="Arial" panose="020B0604020202020204" pitchFamily="34" charset="0"/>
                <a:cs typeface="Arial" panose="020B0604020202020204" pitchFamily="34" charset="0"/>
              </a:rPr>
              <a:t>	opportunity </a:t>
            </a:r>
            <a:r>
              <a:rPr lang="en-US" sz="3300" dirty="0">
                <a:solidFill>
                  <a:schemeClr val="tx1"/>
                </a:solidFill>
                <a:latin typeface="Arial" panose="020B0604020202020204" pitchFamily="34" charset="0"/>
                <a:cs typeface="Arial" panose="020B0604020202020204" pitchFamily="34" charset="0"/>
              </a:rPr>
              <a:t>segment on one or more of the Recreational Prioritization Maps; </a:t>
            </a:r>
          </a:p>
          <a:p>
            <a:pPr algn="l">
              <a:lnSpc>
                <a:spcPct val="120000"/>
              </a:lnSpc>
            </a:pPr>
            <a:endParaRPr lang="en-US" sz="3300" dirty="0" smtClean="0">
              <a:solidFill>
                <a:schemeClr val="tx1"/>
              </a:solidFill>
              <a:latin typeface="Arial" panose="020B0604020202020204" pitchFamily="34" charset="0"/>
              <a:cs typeface="Arial" panose="020B0604020202020204" pitchFamily="34" charset="0"/>
            </a:endParaRPr>
          </a:p>
          <a:p>
            <a:pPr algn="l">
              <a:lnSpc>
                <a:spcPct val="120000"/>
              </a:lnSpc>
            </a:pPr>
            <a:r>
              <a:rPr lang="en-US" sz="3300" dirty="0" smtClean="0">
                <a:solidFill>
                  <a:schemeClr val="tx1"/>
                </a:solidFill>
                <a:latin typeface="Arial" panose="020B0604020202020204" pitchFamily="34" charset="0"/>
                <a:cs typeface="Arial" panose="020B0604020202020204" pitchFamily="34" charset="0"/>
              </a:rPr>
              <a:t>(</a:t>
            </a:r>
            <a:r>
              <a:rPr lang="en-US" sz="3300" dirty="0">
                <a:solidFill>
                  <a:schemeClr val="tx1"/>
                </a:solidFill>
                <a:latin typeface="Arial" panose="020B0604020202020204" pitchFamily="34" charset="0"/>
                <a:cs typeface="Arial" panose="020B0604020202020204" pitchFamily="34" charset="0"/>
              </a:rPr>
              <a:t>c)	At least </a:t>
            </a:r>
            <a:r>
              <a:rPr lang="en-US" sz="3300" b="1" dirty="0" smtClean="0">
                <a:solidFill>
                  <a:schemeClr val="tx1"/>
                </a:solidFill>
                <a:latin typeface="Arial" panose="020B0604020202020204" pitchFamily="34" charset="0"/>
                <a:cs typeface="Arial" panose="020B0604020202020204" pitchFamily="34" charset="0"/>
              </a:rPr>
              <a:t>80%</a:t>
            </a:r>
            <a:r>
              <a:rPr lang="en-US" sz="3300" dirty="0" smtClean="0">
                <a:solidFill>
                  <a:schemeClr val="tx1"/>
                </a:solidFill>
                <a:latin typeface="Arial" panose="020B0604020202020204" pitchFamily="34" charset="0"/>
                <a:cs typeface="Arial" panose="020B0604020202020204" pitchFamily="34" charset="0"/>
              </a:rPr>
              <a:t> </a:t>
            </a:r>
            <a:r>
              <a:rPr lang="en-US" sz="3300" dirty="0">
                <a:solidFill>
                  <a:schemeClr val="tx1"/>
                </a:solidFill>
                <a:latin typeface="Arial" panose="020B0604020202020204" pitchFamily="34" charset="0"/>
                <a:cs typeface="Arial" panose="020B0604020202020204" pitchFamily="34" charset="0"/>
              </a:rPr>
              <a:t>of the planned project corridor has a landowner or </a:t>
            </a:r>
            <a:r>
              <a:rPr lang="en-US" sz="3300" dirty="0" smtClean="0">
                <a:solidFill>
                  <a:schemeClr val="tx1"/>
                </a:solidFill>
                <a:latin typeface="Arial" panose="020B0604020202020204" pitchFamily="34" charset="0"/>
                <a:cs typeface="Arial" panose="020B0604020202020204" pitchFamily="34" charset="0"/>
              </a:rPr>
              <a:t>	landowners </a:t>
            </a:r>
            <a:r>
              <a:rPr lang="en-US" sz="3300" b="1" dirty="0">
                <a:solidFill>
                  <a:schemeClr val="tx1"/>
                </a:solidFill>
                <a:latin typeface="Arial" panose="020B0604020202020204" pitchFamily="34" charset="0"/>
                <a:cs typeface="Arial" panose="020B0604020202020204" pitchFamily="34" charset="0"/>
              </a:rPr>
              <a:t>willing to negotiate </a:t>
            </a:r>
            <a:r>
              <a:rPr lang="en-US" sz="3300" dirty="0">
                <a:solidFill>
                  <a:schemeClr val="tx1"/>
                </a:solidFill>
                <a:latin typeface="Arial" panose="020B0604020202020204" pitchFamily="34" charset="0"/>
                <a:cs typeface="Arial" panose="020B0604020202020204" pitchFamily="34" charset="0"/>
              </a:rPr>
              <a:t>the Department’s acquisition of their </a:t>
            </a:r>
            <a:r>
              <a:rPr lang="en-US" sz="3300" dirty="0" smtClean="0">
                <a:solidFill>
                  <a:schemeClr val="tx1"/>
                </a:solidFill>
                <a:latin typeface="Arial" panose="020B0604020202020204" pitchFamily="34" charset="0"/>
                <a:cs typeface="Arial" panose="020B0604020202020204" pitchFamily="34" charset="0"/>
              </a:rPr>
              <a:t>	property</a:t>
            </a:r>
            <a:r>
              <a:rPr lang="en-US" sz="3300" dirty="0">
                <a:solidFill>
                  <a:schemeClr val="tx1"/>
                </a:solidFill>
                <a:latin typeface="Arial" panose="020B0604020202020204" pitchFamily="34" charset="0"/>
                <a:cs typeface="Arial" panose="020B0604020202020204" pitchFamily="34" charset="0"/>
              </a:rPr>
              <a:t>; </a:t>
            </a:r>
            <a:r>
              <a:rPr lang="en-US" sz="3300" dirty="0" smtClean="0">
                <a:solidFill>
                  <a:schemeClr val="tx1"/>
                </a:solidFill>
                <a:latin typeface="Arial" panose="020B0604020202020204" pitchFamily="34" charset="0"/>
                <a:cs typeface="Arial" panose="020B0604020202020204" pitchFamily="34" charset="0"/>
              </a:rPr>
              <a:t>and</a:t>
            </a:r>
            <a:endParaRPr lang="en-US" sz="3300" dirty="0">
              <a:solidFill>
                <a:schemeClr val="tx1"/>
              </a:solidFill>
              <a:latin typeface="Arial" panose="020B0604020202020204" pitchFamily="34" charset="0"/>
              <a:cs typeface="Arial" panose="020B0604020202020204" pitchFamily="34" charset="0"/>
            </a:endParaRPr>
          </a:p>
          <a:p>
            <a:pPr algn="l">
              <a:lnSpc>
                <a:spcPct val="120000"/>
              </a:lnSpc>
            </a:pPr>
            <a:endParaRPr lang="en-US" sz="3300" dirty="0" smtClean="0">
              <a:solidFill>
                <a:schemeClr val="tx1"/>
              </a:solidFill>
              <a:latin typeface="Arial" panose="020B0604020202020204" pitchFamily="34" charset="0"/>
              <a:cs typeface="Arial" panose="020B0604020202020204" pitchFamily="34" charset="0"/>
            </a:endParaRPr>
          </a:p>
          <a:p>
            <a:pPr algn="l">
              <a:lnSpc>
                <a:spcPct val="120000"/>
              </a:lnSpc>
            </a:pPr>
            <a:r>
              <a:rPr lang="en-US" sz="3300" dirty="0" smtClean="0">
                <a:solidFill>
                  <a:schemeClr val="tx1"/>
                </a:solidFill>
                <a:latin typeface="Arial" panose="020B0604020202020204" pitchFamily="34" charset="0"/>
                <a:cs typeface="Arial" panose="020B0604020202020204" pitchFamily="34" charset="0"/>
              </a:rPr>
              <a:t>(</a:t>
            </a:r>
            <a:r>
              <a:rPr lang="en-US" sz="3300" dirty="0">
                <a:solidFill>
                  <a:schemeClr val="tx1"/>
                </a:solidFill>
                <a:latin typeface="Arial" panose="020B0604020202020204" pitchFamily="34" charset="0"/>
                <a:cs typeface="Arial" panose="020B0604020202020204" pitchFamily="34" charset="0"/>
              </a:rPr>
              <a:t>d)	The project has a </a:t>
            </a:r>
            <a:r>
              <a:rPr lang="en-US" sz="3300" b="1" dirty="0">
                <a:solidFill>
                  <a:schemeClr val="tx1"/>
                </a:solidFill>
                <a:latin typeface="Arial" panose="020B0604020202020204" pitchFamily="34" charset="0"/>
                <a:cs typeface="Arial" panose="020B0604020202020204" pitchFamily="34" charset="0"/>
              </a:rPr>
              <a:t>willing </a:t>
            </a:r>
            <a:r>
              <a:rPr lang="en-US" sz="3300" b="1" dirty="0" smtClean="0">
                <a:solidFill>
                  <a:schemeClr val="tx1"/>
                </a:solidFill>
                <a:latin typeface="Arial" panose="020B0604020202020204" pitchFamily="34" charset="0"/>
                <a:cs typeface="Arial" panose="020B0604020202020204" pitchFamily="34" charset="0"/>
              </a:rPr>
              <a:t>manager</a:t>
            </a:r>
            <a:r>
              <a:rPr lang="en-US" sz="3300" dirty="0" smtClean="0">
                <a:solidFill>
                  <a:schemeClr val="tx1"/>
                </a:solidFill>
                <a:latin typeface="Arial" panose="020B0604020202020204" pitchFamily="34" charset="0"/>
                <a:cs typeface="Arial" panose="020B0604020202020204" pitchFamily="34" charset="0"/>
              </a:rPr>
              <a:t>.</a:t>
            </a:r>
            <a:endParaRPr lang="en-US" sz="3300" dirty="0">
              <a:solidFill>
                <a:schemeClr val="tx1"/>
              </a:solidFill>
              <a:latin typeface="Arial" panose="020B0604020202020204" pitchFamily="34" charset="0"/>
              <a:cs typeface="Arial" panose="020B0604020202020204" pitchFamily="34" charset="0"/>
            </a:endParaRPr>
          </a:p>
          <a:p>
            <a:pPr algn="l"/>
            <a:endParaRPr lang="en-US" dirty="0">
              <a:solidFill>
                <a:schemeClr val="tx1"/>
              </a:solidFill>
            </a:endParaRPr>
          </a:p>
        </p:txBody>
      </p:sp>
    </p:spTree>
    <p:extLst>
      <p:ext uri="{BB962C8B-B14F-4D97-AF65-F5344CB8AC3E}">
        <p14:creationId xmlns:p14="http://schemas.microsoft.com/office/powerpoint/2010/main" val="1296740357"/>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stretch>
            <a:fillRect/>
          </a:stretch>
        </p:blipFill>
        <p:spPr>
          <a:xfrm>
            <a:off x="-7917" y="3958"/>
            <a:ext cx="9144000" cy="6858000"/>
          </a:xfrm>
          <a:prstGeom prst="rect">
            <a:avLst/>
          </a:prstGeom>
        </p:spPr>
      </p:pic>
      <p:sp>
        <p:nvSpPr>
          <p:cNvPr id="8" name="TextBox 7"/>
          <p:cNvSpPr txBox="1"/>
          <p:nvPr/>
        </p:nvSpPr>
        <p:spPr>
          <a:xfrm>
            <a:off x="533400" y="38319"/>
            <a:ext cx="8305800"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“Greenway” </a:t>
            </a:r>
            <a:endParaRPr lang="en-US" sz="4000" dirty="0">
              <a:solidFill>
                <a:schemeClr val="bg1"/>
              </a:solidFill>
            </a:endParaRPr>
          </a:p>
        </p:txBody>
      </p:sp>
      <p:sp>
        <p:nvSpPr>
          <p:cNvPr id="13" name="Slide Number Placeholder 12"/>
          <p:cNvSpPr>
            <a:spLocks noGrp="1"/>
          </p:cNvSpPr>
          <p:nvPr>
            <p:ph type="sldNum" sz="quarter" idx="4294967295"/>
          </p:nvPr>
        </p:nvSpPr>
        <p:spPr>
          <a:xfrm>
            <a:off x="8305800" y="6553200"/>
            <a:ext cx="838200" cy="304800"/>
          </a:xfrm>
          <a:prstGeom prst="rect">
            <a:avLst/>
          </a:prstGeom>
        </p:spPr>
        <p:txBody>
          <a:bodyPr/>
          <a:lstStyle/>
          <a:p>
            <a:fld id="{D9515C9C-B0D4-49C7-83C7-4BF66E55645D}" type="slidenum">
              <a:rPr lang="en-US" sz="1400" b="1" smtClean="0">
                <a:solidFill>
                  <a:schemeClr val="bg1"/>
                </a:solidFill>
                <a:latin typeface="Arial" pitchFamily="34" charset="0"/>
                <a:cs typeface="Arial" pitchFamily="34" charset="0"/>
              </a:rPr>
              <a:pPr/>
              <a:t>24</a:t>
            </a:fld>
            <a:endParaRPr lang="en-US" sz="1400" b="1" dirty="0">
              <a:solidFill>
                <a:schemeClr val="bg1"/>
              </a:solidFill>
              <a:latin typeface="Arial" pitchFamily="34" charset="0"/>
              <a:cs typeface="Arial" pitchFamily="34" charset="0"/>
            </a:endParaRPr>
          </a:p>
        </p:txBody>
      </p:sp>
      <p:pic>
        <p:nvPicPr>
          <p:cNvPr id="10" name="Picture 9" descr="DEP_color_logo white text[Converted].png"/>
          <p:cNvPicPr>
            <a:picLocks noChangeAspect="1"/>
          </p:cNvPicPr>
          <p:nvPr/>
        </p:nvPicPr>
        <p:blipFill>
          <a:blip r:embed="rId3" cstate="print"/>
          <a:stretch>
            <a:fillRect/>
          </a:stretch>
        </p:blipFill>
        <p:spPr>
          <a:xfrm>
            <a:off x="228600" y="191379"/>
            <a:ext cx="990600" cy="646821"/>
          </a:xfrm>
          <a:prstGeom prst="rect">
            <a:avLst/>
          </a:prstGeom>
        </p:spPr>
      </p:pic>
      <p:sp>
        <p:nvSpPr>
          <p:cNvPr id="11" name="Rectangle 10"/>
          <p:cNvSpPr/>
          <p:nvPr/>
        </p:nvSpPr>
        <p:spPr>
          <a:xfrm>
            <a:off x="2286000" y="3103911"/>
            <a:ext cx="4572000" cy="288284"/>
          </a:xfrm>
          <a:prstGeom prst="rect">
            <a:avLst/>
          </a:prstGeom>
        </p:spPr>
        <p:txBody>
          <a:bodyPr>
            <a:spAutoFit/>
          </a:bodyPr>
          <a:lstStyle/>
          <a:p>
            <a:pPr eaLnBrk="0" hangingPunct="0">
              <a:lnSpc>
                <a:spcPct val="125000"/>
              </a:lnSpc>
              <a:spcBef>
                <a:spcPct val="50000"/>
              </a:spcBef>
              <a:defRPr/>
            </a:pPr>
            <a:endParaRPr lang="en-US" sz="1100" b="1" dirty="0">
              <a:effectLst>
                <a:outerShdw blurRad="38100" dist="38100" dir="2700000" algn="tl">
                  <a:srgbClr val="000000">
                    <a:alpha val="43137"/>
                  </a:srgbClr>
                </a:outerShdw>
              </a:effectLst>
              <a:latin typeface="Candara" pitchFamily="34" charset="0"/>
            </a:endParaRPr>
          </a:p>
        </p:txBody>
      </p:sp>
      <p:sp>
        <p:nvSpPr>
          <p:cNvPr id="9" name="Title 1"/>
          <p:cNvSpPr txBox="1">
            <a:spLocks/>
          </p:cNvSpPr>
          <p:nvPr/>
        </p:nvSpPr>
        <p:spPr>
          <a:xfrm>
            <a:off x="228600" y="11430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dirty="0"/>
          </a:p>
        </p:txBody>
      </p:sp>
      <p:sp>
        <p:nvSpPr>
          <p:cNvPr id="3" name="Rectangle 2"/>
          <p:cNvSpPr/>
          <p:nvPr/>
        </p:nvSpPr>
        <p:spPr>
          <a:xfrm>
            <a:off x="251691" y="1524000"/>
            <a:ext cx="4015509" cy="4524315"/>
          </a:xfrm>
          <a:prstGeom prst="rect">
            <a:avLst/>
          </a:prstGeom>
        </p:spPr>
        <p:txBody>
          <a:bodyPr wrap="square">
            <a:spAutoFit/>
          </a:bodyPr>
          <a:lstStyle/>
          <a:p>
            <a:r>
              <a:rPr lang="en-US" dirty="0">
                <a:latin typeface="Arial" panose="020B0604020202020204" pitchFamily="34" charset="0"/>
                <a:cs typeface="Arial" panose="020B0604020202020204" pitchFamily="34" charset="0"/>
              </a:rPr>
              <a:t>linear open space along a natural corridor (riverfront, streambed, ridgeline, etc.), a railroad right-of-way converted to recreational use, a canal, a scenic road, or other;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natural or landscaped area for pedestrian or bicycle passage;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open space connector linking parks, nature reserves, cultural features, or historic sites with each other and populated areas;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local strip or linear park designated as a parkway or greenbelt. </a:t>
            </a: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01124" y="1714500"/>
            <a:ext cx="4621261" cy="3465946"/>
          </a:xfrm>
          <a:prstGeom prst="rect">
            <a:avLst/>
          </a:prstGeom>
          <a:effectLst>
            <a:outerShdw blurRad="50800" dist="38100" dir="2700000" algn="tl" rotWithShape="0">
              <a:prstClr val="black">
                <a:alpha val="40000"/>
              </a:prstClr>
            </a:outerShdw>
            <a:softEdge rad="63500"/>
          </a:effectLst>
        </p:spPr>
      </p:pic>
    </p:spTree>
    <p:extLst>
      <p:ext uri="{BB962C8B-B14F-4D97-AF65-F5344CB8AC3E}">
        <p14:creationId xmlns:p14="http://schemas.microsoft.com/office/powerpoint/2010/main" val="356350586"/>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stretch>
            <a:fillRect/>
          </a:stretch>
        </p:blipFill>
        <p:spPr>
          <a:xfrm>
            <a:off x="-7917" y="38319"/>
            <a:ext cx="9144000" cy="6858000"/>
          </a:xfrm>
          <a:prstGeom prst="rect">
            <a:avLst/>
          </a:prstGeom>
        </p:spPr>
      </p:pic>
      <p:sp>
        <p:nvSpPr>
          <p:cNvPr id="8" name="TextBox 7"/>
          <p:cNvSpPr txBox="1"/>
          <p:nvPr/>
        </p:nvSpPr>
        <p:spPr>
          <a:xfrm>
            <a:off x="533400" y="38319"/>
            <a:ext cx="8305800"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“Trail” </a:t>
            </a:r>
            <a:endParaRPr lang="en-US" sz="4000" dirty="0">
              <a:solidFill>
                <a:schemeClr val="bg1"/>
              </a:solidFill>
            </a:endParaRPr>
          </a:p>
        </p:txBody>
      </p:sp>
      <p:sp>
        <p:nvSpPr>
          <p:cNvPr id="13" name="Slide Number Placeholder 12"/>
          <p:cNvSpPr>
            <a:spLocks noGrp="1"/>
          </p:cNvSpPr>
          <p:nvPr>
            <p:ph type="sldNum" sz="quarter" idx="4294967295"/>
          </p:nvPr>
        </p:nvSpPr>
        <p:spPr>
          <a:xfrm>
            <a:off x="8305800" y="6553200"/>
            <a:ext cx="838200" cy="304800"/>
          </a:xfrm>
          <a:prstGeom prst="rect">
            <a:avLst/>
          </a:prstGeom>
        </p:spPr>
        <p:txBody>
          <a:bodyPr/>
          <a:lstStyle/>
          <a:p>
            <a:fld id="{D9515C9C-B0D4-49C7-83C7-4BF66E55645D}" type="slidenum">
              <a:rPr lang="en-US" sz="1400" b="1" smtClean="0">
                <a:solidFill>
                  <a:schemeClr val="bg1"/>
                </a:solidFill>
                <a:latin typeface="Arial" pitchFamily="34" charset="0"/>
                <a:cs typeface="Arial" pitchFamily="34" charset="0"/>
              </a:rPr>
              <a:pPr/>
              <a:t>25</a:t>
            </a:fld>
            <a:endParaRPr lang="en-US" sz="1400" b="1" dirty="0">
              <a:solidFill>
                <a:schemeClr val="bg1"/>
              </a:solidFill>
              <a:latin typeface="Arial" pitchFamily="34" charset="0"/>
              <a:cs typeface="Arial" pitchFamily="34" charset="0"/>
            </a:endParaRPr>
          </a:p>
        </p:txBody>
      </p:sp>
      <p:pic>
        <p:nvPicPr>
          <p:cNvPr id="10" name="Picture 9" descr="DEP_color_logo white text[Converted].png"/>
          <p:cNvPicPr>
            <a:picLocks noChangeAspect="1"/>
          </p:cNvPicPr>
          <p:nvPr/>
        </p:nvPicPr>
        <p:blipFill>
          <a:blip r:embed="rId3" cstate="print"/>
          <a:stretch>
            <a:fillRect/>
          </a:stretch>
        </p:blipFill>
        <p:spPr>
          <a:xfrm>
            <a:off x="228600" y="191379"/>
            <a:ext cx="990600" cy="646821"/>
          </a:xfrm>
          <a:prstGeom prst="rect">
            <a:avLst/>
          </a:prstGeom>
        </p:spPr>
      </p:pic>
      <p:sp>
        <p:nvSpPr>
          <p:cNvPr id="11" name="Rectangle 10"/>
          <p:cNvSpPr/>
          <p:nvPr/>
        </p:nvSpPr>
        <p:spPr>
          <a:xfrm>
            <a:off x="2286000" y="3103911"/>
            <a:ext cx="4572000" cy="288284"/>
          </a:xfrm>
          <a:prstGeom prst="rect">
            <a:avLst/>
          </a:prstGeom>
        </p:spPr>
        <p:txBody>
          <a:bodyPr>
            <a:spAutoFit/>
          </a:bodyPr>
          <a:lstStyle/>
          <a:p>
            <a:pPr eaLnBrk="0" hangingPunct="0">
              <a:lnSpc>
                <a:spcPct val="125000"/>
              </a:lnSpc>
              <a:spcBef>
                <a:spcPct val="50000"/>
              </a:spcBef>
              <a:defRPr/>
            </a:pPr>
            <a:endParaRPr lang="en-US" sz="1100" b="1" dirty="0">
              <a:effectLst>
                <a:outerShdw blurRad="38100" dist="38100" dir="2700000" algn="tl">
                  <a:srgbClr val="000000">
                    <a:alpha val="43137"/>
                  </a:srgbClr>
                </a:outerShdw>
              </a:effectLst>
              <a:latin typeface="Candara" pitchFamily="34" charset="0"/>
            </a:endParaRPr>
          </a:p>
        </p:txBody>
      </p:sp>
      <p:sp>
        <p:nvSpPr>
          <p:cNvPr id="9" name="Title 1"/>
          <p:cNvSpPr txBox="1">
            <a:spLocks/>
          </p:cNvSpPr>
          <p:nvPr/>
        </p:nvSpPr>
        <p:spPr>
          <a:xfrm>
            <a:off x="228600" y="11430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dirty="0"/>
          </a:p>
        </p:txBody>
      </p:sp>
      <p:sp>
        <p:nvSpPr>
          <p:cNvPr id="3" name="Rectangle 2"/>
          <p:cNvSpPr/>
          <p:nvPr/>
        </p:nvSpPr>
        <p:spPr>
          <a:xfrm>
            <a:off x="228600" y="1948265"/>
            <a:ext cx="2743200" cy="2554545"/>
          </a:xfrm>
          <a:prstGeom prst="rect">
            <a:avLst/>
          </a:prstGeom>
        </p:spPr>
        <p:txBody>
          <a:bodyPr wrap="square">
            <a:spAutoFit/>
          </a:bodyPr>
          <a:lstStyle/>
          <a:p>
            <a:r>
              <a:rPr lang="en-US" sz="2000" dirty="0">
                <a:latin typeface="Arial" panose="020B0604020202020204" pitchFamily="34" charset="0"/>
                <a:cs typeface="Arial" panose="020B0604020202020204" pitchFamily="34" charset="0"/>
              </a:rPr>
              <a:t>linear corridor and any adjacent support parcels on land or water providing public access for recreation or authorized alternative modes of transportation. </a:t>
            </a: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92780" y="1430259"/>
            <a:ext cx="5646420" cy="4206113"/>
          </a:xfrm>
          <a:prstGeom prst="rect">
            <a:avLst/>
          </a:prstGeom>
          <a:effectLst>
            <a:outerShdw blurRad="50800" dist="38100" dir="2700000" algn="tl" rotWithShape="0">
              <a:prstClr val="black">
                <a:alpha val="40000"/>
              </a:prstClr>
            </a:outerShdw>
            <a:softEdge rad="63500"/>
          </a:effectLst>
        </p:spPr>
      </p:pic>
    </p:spTree>
    <p:extLst>
      <p:ext uri="{BB962C8B-B14F-4D97-AF65-F5344CB8AC3E}">
        <p14:creationId xmlns:p14="http://schemas.microsoft.com/office/powerpoint/2010/main" val="1560772368"/>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stretch>
            <a:fillRect/>
          </a:stretch>
        </p:blipFill>
        <p:spPr>
          <a:xfrm>
            <a:off x="-7917" y="38319"/>
            <a:ext cx="9144000" cy="6858000"/>
          </a:xfrm>
          <a:prstGeom prst="rect">
            <a:avLst/>
          </a:prstGeom>
        </p:spPr>
      </p:pic>
      <p:sp>
        <p:nvSpPr>
          <p:cNvPr id="8" name="TextBox 7"/>
          <p:cNvSpPr txBox="1"/>
          <p:nvPr/>
        </p:nvSpPr>
        <p:spPr>
          <a:xfrm>
            <a:off x="1295400" y="191379"/>
            <a:ext cx="7772400" cy="646331"/>
          </a:xfrm>
          <a:prstGeom prst="rect">
            <a:avLst/>
          </a:prstGeom>
          <a:noFill/>
        </p:spPr>
        <p:txBody>
          <a:bodyPr wrap="square" rtlCol="0">
            <a:spAutoFit/>
          </a:bodyPr>
          <a:lstStyle/>
          <a:p>
            <a:pPr algn="ctr"/>
            <a:r>
              <a:rPr lang="en-US" sz="3600" b="1" dirty="0" smtClean="0">
                <a:solidFill>
                  <a:schemeClr val="bg1"/>
                </a:solidFill>
                <a:latin typeface="Arial" panose="020B0604020202020204" pitchFamily="34" charset="0"/>
                <a:cs typeface="Arial" panose="020B0604020202020204" pitchFamily="34" charset="0"/>
              </a:rPr>
              <a:t>Voluntary Nature of Acquisitions</a:t>
            </a:r>
            <a:endParaRPr lang="en-US" sz="3600" dirty="0">
              <a:solidFill>
                <a:schemeClr val="bg1"/>
              </a:solidFill>
            </a:endParaRPr>
          </a:p>
        </p:txBody>
      </p:sp>
      <p:sp>
        <p:nvSpPr>
          <p:cNvPr id="13" name="Slide Number Placeholder 12"/>
          <p:cNvSpPr>
            <a:spLocks noGrp="1"/>
          </p:cNvSpPr>
          <p:nvPr>
            <p:ph type="sldNum" sz="quarter" idx="4294967295"/>
          </p:nvPr>
        </p:nvSpPr>
        <p:spPr>
          <a:xfrm>
            <a:off x="8305800" y="6553200"/>
            <a:ext cx="838200" cy="304800"/>
          </a:xfrm>
          <a:prstGeom prst="rect">
            <a:avLst/>
          </a:prstGeom>
        </p:spPr>
        <p:txBody>
          <a:bodyPr/>
          <a:lstStyle/>
          <a:p>
            <a:fld id="{D9515C9C-B0D4-49C7-83C7-4BF66E55645D}" type="slidenum">
              <a:rPr lang="en-US" sz="1400" b="1" smtClean="0">
                <a:solidFill>
                  <a:schemeClr val="bg1"/>
                </a:solidFill>
                <a:latin typeface="Arial" pitchFamily="34" charset="0"/>
                <a:cs typeface="Arial" pitchFamily="34" charset="0"/>
              </a:rPr>
              <a:pPr/>
              <a:t>26</a:t>
            </a:fld>
            <a:endParaRPr lang="en-US" sz="1400" b="1" dirty="0">
              <a:solidFill>
                <a:schemeClr val="bg1"/>
              </a:solidFill>
              <a:latin typeface="Arial" pitchFamily="34" charset="0"/>
              <a:cs typeface="Arial" pitchFamily="34" charset="0"/>
            </a:endParaRPr>
          </a:p>
        </p:txBody>
      </p:sp>
      <p:pic>
        <p:nvPicPr>
          <p:cNvPr id="10" name="Picture 9" descr="DEP_color_logo white text[Converted].png"/>
          <p:cNvPicPr>
            <a:picLocks noChangeAspect="1"/>
          </p:cNvPicPr>
          <p:nvPr/>
        </p:nvPicPr>
        <p:blipFill>
          <a:blip r:embed="rId3" cstate="print"/>
          <a:stretch>
            <a:fillRect/>
          </a:stretch>
        </p:blipFill>
        <p:spPr>
          <a:xfrm>
            <a:off x="228600" y="191379"/>
            <a:ext cx="990600" cy="646821"/>
          </a:xfrm>
          <a:prstGeom prst="rect">
            <a:avLst/>
          </a:prstGeom>
        </p:spPr>
      </p:pic>
      <p:sp>
        <p:nvSpPr>
          <p:cNvPr id="11" name="Rectangle 10"/>
          <p:cNvSpPr/>
          <p:nvPr/>
        </p:nvSpPr>
        <p:spPr>
          <a:xfrm>
            <a:off x="2286000" y="3103911"/>
            <a:ext cx="4572000" cy="288284"/>
          </a:xfrm>
          <a:prstGeom prst="rect">
            <a:avLst/>
          </a:prstGeom>
        </p:spPr>
        <p:txBody>
          <a:bodyPr>
            <a:spAutoFit/>
          </a:bodyPr>
          <a:lstStyle/>
          <a:p>
            <a:pPr eaLnBrk="0" hangingPunct="0">
              <a:lnSpc>
                <a:spcPct val="125000"/>
              </a:lnSpc>
              <a:spcBef>
                <a:spcPct val="50000"/>
              </a:spcBef>
              <a:defRPr/>
            </a:pPr>
            <a:endParaRPr lang="en-US" sz="1100" b="1" dirty="0">
              <a:effectLst>
                <a:outerShdw blurRad="38100" dist="38100" dir="2700000" algn="tl">
                  <a:srgbClr val="000000">
                    <a:alpha val="43137"/>
                  </a:srgbClr>
                </a:outerShdw>
              </a:effectLst>
              <a:latin typeface="Candara" pitchFamily="34" charset="0"/>
            </a:endParaRPr>
          </a:p>
        </p:txBody>
      </p:sp>
      <p:sp>
        <p:nvSpPr>
          <p:cNvPr id="9" name="Title 1"/>
          <p:cNvSpPr txBox="1">
            <a:spLocks/>
          </p:cNvSpPr>
          <p:nvPr/>
        </p:nvSpPr>
        <p:spPr>
          <a:xfrm>
            <a:off x="228600" y="11430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dirty="0"/>
          </a:p>
        </p:txBody>
      </p:sp>
      <p:sp>
        <p:nvSpPr>
          <p:cNvPr id="3" name="Rectangle 2"/>
          <p:cNvSpPr/>
          <p:nvPr/>
        </p:nvSpPr>
        <p:spPr>
          <a:xfrm>
            <a:off x="304800" y="1676400"/>
            <a:ext cx="8534400" cy="3785652"/>
          </a:xfrm>
          <a:prstGeom prst="rect">
            <a:avLst/>
          </a:prstGeom>
        </p:spPr>
        <p:txBody>
          <a:bodyPr wrap="square">
            <a:spAutoFit/>
          </a:bodyPr>
          <a:lstStyle/>
          <a:p>
            <a:pPr>
              <a:lnSpc>
                <a:spcPct val="120000"/>
              </a:lnSpc>
            </a:pPr>
            <a:r>
              <a:rPr lang="en-US" sz="2000" dirty="0">
                <a:solidFill>
                  <a:schemeClr val="tx1">
                    <a:lumMod val="85000"/>
                    <a:lumOff val="15000"/>
                  </a:schemeClr>
                </a:solidFill>
                <a:latin typeface="Arial" panose="020B0604020202020204" pitchFamily="34" charset="0"/>
                <a:cs typeface="Arial" panose="020B0604020202020204" pitchFamily="34" charset="0"/>
              </a:rPr>
              <a:t>The </a:t>
            </a:r>
            <a:r>
              <a:rPr lang="en-US" sz="2000" dirty="0" smtClean="0">
                <a:solidFill>
                  <a:schemeClr val="tx1">
                    <a:lumMod val="85000"/>
                    <a:lumOff val="15000"/>
                  </a:schemeClr>
                </a:solidFill>
                <a:latin typeface="Arial" panose="020B0604020202020204" pitchFamily="34" charset="0"/>
                <a:cs typeface="Arial" panose="020B0604020202020204" pitchFamily="34" charset="0"/>
              </a:rPr>
              <a:t>DEPs </a:t>
            </a:r>
            <a:r>
              <a:rPr lang="en-US" sz="2000" dirty="0">
                <a:solidFill>
                  <a:schemeClr val="tx1">
                    <a:lumMod val="85000"/>
                    <a:lumOff val="15000"/>
                  </a:schemeClr>
                </a:solidFill>
                <a:latin typeface="Arial" panose="020B0604020202020204" pitchFamily="34" charset="0"/>
                <a:cs typeface="Arial" panose="020B0604020202020204" pitchFamily="34" charset="0"/>
              </a:rPr>
              <a:t>acquisition of lands for the Florida Greenways and Trails program is accomplished only through</a:t>
            </a:r>
            <a:r>
              <a:rPr lang="en-US" sz="2000" dirty="0">
                <a:latin typeface="Arial" panose="020B0604020202020204" pitchFamily="34" charset="0"/>
                <a:cs typeface="Arial" panose="020B0604020202020204" pitchFamily="34" charset="0"/>
              </a:rPr>
              <a:t> </a:t>
            </a:r>
            <a:r>
              <a:rPr lang="en-US" sz="2000" b="1" u="sng" dirty="0">
                <a:latin typeface="Arial" panose="020B0604020202020204" pitchFamily="34" charset="0"/>
                <a:cs typeface="Arial" panose="020B0604020202020204" pitchFamily="34" charset="0"/>
              </a:rPr>
              <a:t>voluntary arms-length transactions, based on a landowner’s willingness to sell his or her real property to the state for its fair market value</a:t>
            </a:r>
            <a:r>
              <a:rPr lang="en-US" sz="2000" u="sng" dirty="0">
                <a:latin typeface="Arial" panose="020B0604020202020204" pitchFamily="34" charset="0"/>
                <a:cs typeface="Arial" panose="020B0604020202020204" pitchFamily="34" charset="0"/>
              </a:rPr>
              <a:t>.</a:t>
            </a:r>
            <a:r>
              <a:rPr lang="en-US" sz="2000" dirty="0">
                <a:latin typeface="Arial" panose="020B0604020202020204" pitchFamily="34" charset="0"/>
                <a:cs typeface="Arial" panose="020B0604020202020204" pitchFamily="34" charset="0"/>
              </a:rPr>
              <a:t>  </a:t>
            </a:r>
            <a:r>
              <a:rPr lang="en-US" sz="2000" dirty="0">
                <a:solidFill>
                  <a:schemeClr val="tx1">
                    <a:lumMod val="85000"/>
                    <a:lumOff val="15000"/>
                  </a:schemeClr>
                </a:solidFill>
                <a:latin typeface="Arial" panose="020B0604020202020204" pitchFamily="34" charset="0"/>
                <a:cs typeface="Arial" panose="020B0604020202020204" pitchFamily="34" charset="0"/>
              </a:rPr>
              <a:t>The Florida Greenways and Trails Act does not authorize the Department to acquire lands through the use of condemnation proceedings (eminent domain).  Therefore, the owners of real property upon or over which a proposed greenway or trail will pass must be </a:t>
            </a:r>
            <a:r>
              <a:rPr lang="en-US" sz="2000" b="1" dirty="0">
                <a:solidFill>
                  <a:schemeClr val="tx1">
                    <a:lumMod val="85000"/>
                    <a:lumOff val="15000"/>
                  </a:schemeClr>
                </a:solidFill>
                <a:latin typeface="Arial" panose="020B0604020202020204" pitchFamily="34" charset="0"/>
                <a:cs typeface="Arial" panose="020B0604020202020204" pitchFamily="34" charset="0"/>
              </a:rPr>
              <a:t>willing to negotiate </a:t>
            </a:r>
            <a:r>
              <a:rPr lang="en-US" sz="2000" dirty="0">
                <a:solidFill>
                  <a:schemeClr val="tx1">
                    <a:lumMod val="85000"/>
                    <a:lumOff val="15000"/>
                  </a:schemeClr>
                </a:solidFill>
                <a:latin typeface="Arial" panose="020B0604020202020204" pitchFamily="34" charset="0"/>
                <a:cs typeface="Arial" panose="020B0604020202020204" pitchFamily="34" charset="0"/>
              </a:rPr>
              <a:t>with representatives of the Department (or its designee) regarding the potential sale of their lands to the State of Florida.</a:t>
            </a:r>
          </a:p>
        </p:txBody>
      </p:sp>
    </p:spTree>
    <p:extLst>
      <p:ext uri="{BB962C8B-B14F-4D97-AF65-F5344CB8AC3E}">
        <p14:creationId xmlns:p14="http://schemas.microsoft.com/office/powerpoint/2010/main" val="2085079474"/>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stretch>
            <a:fillRect/>
          </a:stretch>
        </p:blipFill>
        <p:spPr>
          <a:xfrm>
            <a:off x="-7917" y="38319"/>
            <a:ext cx="9144000" cy="6858000"/>
          </a:xfrm>
          <a:prstGeom prst="rect">
            <a:avLst/>
          </a:prstGeom>
        </p:spPr>
      </p:pic>
      <p:sp>
        <p:nvSpPr>
          <p:cNvPr id="8" name="TextBox 7"/>
          <p:cNvSpPr txBox="1"/>
          <p:nvPr/>
        </p:nvSpPr>
        <p:spPr>
          <a:xfrm>
            <a:off x="990600" y="38319"/>
            <a:ext cx="8077200" cy="769441"/>
          </a:xfrm>
          <a:prstGeom prst="rect">
            <a:avLst/>
          </a:prstGeom>
          <a:noFill/>
        </p:spPr>
        <p:txBody>
          <a:bodyPr wrap="square" rtlCol="0">
            <a:spAutoFit/>
          </a:bodyPr>
          <a:lstStyle/>
          <a:p>
            <a:pPr algn="ctr"/>
            <a:r>
              <a:rPr lang="en-US" sz="4400" b="1" dirty="0" smtClean="0">
                <a:solidFill>
                  <a:schemeClr val="bg1"/>
                </a:solidFill>
                <a:latin typeface="Arial" panose="020B0604020202020204" pitchFamily="34" charset="0"/>
                <a:cs typeface="Arial" panose="020B0604020202020204" pitchFamily="34" charset="0"/>
              </a:rPr>
              <a:t>Final Approval Process</a:t>
            </a:r>
            <a:endParaRPr lang="en-US" sz="4400" b="1" dirty="0">
              <a:solidFill>
                <a:schemeClr val="bg1"/>
              </a:solidFill>
              <a:latin typeface="Arial" panose="020B0604020202020204" pitchFamily="34" charset="0"/>
              <a:cs typeface="Arial" panose="020B0604020202020204" pitchFamily="34" charset="0"/>
            </a:endParaRPr>
          </a:p>
        </p:txBody>
      </p:sp>
      <p:sp>
        <p:nvSpPr>
          <p:cNvPr id="13" name="Slide Number Placeholder 12"/>
          <p:cNvSpPr>
            <a:spLocks noGrp="1"/>
          </p:cNvSpPr>
          <p:nvPr>
            <p:ph type="sldNum" sz="quarter" idx="4294967295"/>
          </p:nvPr>
        </p:nvSpPr>
        <p:spPr>
          <a:xfrm>
            <a:off x="8305800" y="6553200"/>
            <a:ext cx="838200" cy="304800"/>
          </a:xfrm>
          <a:prstGeom prst="rect">
            <a:avLst/>
          </a:prstGeom>
        </p:spPr>
        <p:txBody>
          <a:bodyPr/>
          <a:lstStyle/>
          <a:p>
            <a:fld id="{D9515C9C-B0D4-49C7-83C7-4BF66E55645D}" type="slidenum">
              <a:rPr lang="en-US" sz="1400" b="1" smtClean="0">
                <a:solidFill>
                  <a:schemeClr val="bg1"/>
                </a:solidFill>
                <a:latin typeface="Arial" pitchFamily="34" charset="0"/>
                <a:cs typeface="Arial" pitchFamily="34" charset="0"/>
              </a:rPr>
              <a:pPr/>
              <a:t>27</a:t>
            </a:fld>
            <a:endParaRPr lang="en-US" sz="1400" b="1" dirty="0">
              <a:solidFill>
                <a:schemeClr val="bg1"/>
              </a:solidFill>
              <a:latin typeface="Arial" pitchFamily="34" charset="0"/>
              <a:cs typeface="Arial" pitchFamily="34" charset="0"/>
            </a:endParaRPr>
          </a:p>
        </p:txBody>
      </p:sp>
      <p:pic>
        <p:nvPicPr>
          <p:cNvPr id="10" name="Picture 9" descr="DEP_color_logo white text[Converted].png"/>
          <p:cNvPicPr>
            <a:picLocks noChangeAspect="1"/>
          </p:cNvPicPr>
          <p:nvPr/>
        </p:nvPicPr>
        <p:blipFill>
          <a:blip r:embed="rId3" cstate="print"/>
          <a:stretch>
            <a:fillRect/>
          </a:stretch>
        </p:blipFill>
        <p:spPr>
          <a:xfrm>
            <a:off x="228600" y="191379"/>
            <a:ext cx="990600" cy="646821"/>
          </a:xfrm>
          <a:prstGeom prst="rect">
            <a:avLst/>
          </a:prstGeom>
        </p:spPr>
      </p:pic>
      <p:sp>
        <p:nvSpPr>
          <p:cNvPr id="11" name="Rectangle 10"/>
          <p:cNvSpPr/>
          <p:nvPr/>
        </p:nvSpPr>
        <p:spPr>
          <a:xfrm>
            <a:off x="2286000" y="3103911"/>
            <a:ext cx="4572000" cy="288284"/>
          </a:xfrm>
          <a:prstGeom prst="rect">
            <a:avLst/>
          </a:prstGeom>
        </p:spPr>
        <p:txBody>
          <a:bodyPr>
            <a:spAutoFit/>
          </a:bodyPr>
          <a:lstStyle/>
          <a:p>
            <a:pPr eaLnBrk="0" hangingPunct="0">
              <a:lnSpc>
                <a:spcPct val="125000"/>
              </a:lnSpc>
              <a:spcBef>
                <a:spcPct val="50000"/>
              </a:spcBef>
              <a:defRPr/>
            </a:pPr>
            <a:endParaRPr lang="en-US" sz="1100" b="1" dirty="0">
              <a:effectLst>
                <a:outerShdw blurRad="38100" dist="38100" dir="2700000" algn="tl">
                  <a:srgbClr val="000000">
                    <a:alpha val="43137"/>
                  </a:srgbClr>
                </a:outerShdw>
              </a:effectLst>
              <a:latin typeface="Candara" pitchFamily="34" charset="0"/>
            </a:endParaRPr>
          </a:p>
        </p:txBody>
      </p:sp>
      <p:sp>
        <p:nvSpPr>
          <p:cNvPr id="9" name="Title 1"/>
          <p:cNvSpPr txBox="1">
            <a:spLocks/>
          </p:cNvSpPr>
          <p:nvPr/>
        </p:nvSpPr>
        <p:spPr>
          <a:xfrm>
            <a:off x="228600" y="11430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dirty="0"/>
          </a:p>
        </p:txBody>
      </p:sp>
      <p:sp>
        <p:nvSpPr>
          <p:cNvPr id="2" name="Rectangle 1"/>
          <p:cNvSpPr/>
          <p:nvPr/>
        </p:nvSpPr>
        <p:spPr>
          <a:xfrm>
            <a:off x="304800" y="1524000"/>
            <a:ext cx="8610600" cy="4631293"/>
          </a:xfrm>
          <a:prstGeom prst="rect">
            <a:avLst/>
          </a:prstGeom>
        </p:spPr>
        <p:txBody>
          <a:bodyPr wrap="square">
            <a:spAutoFit/>
          </a:bodyPr>
          <a:lstStyle/>
          <a:p>
            <a:pPr marL="457200" indent="-457200">
              <a:buFont typeface="Arial" panose="020B0604020202020204" pitchFamily="34" charset="0"/>
              <a:buChar char="•"/>
            </a:pPr>
            <a:r>
              <a:rPr lang="en-US" sz="3000" dirty="0">
                <a:latin typeface="Arial" panose="020B0604020202020204" pitchFamily="34" charset="0"/>
                <a:cs typeface="Arial" panose="020B0604020202020204" pitchFamily="34" charset="0"/>
              </a:rPr>
              <a:t>A written evaluation report is provided to members of the </a:t>
            </a:r>
            <a:r>
              <a:rPr lang="en-US" sz="3000" u="sng" dirty="0">
                <a:latin typeface="Arial" panose="020B0604020202020204" pitchFamily="34" charset="0"/>
                <a:cs typeface="Arial" panose="020B0604020202020204" pitchFamily="34" charset="0"/>
              </a:rPr>
              <a:t>Florida Greenways and Trails Council</a:t>
            </a:r>
            <a:r>
              <a:rPr lang="en-US" sz="3000" dirty="0">
                <a:latin typeface="Arial" panose="020B0604020202020204" pitchFamily="34" charset="0"/>
                <a:cs typeface="Arial" panose="020B0604020202020204" pitchFamily="34" charset="0"/>
              </a:rPr>
              <a:t> for </a:t>
            </a:r>
            <a:r>
              <a:rPr lang="en-US" sz="3000" dirty="0" smtClean="0">
                <a:latin typeface="Arial" panose="020B0604020202020204" pitchFamily="34" charset="0"/>
                <a:cs typeface="Arial" panose="020B0604020202020204" pitchFamily="34" charset="0"/>
              </a:rPr>
              <a:t>the December, 2016 </a:t>
            </a:r>
            <a:r>
              <a:rPr lang="en-US" sz="3000" dirty="0">
                <a:latin typeface="Arial" panose="020B0604020202020204" pitchFamily="34" charset="0"/>
                <a:cs typeface="Arial" panose="020B0604020202020204" pitchFamily="34" charset="0"/>
              </a:rPr>
              <a:t>meeting. </a:t>
            </a:r>
          </a:p>
          <a:p>
            <a:pPr marL="457200" indent="-457200">
              <a:buFont typeface="Arial" panose="020B0604020202020204" pitchFamily="34" charset="0"/>
              <a:buChar char="•"/>
            </a:pPr>
            <a:r>
              <a:rPr lang="en-US" sz="3000" dirty="0">
                <a:latin typeface="Arial" panose="020B0604020202020204" pitchFamily="34" charset="0"/>
                <a:cs typeface="Arial" panose="020B0604020202020204" pitchFamily="34" charset="0"/>
              </a:rPr>
              <a:t>Council submits its recommendations to DEP Secretary. </a:t>
            </a:r>
          </a:p>
          <a:p>
            <a:pPr marL="457200" indent="-457200">
              <a:buFont typeface="Arial" panose="020B0604020202020204" pitchFamily="34" charset="0"/>
              <a:buChar char="•"/>
            </a:pPr>
            <a:r>
              <a:rPr lang="en-US" sz="3000" dirty="0">
                <a:latin typeface="Arial" panose="020B0604020202020204" pitchFamily="34" charset="0"/>
                <a:cs typeface="Arial" panose="020B0604020202020204" pitchFamily="34" charset="0"/>
              </a:rPr>
              <a:t>The Secretary may modify the Council recommendations before approving list. </a:t>
            </a:r>
          </a:p>
          <a:p>
            <a:pPr marL="457200" indent="-457200">
              <a:buFont typeface="Arial" panose="020B0604020202020204" pitchFamily="34" charset="0"/>
              <a:buChar char="•"/>
            </a:pPr>
            <a:r>
              <a:rPr lang="en-US" sz="3000" dirty="0">
                <a:latin typeface="Arial" panose="020B0604020202020204" pitchFamily="34" charset="0"/>
                <a:cs typeface="Arial" panose="020B0604020202020204" pitchFamily="34" charset="0"/>
              </a:rPr>
              <a:t>Approved projects submitted to Division of State Lands to begin the acquisition process</a:t>
            </a:r>
            <a:r>
              <a:rPr lang="en-US" sz="3200"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0901415"/>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6"/>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075" name="TextBox 7"/>
          <p:cNvSpPr txBox="1">
            <a:spLocks noChangeArrowheads="1"/>
          </p:cNvSpPr>
          <p:nvPr/>
        </p:nvSpPr>
        <p:spPr bwMode="auto">
          <a:xfrm>
            <a:off x="1219200" y="206375"/>
            <a:ext cx="7924800" cy="523220"/>
          </a:xfrm>
          <a:prstGeom prst="rect">
            <a:avLst/>
          </a:prstGeom>
          <a:noFill/>
          <a:ln w="9525">
            <a:noFill/>
            <a:miter lim="800000"/>
            <a:headEnd/>
            <a:tailEnd/>
          </a:ln>
        </p:spPr>
        <p:txBody>
          <a:bodyPr wrap="square">
            <a:spAutoFit/>
          </a:bodyPr>
          <a:lstStyle/>
          <a:p>
            <a:r>
              <a:rPr lang="en-US" sz="2800" b="1" dirty="0" smtClean="0">
                <a:solidFill>
                  <a:schemeClr val="bg1"/>
                </a:solidFill>
                <a:latin typeface="Arial" panose="020B0604020202020204" pitchFamily="34" charset="0"/>
                <a:cs typeface="Arial" panose="020B0604020202020204" pitchFamily="34" charset="0"/>
              </a:rPr>
              <a:t>  State Park/Gateway Community Itineraries</a:t>
            </a:r>
            <a:endParaRPr lang="en-US" sz="2800" b="1" dirty="0">
              <a:solidFill>
                <a:schemeClr val="bg1"/>
              </a:solidFill>
              <a:latin typeface="Arial" panose="020B0604020202020204" pitchFamily="34" charset="0"/>
              <a:cs typeface="Arial" panose="020B0604020202020204" pitchFamily="34" charset="0"/>
            </a:endParaRPr>
          </a:p>
        </p:txBody>
      </p:sp>
      <p:sp>
        <p:nvSpPr>
          <p:cNvPr id="3077" name="Slide Number Placeholder 12"/>
          <p:cNvSpPr>
            <a:spLocks noGrp="1"/>
          </p:cNvSpPr>
          <p:nvPr>
            <p:ph type="sldNum" sz="quarter" idx="4294967295"/>
          </p:nvPr>
        </p:nvSpPr>
        <p:spPr bwMode="auto">
          <a:xfrm>
            <a:off x="8305800" y="6553200"/>
            <a:ext cx="838200" cy="304800"/>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6D929419-E98B-4681-9CF2-D2D8E343470B}" type="slidenum">
              <a:rPr lang="en-US" sz="1400" b="1" smtClean="0">
                <a:solidFill>
                  <a:schemeClr val="bg1"/>
                </a:solidFill>
                <a:latin typeface="Arial" charset="0"/>
                <a:cs typeface="Arial" charset="0"/>
              </a:rPr>
              <a:pPr fontAlgn="base">
                <a:spcBef>
                  <a:spcPct val="0"/>
                </a:spcBef>
                <a:spcAft>
                  <a:spcPct val="0"/>
                </a:spcAft>
              </a:pPr>
              <a:t>28</a:t>
            </a:fld>
            <a:endParaRPr lang="en-US" sz="1400" b="1" smtClean="0">
              <a:solidFill>
                <a:schemeClr val="bg1"/>
              </a:solidFill>
              <a:latin typeface="Arial" charset="0"/>
              <a:cs typeface="Arial" charset="0"/>
            </a:endParaRPr>
          </a:p>
        </p:txBody>
      </p:sp>
      <p:pic>
        <p:nvPicPr>
          <p:cNvPr id="3078" name="Picture 9" descr="DEP_color_logo white text[Converted].png"/>
          <p:cNvPicPr>
            <a:picLocks noChangeAspect="1"/>
          </p:cNvPicPr>
          <p:nvPr/>
        </p:nvPicPr>
        <p:blipFill>
          <a:blip r:embed="rId3" cstate="print"/>
          <a:srcRect/>
          <a:stretch>
            <a:fillRect/>
          </a:stretch>
        </p:blipFill>
        <p:spPr bwMode="auto">
          <a:xfrm>
            <a:off x="228600" y="192088"/>
            <a:ext cx="990600" cy="646112"/>
          </a:xfrm>
          <a:prstGeom prst="rect">
            <a:avLst/>
          </a:prstGeom>
          <a:noFill/>
          <a:ln w="9525">
            <a:noFill/>
            <a:miter lim="800000"/>
            <a:headEnd/>
            <a:tailEnd/>
          </a:ln>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52600" y="1066801"/>
            <a:ext cx="5486399" cy="5486399"/>
          </a:xfrm>
          <a:prstGeom prst="rect">
            <a:avLst/>
          </a:prstGeom>
        </p:spPr>
      </p:pic>
    </p:spTree>
    <p:extLst>
      <p:ext uri="{BB962C8B-B14F-4D97-AF65-F5344CB8AC3E}">
        <p14:creationId xmlns:p14="http://schemas.microsoft.com/office/powerpoint/2010/main" val="1682500352"/>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6"/>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075" name="TextBox 7"/>
          <p:cNvSpPr txBox="1">
            <a:spLocks noChangeArrowheads="1"/>
          </p:cNvSpPr>
          <p:nvPr/>
        </p:nvSpPr>
        <p:spPr bwMode="auto">
          <a:xfrm>
            <a:off x="1219200" y="206375"/>
            <a:ext cx="7924800" cy="523220"/>
          </a:xfrm>
          <a:prstGeom prst="rect">
            <a:avLst/>
          </a:prstGeom>
          <a:noFill/>
          <a:ln w="9525">
            <a:noFill/>
            <a:miter lim="800000"/>
            <a:headEnd/>
            <a:tailEnd/>
          </a:ln>
        </p:spPr>
        <p:txBody>
          <a:bodyPr wrap="square">
            <a:spAutoFit/>
          </a:bodyPr>
          <a:lstStyle/>
          <a:p>
            <a:r>
              <a:rPr lang="en-US" sz="2800" b="1" dirty="0" smtClean="0">
                <a:solidFill>
                  <a:schemeClr val="bg1"/>
                </a:solidFill>
                <a:latin typeface="Arial" panose="020B0604020202020204" pitchFamily="34" charset="0"/>
                <a:cs typeface="Arial" panose="020B0604020202020204" pitchFamily="34" charset="0"/>
              </a:rPr>
              <a:t>  State Park/Gateway Community Itineraries</a:t>
            </a:r>
            <a:endParaRPr lang="en-US" sz="2800" b="1" dirty="0">
              <a:solidFill>
                <a:schemeClr val="bg1"/>
              </a:solidFill>
              <a:latin typeface="Arial" panose="020B0604020202020204" pitchFamily="34" charset="0"/>
              <a:cs typeface="Arial" panose="020B0604020202020204" pitchFamily="34" charset="0"/>
            </a:endParaRPr>
          </a:p>
        </p:txBody>
      </p:sp>
      <p:sp>
        <p:nvSpPr>
          <p:cNvPr id="3077" name="Slide Number Placeholder 12"/>
          <p:cNvSpPr>
            <a:spLocks noGrp="1"/>
          </p:cNvSpPr>
          <p:nvPr>
            <p:ph type="sldNum" sz="quarter" idx="4294967295"/>
          </p:nvPr>
        </p:nvSpPr>
        <p:spPr bwMode="auto">
          <a:xfrm>
            <a:off x="8305800" y="6553200"/>
            <a:ext cx="838200" cy="304800"/>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6D929419-E98B-4681-9CF2-D2D8E343470B}" type="slidenum">
              <a:rPr lang="en-US" sz="1400" b="1" smtClean="0">
                <a:solidFill>
                  <a:schemeClr val="bg1"/>
                </a:solidFill>
                <a:latin typeface="Arial" charset="0"/>
                <a:cs typeface="Arial" charset="0"/>
              </a:rPr>
              <a:pPr fontAlgn="base">
                <a:spcBef>
                  <a:spcPct val="0"/>
                </a:spcBef>
                <a:spcAft>
                  <a:spcPct val="0"/>
                </a:spcAft>
              </a:pPr>
              <a:t>29</a:t>
            </a:fld>
            <a:endParaRPr lang="en-US" sz="1400" b="1" smtClean="0">
              <a:solidFill>
                <a:schemeClr val="bg1"/>
              </a:solidFill>
              <a:latin typeface="Arial" charset="0"/>
              <a:cs typeface="Arial" charset="0"/>
            </a:endParaRPr>
          </a:p>
        </p:txBody>
      </p:sp>
      <p:pic>
        <p:nvPicPr>
          <p:cNvPr id="3078" name="Picture 9" descr="DEP_color_logo white text[Converted].png"/>
          <p:cNvPicPr>
            <a:picLocks noChangeAspect="1"/>
          </p:cNvPicPr>
          <p:nvPr/>
        </p:nvPicPr>
        <p:blipFill>
          <a:blip r:embed="rId3" cstate="print"/>
          <a:srcRect/>
          <a:stretch>
            <a:fillRect/>
          </a:stretch>
        </p:blipFill>
        <p:spPr bwMode="auto">
          <a:xfrm>
            <a:off x="228600" y="192088"/>
            <a:ext cx="990600" cy="646112"/>
          </a:xfrm>
          <a:prstGeom prst="rect">
            <a:avLst/>
          </a:prstGeom>
          <a:noFill/>
          <a:ln w="9525">
            <a:noFill/>
            <a:miter lim="800000"/>
            <a:headEnd/>
            <a:tailEnd/>
          </a:ln>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0600" y="1058591"/>
            <a:ext cx="7098371" cy="5486400"/>
          </a:xfrm>
          <a:prstGeom prst="rect">
            <a:avLst/>
          </a:prstGeom>
        </p:spPr>
      </p:pic>
    </p:spTree>
    <p:extLst>
      <p:ext uri="{BB962C8B-B14F-4D97-AF65-F5344CB8AC3E}">
        <p14:creationId xmlns:p14="http://schemas.microsoft.com/office/powerpoint/2010/main" val="2489470495"/>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6"/>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075" name="TextBox 7"/>
          <p:cNvSpPr txBox="1">
            <a:spLocks noChangeArrowheads="1"/>
          </p:cNvSpPr>
          <p:nvPr/>
        </p:nvSpPr>
        <p:spPr bwMode="auto">
          <a:xfrm>
            <a:off x="1219200" y="206375"/>
            <a:ext cx="7924800" cy="523220"/>
          </a:xfrm>
          <a:prstGeom prst="rect">
            <a:avLst/>
          </a:prstGeom>
          <a:noFill/>
          <a:ln w="9525">
            <a:noFill/>
            <a:miter lim="800000"/>
            <a:headEnd/>
            <a:tailEnd/>
          </a:ln>
        </p:spPr>
        <p:txBody>
          <a:bodyPr wrap="square">
            <a:spAutoFit/>
          </a:bodyPr>
          <a:lstStyle/>
          <a:p>
            <a:r>
              <a:rPr lang="en-US" sz="2800" b="1" dirty="0" smtClean="0">
                <a:solidFill>
                  <a:schemeClr val="bg1"/>
                </a:solidFill>
                <a:latin typeface="Arial" panose="020B0604020202020204" pitchFamily="34" charset="0"/>
                <a:cs typeface="Arial" panose="020B0604020202020204" pitchFamily="34" charset="0"/>
              </a:rPr>
              <a:t>  State Park/Gateway Community Itineraries</a:t>
            </a:r>
            <a:endParaRPr lang="en-US" sz="2800" b="1" dirty="0">
              <a:solidFill>
                <a:schemeClr val="bg1"/>
              </a:solidFill>
              <a:latin typeface="Arial" panose="020B0604020202020204" pitchFamily="34" charset="0"/>
              <a:cs typeface="Arial" panose="020B0604020202020204" pitchFamily="34" charset="0"/>
            </a:endParaRPr>
          </a:p>
        </p:txBody>
      </p:sp>
      <p:sp>
        <p:nvSpPr>
          <p:cNvPr id="3077" name="Slide Number Placeholder 12"/>
          <p:cNvSpPr>
            <a:spLocks noGrp="1"/>
          </p:cNvSpPr>
          <p:nvPr>
            <p:ph type="sldNum" sz="quarter" idx="4294967295"/>
          </p:nvPr>
        </p:nvSpPr>
        <p:spPr bwMode="auto">
          <a:xfrm>
            <a:off x="8305800" y="6553200"/>
            <a:ext cx="838200" cy="304800"/>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6D929419-E98B-4681-9CF2-D2D8E343470B}" type="slidenum">
              <a:rPr lang="en-US" sz="1400" b="1" smtClean="0">
                <a:solidFill>
                  <a:schemeClr val="bg1"/>
                </a:solidFill>
                <a:latin typeface="Arial" charset="0"/>
                <a:cs typeface="Arial" charset="0"/>
              </a:rPr>
              <a:pPr fontAlgn="base">
                <a:spcBef>
                  <a:spcPct val="0"/>
                </a:spcBef>
                <a:spcAft>
                  <a:spcPct val="0"/>
                </a:spcAft>
              </a:pPr>
              <a:t>30</a:t>
            </a:fld>
            <a:endParaRPr lang="en-US" sz="1400" b="1" smtClean="0">
              <a:solidFill>
                <a:schemeClr val="bg1"/>
              </a:solidFill>
              <a:latin typeface="Arial" charset="0"/>
              <a:cs typeface="Arial" charset="0"/>
            </a:endParaRPr>
          </a:p>
        </p:txBody>
      </p:sp>
      <p:pic>
        <p:nvPicPr>
          <p:cNvPr id="3078" name="Picture 9" descr="DEP_color_logo white text[Converted].png"/>
          <p:cNvPicPr>
            <a:picLocks noChangeAspect="1"/>
          </p:cNvPicPr>
          <p:nvPr/>
        </p:nvPicPr>
        <p:blipFill>
          <a:blip r:embed="rId3" cstate="print"/>
          <a:srcRect/>
          <a:stretch>
            <a:fillRect/>
          </a:stretch>
        </p:blipFill>
        <p:spPr bwMode="auto">
          <a:xfrm>
            <a:off x="228600" y="192088"/>
            <a:ext cx="990600" cy="646112"/>
          </a:xfrm>
          <a:prstGeom prst="rect">
            <a:avLst/>
          </a:prstGeom>
          <a:noFill/>
          <a:ln w="9525">
            <a:noFill/>
            <a:miter lim="800000"/>
            <a:headEnd/>
            <a:tailEnd/>
          </a:ln>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2815" y="1066800"/>
            <a:ext cx="7098370" cy="5486400"/>
          </a:xfrm>
          <a:prstGeom prst="rect">
            <a:avLst/>
          </a:prstGeom>
        </p:spPr>
      </p:pic>
    </p:spTree>
    <p:extLst>
      <p:ext uri="{BB962C8B-B14F-4D97-AF65-F5344CB8AC3E}">
        <p14:creationId xmlns:p14="http://schemas.microsoft.com/office/powerpoint/2010/main" val="2319461071"/>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6"/>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075" name="TextBox 7"/>
          <p:cNvSpPr txBox="1">
            <a:spLocks noChangeArrowheads="1"/>
          </p:cNvSpPr>
          <p:nvPr/>
        </p:nvSpPr>
        <p:spPr bwMode="auto">
          <a:xfrm>
            <a:off x="1219200" y="206375"/>
            <a:ext cx="7924800" cy="523220"/>
          </a:xfrm>
          <a:prstGeom prst="rect">
            <a:avLst/>
          </a:prstGeom>
          <a:noFill/>
          <a:ln w="9525">
            <a:noFill/>
            <a:miter lim="800000"/>
            <a:headEnd/>
            <a:tailEnd/>
          </a:ln>
        </p:spPr>
        <p:txBody>
          <a:bodyPr wrap="square">
            <a:spAutoFit/>
          </a:bodyPr>
          <a:lstStyle/>
          <a:p>
            <a:r>
              <a:rPr lang="en-US" sz="2800" b="1" dirty="0" smtClean="0">
                <a:solidFill>
                  <a:schemeClr val="bg1"/>
                </a:solidFill>
                <a:latin typeface="Arial" panose="020B0604020202020204" pitchFamily="34" charset="0"/>
                <a:cs typeface="Arial" panose="020B0604020202020204" pitchFamily="34" charset="0"/>
              </a:rPr>
              <a:t>  State Park/Gateway Community Itineraries</a:t>
            </a:r>
            <a:endParaRPr lang="en-US" sz="2800" b="1" dirty="0">
              <a:solidFill>
                <a:schemeClr val="bg1"/>
              </a:solidFill>
              <a:latin typeface="Arial" panose="020B0604020202020204" pitchFamily="34" charset="0"/>
              <a:cs typeface="Arial" panose="020B0604020202020204" pitchFamily="34" charset="0"/>
            </a:endParaRPr>
          </a:p>
        </p:txBody>
      </p:sp>
      <p:sp>
        <p:nvSpPr>
          <p:cNvPr id="3077" name="Slide Number Placeholder 12"/>
          <p:cNvSpPr>
            <a:spLocks noGrp="1"/>
          </p:cNvSpPr>
          <p:nvPr>
            <p:ph type="sldNum" sz="quarter" idx="4294967295"/>
          </p:nvPr>
        </p:nvSpPr>
        <p:spPr bwMode="auto">
          <a:xfrm>
            <a:off x="8305800" y="6553200"/>
            <a:ext cx="838200" cy="304800"/>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6D929419-E98B-4681-9CF2-D2D8E343470B}" type="slidenum">
              <a:rPr lang="en-US" sz="1400" b="1" smtClean="0">
                <a:solidFill>
                  <a:schemeClr val="bg1"/>
                </a:solidFill>
                <a:latin typeface="Arial" charset="0"/>
                <a:cs typeface="Arial" charset="0"/>
              </a:rPr>
              <a:pPr fontAlgn="base">
                <a:spcBef>
                  <a:spcPct val="0"/>
                </a:spcBef>
                <a:spcAft>
                  <a:spcPct val="0"/>
                </a:spcAft>
              </a:pPr>
              <a:t>31</a:t>
            </a:fld>
            <a:endParaRPr lang="en-US" sz="1400" b="1" smtClean="0">
              <a:solidFill>
                <a:schemeClr val="bg1"/>
              </a:solidFill>
              <a:latin typeface="Arial" charset="0"/>
              <a:cs typeface="Arial" charset="0"/>
            </a:endParaRPr>
          </a:p>
        </p:txBody>
      </p:sp>
      <p:pic>
        <p:nvPicPr>
          <p:cNvPr id="3078" name="Picture 9" descr="DEP_color_logo white text[Converted].png"/>
          <p:cNvPicPr>
            <a:picLocks noChangeAspect="1"/>
          </p:cNvPicPr>
          <p:nvPr/>
        </p:nvPicPr>
        <p:blipFill>
          <a:blip r:embed="rId3" cstate="print"/>
          <a:srcRect/>
          <a:stretch>
            <a:fillRect/>
          </a:stretch>
        </p:blipFill>
        <p:spPr bwMode="auto">
          <a:xfrm>
            <a:off x="228600" y="192088"/>
            <a:ext cx="990600" cy="646112"/>
          </a:xfrm>
          <a:prstGeom prst="rect">
            <a:avLst/>
          </a:prstGeom>
          <a:noFill/>
          <a:ln w="9525">
            <a:noFill/>
            <a:miter lim="800000"/>
            <a:headEnd/>
            <a:tailEnd/>
          </a:ln>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0966" y="1044575"/>
            <a:ext cx="7132434" cy="5512729"/>
          </a:xfrm>
          <a:prstGeom prst="rect">
            <a:avLst/>
          </a:prstGeom>
        </p:spPr>
      </p:pic>
    </p:spTree>
    <p:extLst>
      <p:ext uri="{BB962C8B-B14F-4D97-AF65-F5344CB8AC3E}">
        <p14:creationId xmlns:p14="http://schemas.microsoft.com/office/powerpoint/2010/main" val="3270810862"/>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6"/>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075" name="TextBox 7"/>
          <p:cNvSpPr txBox="1">
            <a:spLocks noChangeArrowheads="1"/>
          </p:cNvSpPr>
          <p:nvPr/>
        </p:nvSpPr>
        <p:spPr bwMode="auto">
          <a:xfrm>
            <a:off x="1219200" y="206375"/>
            <a:ext cx="7924800" cy="523220"/>
          </a:xfrm>
          <a:prstGeom prst="rect">
            <a:avLst/>
          </a:prstGeom>
          <a:noFill/>
          <a:ln w="9525">
            <a:noFill/>
            <a:miter lim="800000"/>
            <a:headEnd/>
            <a:tailEnd/>
          </a:ln>
        </p:spPr>
        <p:txBody>
          <a:bodyPr wrap="square">
            <a:spAutoFit/>
          </a:bodyPr>
          <a:lstStyle/>
          <a:p>
            <a:r>
              <a:rPr lang="en-US" sz="2800" b="1" dirty="0" smtClean="0">
                <a:solidFill>
                  <a:schemeClr val="bg1"/>
                </a:solidFill>
                <a:latin typeface="Arial" panose="020B0604020202020204" pitchFamily="34" charset="0"/>
                <a:cs typeface="Arial" panose="020B0604020202020204" pitchFamily="34" charset="0"/>
              </a:rPr>
              <a:t>  State Park/Gateway Community Itineraries</a:t>
            </a:r>
            <a:endParaRPr lang="en-US" sz="2800" b="1" dirty="0">
              <a:solidFill>
                <a:schemeClr val="bg1"/>
              </a:solidFill>
              <a:latin typeface="Arial" panose="020B0604020202020204" pitchFamily="34" charset="0"/>
              <a:cs typeface="Arial" panose="020B0604020202020204" pitchFamily="34" charset="0"/>
            </a:endParaRPr>
          </a:p>
        </p:txBody>
      </p:sp>
      <p:sp>
        <p:nvSpPr>
          <p:cNvPr id="3077" name="Slide Number Placeholder 12"/>
          <p:cNvSpPr>
            <a:spLocks noGrp="1"/>
          </p:cNvSpPr>
          <p:nvPr>
            <p:ph type="sldNum" sz="quarter" idx="4294967295"/>
          </p:nvPr>
        </p:nvSpPr>
        <p:spPr bwMode="auto">
          <a:xfrm>
            <a:off x="8305800" y="6553200"/>
            <a:ext cx="838200" cy="304800"/>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6D929419-E98B-4681-9CF2-D2D8E343470B}" type="slidenum">
              <a:rPr lang="en-US" sz="1400" b="1" smtClean="0">
                <a:solidFill>
                  <a:schemeClr val="bg1"/>
                </a:solidFill>
                <a:latin typeface="Arial" charset="0"/>
                <a:cs typeface="Arial" charset="0"/>
              </a:rPr>
              <a:pPr fontAlgn="base">
                <a:spcBef>
                  <a:spcPct val="0"/>
                </a:spcBef>
                <a:spcAft>
                  <a:spcPct val="0"/>
                </a:spcAft>
              </a:pPr>
              <a:t>32</a:t>
            </a:fld>
            <a:endParaRPr lang="en-US" sz="1400" b="1" smtClean="0">
              <a:solidFill>
                <a:schemeClr val="bg1"/>
              </a:solidFill>
              <a:latin typeface="Arial" charset="0"/>
              <a:cs typeface="Arial" charset="0"/>
            </a:endParaRPr>
          </a:p>
        </p:txBody>
      </p:sp>
      <p:pic>
        <p:nvPicPr>
          <p:cNvPr id="3078" name="Picture 9" descr="DEP_color_logo white text[Converted].png"/>
          <p:cNvPicPr>
            <a:picLocks noChangeAspect="1"/>
          </p:cNvPicPr>
          <p:nvPr/>
        </p:nvPicPr>
        <p:blipFill>
          <a:blip r:embed="rId3" cstate="print"/>
          <a:srcRect/>
          <a:stretch>
            <a:fillRect/>
          </a:stretch>
        </p:blipFill>
        <p:spPr bwMode="auto">
          <a:xfrm>
            <a:off x="228600" y="192088"/>
            <a:ext cx="990600" cy="646112"/>
          </a:xfrm>
          <a:prstGeom prst="rect">
            <a:avLst/>
          </a:prstGeom>
          <a:noFill/>
          <a:ln w="9525">
            <a:noFill/>
            <a:miter lim="800000"/>
            <a:headEnd/>
            <a:tailEnd/>
          </a:ln>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4218" y="1069746"/>
            <a:ext cx="7095564" cy="5482936"/>
          </a:xfrm>
          <a:prstGeom prst="rect">
            <a:avLst/>
          </a:prstGeom>
        </p:spPr>
      </p:pic>
    </p:spTree>
    <p:extLst>
      <p:ext uri="{BB962C8B-B14F-4D97-AF65-F5344CB8AC3E}">
        <p14:creationId xmlns:p14="http://schemas.microsoft.com/office/powerpoint/2010/main" val="3325446217"/>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6"/>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075" name="TextBox 7"/>
          <p:cNvSpPr txBox="1">
            <a:spLocks noChangeArrowheads="1"/>
          </p:cNvSpPr>
          <p:nvPr/>
        </p:nvSpPr>
        <p:spPr bwMode="auto">
          <a:xfrm>
            <a:off x="2819400" y="206375"/>
            <a:ext cx="6324600" cy="646331"/>
          </a:xfrm>
          <a:prstGeom prst="rect">
            <a:avLst/>
          </a:prstGeom>
          <a:noFill/>
          <a:ln w="9525">
            <a:noFill/>
            <a:miter lim="800000"/>
            <a:headEnd/>
            <a:tailEnd/>
          </a:ln>
        </p:spPr>
        <p:txBody>
          <a:bodyPr wrap="square">
            <a:spAutoFit/>
          </a:bodyPr>
          <a:lstStyle/>
          <a:p>
            <a:r>
              <a:rPr lang="en-US" sz="2800" b="1" dirty="0" smtClean="0">
                <a:solidFill>
                  <a:schemeClr val="bg1"/>
                </a:solidFill>
                <a:latin typeface="Arial" panose="020B0604020202020204" pitchFamily="34" charset="0"/>
                <a:cs typeface="Arial" panose="020B0604020202020204" pitchFamily="34" charset="0"/>
              </a:rPr>
              <a:t>  </a:t>
            </a:r>
            <a:r>
              <a:rPr lang="en-US" sz="3600" b="1" dirty="0" smtClean="0">
                <a:solidFill>
                  <a:schemeClr val="bg1"/>
                </a:solidFill>
                <a:latin typeface="Arial" panose="020B0604020202020204" pitchFamily="34" charset="0"/>
                <a:cs typeface="Arial" panose="020B0604020202020204" pitchFamily="34" charset="0"/>
              </a:rPr>
              <a:t>Story Maps</a:t>
            </a:r>
            <a:endParaRPr lang="en-US" sz="3600" b="1" dirty="0">
              <a:solidFill>
                <a:schemeClr val="bg1"/>
              </a:solidFill>
              <a:latin typeface="Arial" panose="020B0604020202020204" pitchFamily="34" charset="0"/>
              <a:cs typeface="Arial" panose="020B0604020202020204" pitchFamily="34" charset="0"/>
            </a:endParaRPr>
          </a:p>
        </p:txBody>
      </p:sp>
      <p:sp>
        <p:nvSpPr>
          <p:cNvPr id="3077" name="Slide Number Placeholder 12"/>
          <p:cNvSpPr>
            <a:spLocks noGrp="1"/>
          </p:cNvSpPr>
          <p:nvPr>
            <p:ph type="sldNum" sz="quarter" idx="4294967295"/>
          </p:nvPr>
        </p:nvSpPr>
        <p:spPr bwMode="auto">
          <a:xfrm>
            <a:off x="8305800" y="6553200"/>
            <a:ext cx="838200" cy="304800"/>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6D929419-E98B-4681-9CF2-D2D8E343470B}" type="slidenum">
              <a:rPr lang="en-US" sz="1400" b="1" smtClean="0">
                <a:solidFill>
                  <a:schemeClr val="bg1"/>
                </a:solidFill>
                <a:latin typeface="Arial" charset="0"/>
                <a:cs typeface="Arial" charset="0"/>
              </a:rPr>
              <a:pPr fontAlgn="base">
                <a:spcBef>
                  <a:spcPct val="0"/>
                </a:spcBef>
                <a:spcAft>
                  <a:spcPct val="0"/>
                </a:spcAft>
              </a:pPr>
              <a:t>33</a:t>
            </a:fld>
            <a:endParaRPr lang="en-US" sz="1400" b="1" smtClean="0">
              <a:solidFill>
                <a:schemeClr val="bg1"/>
              </a:solidFill>
              <a:latin typeface="Arial" charset="0"/>
              <a:cs typeface="Arial" charset="0"/>
            </a:endParaRPr>
          </a:p>
        </p:txBody>
      </p:sp>
      <p:pic>
        <p:nvPicPr>
          <p:cNvPr id="3078" name="Picture 9" descr="DEP_color_logo white text[Converted].png"/>
          <p:cNvPicPr>
            <a:picLocks noChangeAspect="1"/>
          </p:cNvPicPr>
          <p:nvPr/>
        </p:nvPicPr>
        <p:blipFill>
          <a:blip r:embed="rId3" cstate="print"/>
          <a:srcRect/>
          <a:stretch>
            <a:fillRect/>
          </a:stretch>
        </p:blipFill>
        <p:spPr bwMode="auto">
          <a:xfrm>
            <a:off x="228600" y="192088"/>
            <a:ext cx="990600" cy="646112"/>
          </a:xfrm>
          <a:prstGeom prst="rect">
            <a:avLst/>
          </a:prstGeom>
          <a:noFill/>
          <a:ln w="9525">
            <a:noFill/>
            <a:miter lim="800000"/>
            <a:headEnd/>
            <a:tailEnd/>
          </a:ln>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634" y="1150645"/>
            <a:ext cx="8558731" cy="5354277"/>
          </a:xfrm>
          <a:prstGeom prst="rect">
            <a:avLst/>
          </a:prstGeom>
        </p:spPr>
      </p:pic>
    </p:spTree>
    <p:extLst>
      <p:ext uri="{BB962C8B-B14F-4D97-AF65-F5344CB8AC3E}">
        <p14:creationId xmlns:p14="http://schemas.microsoft.com/office/powerpoint/2010/main" val="3674307557"/>
      </p:ext>
    </p:extLst>
  </p:cSld>
  <p:clrMapOvr>
    <a:masterClrMapping/>
  </p:clrMapOvr>
  <mc:AlternateContent xmlns:mc="http://schemas.openxmlformats.org/markup-compatibility/2006">
    <mc:Choice xmlns:p14="http://schemas.microsoft.com/office/powerpoint/2010/main" Requires="p14">
      <p:transition spd="med" p14:dur="600">
        <p:fade/>
      </p:transition>
    </mc:Choice>
    <mc:Fallback>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6"/>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075" name="TextBox 7"/>
          <p:cNvSpPr txBox="1">
            <a:spLocks noChangeArrowheads="1"/>
          </p:cNvSpPr>
          <p:nvPr/>
        </p:nvSpPr>
        <p:spPr bwMode="auto">
          <a:xfrm>
            <a:off x="2819400" y="206375"/>
            <a:ext cx="6324600" cy="646331"/>
          </a:xfrm>
          <a:prstGeom prst="rect">
            <a:avLst/>
          </a:prstGeom>
          <a:noFill/>
          <a:ln w="9525">
            <a:noFill/>
            <a:miter lim="800000"/>
            <a:headEnd/>
            <a:tailEnd/>
          </a:ln>
        </p:spPr>
        <p:txBody>
          <a:bodyPr wrap="square">
            <a:spAutoFit/>
          </a:bodyPr>
          <a:lstStyle/>
          <a:p>
            <a:r>
              <a:rPr lang="en-US" sz="2800" b="1" dirty="0" smtClean="0">
                <a:solidFill>
                  <a:schemeClr val="bg1"/>
                </a:solidFill>
                <a:latin typeface="Arial" panose="020B0604020202020204" pitchFamily="34" charset="0"/>
                <a:cs typeface="Arial" panose="020B0604020202020204" pitchFamily="34" charset="0"/>
              </a:rPr>
              <a:t>  </a:t>
            </a:r>
            <a:r>
              <a:rPr lang="en-US" sz="3600" b="1" dirty="0" smtClean="0">
                <a:solidFill>
                  <a:schemeClr val="bg1"/>
                </a:solidFill>
                <a:latin typeface="Arial" panose="020B0604020202020204" pitchFamily="34" charset="0"/>
                <a:cs typeface="Arial" panose="020B0604020202020204" pitchFamily="34" charset="0"/>
              </a:rPr>
              <a:t>Story Maps</a:t>
            </a:r>
            <a:endParaRPr lang="en-US" sz="3600" b="1" dirty="0">
              <a:solidFill>
                <a:schemeClr val="bg1"/>
              </a:solidFill>
              <a:latin typeface="Arial" panose="020B0604020202020204" pitchFamily="34" charset="0"/>
              <a:cs typeface="Arial" panose="020B0604020202020204" pitchFamily="34" charset="0"/>
            </a:endParaRPr>
          </a:p>
        </p:txBody>
      </p:sp>
      <p:sp>
        <p:nvSpPr>
          <p:cNvPr id="3077" name="Slide Number Placeholder 12"/>
          <p:cNvSpPr>
            <a:spLocks noGrp="1"/>
          </p:cNvSpPr>
          <p:nvPr>
            <p:ph type="sldNum" sz="quarter" idx="4294967295"/>
          </p:nvPr>
        </p:nvSpPr>
        <p:spPr bwMode="auto">
          <a:xfrm>
            <a:off x="8305800" y="6553200"/>
            <a:ext cx="838200" cy="304800"/>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6D929419-E98B-4681-9CF2-D2D8E343470B}" type="slidenum">
              <a:rPr lang="en-US" sz="1400" b="1" smtClean="0">
                <a:solidFill>
                  <a:schemeClr val="bg1"/>
                </a:solidFill>
                <a:latin typeface="Arial" charset="0"/>
                <a:cs typeface="Arial" charset="0"/>
              </a:rPr>
              <a:pPr fontAlgn="base">
                <a:spcBef>
                  <a:spcPct val="0"/>
                </a:spcBef>
                <a:spcAft>
                  <a:spcPct val="0"/>
                </a:spcAft>
              </a:pPr>
              <a:t>34</a:t>
            </a:fld>
            <a:endParaRPr lang="en-US" sz="1400" b="1" smtClean="0">
              <a:solidFill>
                <a:schemeClr val="bg1"/>
              </a:solidFill>
              <a:latin typeface="Arial" charset="0"/>
              <a:cs typeface="Arial" charset="0"/>
            </a:endParaRPr>
          </a:p>
        </p:txBody>
      </p:sp>
      <p:pic>
        <p:nvPicPr>
          <p:cNvPr id="3078" name="Picture 9" descr="DEP_color_logo white text[Converted].png"/>
          <p:cNvPicPr>
            <a:picLocks noChangeAspect="1"/>
          </p:cNvPicPr>
          <p:nvPr/>
        </p:nvPicPr>
        <p:blipFill>
          <a:blip r:embed="rId3" cstate="print"/>
          <a:srcRect/>
          <a:stretch>
            <a:fillRect/>
          </a:stretch>
        </p:blipFill>
        <p:spPr bwMode="auto">
          <a:xfrm>
            <a:off x="228600" y="192088"/>
            <a:ext cx="990600" cy="646112"/>
          </a:xfrm>
          <a:prstGeom prst="rect">
            <a:avLst/>
          </a:prstGeom>
          <a:noFill/>
          <a:ln w="9525">
            <a:noFill/>
            <a:miter lim="800000"/>
            <a:headEnd/>
            <a:tailEnd/>
          </a:ln>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1143000"/>
            <a:ext cx="8549073" cy="5348235"/>
          </a:xfrm>
          <a:prstGeom prst="rect">
            <a:avLst/>
          </a:prstGeom>
        </p:spPr>
      </p:pic>
    </p:spTree>
    <p:extLst>
      <p:ext uri="{BB962C8B-B14F-4D97-AF65-F5344CB8AC3E}">
        <p14:creationId xmlns:p14="http://schemas.microsoft.com/office/powerpoint/2010/main" val="2857841078"/>
      </p:ext>
    </p:extLst>
  </p:cSld>
  <p:clrMapOvr>
    <a:masterClrMapping/>
  </p:clrMapOvr>
  <mc:AlternateContent xmlns:mc="http://schemas.openxmlformats.org/markup-compatibility/2006">
    <mc:Choice xmlns:p14="http://schemas.microsoft.com/office/powerpoint/2010/main" Requires="p14">
      <p:transition spd="med" p14:dur="600">
        <p:fade/>
      </p:transition>
    </mc:Choice>
    <mc:Fallback>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6"/>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075" name="TextBox 7"/>
          <p:cNvSpPr txBox="1">
            <a:spLocks noChangeArrowheads="1"/>
          </p:cNvSpPr>
          <p:nvPr/>
        </p:nvSpPr>
        <p:spPr bwMode="auto">
          <a:xfrm>
            <a:off x="2819400" y="206375"/>
            <a:ext cx="6324600" cy="646331"/>
          </a:xfrm>
          <a:prstGeom prst="rect">
            <a:avLst/>
          </a:prstGeom>
          <a:noFill/>
          <a:ln w="9525">
            <a:noFill/>
            <a:miter lim="800000"/>
            <a:headEnd/>
            <a:tailEnd/>
          </a:ln>
        </p:spPr>
        <p:txBody>
          <a:bodyPr wrap="square">
            <a:spAutoFit/>
          </a:bodyPr>
          <a:lstStyle/>
          <a:p>
            <a:r>
              <a:rPr lang="en-US" sz="2800" b="1" dirty="0" smtClean="0">
                <a:solidFill>
                  <a:schemeClr val="bg1"/>
                </a:solidFill>
                <a:latin typeface="Arial" panose="020B0604020202020204" pitchFamily="34" charset="0"/>
                <a:cs typeface="Arial" panose="020B0604020202020204" pitchFamily="34" charset="0"/>
              </a:rPr>
              <a:t>  </a:t>
            </a:r>
            <a:r>
              <a:rPr lang="en-US" sz="3600" b="1" dirty="0" smtClean="0">
                <a:solidFill>
                  <a:schemeClr val="bg1"/>
                </a:solidFill>
                <a:latin typeface="Arial" panose="020B0604020202020204" pitchFamily="34" charset="0"/>
                <a:cs typeface="Arial" panose="020B0604020202020204" pitchFamily="34" charset="0"/>
              </a:rPr>
              <a:t>Story Maps</a:t>
            </a:r>
            <a:endParaRPr lang="en-US" sz="3600" b="1" dirty="0">
              <a:solidFill>
                <a:schemeClr val="bg1"/>
              </a:solidFill>
              <a:latin typeface="Arial" panose="020B0604020202020204" pitchFamily="34" charset="0"/>
              <a:cs typeface="Arial" panose="020B0604020202020204" pitchFamily="34" charset="0"/>
            </a:endParaRPr>
          </a:p>
        </p:txBody>
      </p:sp>
      <p:sp>
        <p:nvSpPr>
          <p:cNvPr id="3077" name="Slide Number Placeholder 12"/>
          <p:cNvSpPr>
            <a:spLocks noGrp="1"/>
          </p:cNvSpPr>
          <p:nvPr>
            <p:ph type="sldNum" sz="quarter" idx="4294967295"/>
          </p:nvPr>
        </p:nvSpPr>
        <p:spPr bwMode="auto">
          <a:xfrm>
            <a:off x="8305800" y="6553200"/>
            <a:ext cx="838200" cy="304800"/>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6D929419-E98B-4681-9CF2-D2D8E343470B}" type="slidenum">
              <a:rPr lang="en-US" sz="1400" b="1" smtClean="0">
                <a:solidFill>
                  <a:schemeClr val="bg1"/>
                </a:solidFill>
                <a:latin typeface="Arial" charset="0"/>
                <a:cs typeface="Arial" charset="0"/>
              </a:rPr>
              <a:pPr fontAlgn="base">
                <a:spcBef>
                  <a:spcPct val="0"/>
                </a:spcBef>
                <a:spcAft>
                  <a:spcPct val="0"/>
                </a:spcAft>
              </a:pPr>
              <a:t>35</a:t>
            </a:fld>
            <a:endParaRPr lang="en-US" sz="1400" b="1" smtClean="0">
              <a:solidFill>
                <a:schemeClr val="bg1"/>
              </a:solidFill>
              <a:latin typeface="Arial" charset="0"/>
              <a:cs typeface="Arial" charset="0"/>
            </a:endParaRPr>
          </a:p>
        </p:txBody>
      </p:sp>
      <p:pic>
        <p:nvPicPr>
          <p:cNvPr id="3078" name="Picture 9" descr="DEP_color_logo white text[Converted].png"/>
          <p:cNvPicPr>
            <a:picLocks noChangeAspect="1"/>
          </p:cNvPicPr>
          <p:nvPr/>
        </p:nvPicPr>
        <p:blipFill>
          <a:blip r:embed="rId3" cstate="print"/>
          <a:srcRect/>
          <a:stretch>
            <a:fillRect/>
          </a:stretch>
        </p:blipFill>
        <p:spPr bwMode="auto">
          <a:xfrm>
            <a:off x="228600" y="192088"/>
            <a:ext cx="990600" cy="646112"/>
          </a:xfrm>
          <a:prstGeom prst="rect">
            <a:avLst/>
          </a:prstGeom>
          <a:noFill/>
          <a:ln w="9525">
            <a:noFill/>
            <a:miter lim="800000"/>
            <a:headEnd/>
            <a:tailEnd/>
          </a:ln>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1187883"/>
            <a:ext cx="8382000" cy="5253675"/>
          </a:xfrm>
          <a:prstGeom prst="rect">
            <a:avLst/>
          </a:prstGeom>
        </p:spPr>
      </p:pic>
    </p:spTree>
    <p:extLst>
      <p:ext uri="{BB962C8B-B14F-4D97-AF65-F5344CB8AC3E}">
        <p14:creationId xmlns:p14="http://schemas.microsoft.com/office/powerpoint/2010/main" val="2693846734"/>
      </p:ext>
    </p:extLst>
  </p:cSld>
  <p:clrMapOvr>
    <a:masterClrMapping/>
  </p:clrMapOvr>
  <mc:AlternateContent xmlns:mc="http://schemas.openxmlformats.org/markup-compatibility/2006">
    <mc:Choice xmlns:p14="http://schemas.microsoft.com/office/powerpoint/2010/main" Requires="p14">
      <p:transition spd="med" p14:dur="600">
        <p:fade/>
      </p:transition>
    </mc:Choice>
    <mc:Fallback>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stretch>
            <a:fillRect/>
          </a:stretch>
        </p:blipFill>
        <p:spPr>
          <a:xfrm>
            <a:off x="0" y="76200"/>
            <a:ext cx="9144000" cy="6858000"/>
          </a:xfrm>
          <a:prstGeom prst="rect">
            <a:avLst/>
          </a:prstGeom>
        </p:spPr>
      </p:pic>
      <p:sp>
        <p:nvSpPr>
          <p:cNvPr id="13" name="Slide Number Placeholder 12"/>
          <p:cNvSpPr>
            <a:spLocks noGrp="1"/>
          </p:cNvSpPr>
          <p:nvPr>
            <p:ph type="sldNum" sz="quarter" idx="4294967295"/>
          </p:nvPr>
        </p:nvSpPr>
        <p:spPr>
          <a:xfrm>
            <a:off x="8305800" y="6553200"/>
            <a:ext cx="838200" cy="304800"/>
          </a:xfrm>
          <a:prstGeom prst="rect">
            <a:avLst/>
          </a:prstGeom>
        </p:spPr>
        <p:txBody>
          <a:bodyPr/>
          <a:lstStyle/>
          <a:p>
            <a:fld id="{D9515C9C-B0D4-49C7-83C7-4BF66E55645D}" type="slidenum">
              <a:rPr lang="en-US" sz="1400" b="1" smtClean="0">
                <a:solidFill>
                  <a:schemeClr val="bg1"/>
                </a:solidFill>
                <a:latin typeface="Arial" pitchFamily="34" charset="0"/>
                <a:cs typeface="Arial" pitchFamily="34" charset="0"/>
              </a:rPr>
              <a:pPr/>
              <a:t>36</a:t>
            </a:fld>
            <a:endParaRPr lang="en-US" sz="1400" b="1" dirty="0">
              <a:solidFill>
                <a:schemeClr val="bg1"/>
              </a:solidFill>
              <a:latin typeface="Arial" pitchFamily="34" charset="0"/>
              <a:cs typeface="Arial" pitchFamily="34" charset="0"/>
            </a:endParaRPr>
          </a:p>
        </p:txBody>
      </p:sp>
      <p:pic>
        <p:nvPicPr>
          <p:cNvPr id="10" name="Picture 9" descr="DEP_color_logo white text[Converted].png"/>
          <p:cNvPicPr>
            <a:picLocks noChangeAspect="1"/>
          </p:cNvPicPr>
          <p:nvPr/>
        </p:nvPicPr>
        <p:blipFill>
          <a:blip r:embed="rId3" cstate="print"/>
          <a:stretch>
            <a:fillRect/>
          </a:stretch>
        </p:blipFill>
        <p:spPr>
          <a:xfrm>
            <a:off x="228600" y="191379"/>
            <a:ext cx="990600" cy="646821"/>
          </a:xfrm>
          <a:prstGeom prst="rect">
            <a:avLst/>
          </a:prstGeom>
        </p:spPr>
      </p:pic>
      <p:sp>
        <p:nvSpPr>
          <p:cNvPr id="9" name="TextBox 8"/>
          <p:cNvSpPr txBox="1"/>
          <p:nvPr/>
        </p:nvSpPr>
        <p:spPr>
          <a:xfrm>
            <a:off x="609600" y="76200"/>
            <a:ext cx="8077200" cy="707886"/>
          </a:xfrm>
          <a:prstGeom prst="rect">
            <a:avLst/>
          </a:prstGeom>
          <a:noFill/>
        </p:spPr>
        <p:txBody>
          <a:bodyPr wrap="square" rtlCol="0">
            <a:spAutoFit/>
          </a:bodyPr>
          <a:lstStyle/>
          <a:p>
            <a:pPr algn="ctr"/>
            <a:r>
              <a:rPr lang="en-US" sz="4000" b="1" dirty="0" smtClean="0">
                <a:solidFill>
                  <a:schemeClr val="bg1"/>
                </a:solidFill>
                <a:latin typeface="Arial" panose="020B0604020202020204" pitchFamily="34" charset="0"/>
                <a:cs typeface="Arial" panose="020B0604020202020204" pitchFamily="34" charset="0"/>
              </a:rPr>
              <a:t>Online Trail Guide</a:t>
            </a:r>
            <a:endParaRPr lang="en-US" sz="4000" b="1" dirty="0">
              <a:solidFill>
                <a:schemeClr val="bg1"/>
              </a:solidFill>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0400" y="1116107"/>
            <a:ext cx="5776912" cy="5437093"/>
          </a:xfrm>
          <a:prstGeom prst="rect">
            <a:avLst/>
          </a:prstGeom>
        </p:spPr>
      </p:pic>
      <p:sp>
        <p:nvSpPr>
          <p:cNvPr id="11" name="TextBox 10"/>
          <p:cNvSpPr txBox="1"/>
          <p:nvPr/>
        </p:nvSpPr>
        <p:spPr>
          <a:xfrm>
            <a:off x="304800" y="1676400"/>
            <a:ext cx="3048000" cy="3539430"/>
          </a:xfrm>
          <a:prstGeom prst="rect">
            <a:avLst/>
          </a:prstGeom>
          <a:noFill/>
        </p:spPr>
        <p:txBody>
          <a:bodyPr wrap="square" rtlCol="0">
            <a:spAutoFit/>
          </a:bodyPr>
          <a:lstStyle/>
          <a:p>
            <a:r>
              <a:rPr lang="en-US" sz="2800" dirty="0" smtClean="0">
                <a:latin typeface="Arial" panose="020B0604020202020204" pitchFamily="34" charset="0"/>
                <a:cs typeface="Arial" panose="020B0604020202020204" pitchFamily="34" charset="0"/>
              </a:rPr>
              <a:t>OGT recently launched the </a:t>
            </a:r>
            <a:r>
              <a:rPr lang="en-US" sz="2800" i="1" dirty="0" smtClean="0">
                <a:latin typeface="Arial" panose="020B0604020202020204" pitchFamily="34" charset="0"/>
                <a:cs typeface="Arial" panose="020B0604020202020204" pitchFamily="34" charset="0"/>
              </a:rPr>
              <a:t>Greenways and Trails Online Trail Guide</a:t>
            </a:r>
            <a:r>
              <a:rPr lang="en-US" sz="2800" dirty="0" smtClean="0">
                <a:latin typeface="Arial" panose="020B0604020202020204" pitchFamily="34" charset="0"/>
                <a:cs typeface="Arial" panose="020B0604020202020204" pitchFamily="34" charset="0"/>
              </a:rPr>
              <a:t>. It features both land and water trails, 429 total.  </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2474911"/>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stretch>
            <a:fillRect/>
          </a:stretch>
        </p:blipFill>
        <p:spPr>
          <a:xfrm>
            <a:off x="0" y="76200"/>
            <a:ext cx="9144000" cy="6858000"/>
          </a:xfrm>
          <a:prstGeom prst="rect">
            <a:avLst/>
          </a:prstGeom>
        </p:spPr>
      </p:pic>
      <p:sp>
        <p:nvSpPr>
          <p:cNvPr id="13" name="Slide Number Placeholder 12"/>
          <p:cNvSpPr>
            <a:spLocks noGrp="1"/>
          </p:cNvSpPr>
          <p:nvPr>
            <p:ph type="sldNum" sz="quarter" idx="4294967295"/>
          </p:nvPr>
        </p:nvSpPr>
        <p:spPr>
          <a:xfrm>
            <a:off x="8305800" y="6553200"/>
            <a:ext cx="838200" cy="304800"/>
          </a:xfrm>
          <a:prstGeom prst="rect">
            <a:avLst/>
          </a:prstGeom>
        </p:spPr>
        <p:txBody>
          <a:bodyPr/>
          <a:lstStyle/>
          <a:p>
            <a:fld id="{D9515C9C-B0D4-49C7-83C7-4BF66E55645D}" type="slidenum">
              <a:rPr lang="en-US" sz="1400" b="1" smtClean="0">
                <a:solidFill>
                  <a:schemeClr val="bg1"/>
                </a:solidFill>
                <a:latin typeface="Arial" pitchFamily="34" charset="0"/>
                <a:cs typeface="Arial" pitchFamily="34" charset="0"/>
              </a:rPr>
              <a:pPr/>
              <a:t>37</a:t>
            </a:fld>
            <a:endParaRPr lang="en-US" sz="1400" b="1" dirty="0">
              <a:solidFill>
                <a:schemeClr val="bg1"/>
              </a:solidFill>
              <a:latin typeface="Arial" pitchFamily="34" charset="0"/>
              <a:cs typeface="Arial" pitchFamily="34" charset="0"/>
            </a:endParaRPr>
          </a:p>
        </p:txBody>
      </p:sp>
      <p:pic>
        <p:nvPicPr>
          <p:cNvPr id="10" name="Picture 9" descr="DEP_color_logo white text[Converted].png"/>
          <p:cNvPicPr>
            <a:picLocks noChangeAspect="1"/>
          </p:cNvPicPr>
          <p:nvPr/>
        </p:nvPicPr>
        <p:blipFill>
          <a:blip r:embed="rId4" cstate="print"/>
          <a:stretch>
            <a:fillRect/>
          </a:stretch>
        </p:blipFill>
        <p:spPr>
          <a:xfrm>
            <a:off x="228600" y="191379"/>
            <a:ext cx="990600" cy="646821"/>
          </a:xfrm>
          <a:prstGeom prst="rect">
            <a:avLst/>
          </a:prstGeom>
        </p:spPr>
      </p:pic>
      <p:sp>
        <p:nvSpPr>
          <p:cNvPr id="9" name="TextBox 8"/>
          <p:cNvSpPr txBox="1"/>
          <p:nvPr/>
        </p:nvSpPr>
        <p:spPr>
          <a:xfrm>
            <a:off x="609600" y="76200"/>
            <a:ext cx="8077200" cy="707886"/>
          </a:xfrm>
          <a:prstGeom prst="rect">
            <a:avLst/>
          </a:prstGeom>
          <a:noFill/>
        </p:spPr>
        <p:txBody>
          <a:bodyPr wrap="square" rtlCol="0">
            <a:spAutoFit/>
          </a:bodyPr>
          <a:lstStyle/>
          <a:p>
            <a:pPr algn="ctr"/>
            <a:r>
              <a:rPr lang="en-US" sz="4000" b="1" dirty="0" smtClean="0">
                <a:solidFill>
                  <a:schemeClr val="bg1"/>
                </a:solidFill>
                <a:latin typeface="Arial" panose="020B0604020202020204" pitchFamily="34" charset="0"/>
                <a:cs typeface="Arial" panose="020B0604020202020204" pitchFamily="34" charset="0"/>
              </a:rPr>
              <a:t>OGT Website</a:t>
            </a:r>
            <a:endParaRPr lang="en-US" sz="4000" b="1" dirty="0">
              <a:solidFill>
                <a:schemeClr val="bg1"/>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1138646"/>
            <a:ext cx="8229600" cy="5486400"/>
          </a:xfrm>
          <a:prstGeom prst="rect">
            <a:avLst/>
          </a:prstGeom>
        </p:spPr>
      </p:pic>
    </p:spTree>
    <p:extLst>
      <p:ext uri="{BB962C8B-B14F-4D97-AF65-F5344CB8AC3E}">
        <p14:creationId xmlns:p14="http://schemas.microsoft.com/office/powerpoint/2010/main" val="4227539338"/>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DEP_color_logo white text[Converted].png"/>
          <p:cNvPicPr>
            <a:picLocks noChangeAspect="1"/>
          </p:cNvPicPr>
          <p:nvPr/>
        </p:nvPicPr>
        <p:blipFill>
          <a:blip r:embed="rId3" cstate="print"/>
          <a:stretch>
            <a:fillRect/>
          </a:stretch>
        </p:blipFill>
        <p:spPr>
          <a:xfrm>
            <a:off x="228600" y="191379"/>
            <a:ext cx="990600" cy="646821"/>
          </a:xfrm>
          <a:prstGeom prst="rect">
            <a:avLst/>
          </a:prstGeom>
        </p:spPr>
      </p:pic>
      <p:sp>
        <p:nvSpPr>
          <p:cNvPr id="12" name="Rectangle 11"/>
          <p:cNvSpPr/>
          <p:nvPr/>
        </p:nvSpPr>
        <p:spPr>
          <a:xfrm>
            <a:off x="1447799" y="91425"/>
            <a:ext cx="7086601" cy="830997"/>
          </a:xfrm>
          <a:prstGeom prst="rect">
            <a:avLst/>
          </a:prstGeom>
        </p:spPr>
        <p:txBody>
          <a:bodyPr wrap="square">
            <a:spAutoFit/>
          </a:bodyPr>
          <a:lstStyle/>
          <a:p>
            <a:pPr algn="ctr">
              <a:defRPr/>
            </a:pPr>
            <a:r>
              <a:rPr lang="en-US" sz="4800" b="1" dirty="0" smtClean="0">
                <a:solidFill>
                  <a:schemeClr val="bg1"/>
                </a:solidFill>
                <a:latin typeface="Arial" pitchFamily="34" charset="0"/>
                <a:cs typeface="Arial" pitchFamily="34" charset="0"/>
              </a:rPr>
              <a:t>OGT Full-time Staff</a:t>
            </a:r>
            <a:endParaRPr lang="en-US" sz="4800" b="1" dirty="0">
              <a:solidFill>
                <a:schemeClr val="bg1"/>
              </a:solidFill>
              <a:latin typeface="Arial" pitchFamily="34" charset="0"/>
              <a:cs typeface="Arial" pitchFamily="34" charset="0"/>
            </a:endParaRPr>
          </a:p>
        </p:txBody>
      </p:sp>
      <p:sp>
        <p:nvSpPr>
          <p:cNvPr id="2" name="TextBox 1"/>
          <p:cNvSpPr txBox="1"/>
          <p:nvPr/>
        </p:nvSpPr>
        <p:spPr>
          <a:xfrm>
            <a:off x="76200" y="1143000"/>
            <a:ext cx="8934380" cy="1938992"/>
          </a:xfrm>
          <a:prstGeom prst="rect">
            <a:avLst/>
          </a:prstGeom>
          <a:noFill/>
        </p:spPr>
        <p:txBody>
          <a:bodyPr wrap="square" rtlCol="0">
            <a:spAutoFit/>
          </a:bodyPr>
          <a:lstStyle/>
          <a:p>
            <a:r>
              <a:rPr lang="en-US" sz="1500" b="1" dirty="0" smtClean="0">
                <a:latin typeface="Arial" panose="020B0604020202020204" pitchFamily="34" charset="0"/>
                <a:cs typeface="Arial" panose="020B0604020202020204" pitchFamily="34" charset="0"/>
              </a:rPr>
              <a:t>Samantha Browne, Bureau Chief			</a:t>
            </a:r>
            <a:r>
              <a:rPr lang="en-US" sz="1500" b="1" dirty="0" smtClean="0">
                <a:latin typeface="Arial" panose="020B0604020202020204" pitchFamily="34" charset="0"/>
                <a:cs typeface="Arial" panose="020B0604020202020204" pitchFamily="34" charset="0"/>
                <a:hlinkClick r:id="rId4"/>
              </a:rPr>
              <a:t>Samantha.Browne@dep.state.fl.us</a:t>
            </a:r>
            <a:r>
              <a:rPr lang="en-US" sz="1500" b="1" dirty="0" smtClean="0">
                <a:latin typeface="Arial" panose="020B0604020202020204" pitchFamily="34" charset="0"/>
                <a:cs typeface="Arial" panose="020B0604020202020204" pitchFamily="34" charset="0"/>
              </a:rPr>
              <a:t> </a:t>
            </a:r>
          </a:p>
          <a:p>
            <a:r>
              <a:rPr lang="en-US" sz="1500" b="1" dirty="0" smtClean="0">
                <a:latin typeface="Arial" panose="020B0604020202020204" pitchFamily="34" charset="0"/>
                <a:cs typeface="Arial" panose="020B0604020202020204" pitchFamily="34" charset="0"/>
              </a:rPr>
              <a:t>Doug Alderson, Assistant Bureau Chief			</a:t>
            </a:r>
            <a:r>
              <a:rPr lang="en-US" sz="1500" b="1" dirty="0" smtClean="0">
                <a:latin typeface="Arial" panose="020B0604020202020204" pitchFamily="34" charset="0"/>
                <a:cs typeface="Arial" panose="020B0604020202020204" pitchFamily="34" charset="0"/>
                <a:hlinkClick r:id="rId5"/>
              </a:rPr>
              <a:t>Doug.Alderson@dep.state.fl.us</a:t>
            </a:r>
            <a:r>
              <a:rPr lang="en-US" sz="1500" b="1" dirty="0" smtClean="0">
                <a:latin typeface="Arial" panose="020B0604020202020204" pitchFamily="34" charset="0"/>
                <a:cs typeface="Arial" panose="020B0604020202020204" pitchFamily="34" charset="0"/>
              </a:rPr>
              <a:t> </a:t>
            </a:r>
          </a:p>
          <a:p>
            <a:r>
              <a:rPr lang="en-US" sz="1500" b="1" dirty="0" smtClean="0">
                <a:latin typeface="Arial" panose="020B0604020202020204" pitchFamily="34" charset="0"/>
                <a:cs typeface="Arial" panose="020B0604020202020204" pitchFamily="34" charset="0"/>
              </a:rPr>
              <a:t>Marsha Rickman, Regional Land Trail Coordinator		</a:t>
            </a:r>
            <a:r>
              <a:rPr lang="en-US" sz="1500" b="1" dirty="0" smtClean="0">
                <a:latin typeface="Arial" panose="020B0604020202020204" pitchFamily="34" charset="0"/>
                <a:cs typeface="Arial" panose="020B0604020202020204" pitchFamily="34" charset="0"/>
                <a:hlinkClick r:id="rId6"/>
              </a:rPr>
              <a:t>Marsha.Rickman@dep.state.fl.us</a:t>
            </a:r>
            <a:r>
              <a:rPr lang="en-US" sz="1500" b="1" dirty="0" smtClean="0">
                <a:latin typeface="Arial" panose="020B0604020202020204" pitchFamily="34" charset="0"/>
                <a:cs typeface="Arial" panose="020B0604020202020204" pitchFamily="34" charset="0"/>
              </a:rPr>
              <a:t> </a:t>
            </a:r>
          </a:p>
          <a:p>
            <a:r>
              <a:rPr lang="en-US" sz="1500" b="1" dirty="0" smtClean="0">
                <a:latin typeface="Arial" panose="020B0604020202020204" pitchFamily="34" charset="0"/>
                <a:cs typeface="Arial" panose="020B0604020202020204" pitchFamily="34" charset="0"/>
              </a:rPr>
              <a:t>Christine Small, Regional </a:t>
            </a:r>
            <a:r>
              <a:rPr lang="en-US" sz="1500" b="1" dirty="0">
                <a:latin typeface="Arial" panose="020B0604020202020204" pitchFamily="34" charset="0"/>
                <a:cs typeface="Arial" panose="020B0604020202020204" pitchFamily="34" charset="0"/>
              </a:rPr>
              <a:t>Land Trail </a:t>
            </a:r>
            <a:r>
              <a:rPr lang="en-US" sz="1500" b="1" dirty="0" smtClean="0">
                <a:latin typeface="Arial" panose="020B0604020202020204" pitchFamily="34" charset="0"/>
                <a:cs typeface="Arial" panose="020B0604020202020204" pitchFamily="34" charset="0"/>
              </a:rPr>
              <a:t>Coordinator		</a:t>
            </a:r>
            <a:r>
              <a:rPr lang="en-US" sz="1500" b="1" dirty="0" smtClean="0">
                <a:latin typeface="Arial" panose="020B0604020202020204" pitchFamily="34" charset="0"/>
                <a:cs typeface="Arial" panose="020B0604020202020204" pitchFamily="34" charset="0"/>
                <a:hlinkClick r:id="rId7"/>
              </a:rPr>
              <a:t>Christine.Small@dep.state.fl.us</a:t>
            </a:r>
            <a:r>
              <a:rPr lang="en-US" sz="1500" b="1" dirty="0" smtClean="0">
                <a:latin typeface="Arial" panose="020B0604020202020204" pitchFamily="34" charset="0"/>
                <a:cs typeface="Arial" panose="020B0604020202020204" pitchFamily="34" charset="0"/>
              </a:rPr>
              <a:t> </a:t>
            </a:r>
          </a:p>
          <a:p>
            <a:r>
              <a:rPr lang="en-US" sz="1500" b="1" dirty="0">
                <a:latin typeface="Arial" panose="020B0604020202020204" pitchFamily="34" charset="0"/>
                <a:cs typeface="Arial" panose="020B0604020202020204" pitchFamily="34" charset="0"/>
              </a:rPr>
              <a:t>Brian Ruscher, Regional Land Trail </a:t>
            </a:r>
            <a:r>
              <a:rPr lang="en-US" sz="1500" b="1" dirty="0" smtClean="0">
                <a:latin typeface="Arial" panose="020B0604020202020204" pitchFamily="34" charset="0"/>
                <a:cs typeface="Arial" panose="020B0604020202020204" pitchFamily="34" charset="0"/>
              </a:rPr>
              <a:t>Coordinator		</a:t>
            </a:r>
            <a:r>
              <a:rPr lang="en-US" sz="1500" b="1" dirty="0" smtClean="0">
                <a:latin typeface="Arial" panose="020B0604020202020204" pitchFamily="34" charset="0"/>
                <a:cs typeface="Arial" panose="020B0604020202020204" pitchFamily="34" charset="0"/>
                <a:hlinkClick r:id="rId8"/>
              </a:rPr>
              <a:t>Brian.Ruscher@dep.state.fl.us</a:t>
            </a:r>
            <a:r>
              <a:rPr lang="en-US" sz="1500" b="1" dirty="0" smtClean="0">
                <a:latin typeface="Arial" panose="020B0604020202020204" pitchFamily="34" charset="0"/>
                <a:cs typeface="Arial" panose="020B0604020202020204" pitchFamily="34" charset="0"/>
              </a:rPr>
              <a:t> </a:t>
            </a:r>
            <a:endParaRPr lang="en-US" sz="1500" b="1" dirty="0">
              <a:latin typeface="Arial" panose="020B0604020202020204" pitchFamily="34" charset="0"/>
              <a:cs typeface="Arial" panose="020B0604020202020204" pitchFamily="34" charset="0"/>
            </a:endParaRPr>
          </a:p>
          <a:p>
            <a:r>
              <a:rPr lang="en-US" sz="1500" b="1" dirty="0" smtClean="0">
                <a:latin typeface="Arial" panose="020B0604020202020204" pitchFamily="34" charset="0"/>
                <a:cs typeface="Arial" panose="020B0604020202020204" pitchFamily="34" charset="0"/>
              </a:rPr>
              <a:t>Britney </a:t>
            </a:r>
            <a:r>
              <a:rPr lang="en-US" sz="1500" b="1" dirty="0">
                <a:latin typeface="Arial" panose="020B0604020202020204" pitchFamily="34" charset="0"/>
                <a:cs typeface="Arial" panose="020B0604020202020204" pitchFamily="34" charset="0"/>
              </a:rPr>
              <a:t>Moore, </a:t>
            </a:r>
            <a:r>
              <a:rPr lang="en-US" sz="1500" b="1" dirty="0" smtClean="0">
                <a:latin typeface="Arial" panose="020B0604020202020204" pitchFamily="34" charset="0"/>
                <a:cs typeface="Arial" panose="020B0604020202020204" pitchFamily="34" charset="0"/>
              </a:rPr>
              <a:t>Acquisition Coordinator			</a:t>
            </a:r>
            <a:r>
              <a:rPr lang="en-US" sz="1500" b="1" dirty="0" smtClean="0">
                <a:latin typeface="Arial" panose="020B0604020202020204" pitchFamily="34" charset="0"/>
                <a:cs typeface="Arial" panose="020B0604020202020204" pitchFamily="34" charset="0"/>
                <a:hlinkClick r:id="rId9"/>
              </a:rPr>
              <a:t>Britney.Moore@dep.state.fl.us</a:t>
            </a:r>
            <a:r>
              <a:rPr lang="en-US" sz="1500" b="1" dirty="0" smtClean="0">
                <a:latin typeface="Arial" panose="020B0604020202020204" pitchFamily="34" charset="0"/>
                <a:cs typeface="Arial" panose="020B0604020202020204" pitchFamily="34" charset="0"/>
              </a:rPr>
              <a:t> </a:t>
            </a:r>
            <a:endParaRPr lang="en-US" sz="1500" b="1" dirty="0">
              <a:latin typeface="Arial" panose="020B0604020202020204" pitchFamily="34" charset="0"/>
              <a:cs typeface="Arial" panose="020B0604020202020204" pitchFamily="34" charset="0"/>
            </a:endParaRPr>
          </a:p>
          <a:p>
            <a:r>
              <a:rPr lang="en-US" sz="1500" b="1" dirty="0" smtClean="0">
                <a:latin typeface="Arial" panose="020B0604020202020204" pitchFamily="34" charset="0"/>
                <a:cs typeface="Arial" panose="020B0604020202020204" pitchFamily="34" charset="0"/>
              </a:rPr>
              <a:t>Liz </a:t>
            </a:r>
            <a:r>
              <a:rPr lang="en-US" sz="1500" b="1" dirty="0">
                <a:latin typeface="Arial" panose="020B0604020202020204" pitchFamily="34" charset="0"/>
                <a:cs typeface="Arial" panose="020B0604020202020204" pitchFamily="34" charset="0"/>
              </a:rPr>
              <a:t>Sparks, </a:t>
            </a:r>
            <a:r>
              <a:rPr lang="en-US" sz="1500" b="1" dirty="0" smtClean="0">
                <a:latin typeface="Arial" panose="020B0604020202020204" pitchFamily="34" charset="0"/>
                <a:cs typeface="Arial" panose="020B0604020202020204" pitchFamily="34" charset="0"/>
              </a:rPr>
              <a:t>Paddling Trails Coordinator			</a:t>
            </a:r>
            <a:r>
              <a:rPr lang="en-US" sz="1500" b="1" dirty="0" smtClean="0">
                <a:latin typeface="Arial" panose="020B0604020202020204" pitchFamily="34" charset="0"/>
                <a:cs typeface="Arial" panose="020B0604020202020204" pitchFamily="34" charset="0"/>
                <a:hlinkClick r:id="rId10"/>
              </a:rPr>
              <a:t>Liz.Sparks@dep.state.fl.us</a:t>
            </a:r>
            <a:r>
              <a:rPr lang="en-US" sz="1500" b="1" dirty="0" smtClean="0">
                <a:latin typeface="Arial" panose="020B0604020202020204" pitchFamily="34" charset="0"/>
                <a:cs typeface="Arial" panose="020B0604020202020204" pitchFamily="34" charset="0"/>
              </a:rPr>
              <a:t> </a:t>
            </a:r>
            <a:endParaRPr lang="en-US" sz="1500" b="1" dirty="0">
              <a:latin typeface="Arial" panose="020B0604020202020204" pitchFamily="34" charset="0"/>
              <a:cs typeface="Arial" panose="020B0604020202020204" pitchFamily="34" charset="0"/>
            </a:endParaRPr>
          </a:p>
          <a:p>
            <a:r>
              <a:rPr lang="en-US" sz="1500" b="1" dirty="0" smtClean="0">
                <a:latin typeface="Arial" panose="020B0604020202020204" pitchFamily="34" charset="0"/>
                <a:cs typeface="Arial" panose="020B0604020202020204" pitchFamily="34" charset="0"/>
              </a:rPr>
              <a:t>Daniel Diaz, GIS Coordinator				</a:t>
            </a:r>
            <a:r>
              <a:rPr lang="en-US" sz="1500" b="1" dirty="0" smtClean="0">
                <a:latin typeface="Arial" panose="020B0604020202020204" pitchFamily="34" charset="0"/>
                <a:cs typeface="Arial" panose="020B0604020202020204" pitchFamily="34" charset="0"/>
                <a:hlinkClick r:id="rId11"/>
              </a:rPr>
              <a:t>Daniel.Diaz@dep.state.fl.us</a:t>
            </a:r>
            <a:r>
              <a:rPr lang="en-US" sz="1500" b="1" dirty="0" smtClean="0">
                <a:latin typeface="Arial" panose="020B0604020202020204" pitchFamily="34" charset="0"/>
                <a:cs typeface="Arial" panose="020B0604020202020204" pitchFamily="34" charset="0"/>
              </a:rPr>
              <a:t> </a:t>
            </a:r>
          </a:p>
        </p:txBody>
      </p:sp>
      <p:pic>
        <p:nvPicPr>
          <p:cNvPr id="3" name="Picture 2"/>
          <p:cNvPicPr>
            <a:picLocks noChangeAspect="1"/>
          </p:cNvPicPr>
          <p:nvPr/>
        </p:nvPicPr>
        <p:blipFill>
          <a:blip r:embed="rId12"/>
          <a:stretch>
            <a:fillRect/>
          </a:stretch>
        </p:blipFill>
        <p:spPr>
          <a:xfrm>
            <a:off x="2376505" y="3205103"/>
            <a:ext cx="4390990" cy="3385873"/>
          </a:xfrm>
          <a:prstGeom prst="rect">
            <a:avLst/>
          </a:prstGeom>
        </p:spPr>
      </p:pic>
    </p:spTree>
    <p:extLst>
      <p:ext uri="{BB962C8B-B14F-4D97-AF65-F5344CB8AC3E}">
        <p14:creationId xmlns:p14="http://schemas.microsoft.com/office/powerpoint/2010/main" val="3054727845"/>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DEP_color_logo white text[Converted].png"/>
          <p:cNvPicPr>
            <a:picLocks noChangeAspect="1"/>
          </p:cNvPicPr>
          <p:nvPr/>
        </p:nvPicPr>
        <p:blipFill>
          <a:blip r:embed="rId2" cstate="print"/>
          <a:stretch>
            <a:fillRect/>
          </a:stretch>
        </p:blipFill>
        <p:spPr>
          <a:xfrm>
            <a:off x="228600" y="191379"/>
            <a:ext cx="990600" cy="646821"/>
          </a:xfrm>
          <a:prstGeom prst="rect">
            <a:avLst/>
          </a:prstGeom>
        </p:spPr>
      </p:pic>
      <p:sp>
        <p:nvSpPr>
          <p:cNvPr id="11" name="TextBox 10"/>
          <p:cNvSpPr txBox="1"/>
          <p:nvPr/>
        </p:nvSpPr>
        <p:spPr>
          <a:xfrm>
            <a:off x="457200" y="3043535"/>
            <a:ext cx="8229600" cy="923330"/>
          </a:xfrm>
          <a:prstGeom prst="rect">
            <a:avLst/>
          </a:prstGeom>
          <a:noFill/>
        </p:spPr>
        <p:txBody>
          <a:bodyPr wrap="square" rtlCol="0">
            <a:spAutoFit/>
          </a:bodyPr>
          <a:lstStyle/>
          <a:p>
            <a:pPr algn="ctr"/>
            <a:r>
              <a:rPr lang="en-US" sz="5400" b="1" dirty="0" smtClean="0">
                <a:solidFill>
                  <a:schemeClr val="accent1">
                    <a:lumMod val="50000"/>
                  </a:schemeClr>
                </a:solidFill>
                <a:latin typeface="Arial" pitchFamily="34" charset="0"/>
                <a:cs typeface="Arial" pitchFamily="34" charset="0"/>
              </a:rPr>
              <a:t>Questions?</a:t>
            </a:r>
            <a:endParaRPr lang="en-US" sz="5400" b="1" dirty="0">
              <a:solidFill>
                <a:schemeClr val="accent1">
                  <a:lumMod val="50000"/>
                </a:schemeClr>
              </a:solidFill>
              <a:latin typeface="Arial" pitchFamily="34" charset="0"/>
              <a:cs typeface="Arial" pitchFamily="34" charset="0"/>
            </a:endParaRPr>
          </a:p>
        </p:txBody>
      </p:sp>
      <p:pic>
        <p:nvPicPr>
          <p:cNvPr id="9" name="Picture 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990600" y="5262964"/>
            <a:ext cx="1600201" cy="1200743"/>
          </a:xfrm>
          <a:prstGeom prst="rect">
            <a:avLst/>
          </a:prstGeom>
          <a:noFill/>
          <a:ln w="9525">
            <a:noFill/>
            <a:miter lim="800000"/>
            <a:headEnd/>
            <a:tailEnd/>
          </a:ln>
          <a:effectLst/>
        </p:spPr>
      </p:pic>
      <p:pic>
        <p:nvPicPr>
          <p:cNvPr id="14" name="Picture 2"/>
          <p:cNvPicPr>
            <a:picLocks noChangeAspect="1" noChangeArrowheads="1"/>
          </p:cNvPicPr>
          <p:nvPr/>
        </p:nvPicPr>
        <p:blipFill>
          <a:blip r:embed="rId4" cstate="print"/>
          <a:srcRect/>
          <a:stretch>
            <a:fillRect/>
          </a:stretch>
        </p:blipFill>
        <p:spPr bwMode="auto">
          <a:xfrm>
            <a:off x="6781801" y="5249670"/>
            <a:ext cx="1484714" cy="1219200"/>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Feb 2012 FFGTC meeting 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D4602565CE63D42BA9A8890A82D6E94" ma:contentTypeVersion="2" ma:contentTypeDescription="Create a new document." ma:contentTypeScope="" ma:versionID="0b9e4b1bb7d7c07eb4fe42a48166b0b8">
  <xsd:schema xmlns:xsd="http://www.w3.org/2001/XMLSchema" xmlns:xs="http://www.w3.org/2001/XMLSchema" xmlns:p="http://schemas.microsoft.com/office/2006/metadata/properties" xmlns:ns3="76339c53-2816-45b6-9124-a5df01dfbd88" targetNamespace="http://schemas.microsoft.com/office/2006/metadata/properties" ma:root="true" ma:fieldsID="d0417f387bee67a04ba795097fa073c3" ns3:_="">
    <xsd:import namespace="76339c53-2816-45b6-9124-a5df01dfbd88"/>
    <xsd:element name="properties">
      <xsd:complexType>
        <xsd:sequence>
          <xsd:element name="documentManagement">
            <xsd:complexType>
              <xsd:all>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339c53-2816-45b6-9124-a5df01dfbd88"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FED9CAE-8972-4468-9452-97F527662427}">
  <ds:schemaRefs>
    <ds:schemaRef ds:uri="http://schemas.microsoft.com/office/2006/metadata/properties"/>
    <ds:schemaRef ds:uri="http://www.w3.org/XML/1998/namespace"/>
    <ds:schemaRef ds:uri="http://purl.org/dc/terms/"/>
    <ds:schemaRef ds:uri="http://schemas.microsoft.com/office/infopath/2007/PartnerControls"/>
    <ds:schemaRef ds:uri="http://purl.org/dc/elements/1.1/"/>
    <ds:schemaRef ds:uri="http://schemas.microsoft.com/office/2006/documentManagement/types"/>
    <ds:schemaRef ds:uri="http://purl.org/dc/dcmitype/"/>
    <ds:schemaRef ds:uri="http://schemas.openxmlformats.org/package/2006/metadata/core-properties"/>
    <ds:schemaRef ds:uri="76339c53-2816-45b6-9124-a5df01dfbd88"/>
  </ds:schemaRefs>
</ds:datastoreItem>
</file>

<file path=customXml/itemProps2.xml><?xml version="1.0" encoding="utf-8"?>
<ds:datastoreItem xmlns:ds="http://schemas.openxmlformats.org/officeDocument/2006/customXml" ds:itemID="{B1163EC8-145A-4974-A4E9-71CCE505A878}">
  <ds:schemaRefs>
    <ds:schemaRef ds:uri="http://schemas.microsoft.com/sharepoint/v3/contenttype/forms"/>
  </ds:schemaRefs>
</ds:datastoreItem>
</file>

<file path=customXml/itemProps3.xml><?xml version="1.0" encoding="utf-8"?>
<ds:datastoreItem xmlns:ds="http://schemas.openxmlformats.org/officeDocument/2006/customXml" ds:itemID="{56026517-805C-46FC-A16F-3B5074BC29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339c53-2816-45b6-9124-a5df01dfbd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Feb 2012 FFGTC meeting updated</Template>
  <TotalTime>6563</TotalTime>
  <Words>1316</Words>
  <Application>Microsoft Office PowerPoint</Application>
  <PresentationFormat>On-screen Show (4:3)</PresentationFormat>
  <Paragraphs>217</Paragraphs>
  <Slides>39</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Arial Black</vt:lpstr>
      <vt:lpstr>Calibri</vt:lpstr>
      <vt:lpstr>Candara</vt:lpstr>
      <vt:lpstr>Feb 2012 FFGTC meeting updated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Florida Department of Environmental Protection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Doug Alderson</dc:creator>
  <cp:lastModifiedBy>Alderson, Doug</cp:lastModifiedBy>
  <cp:revision>673</cp:revision>
  <dcterms:created xsi:type="dcterms:W3CDTF">2012-02-23T21:23:30Z</dcterms:created>
  <dcterms:modified xsi:type="dcterms:W3CDTF">2015-06-05T17:34:23Z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0x0101003D4602565CE63D42BA9A8890A82D6E94</vt:lpwstr>
  </property>
</Properties>
</file>