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27"/>
  </p:notesMasterIdLst>
  <p:handoutMasterIdLst>
    <p:handoutMasterId r:id="rId28"/>
  </p:handoutMasterIdLst>
  <p:sldIdLst>
    <p:sldId id="271" r:id="rId2"/>
    <p:sldId id="272" r:id="rId3"/>
    <p:sldId id="276" r:id="rId4"/>
    <p:sldId id="285" r:id="rId5"/>
    <p:sldId id="267" r:id="rId6"/>
    <p:sldId id="273" r:id="rId7"/>
    <p:sldId id="259" r:id="rId8"/>
    <p:sldId id="260" r:id="rId9"/>
    <p:sldId id="270" r:id="rId10"/>
    <p:sldId id="274" r:id="rId11"/>
    <p:sldId id="284" r:id="rId12"/>
    <p:sldId id="277" r:id="rId13"/>
    <p:sldId id="281" r:id="rId14"/>
    <p:sldId id="278" r:id="rId15"/>
    <p:sldId id="282" r:id="rId16"/>
    <p:sldId id="279" r:id="rId17"/>
    <p:sldId id="280" r:id="rId18"/>
    <p:sldId id="288" r:id="rId19"/>
    <p:sldId id="286" r:id="rId20"/>
    <p:sldId id="283" r:id="rId21"/>
    <p:sldId id="262" r:id="rId22"/>
    <p:sldId id="261" r:id="rId23"/>
    <p:sldId id="275" r:id="rId24"/>
    <p:sldId id="287" r:id="rId25"/>
    <p:sldId id="265" r:id="rId2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binwan:Desktop:2013_2014%20Trail%20Estimates%202_20_2015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binwan:Desktop:2013_2014%20Trail%20Estimates%202_20_2015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binwan:Desktop:2013_2014%20Trail%20Estimates%202_20_2015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binwan:Desktop:2013-2014%20Individual%20Site%20Info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binwan:Desktop:2013-2014%20Individual%20Site%20Info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binwan:Desktop:2013-2014%20Individual%20Site%20Info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binwan:Desktop:2013-2014%20Individual%20Site%20Info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paudyal\Dropbox\RAMESH_folder\Abstracts%20and%20Presentations\FNST%20Coalition_2015\FNST_data_summary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paudyal\Dropbox\RAMESH_folder\Abstracts%20and%20Presentations\FNST%20Coalition_2015\FNST_data_summary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paudyal\Dropbox\RAMESH_folder\Abstracts%20and%20Presentations\FNST%20Coalition_2015\FNST_data_summary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paudyal\Dropbox\RAMESH_folder\Abstracts%20and%20Presentations\FNST%20Coalition_2015\FNST_data_summary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paudyal\Dropbox\RAMESH_folder\Abstracts%20and%20Presentations\FNST%20Coalition_2015\FNST_data_summary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paudyal\Dropbox\RAMESH_folder\Abstracts%20and%20Presentations\FNST%20Coalition_2015\FNST_data_summary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paudyal\Dropbox\RAMESH_folder\Abstracts%20and%20Presentations\FNST%20Coalition_2015\FNST_data_summary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paudyal\Dropbox\RAMESH_folder\Abstracts%20and%20Presentations\FNST%20Coalition_2015\FNST_data_summary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paudyal\Dropbox\RAMESH_folder\Abstracts%20and%20Presentations\FNST%20Coalition_2015\FNST_data_summary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paudyal\Dropbox\RAMESH_folder\Abstracts%20and%20Presentations\FNST%20Coalition_2015\FNST_data_summar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[1]Sheet1!$B$261:$D$261</c:f>
              <c:strCache>
                <c:ptCount val="1"/>
                <c:pt idx="0">
                  <c:v>Juniper Rec. Area</c:v>
                </c:pt>
              </c:strCache>
            </c:strRef>
          </c:tx>
          <c:marker>
            <c:symbol val="none"/>
          </c:marker>
          <c:cat>
            <c:strRef>
              <c:f>[1]Sheet1!$E$260:$P$260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[1]Sheet1!$E$261:$P$261</c:f>
              <c:numCache>
                <c:formatCode>0</c:formatCode>
                <c:ptCount val="12"/>
                <c:pt idx="0">
                  <c:v>281</c:v>
                </c:pt>
                <c:pt idx="1">
                  <c:v>280</c:v>
                </c:pt>
                <c:pt idx="2">
                  <c:v>355</c:v>
                </c:pt>
                <c:pt idx="3">
                  <c:v>206</c:v>
                </c:pt>
                <c:pt idx="4">
                  <c:v>76</c:v>
                </c:pt>
                <c:pt idx="5">
                  <c:v>23</c:v>
                </c:pt>
                <c:pt idx="6">
                  <c:v>63</c:v>
                </c:pt>
                <c:pt idx="7">
                  <c:v>37</c:v>
                </c:pt>
                <c:pt idx="8">
                  <c:v>43</c:v>
                </c:pt>
                <c:pt idx="9">
                  <c:v>68</c:v>
                </c:pt>
                <c:pt idx="10">
                  <c:v>219</c:v>
                </c:pt>
                <c:pt idx="11">
                  <c:v>201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[1]Sheet1!$B$262:$D$262</c:f>
              <c:strCache>
                <c:ptCount val="1"/>
                <c:pt idx="0">
                  <c:v>SR 19</c:v>
                </c:pt>
              </c:strCache>
            </c:strRef>
          </c:tx>
          <c:marker>
            <c:symbol val="none"/>
          </c:marker>
          <c:cat>
            <c:strRef>
              <c:f>[1]Sheet1!$E$260:$P$260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[1]Sheet1!$E$262:$P$262</c:f>
              <c:numCache>
                <c:formatCode>0</c:formatCode>
                <c:ptCount val="12"/>
                <c:pt idx="0">
                  <c:v>220</c:v>
                </c:pt>
                <c:pt idx="1">
                  <c:v>178.5</c:v>
                </c:pt>
                <c:pt idx="2">
                  <c:v>224</c:v>
                </c:pt>
                <c:pt idx="3">
                  <c:v>106</c:v>
                </c:pt>
                <c:pt idx="4">
                  <c:v>45</c:v>
                </c:pt>
                <c:pt idx="5">
                  <c:v>18</c:v>
                </c:pt>
                <c:pt idx="6">
                  <c:v>36.5</c:v>
                </c:pt>
                <c:pt idx="7">
                  <c:v>39</c:v>
                </c:pt>
                <c:pt idx="8">
                  <c:v>41</c:v>
                </c:pt>
                <c:pt idx="9">
                  <c:v>63</c:v>
                </c:pt>
                <c:pt idx="10">
                  <c:v>89</c:v>
                </c:pt>
                <c:pt idx="11">
                  <c:v>129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[1]Sheet1!$B$263:$D$263</c:f>
              <c:strCache>
                <c:ptCount val="1"/>
                <c:pt idx="0">
                  <c:v>Lake Delancy</c:v>
                </c:pt>
              </c:strCache>
            </c:strRef>
          </c:tx>
          <c:marker>
            <c:symbol val="none"/>
          </c:marker>
          <c:cat>
            <c:strRef>
              <c:f>[1]Sheet1!$E$260:$P$260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[1]Sheet1!$E$263:$P$263</c:f>
              <c:numCache>
                <c:formatCode>0</c:formatCode>
                <c:ptCount val="12"/>
                <c:pt idx="0">
                  <c:v>48</c:v>
                </c:pt>
                <c:pt idx="1">
                  <c:v>61</c:v>
                </c:pt>
                <c:pt idx="2">
                  <c:v>51</c:v>
                </c:pt>
                <c:pt idx="3">
                  <c:v>37</c:v>
                </c:pt>
                <c:pt idx="4">
                  <c:v>40</c:v>
                </c:pt>
                <c:pt idx="5">
                  <c:v>14</c:v>
                </c:pt>
                <c:pt idx="6">
                  <c:v>6</c:v>
                </c:pt>
                <c:pt idx="7">
                  <c:v>7</c:v>
                </c:pt>
                <c:pt idx="8">
                  <c:v>14</c:v>
                </c:pt>
                <c:pt idx="9">
                  <c:v>11</c:v>
                </c:pt>
                <c:pt idx="10">
                  <c:v>26</c:v>
                </c:pt>
                <c:pt idx="11">
                  <c:v>52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[1]Sheet1!$B$264:$D$264</c:f>
              <c:strCache>
                <c:ptCount val="1"/>
                <c:pt idx="0">
                  <c:v>Battlefield</c:v>
                </c:pt>
              </c:strCache>
            </c:strRef>
          </c:tx>
          <c:marker>
            <c:symbol val="none"/>
          </c:marker>
          <c:cat>
            <c:strRef>
              <c:f>[1]Sheet1!$E$260:$P$260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[1]Sheet1!$E$264:$P$264</c:f>
              <c:numCache>
                <c:formatCode>0</c:formatCode>
                <c:ptCount val="12"/>
                <c:pt idx="0">
                  <c:v>22</c:v>
                </c:pt>
                <c:pt idx="1">
                  <c:v>36</c:v>
                </c:pt>
                <c:pt idx="2">
                  <c:v>30</c:v>
                </c:pt>
                <c:pt idx="3">
                  <c:v>7</c:v>
                </c:pt>
                <c:pt idx="4">
                  <c:v>13</c:v>
                </c:pt>
                <c:pt idx="5">
                  <c:v>12</c:v>
                </c:pt>
                <c:pt idx="6">
                  <c:v>24</c:v>
                </c:pt>
                <c:pt idx="7">
                  <c:v>11</c:v>
                </c:pt>
                <c:pt idx="8">
                  <c:v>37</c:v>
                </c:pt>
                <c:pt idx="9">
                  <c:v>7</c:v>
                </c:pt>
                <c:pt idx="10">
                  <c:v>19</c:v>
                </c:pt>
                <c:pt idx="11">
                  <c:v>16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[1]Sheet1!$B$265:$D$265</c:f>
              <c:strCache>
                <c:ptCount val="1"/>
                <c:pt idx="0">
                  <c:v>Turkey Run</c:v>
                </c:pt>
              </c:strCache>
            </c:strRef>
          </c:tx>
          <c:marker>
            <c:symbol val="none"/>
          </c:marker>
          <c:cat>
            <c:strRef>
              <c:f>[1]Sheet1!$E$260:$P$260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[1]Sheet1!$E$265:$P$265</c:f>
              <c:numCache>
                <c:formatCode>0</c:formatCode>
                <c:ptCount val="12"/>
                <c:pt idx="0">
                  <c:v>22</c:v>
                </c:pt>
                <c:pt idx="1">
                  <c:v>37</c:v>
                </c:pt>
                <c:pt idx="2">
                  <c:v>31</c:v>
                </c:pt>
                <c:pt idx="3">
                  <c:v>18</c:v>
                </c:pt>
                <c:pt idx="4">
                  <c:v>8</c:v>
                </c:pt>
                <c:pt idx="5">
                  <c:v>2.5</c:v>
                </c:pt>
                <c:pt idx="6">
                  <c:v>2</c:v>
                </c:pt>
                <c:pt idx="7">
                  <c:v>8.5</c:v>
                </c:pt>
                <c:pt idx="8">
                  <c:v>7</c:v>
                </c:pt>
                <c:pt idx="9">
                  <c:v>16</c:v>
                </c:pt>
                <c:pt idx="10">
                  <c:v>16</c:v>
                </c:pt>
                <c:pt idx="11">
                  <c:v>12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[1]Sheet1!$B$266:$D$266</c:f>
              <c:strCache>
                <c:ptCount val="1"/>
                <c:pt idx="0">
                  <c:v>Sopchoppy</c:v>
                </c:pt>
              </c:strCache>
            </c:strRef>
          </c:tx>
          <c:marker>
            <c:symbol val="none"/>
          </c:marker>
          <c:cat>
            <c:strRef>
              <c:f>[1]Sheet1!$E$260:$P$260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[1]Sheet1!$E$266:$P$266</c:f>
              <c:numCache>
                <c:formatCode>0</c:formatCode>
                <c:ptCount val="12"/>
                <c:pt idx="0">
                  <c:v>26</c:v>
                </c:pt>
                <c:pt idx="1">
                  <c:v>23</c:v>
                </c:pt>
                <c:pt idx="2">
                  <c:v>53</c:v>
                </c:pt>
                <c:pt idx="3">
                  <c:v>21</c:v>
                </c:pt>
                <c:pt idx="4">
                  <c:v>7</c:v>
                </c:pt>
                <c:pt idx="5">
                  <c:v>7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25</c:v>
                </c:pt>
                <c:pt idx="10">
                  <c:v>47</c:v>
                </c:pt>
                <c:pt idx="11">
                  <c:v>23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[1]Sheet1!$B$267:$D$267</c:f>
              <c:strCache>
                <c:ptCount val="1"/>
                <c:pt idx="0">
                  <c:v>Bradwell Bay West</c:v>
                </c:pt>
              </c:strCache>
            </c:strRef>
          </c:tx>
          <c:marker>
            <c:symbol val="none"/>
          </c:marker>
          <c:cat>
            <c:strRef>
              <c:f>[1]Sheet1!$E$260:$P$260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[1]Sheet1!$E$267:$P$267</c:f>
              <c:numCache>
                <c:formatCode>0</c:formatCode>
                <c:ptCount val="12"/>
                <c:pt idx="0">
                  <c:v>9</c:v>
                </c:pt>
                <c:pt idx="1">
                  <c:v>32</c:v>
                </c:pt>
                <c:pt idx="2">
                  <c:v>31</c:v>
                </c:pt>
                <c:pt idx="3">
                  <c:v>4</c:v>
                </c:pt>
                <c:pt idx="4">
                  <c:v>6</c:v>
                </c:pt>
                <c:pt idx="5">
                  <c:v>7</c:v>
                </c:pt>
                <c:pt idx="6">
                  <c:v>3</c:v>
                </c:pt>
                <c:pt idx="7">
                  <c:v>6</c:v>
                </c:pt>
                <c:pt idx="8">
                  <c:v>2</c:v>
                </c:pt>
                <c:pt idx="9">
                  <c:v>16</c:v>
                </c:pt>
                <c:pt idx="10">
                  <c:v>31</c:v>
                </c:pt>
                <c:pt idx="11">
                  <c:v>44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[1]Sheet1!$B$268:$D$268</c:f>
              <c:strCache>
                <c:ptCount val="1"/>
                <c:pt idx="0">
                  <c:v>Shepard Spring</c:v>
                </c:pt>
              </c:strCache>
            </c:strRef>
          </c:tx>
          <c:marker>
            <c:symbol val="none"/>
          </c:marker>
          <c:cat>
            <c:strRef>
              <c:f>[1]Sheet1!$E$260:$P$260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[1]Sheet1!$E$268:$P$268</c:f>
              <c:numCache>
                <c:formatCode>0</c:formatCode>
                <c:ptCount val="12"/>
                <c:pt idx="0">
                  <c:v>53</c:v>
                </c:pt>
                <c:pt idx="1">
                  <c:v>16</c:v>
                </c:pt>
                <c:pt idx="2">
                  <c:v>46</c:v>
                </c:pt>
                <c:pt idx="3">
                  <c:v>30</c:v>
                </c:pt>
                <c:pt idx="4">
                  <c:v>14</c:v>
                </c:pt>
                <c:pt idx="5">
                  <c:v>42</c:v>
                </c:pt>
                <c:pt idx="6">
                  <c:v>5</c:v>
                </c:pt>
                <c:pt idx="7">
                  <c:v>26</c:v>
                </c:pt>
                <c:pt idx="8">
                  <c:v>11</c:v>
                </c:pt>
                <c:pt idx="9">
                  <c:v>17</c:v>
                </c:pt>
                <c:pt idx="10">
                  <c:v>71</c:v>
                </c:pt>
                <c:pt idx="11">
                  <c:v>33</c:v>
                </c:pt>
              </c:numCache>
            </c:numRef>
          </c:val>
          <c:smooth val="0"/>
        </c:ser>
        <c:ser>
          <c:idx val="8"/>
          <c:order val="8"/>
          <c:tx>
            <c:strRef>
              <c:f>[1]Sheet1!$B$269:$D$269</c:f>
              <c:strCache>
                <c:ptCount val="1"/>
                <c:pt idx="0">
                  <c:v>Wood Bridge/Powerline Rd.</c:v>
                </c:pt>
              </c:strCache>
            </c:strRef>
          </c:tx>
          <c:marker>
            <c:symbol val="none"/>
          </c:marker>
          <c:cat>
            <c:strRef>
              <c:f>[1]Sheet1!$E$260:$P$260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[1]Sheet1!$E$269:$P$269</c:f>
              <c:numCache>
                <c:formatCode>0</c:formatCode>
                <c:ptCount val="12"/>
                <c:pt idx="0">
                  <c:v>132</c:v>
                </c:pt>
                <c:pt idx="1">
                  <c:v>118</c:v>
                </c:pt>
                <c:pt idx="2">
                  <c:v>84</c:v>
                </c:pt>
                <c:pt idx="3">
                  <c:v>89</c:v>
                </c:pt>
                <c:pt idx="4">
                  <c:v>45</c:v>
                </c:pt>
                <c:pt idx="5">
                  <c:v>53</c:v>
                </c:pt>
                <c:pt idx="6">
                  <c:v>31</c:v>
                </c:pt>
                <c:pt idx="7">
                  <c:v>22</c:v>
                </c:pt>
                <c:pt idx="8">
                  <c:v>49</c:v>
                </c:pt>
                <c:pt idx="9">
                  <c:v>81</c:v>
                </c:pt>
                <c:pt idx="10">
                  <c:v>112</c:v>
                </c:pt>
                <c:pt idx="11">
                  <c:v>85</c:v>
                </c:pt>
              </c:numCache>
            </c:numRef>
          </c:val>
          <c:smooth val="0"/>
        </c:ser>
        <c:ser>
          <c:idx val="9"/>
          <c:order val="9"/>
          <c:tx>
            <c:strRef>
              <c:f>[1]Sheet1!$B$270:$D$270</c:f>
              <c:strCache>
                <c:ptCount val="1"/>
                <c:pt idx="0">
                  <c:v>Oasis North</c:v>
                </c:pt>
              </c:strCache>
            </c:strRef>
          </c:tx>
          <c:marker>
            <c:symbol val="none"/>
          </c:marker>
          <c:cat>
            <c:strRef>
              <c:f>[1]Sheet1!$E$260:$P$260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[1]Sheet1!$E$270:$P$270</c:f>
              <c:numCache>
                <c:formatCode>0</c:formatCode>
                <c:ptCount val="12"/>
                <c:pt idx="0">
                  <c:v>467</c:v>
                </c:pt>
                <c:pt idx="1">
                  <c:v>346</c:v>
                </c:pt>
                <c:pt idx="2">
                  <c:v>424</c:v>
                </c:pt>
                <c:pt idx="3">
                  <c:v>230</c:v>
                </c:pt>
                <c:pt idx="4">
                  <c:v>94</c:v>
                </c:pt>
                <c:pt idx="5">
                  <c:v>30</c:v>
                </c:pt>
                <c:pt idx="6">
                  <c:v>16</c:v>
                </c:pt>
                <c:pt idx="7">
                  <c:v>15</c:v>
                </c:pt>
                <c:pt idx="8">
                  <c:v>15</c:v>
                </c:pt>
                <c:pt idx="9">
                  <c:v>80</c:v>
                </c:pt>
                <c:pt idx="10">
                  <c:v>140</c:v>
                </c:pt>
                <c:pt idx="11">
                  <c:v>253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1843712"/>
        <c:axId val="81845248"/>
      </c:lineChart>
      <c:catAx>
        <c:axId val="81843712"/>
        <c:scaling>
          <c:orientation val="minMax"/>
        </c:scaling>
        <c:delete val="0"/>
        <c:axPos val="b"/>
        <c:majorTickMark val="out"/>
        <c:minorTickMark val="none"/>
        <c:tickLblPos val="nextTo"/>
        <c:crossAx val="81845248"/>
        <c:crosses val="autoZero"/>
        <c:auto val="1"/>
        <c:lblAlgn val="ctr"/>
        <c:lblOffset val="100"/>
        <c:noMultiLvlLbl val="0"/>
      </c:catAx>
      <c:valAx>
        <c:axId val="81845248"/>
        <c:scaling>
          <c:orientation val="minMax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crossAx val="8184371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05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35564689311197"/>
          <c:y val="9.4200516013520905E-2"/>
          <c:w val="0.81465182687941096"/>
          <c:h val="0.7665956235851599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Tables!$J$55:$J$58</c:f>
              <c:strCache>
                <c:ptCount val="1"/>
              </c:strCache>
            </c:strRef>
          </c:tx>
          <c:spPr>
            <a:solidFill>
              <a:srgbClr val="4F81BD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-7.9735658396560105E-2"/>
                  <c:y val="-2.6566133333829202E-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7.8983942974651805E-2"/>
                  <c:y val="2.9943895616744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7.8734007554176602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8.0366034873075698E-2"/>
                  <c:y val="1.0169515840189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7.8734007554176602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7.8603020234381094E-2"/>
                  <c:y val="-3.710491842735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8.2210054827959803E-2"/>
                  <c:y val="-3.3741645947295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7.8325821191392905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8.1573358787769806E-2"/>
                  <c:y val="-3.0927049617549903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7.8856233660696301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8.2580645161290295E-2"/>
                  <c:y val="-2.473716759431040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Tables!$I$59:$I$69</c:f>
              <c:strCache>
                <c:ptCount val="11"/>
                <c:pt idx="0">
                  <c:v>2013-2014</c:v>
                </c:pt>
                <c:pt idx="1">
                  <c:v>2012-2013</c:v>
                </c:pt>
                <c:pt idx="2">
                  <c:v>2011-2012</c:v>
                </c:pt>
                <c:pt idx="3">
                  <c:v>2010-2011</c:v>
                </c:pt>
                <c:pt idx="4">
                  <c:v>2009-2010</c:v>
                </c:pt>
                <c:pt idx="5">
                  <c:v>2008-2009</c:v>
                </c:pt>
                <c:pt idx="6">
                  <c:v>2007-2008</c:v>
                </c:pt>
                <c:pt idx="7">
                  <c:v>2006-2007</c:v>
                </c:pt>
                <c:pt idx="8">
                  <c:v>2005-2006</c:v>
                </c:pt>
                <c:pt idx="9">
                  <c:v>2004-2005</c:v>
                </c:pt>
                <c:pt idx="10">
                  <c:v>2003-2004</c:v>
                </c:pt>
              </c:strCache>
            </c:strRef>
          </c:cat>
          <c:val>
            <c:numRef>
              <c:f>Tables!$J$59:$J$69</c:f>
              <c:numCache>
                <c:formatCode>_(* #,##0_);_(* \(#,##0\);_(* "-"??_);_(@_)</c:formatCode>
                <c:ptCount val="11"/>
                <c:pt idx="0">
                  <c:v>355317</c:v>
                </c:pt>
                <c:pt idx="1">
                  <c:v>354124</c:v>
                </c:pt>
                <c:pt idx="2">
                  <c:v>353150</c:v>
                </c:pt>
                <c:pt idx="3">
                  <c:v>352217</c:v>
                </c:pt>
                <c:pt idx="4">
                  <c:v>352218</c:v>
                </c:pt>
                <c:pt idx="5">
                  <c:v>349701</c:v>
                </c:pt>
                <c:pt idx="6">
                  <c:v>349637</c:v>
                </c:pt>
                <c:pt idx="7">
                  <c:v>343991</c:v>
                </c:pt>
                <c:pt idx="8">
                  <c:v>329745</c:v>
                </c:pt>
                <c:pt idx="9">
                  <c:v>342458</c:v>
                </c:pt>
                <c:pt idx="10">
                  <c:v>225368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0245120"/>
        <c:axId val="80246656"/>
      </c:barChart>
      <c:catAx>
        <c:axId val="8024512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80246656"/>
        <c:crosses val="autoZero"/>
        <c:auto val="1"/>
        <c:lblAlgn val="ctr"/>
        <c:lblOffset val="100"/>
        <c:noMultiLvlLbl val="0"/>
      </c:catAx>
      <c:valAx>
        <c:axId val="80246656"/>
        <c:scaling>
          <c:orientation val="minMax"/>
        </c:scaling>
        <c:delete val="0"/>
        <c:axPos val="b"/>
        <c:majorGridlines>
          <c:spPr>
            <a:ln w="3175">
              <a:solidFill>
                <a:srgbClr val="808080"/>
              </a:solidFill>
              <a:prstDash val="solid"/>
            </a:ln>
          </c:spPr>
        </c:majorGridlines>
        <c:numFmt formatCode="_(* #,##0_);_(* \(#,##0\);_(* &quot;-&quot;??_);_(@_)" sourceLinked="1"/>
        <c:majorTickMark val="out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80245120"/>
        <c:crosses val="autoZero"/>
        <c:crossBetween val="between"/>
      </c:valAx>
      <c:spPr>
        <a:solidFill>
          <a:srgbClr val="FFFFFF"/>
        </a:solidFill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80808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F81BD"/>
            </a:solidFill>
            <a:ln w="25400">
              <a:noFill/>
            </a:ln>
          </c:spPr>
          <c:invertIfNegative val="0"/>
          <c:cat>
            <c:strRef>
              <c:f>Tables!$U$4:$U$31</c:f>
              <c:strCache>
                <c:ptCount val="28"/>
                <c:pt idx="0">
                  <c:v>Bronson State Forest</c:v>
                </c:pt>
                <c:pt idx="1">
                  <c:v>Rice Creek </c:v>
                </c:pt>
                <c:pt idx="2">
                  <c:v>Etoniah State Forest</c:v>
                </c:pt>
                <c:pt idx="3">
                  <c:v>Mills Creek</c:v>
                </c:pt>
                <c:pt idx="4">
                  <c:v>Aucilla WMA</c:v>
                </c:pt>
                <c:pt idx="5">
                  <c:v>Osceola National Forest</c:v>
                </c:pt>
                <c:pt idx="6">
                  <c:v>Kissimmee River/Avon AFB</c:v>
                </c:pt>
                <c:pt idx="7">
                  <c:v>Eglin AFB</c:v>
                </c:pt>
                <c:pt idx="8">
                  <c:v>Pine Log State Forest</c:v>
                </c:pt>
                <c:pt idx="9">
                  <c:v>Bull Creek WMA </c:v>
                </c:pt>
                <c:pt idx="10">
                  <c:v>Twin Rivers State Forest</c:v>
                </c:pt>
                <c:pt idx="11">
                  <c:v>Green Swamp WMA</c:v>
                </c:pt>
                <c:pt idx="12">
                  <c:v>Apalachicola National Forest</c:v>
                </c:pt>
                <c:pt idx="13">
                  <c:v>Econfina WMA</c:v>
                </c:pt>
                <c:pt idx="14">
                  <c:v>Tosohatchee State Preserve</c:v>
                </c:pt>
                <c:pt idx="15">
                  <c:v>Three Lakes WMA</c:v>
                </c:pt>
                <c:pt idx="16">
                  <c:v>Seminole State Forest </c:v>
                </c:pt>
                <c:pt idx="17">
                  <c:v>Highlands (S65B to US 98)</c:v>
                </c:pt>
                <c:pt idx="18">
                  <c:v>Big Cypress National Preserve</c:v>
                </c:pt>
                <c:pt idx="19">
                  <c:v>Blackwater River State Forest</c:v>
                </c:pt>
                <c:pt idx="20">
                  <c:v>Suwannee Segment</c:v>
                </c:pt>
                <c:pt idx="21">
                  <c:v>Goldhead Branch State Park</c:v>
                </c:pt>
                <c:pt idx="22">
                  <c:v>Ocala National Forest</c:v>
                </c:pt>
                <c:pt idx="23">
                  <c:v>St. Marks NWR &amp; Rail Trail</c:v>
                </c:pt>
                <c:pt idx="24">
                  <c:v>Withlacoochee State Forest &amp; Rail Trail</c:v>
                </c:pt>
                <c:pt idx="25">
                  <c:v>Little Big Econ St. Forest</c:v>
                </c:pt>
                <c:pt idx="26">
                  <c:v>Gulf Islands National Seashore</c:v>
                </c:pt>
                <c:pt idx="27">
                  <c:v>Cross Florida Greenway</c:v>
                </c:pt>
              </c:strCache>
            </c:strRef>
          </c:cat>
          <c:val>
            <c:numRef>
              <c:f>Tables!$V$4:$V$31</c:f>
              <c:numCache>
                <c:formatCode>#,##0</c:formatCode>
                <c:ptCount val="28"/>
                <c:pt idx="0">
                  <c:v>291</c:v>
                </c:pt>
                <c:pt idx="1">
                  <c:v>299</c:v>
                </c:pt>
                <c:pt idx="2">
                  <c:v>379</c:v>
                </c:pt>
                <c:pt idx="3">
                  <c:v>434</c:v>
                </c:pt>
                <c:pt idx="4">
                  <c:v>558</c:v>
                </c:pt>
                <c:pt idx="5">
                  <c:v>562</c:v>
                </c:pt>
                <c:pt idx="6">
                  <c:v>575</c:v>
                </c:pt>
                <c:pt idx="7">
                  <c:v>664</c:v>
                </c:pt>
                <c:pt idx="8">
                  <c:v>734</c:v>
                </c:pt>
                <c:pt idx="9">
                  <c:v>999</c:v>
                </c:pt>
                <c:pt idx="10">
                  <c:v>1174</c:v>
                </c:pt>
                <c:pt idx="11">
                  <c:v>1176</c:v>
                </c:pt>
                <c:pt idx="12">
                  <c:v>1338</c:v>
                </c:pt>
                <c:pt idx="13">
                  <c:v>1343</c:v>
                </c:pt>
                <c:pt idx="14">
                  <c:v>1428</c:v>
                </c:pt>
                <c:pt idx="15">
                  <c:v>1645</c:v>
                </c:pt>
                <c:pt idx="16">
                  <c:v>2043</c:v>
                </c:pt>
                <c:pt idx="17">
                  <c:v>2103</c:v>
                </c:pt>
                <c:pt idx="18">
                  <c:v>3139</c:v>
                </c:pt>
                <c:pt idx="19">
                  <c:v>3151</c:v>
                </c:pt>
                <c:pt idx="20">
                  <c:v>3745</c:v>
                </c:pt>
                <c:pt idx="21">
                  <c:v>5506</c:v>
                </c:pt>
                <c:pt idx="22">
                  <c:v>5932</c:v>
                </c:pt>
                <c:pt idx="23">
                  <c:v>15229</c:v>
                </c:pt>
                <c:pt idx="24">
                  <c:v>17342</c:v>
                </c:pt>
                <c:pt idx="25">
                  <c:v>22470</c:v>
                </c:pt>
                <c:pt idx="26">
                  <c:v>22673</c:v>
                </c:pt>
                <c:pt idx="27">
                  <c:v>34415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5343232"/>
        <c:axId val="85345024"/>
      </c:barChart>
      <c:catAx>
        <c:axId val="853432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85345024"/>
        <c:crosses val="autoZero"/>
        <c:auto val="1"/>
        <c:lblAlgn val="ctr"/>
        <c:lblOffset val="100"/>
        <c:noMultiLvlLbl val="0"/>
      </c:catAx>
      <c:valAx>
        <c:axId val="85345024"/>
        <c:scaling>
          <c:orientation val="minMax"/>
        </c:scaling>
        <c:delete val="0"/>
        <c:axPos val="b"/>
        <c:majorGridlines>
          <c:spPr>
            <a:ln w="3175">
              <a:solidFill>
                <a:srgbClr val="808080"/>
              </a:solidFill>
              <a:prstDash val="solid"/>
            </a:ln>
          </c:spPr>
        </c:majorGridlines>
        <c:numFmt formatCode="#,##0" sourceLinked="1"/>
        <c:majorTickMark val="out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85343232"/>
        <c:crosses val="autoZero"/>
        <c:crossBetween val="between"/>
      </c:valAx>
      <c:spPr>
        <a:solidFill>
          <a:srgbClr val="FFFFFF"/>
        </a:solidFill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80808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7"/>
    </mc:Choice>
    <mc:Fallback>
      <c:style val="17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cat>
            <c:strRef>
              <c:f>Sheet1!$B$228:$B$238</c:f>
              <c:strCache>
                <c:ptCount val="11"/>
                <c:pt idx="0">
                  <c:v>2013-2014</c:v>
                </c:pt>
                <c:pt idx="1">
                  <c:v>2012-2013</c:v>
                </c:pt>
                <c:pt idx="2">
                  <c:v>2011-2012</c:v>
                </c:pt>
                <c:pt idx="3">
                  <c:v>2010-2011</c:v>
                </c:pt>
                <c:pt idx="4">
                  <c:v>2009-2010</c:v>
                </c:pt>
                <c:pt idx="5">
                  <c:v>2008-2009</c:v>
                </c:pt>
                <c:pt idx="6">
                  <c:v>2007-2008</c:v>
                </c:pt>
                <c:pt idx="7">
                  <c:v>2006-2007</c:v>
                </c:pt>
                <c:pt idx="8">
                  <c:v>2005-2006</c:v>
                </c:pt>
                <c:pt idx="9">
                  <c:v>2004-2005</c:v>
                </c:pt>
                <c:pt idx="10">
                  <c:v>2003-2004</c:v>
                </c:pt>
              </c:strCache>
            </c:strRef>
          </c:cat>
          <c:val>
            <c:numRef>
              <c:f>Sheet1!$C$228:$C$238</c:f>
              <c:numCache>
                <c:formatCode>General</c:formatCode>
                <c:ptCount val="11"/>
                <c:pt idx="0">
                  <c:v>1338</c:v>
                </c:pt>
                <c:pt idx="1">
                  <c:v>1284</c:v>
                </c:pt>
                <c:pt idx="2">
                  <c:v>1178</c:v>
                </c:pt>
                <c:pt idx="3">
                  <c:v>1286.8236850000001</c:v>
                </c:pt>
                <c:pt idx="4">
                  <c:v>1227</c:v>
                </c:pt>
                <c:pt idx="5">
                  <c:v>1296</c:v>
                </c:pt>
                <c:pt idx="6">
                  <c:v>1271</c:v>
                </c:pt>
                <c:pt idx="7">
                  <c:v>1640</c:v>
                </c:pt>
                <c:pt idx="8">
                  <c:v>2457</c:v>
                </c:pt>
                <c:pt idx="9">
                  <c:v>1099</c:v>
                </c:pt>
                <c:pt idx="10">
                  <c:v>1933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5381504"/>
        <c:axId val="85383040"/>
      </c:barChart>
      <c:catAx>
        <c:axId val="85381504"/>
        <c:scaling>
          <c:orientation val="minMax"/>
        </c:scaling>
        <c:delete val="0"/>
        <c:axPos val="l"/>
        <c:majorTickMark val="out"/>
        <c:minorTickMark val="none"/>
        <c:tickLblPos val="nextTo"/>
        <c:crossAx val="85383040"/>
        <c:crosses val="autoZero"/>
        <c:auto val="1"/>
        <c:lblAlgn val="ctr"/>
        <c:lblOffset val="100"/>
        <c:noMultiLvlLbl val="0"/>
      </c:catAx>
      <c:valAx>
        <c:axId val="8538304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853815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7"/>
    </mc:Choice>
    <mc:Fallback>
      <c:style val="17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cat>
            <c:strRef>
              <c:f>Sheet1!$B$170:$B$180</c:f>
              <c:strCache>
                <c:ptCount val="11"/>
                <c:pt idx="0">
                  <c:v>2013-2014</c:v>
                </c:pt>
                <c:pt idx="1">
                  <c:v>2012-2013</c:v>
                </c:pt>
                <c:pt idx="2">
                  <c:v>2011-2012</c:v>
                </c:pt>
                <c:pt idx="3">
                  <c:v>2010-2011</c:v>
                </c:pt>
                <c:pt idx="4">
                  <c:v>2009-2010</c:v>
                </c:pt>
                <c:pt idx="5">
                  <c:v>2008-2009</c:v>
                </c:pt>
                <c:pt idx="6">
                  <c:v>2007-2008</c:v>
                </c:pt>
                <c:pt idx="7">
                  <c:v>2006-2007</c:v>
                </c:pt>
                <c:pt idx="8">
                  <c:v>2005-2006</c:v>
                </c:pt>
                <c:pt idx="9">
                  <c:v>2004-2005</c:v>
                </c:pt>
                <c:pt idx="10">
                  <c:v>2003-2004</c:v>
                </c:pt>
              </c:strCache>
            </c:strRef>
          </c:cat>
          <c:val>
            <c:numRef>
              <c:f>Sheet1!$C$170:$C$180</c:f>
              <c:numCache>
                <c:formatCode>General</c:formatCode>
                <c:ptCount val="11"/>
                <c:pt idx="0">
                  <c:v>5932.125</c:v>
                </c:pt>
                <c:pt idx="1">
                  <c:v>5970.4583333333303</c:v>
                </c:pt>
                <c:pt idx="2">
                  <c:v>5681</c:v>
                </c:pt>
                <c:pt idx="3">
                  <c:v>5643.3293233333306</c:v>
                </c:pt>
                <c:pt idx="4">
                  <c:v>5542</c:v>
                </c:pt>
                <c:pt idx="5">
                  <c:v>5803</c:v>
                </c:pt>
                <c:pt idx="6">
                  <c:v>5316</c:v>
                </c:pt>
                <c:pt idx="7">
                  <c:v>6481</c:v>
                </c:pt>
                <c:pt idx="8">
                  <c:v>5844</c:v>
                </c:pt>
                <c:pt idx="9">
                  <c:v>3838</c:v>
                </c:pt>
                <c:pt idx="10">
                  <c:v>2805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2261120"/>
        <c:axId val="82262656"/>
      </c:barChart>
      <c:catAx>
        <c:axId val="82261120"/>
        <c:scaling>
          <c:orientation val="minMax"/>
        </c:scaling>
        <c:delete val="1"/>
        <c:axPos val="l"/>
        <c:majorTickMark val="out"/>
        <c:minorTickMark val="none"/>
        <c:tickLblPos val="nextTo"/>
        <c:crossAx val="82262656"/>
        <c:crosses val="autoZero"/>
        <c:auto val="1"/>
        <c:lblAlgn val="ctr"/>
        <c:lblOffset val="100"/>
        <c:noMultiLvlLbl val="0"/>
      </c:catAx>
      <c:valAx>
        <c:axId val="8226265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822611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7"/>
    </mc:Choice>
    <mc:Fallback>
      <c:style val="17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cat>
            <c:strRef>
              <c:f>Sheet1!$B$209:$B$219</c:f>
              <c:strCache>
                <c:ptCount val="11"/>
                <c:pt idx="0">
                  <c:v>2013-2014</c:v>
                </c:pt>
                <c:pt idx="1">
                  <c:v>2012-2013</c:v>
                </c:pt>
                <c:pt idx="2">
                  <c:v>2011-2012</c:v>
                </c:pt>
                <c:pt idx="3">
                  <c:v>2010-2011</c:v>
                </c:pt>
                <c:pt idx="4">
                  <c:v>2009-2010</c:v>
                </c:pt>
                <c:pt idx="5">
                  <c:v>2008-2009</c:v>
                </c:pt>
                <c:pt idx="6">
                  <c:v>2007-2008</c:v>
                </c:pt>
                <c:pt idx="7">
                  <c:v>2006-2007</c:v>
                </c:pt>
                <c:pt idx="8">
                  <c:v>2005-2006</c:v>
                </c:pt>
                <c:pt idx="9">
                  <c:v>2004-2005</c:v>
                </c:pt>
                <c:pt idx="10">
                  <c:v>2003-2004</c:v>
                </c:pt>
              </c:strCache>
            </c:strRef>
          </c:cat>
          <c:val>
            <c:numRef>
              <c:f>Sheet1!$C$209:$C$219</c:f>
              <c:numCache>
                <c:formatCode>General</c:formatCode>
                <c:ptCount val="11"/>
                <c:pt idx="0">
                  <c:v>561.5</c:v>
                </c:pt>
                <c:pt idx="1">
                  <c:v>732</c:v>
                </c:pt>
                <c:pt idx="2">
                  <c:v>642</c:v>
                </c:pt>
                <c:pt idx="3">
                  <c:v>648.99791666666658</c:v>
                </c:pt>
                <c:pt idx="4">
                  <c:v>611</c:v>
                </c:pt>
                <c:pt idx="5">
                  <c:v>657</c:v>
                </c:pt>
                <c:pt idx="6">
                  <c:v>571</c:v>
                </c:pt>
                <c:pt idx="7">
                  <c:v>692</c:v>
                </c:pt>
                <c:pt idx="8">
                  <c:v>1504</c:v>
                </c:pt>
                <c:pt idx="9">
                  <c:v>1609</c:v>
                </c:pt>
                <c:pt idx="10">
                  <c:v>414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2274176"/>
        <c:axId val="82275712"/>
      </c:barChart>
      <c:catAx>
        <c:axId val="82274176"/>
        <c:scaling>
          <c:orientation val="minMax"/>
        </c:scaling>
        <c:delete val="1"/>
        <c:axPos val="l"/>
        <c:majorTickMark val="out"/>
        <c:minorTickMark val="none"/>
        <c:tickLblPos val="nextTo"/>
        <c:crossAx val="82275712"/>
        <c:crosses val="autoZero"/>
        <c:auto val="1"/>
        <c:lblAlgn val="ctr"/>
        <c:lblOffset val="100"/>
        <c:noMultiLvlLbl val="0"/>
      </c:catAx>
      <c:valAx>
        <c:axId val="82275712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822741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7"/>
    </mc:Choice>
    <mc:Fallback>
      <c:style val="17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cat>
            <c:strRef>
              <c:f>Sheet1!$B$192:$B$199</c:f>
              <c:strCache>
                <c:ptCount val="8"/>
                <c:pt idx="0">
                  <c:v>2013-2014</c:v>
                </c:pt>
                <c:pt idx="1">
                  <c:v>2012-2013</c:v>
                </c:pt>
                <c:pt idx="2">
                  <c:v>2011-2012</c:v>
                </c:pt>
                <c:pt idx="3">
                  <c:v>2010-2011</c:v>
                </c:pt>
                <c:pt idx="4">
                  <c:v>2009-2010</c:v>
                </c:pt>
                <c:pt idx="5">
                  <c:v>2008-2009</c:v>
                </c:pt>
                <c:pt idx="6">
                  <c:v>2007-2008</c:v>
                </c:pt>
                <c:pt idx="7">
                  <c:v>2006-2007</c:v>
                </c:pt>
              </c:strCache>
            </c:strRef>
          </c:cat>
          <c:val>
            <c:numRef>
              <c:f>Sheet1!$C$192:$C$199</c:f>
              <c:numCache>
                <c:formatCode>General</c:formatCode>
                <c:ptCount val="8"/>
                <c:pt idx="0">
                  <c:v>3139.211933333333</c:v>
                </c:pt>
                <c:pt idx="1">
                  <c:v>2606.795266666667</c:v>
                </c:pt>
                <c:pt idx="2">
                  <c:v>2716</c:v>
                </c:pt>
                <c:pt idx="3">
                  <c:v>2853.0082958771941</c:v>
                </c:pt>
                <c:pt idx="4">
                  <c:v>2784.4355999999998</c:v>
                </c:pt>
                <c:pt idx="5">
                  <c:v>2885.206799999999</c:v>
                </c:pt>
                <c:pt idx="6">
                  <c:v>3051</c:v>
                </c:pt>
                <c:pt idx="7">
                  <c:v>3378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2307712"/>
        <c:axId val="82309504"/>
      </c:barChart>
      <c:catAx>
        <c:axId val="82307712"/>
        <c:scaling>
          <c:orientation val="minMax"/>
        </c:scaling>
        <c:delete val="1"/>
        <c:axPos val="l"/>
        <c:majorTickMark val="out"/>
        <c:minorTickMark val="none"/>
        <c:tickLblPos val="nextTo"/>
        <c:crossAx val="82309504"/>
        <c:crosses val="autoZero"/>
        <c:auto val="1"/>
        <c:lblAlgn val="ctr"/>
        <c:lblOffset val="100"/>
        <c:noMultiLvlLbl val="0"/>
      </c:catAx>
      <c:valAx>
        <c:axId val="82309504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823077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1"/>
            </a:pPr>
            <a:r>
              <a:rPr lang="en-US" sz="1400" b="1"/>
              <a:t>Gender</a:t>
            </a:r>
          </a:p>
        </c:rich>
      </c:tx>
      <c:layout>
        <c:manualLayout>
          <c:xMode val="edge"/>
          <c:yMode val="edge"/>
          <c:x val="0.31232735994207622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3.1164041994750657E-2"/>
          <c:y val="0.1234514435695538"/>
          <c:w val="0.83210411198600176"/>
          <c:h val="0.83210411198600176"/>
        </c:manualLayout>
      </c:layout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0.30175000000000002"/>
                  <c:y val="0.1249533391659375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9865266841644794"/>
                  <c:y val="-6.443861184018664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Sheet1!$B$25:$B$26</c:f>
              <c:strCache>
                <c:ptCount val="2"/>
                <c:pt idx="0">
                  <c:v>Female </c:v>
                </c:pt>
                <c:pt idx="1">
                  <c:v>Male</c:v>
                </c:pt>
              </c:strCache>
            </c:strRef>
          </c:cat>
          <c:val>
            <c:numRef>
              <c:f>Sheet1!$C$25:$C$26</c:f>
              <c:numCache>
                <c:formatCode>General</c:formatCode>
                <c:ptCount val="2"/>
                <c:pt idx="0">
                  <c:v>36</c:v>
                </c:pt>
                <c:pt idx="1">
                  <c:v>64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ln>
      <a:solidFill>
        <a:schemeClr val="accent1"/>
      </a:solidFill>
    </a:ln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 dirty="0" smtClean="0"/>
              <a:t>Marital status</a:t>
            </a:r>
            <a:endParaRPr lang="en-US" sz="1400" dirty="0"/>
          </a:p>
        </c:rich>
      </c:tx>
      <c:layout>
        <c:manualLayout>
          <c:xMode val="edge"/>
          <c:yMode val="edge"/>
          <c:x val="0.40727921877412382"/>
          <c:y val="5.5555555555555552E-2"/>
        </c:manualLayout>
      </c:layout>
      <c:overlay val="1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Sheet1!$B$28:$B$31</c:f>
              <c:strCache>
                <c:ptCount val="4"/>
                <c:pt idx="0">
                  <c:v>Married</c:v>
                </c:pt>
                <c:pt idx="1">
                  <c:v>Single</c:v>
                </c:pt>
                <c:pt idx="2">
                  <c:v>Widowed</c:v>
                </c:pt>
                <c:pt idx="3">
                  <c:v>Divorced</c:v>
                </c:pt>
              </c:strCache>
            </c:strRef>
          </c:cat>
          <c:val>
            <c:numRef>
              <c:f>Sheet1!$C$28:$C$31</c:f>
              <c:numCache>
                <c:formatCode>General</c:formatCode>
                <c:ptCount val="4"/>
                <c:pt idx="0">
                  <c:v>57</c:v>
                </c:pt>
                <c:pt idx="1">
                  <c:v>34</c:v>
                </c:pt>
                <c:pt idx="2">
                  <c:v>4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5455616"/>
        <c:axId val="85457152"/>
      </c:barChart>
      <c:catAx>
        <c:axId val="85455616"/>
        <c:scaling>
          <c:orientation val="minMax"/>
        </c:scaling>
        <c:delete val="0"/>
        <c:axPos val="b"/>
        <c:majorTickMark val="out"/>
        <c:minorTickMark val="none"/>
        <c:tickLblPos val="nextTo"/>
        <c:crossAx val="85457152"/>
        <c:crosses val="autoZero"/>
        <c:auto val="1"/>
        <c:lblAlgn val="ctr"/>
        <c:lblOffset val="100"/>
        <c:noMultiLvlLbl val="0"/>
      </c:catAx>
      <c:valAx>
        <c:axId val="854571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85455616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accent1"/>
      </a:solidFill>
    </a:ln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 dirty="0" smtClean="0"/>
              <a:t>No. of children in home</a:t>
            </a:r>
            <a:endParaRPr lang="en-US" sz="1400" dirty="0"/>
          </a:p>
        </c:rich>
      </c:tx>
      <c:layout>
        <c:manualLayout>
          <c:xMode val="edge"/>
          <c:yMode val="edge"/>
          <c:x val="0.19808311461067368"/>
          <c:y val="2.7777777777777776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7.1988407699037624E-2"/>
          <c:y val="5.1400554097404488E-2"/>
          <c:w val="0.91412270341207347"/>
          <c:h val="0.8326195683872849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Sheet1!$B$33:$B$35</c:f>
              <c:strCache>
                <c:ptCount val="3"/>
                <c:pt idx="0">
                  <c:v>None </c:v>
                </c:pt>
                <c:pt idx="1">
                  <c:v>One or two</c:v>
                </c:pt>
                <c:pt idx="2">
                  <c:v>Three or more </c:v>
                </c:pt>
              </c:strCache>
            </c:strRef>
          </c:cat>
          <c:val>
            <c:numRef>
              <c:f>Sheet1!$C$33:$C$35</c:f>
              <c:numCache>
                <c:formatCode>General</c:formatCode>
                <c:ptCount val="3"/>
                <c:pt idx="0">
                  <c:v>63</c:v>
                </c:pt>
                <c:pt idx="1">
                  <c:v>27</c:v>
                </c:pt>
                <c:pt idx="2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5157760"/>
        <c:axId val="85159296"/>
      </c:barChart>
      <c:catAx>
        <c:axId val="85157760"/>
        <c:scaling>
          <c:orientation val="minMax"/>
        </c:scaling>
        <c:delete val="0"/>
        <c:axPos val="b"/>
        <c:majorTickMark val="out"/>
        <c:minorTickMark val="none"/>
        <c:tickLblPos val="nextTo"/>
        <c:crossAx val="85159296"/>
        <c:crosses val="autoZero"/>
        <c:auto val="1"/>
        <c:lblAlgn val="ctr"/>
        <c:lblOffset val="100"/>
        <c:noMultiLvlLbl val="0"/>
      </c:catAx>
      <c:valAx>
        <c:axId val="851592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85157760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accent1"/>
      </a:solidFill>
    </a:ln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Race/ethnicity</a:t>
            </a:r>
          </a:p>
        </c:rich>
      </c:tx>
      <c:layout>
        <c:manualLayout>
          <c:xMode val="edge"/>
          <c:yMode val="edge"/>
          <c:x val="0.59512856031884909"/>
          <c:y val="3.6601487314085746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55834519483141531"/>
          <c:y val="7.8754795073692707E-2"/>
          <c:w val="0.39966413920482163"/>
          <c:h val="0.70845548152634763"/>
        </c:manualLayout>
      </c:layout>
      <c:barChart>
        <c:barDir val="bar"/>
        <c:grouping val="clustered"/>
        <c:varyColors val="0"/>
        <c:ser>
          <c:idx val="0"/>
          <c:order val="0"/>
          <c:invertIfNegative val="0"/>
          <c:cat>
            <c:strRef>
              <c:f>Sheet1!$B$37:$B$41</c:f>
              <c:strCache>
                <c:ptCount val="5"/>
                <c:pt idx="0">
                  <c:v>White</c:v>
                </c:pt>
                <c:pt idx="1">
                  <c:v>Hispanic/Latino</c:v>
                </c:pt>
                <c:pt idx="2">
                  <c:v>African American</c:v>
                </c:pt>
                <c:pt idx="3">
                  <c:v>Asian American</c:v>
                </c:pt>
                <c:pt idx="4">
                  <c:v>Hawaiin/American Indian</c:v>
                </c:pt>
              </c:strCache>
            </c:strRef>
          </c:cat>
          <c:val>
            <c:numRef>
              <c:f>Sheet1!$C$37:$C$41</c:f>
              <c:numCache>
                <c:formatCode>General</c:formatCode>
                <c:ptCount val="5"/>
                <c:pt idx="0">
                  <c:v>91</c:v>
                </c:pt>
                <c:pt idx="1">
                  <c:v>4</c:v>
                </c:pt>
                <c:pt idx="2">
                  <c:v>1</c:v>
                </c:pt>
                <c:pt idx="3">
                  <c:v>3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5193472"/>
        <c:axId val="85175296"/>
      </c:barChart>
      <c:valAx>
        <c:axId val="85175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85193472"/>
        <c:crosses val="autoZero"/>
        <c:crossBetween val="between"/>
        <c:majorUnit val="20"/>
      </c:valAx>
      <c:catAx>
        <c:axId val="85193472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85175296"/>
        <c:crosses val="autoZero"/>
        <c:auto val="1"/>
        <c:lblAlgn val="l"/>
        <c:lblOffset val="100"/>
        <c:noMultiLvlLbl val="0"/>
      </c:catAx>
    </c:plotArea>
    <c:plotVisOnly val="1"/>
    <c:dispBlanksAs val="gap"/>
    <c:showDLblsOverMax val="0"/>
  </c:chart>
  <c:spPr>
    <a:ln>
      <a:solidFill>
        <a:schemeClr val="accent1"/>
      </a:solidFill>
    </a:ln>
  </c:spPr>
  <c:txPr>
    <a:bodyPr/>
    <a:lstStyle/>
    <a:p>
      <a:pPr>
        <a:defRPr sz="1000"/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n-US" sz="1600"/>
              <a:t>Types of visitors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23250281214848145"/>
          <c:y val="0.1719083174947959"/>
          <c:w val="0.56832770903637042"/>
          <c:h val="0.68591275228527471"/>
        </c:manualLayout>
      </c:layout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Sheet1!$B$2:$B$3</c:f>
              <c:strCache>
                <c:ptCount val="2"/>
                <c:pt idx="0">
                  <c:v>First time</c:v>
                </c:pt>
                <c:pt idx="1">
                  <c:v>Returning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49</c:v>
                </c:pt>
                <c:pt idx="1">
                  <c:v>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layout>
        <c:manualLayout>
          <c:xMode val="edge"/>
          <c:yMode val="edge"/>
          <c:x val="0.25577315335583051"/>
          <c:y val="0.89132183908045981"/>
          <c:w val="0.65433650735518523"/>
          <c:h val="0.10867804024496938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spPr>
    <a:ln>
      <a:solidFill>
        <a:srgbClr val="0070C0"/>
      </a:solidFill>
    </a:ln>
  </c:spPr>
  <c:txPr>
    <a:bodyPr/>
    <a:lstStyle/>
    <a:p>
      <a:pPr>
        <a:defRPr b="0"/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n-US" sz="1600"/>
              <a:t>Use frequency (past 12 months)</a:t>
            </a:r>
          </a:p>
        </c:rich>
      </c:tx>
      <c:layout>
        <c:manualLayout>
          <c:xMode val="edge"/>
          <c:yMode val="edge"/>
          <c:x val="0.31425998833479146"/>
          <c:y val="3.6510936132983375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8100772259236828"/>
          <c:y val="0.17773197467963564"/>
          <c:w val="0.7697750574146982"/>
          <c:h val="0.63402600065616799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Sheet1!$B$5:$B$8</c:f>
              <c:strCache>
                <c:ptCount val="4"/>
                <c:pt idx="0">
                  <c:v>None</c:v>
                </c:pt>
                <c:pt idx="1">
                  <c:v>Low (1-6 times) </c:v>
                </c:pt>
                <c:pt idx="2">
                  <c:v>Medium (7-20 times)</c:v>
                </c:pt>
                <c:pt idx="3">
                  <c:v>High (&gt; 20 times)</c:v>
                </c:pt>
              </c:strCache>
            </c:strRef>
          </c:cat>
          <c:val>
            <c:numRef>
              <c:f>Sheet1!$C$5:$C$8</c:f>
              <c:numCache>
                <c:formatCode>General</c:formatCode>
                <c:ptCount val="4"/>
                <c:pt idx="0">
                  <c:v>57</c:v>
                </c:pt>
                <c:pt idx="1">
                  <c:v>22</c:v>
                </c:pt>
                <c:pt idx="2">
                  <c:v>7</c:v>
                </c:pt>
                <c:pt idx="3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5259392"/>
        <c:axId val="85260928"/>
      </c:barChart>
      <c:catAx>
        <c:axId val="852593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85260928"/>
        <c:crosses val="autoZero"/>
        <c:auto val="1"/>
        <c:lblAlgn val="ctr"/>
        <c:lblOffset val="100"/>
        <c:noMultiLvlLbl val="0"/>
      </c:catAx>
      <c:valAx>
        <c:axId val="8526092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% of respondents</a:t>
                </a:r>
              </a:p>
            </c:rich>
          </c:tx>
          <c:layout>
            <c:manualLayout>
              <c:xMode val="edge"/>
              <c:yMode val="edge"/>
              <c:x val="3.042432195975503E-3"/>
              <c:y val="0.1686456692913385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5259392"/>
        <c:crosses val="autoZero"/>
        <c:crossBetween val="between"/>
      </c:valAx>
    </c:plotArea>
    <c:plotVisOnly val="1"/>
    <c:dispBlanksAs val="gap"/>
    <c:showDLblsOverMax val="0"/>
  </c:chart>
  <c:spPr>
    <a:ln>
      <a:solidFill>
        <a:srgbClr val="0070C0"/>
      </a:solidFill>
    </a:ln>
  </c:spPr>
  <c:txPr>
    <a:bodyPr/>
    <a:lstStyle/>
    <a:p>
      <a:pPr>
        <a:defRPr b="0"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n-US" sz="1600" dirty="0"/>
              <a:t>Time spent on </a:t>
            </a:r>
            <a:r>
              <a:rPr lang="en-US" sz="1600" dirty="0" smtClean="0"/>
              <a:t>the trail</a:t>
            </a:r>
            <a:endParaRPr lang="en-US" sz="1600" dirty="0"/>
          </a:p>
        </c:rich>
      </c:tx>
      <c:layout>
        <c:manualLayout>
          <c:xMode val="edge"/>
          <c:yMode val="edge"/>
          <c:x val="0.3378110832736817"/>
          <c:y val="2.8571428571428571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4078180801170345"/>
          <c:y val="0.13936351706036745"/>
          <c:w val="0.77857784224340376"/>
          <c:h val="0.68815179352580924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Sheet1!$B$10:$B$13</c:f>
              <c:strCache>
                <c:ptCount val="4"/>
                <c:pt idx="0">
                  <c:v>One hour or less</c:v>
                </c:pt>
                <c:pt idx="1">
                  <c:v>Few hours to half a day</c:v>
                </c:pt>
                <c:pt idx="2">
                  <c:v>One whole day</c:v>
                </c:pt>
                <c:pt idx="3">
                  <c:v>More than one day</c:v>
                </c:pt>
              </c:strCache>
            </c:strRef>
          </c:cat>
          <c:val>
            <c:numRef>
              <c:f>Sheet1!$C$10:$C$13</c:f>
              <c:numCache>
                <c:formatCode>General</c:formatCode>
                <c:ptCount val="4"/>
                <c:pt idx="0">
                  <c:v>31</c:v>
                </c:pt>
                <c:pt idx="1">
                  <c:v>46</c:v>
                </c:pt>
                <c:pt idx="2">
                  <c:v>5</c:v>
                </c:pt>
                <c:pt idx="3">
                  <c:v>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5278080"/>
        <c:axId val="85296256"/>
      </c:barChart>
      <c:catAx>
        <c:axId val="852780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85296256"/>
        <c:crosses val="autoZero"/>
        <c:auto val="1"/>
        <c:lblAlgn val="ctr"/>
        <c:lblOffset val="100"/>
        <c:noMultiLvlLbl val="0"/>
      </c:catAx>
      <c:valAx>
        <c:axId val="8529625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% of respondents</a:t>
                </a:r>
              </a:p>
            </c:rich>
          </c:tx>
          <c:layout>
            <c:manualLayout>
              <c:xMode val="edge"/>
              <c:yMode val="edge"/>
              <c:x val="2.3447786239834778E-3"/>
              <c:y val="0.2438210848643919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5278080"/>
        <c:crosses val="autoZero"/>
        <c:crossBetween val="between"/>
        <c:majorUnit val="10"/>
      </c:valAx>
    </c:plotArea>
    <c:plotVisOnly val="1"/>
    <c:dispBlanksAs val="gap"/>
    <c:showDLblsOverMax val="0"/>
  </c:chart>
  <c:spPr>
    <a:ln>
      <a:solidFill>
        <a:srgbClr val="0070C0"/>
      </a:solidFill>
    </a:ln>
  </c:spPr>
  <c:txPr>
    <a:bodyPr/>
    <a:lstStyle/>
    <a:p>
      <a:pPr>
        <a:defRPr b="0"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n-US" sz="1600"/>
              <a:t>Miles hiked on the trail</a:t>
            </a:r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0.17825750947798191"/>
          <c:y val="0.11261118401866434"/>
          <c:w val="0.76961719827394459"/>
          <c:h val="0.66323673082531354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Sheet1!$B$20:$B$23</c:f>
              <c:strCache>
                <c:ptCount val="4"/>
                <c:pt idx="0">
                  <c:v>Less than a mile </c:v>
                </c:pt>
                <c:pt idx="1">
                  <c:v>1-5 miles </c:v>
                </c:pt>
                <c:pt idx="2">
                  <c:v>5-10 miles</c:v>
                </c:pt>
                <c:pt idx="3">
                  <c:v>&gt;10 miles</c:v>
                </c:pt>
              </c:strCache>
            </c:strRef>
          </c:cat>
          <c:val>
            <c:numRef>
              <c:f>Sheet1!$C$20:$C$23</c:f>
              <c:numCache>
                <c:formatCode>General</c:formatCode>
                <c:ptCount val="4"/>
                <c:pt idx="0">
                  <c:v>10</c:v>
                </c:pt>
                <c:pt idx="1">
                  <c:v>48</c:v>
                </c:pt>
                <c:pt idx="2">
                  <c:v>18</c:v>
                </c:pt>
                <c:pt idx="3">
                  <c:v>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5324928"/>
        <c:axId val="85326464"/>
      </c:barChart>
      <c:catAx>
        <c:axId val="8532492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85326464"/>
        <c:crosses val="autoZero"/>
        <c:auto val="1"/>
        <c:lblAlgn val="ctr"/>
        <c:lblOffset val="100"/>
        <c:noMultiLvlLbl val="0"/>
      </c:catAx>
      <c:valAx>
        <c:axId val="8532646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% of respondents</a:t>
                </a:r>
              </a:p>
            </c:rich>
          </c:tx>
          <c:layout>
            <c:manualLayout>
              <c:xMode val="edge"/>
              <c:yMode val="edge"/>
              <c:x val="3.968253968253968E-3"/>
              <c:y val="0.2780378702662167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5324928"/>
        <c:crosses val="autoZero"/>
        <c:crossBetween val="between"/>
      </c:valAx>
    </c:plotArea>
    <c:plotVisOnly val="1"/>
    <c:dispBlanksAs val="gap"/>
    <c:showDLblsOverMax val="0"/>
  </c:chart>
  <c:spPr>
    <a:ln>
      <a:solidFill>
        <a:srgbClr val="0070C0"/>
      </a:solidFill>
    </a:ln>
  </c:spPr>
  <c:txPr>
    <a:bodyPr/>
    <a:lstStyle/>
    <a:p>
      <a:pPr>
        <a:defRPr sz="1400" b="0"/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6986399427344311"/>
          <c:y val="6.09170912459472E-2"/>
          <c:w val="0.47289946711206554"/>
          <c:h val="0.80085086700228048"/>
        </c:manualLayout>
      </c:layout>
      <c:barChart>
        <c:barDir val="bar"/>
        <c:grouping val="clustered"/>
        <c:varyColors val="0"/>
        <c:ser>
          <c:idx val="0"/>
          <c:order val="0"/>
          <c:invertIfNegative val="0"/>
          <c:cat>
            <c:strRef>
              <c:f>Sheet1!$B$74:$B$82</c:f>
              <c:strCache>
                <c:ptCount val="9"/>
                <c:pt idx="0">
                  <c:v>Family/friend</c:v>
                </c:pt>
                <c:pt idx="1">
                  <c:v>Saw trail</c:v>
                </c:pt>
                <c:pt idx="2">
                  <c:v>Website</c:v>
                </c:pt>
                <c:pt idx="3">
                  <c:v>Other</c:v>
                </c:pt>
                <c:pt idx="4">
                  <c:v>Road sign</c:v>
                </c:pt>
                <c:pt idx="5">
                  <c:v>Don't remember</c:v>
                </c:pt>
                <c:pt idx="6">
                  <c:v>Guidebook</c:v>
                </c:pt>
                <c:pt idx="7">
                  <c:v>Brochure</c:v>
                </c:pt>
                <c:pt idx="8">
                  <c:v>Magazine/Newspaper</c:v>
                </c:pt>
              </c:strCache>
            </c:strRef>
          </c:cat>
          <c:val>
            <c:numRef>
              <c:f>Sheet1!$C$74:$C$82</c:f>
              <c:numCache>
                <c:formatCode>###0</c:formatCode>
                <c:ptCount val="9"/>
                <c:pt idx="0">
                  <c:v>28</c:v>
                </c:pt>
                <c:pt idx="1">
                  <c:v>23</c:v>
                </c:pt>
                <c:pt idx="2">
                  <c:v>22</c:v>
                </c:pt>
                <c:pt idx="3">
                  <c:v>17</c:v>
                </c:pt>
                <c:pt idx="4">
                  <c:v>6</c:v>
                </c:pt>
                <c:pt idx="5">
                  <c:v>6</c:v>
                </c:pt>
                <c:pt idx="6">
                  <c:v>3</c:v>
                </c:pt>
                <c:pt idx="7">
                  <c:v>2</c:v>
                </c:pt>
                <c:pt idx="8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5827584"/>
        <c:axId val="85829120"/>
      </c:barChart>
      <c:catAx>
        <c:axId val="85827584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85829120"/>
        <c:crosses val="autoZero"/>
        <c:auto val="1"/>
        <c:lblAlgn val="ctr"/>
        <c:lblOffset val="100"/>
        <c:noMultiLvlLbl val="0"/>
      </c:catAx>
      <c:valAx>
        <c:axId val="858291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 b="0"/>
                </a:pPr>
                <a:r>
                  <a:rPr lang="en-US" sz="1600" b="0" dirty="0"/>
                  <a:t>% of respondents </a:t>
                </a:r>
              </a:p>
            </c:rich>
          </c:tx>
          <c:layout/>
          <c:overlay val="0"/>
        </c:title>
        <c:numFmt formatCode="###0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85827584"/>
        <c:crosses val="autoZero"/>
        <c:crossBetween val="between"/>
      </c:valAx>
    </c:plotArea>
    <c:plotVisOnly val="1"/>
    <c:dispBlanksAs val="gap"/>
    <c:showDLblsOverMax val="0"/>
  </c:chart>
  <c:spPr>
    <a:ln>
      <a:solidFill>
        <a:srgbClr val="0070C0"/>
      </a:solidFill>
    </a:ln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b="0"/>
            </a:pPr>
            <a:r>
              <a:rPr lang="en-US" sz="1600" b="0"/>
              <a:t>Rating of trail expereince </a:t>
            </a:r>
          </a:p>
        </c:rich>
      </c:tx>
      <c:layout>
        <c:manualLayout>
          <c:xMode val="edge"/>
          <c:yMode val="edge"/>
          <c:x val="0.393544390666763"/>
          <c:y val="3.3333333333333333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4917126963607161"/>
          <c:y val="0.16405873834736176"/>
          <c:w val="0.84893446155051511"/>
          <c:h val="0.68887244094488187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Sheet1!$B$85:$B$88</c:f>
              <c:strCache>
                <c:ptCount val="4"/>
                <c:pt idx="0">
                  <c:v>10</c:v>
                </c:pt>
                <c:pt idx="1">
                  <c:v>9</c:v>
                </c:pt>
                <c:pt idx="2">
                  <c:v>8</c:v>
                </c:pt>
                <c:pt idx="3">
                  <c:v>7 or below </c:v>
                </c:pt>
              </c:strCache>
            </c:strRef>
          </c:cat>
          <c:val>
            <c:numRef>
              <c:f>Sheet1!$C$85:$C$88</c:f>
              <c:numCache>
                <c:formatCode>###0</c:formatCode>
                <c:ptCount val="4"/>
                <c:pt idx="0">
                  <c:v>36</c:v>
                </c:pt>
                <c:pt idx="1">
                  <c:v>21</c:v>
                </c:pt>
                <c:pt idx="2">
                  <c:v>22</c:v>
                </c:pt>
                <c:pt idx="3">
                  <c:v>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526528"/>
        <c:axId val="37532800"/>
      </c:barChart>
      <c:catAx>
        <c:axId val="3752652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/>
                </a:pPr>
                <a:r>
                  <a:rPr lang="en-US" sz="1100" b="0" dirty="0"/>
                  <a:t>Rating (</a:t>
                </a:r>
                <a:r>
                  <a:rPr lang="en-US" sz="1100" b="0" dirty="0" smtClean="0"/>
                  <a:t>Scale: </a:t>
                </a:r>
                <a:r>
                  <a:rPr lang="en-US" sz="1100" b="0" dirty="0"/>
                  <a:t>1 - 10) </a:t>
                </a:r>
              </a:p>
            </c:rich>
          </c:tx>
          <c:layout>
            <c:manualLayout>
              <c:xMode val="edge"/>
              <c:yMode val="edge"/>
              <c:x val="0.44146178556038707"/>
              <c:y val="0.14737754592871208"/>
            </c:manualLayout>
          </c:layout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37532800"/>
        <c:crosses val="autoZero"/>
        <c:auto val="1"/>
        <c:lblAlgn val="ctr"/>
        <c:lblOffset val="100"/>
        <c:noMultiLvlLbl val="0"/>
      </c:catAx>
      <c:valAx>
        <c:axId val="3753280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 b="0"/>
                </a:pPr>
                <a:r>
                  <a:rPr lang="en-US" sz="1400" b="0"/>
                  <a:t>% of respondents</a:t>
                </a:r>
              </a:p>
            </c:rich>
          </c:tx>
          <c:layout>
            <c:manualLayout>
              <c:xMode val="edge"/>
              <c:yMode val="edge"/>
              <c:x val="1.0550458715596331E-2"/>
              <c:y val="6.5256342957130342E-2"/>
            </c:manualLayout>
          </c:layout>
          <c:overlay val="0"/>
        </c:title>
        <c:numFmt formatCode="###0" sourceLinked="1"/>
        <c:majorTickMark val="out"/>
        <c:minorTickMark val="none"/>
        <c:tickLblPos val="nextTo"/>
        <c:crossAx val="37526528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accent1"/>
      </a:solidFill>
    </a:ln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74B5916-FB46-432D-AFB3-9CDE43B21C71}" type="datetimeFigureOut">
              <a:rPr lang="en-US" smtClean="0"/>
              <a:t>6/8/2015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40A42D2-8471-46A0-8C28-CE58BBBD45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7261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AC44B14-DA78-0B4B-A00A-2FB0188FAD52}" type="datetimeFigureOut">
              <a:rPr lang="en-US" smtClean="0"/>
              <a:t>6/8/2015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32D4E4A-4363-D645-97B2-749F7B033D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887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2D4E4A-4363-D645-97B2-749F7B033D0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270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2D4E4A-4363-D645-97B2-749F7B033D0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116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t>Monday, June 08,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t>Monday, June 08,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t>Monday, June 08,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t>Monday, June 08,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t>Monday, June 08, 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t>Monday, June 08, 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t>Monday, June 08, 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t>Monday, June 08,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t>Monday, June 08,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t>Monday, June 08,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t>Monday, June 08,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t>Monday, June 08,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7" Type="http://schemas.microsoft.com/office/2007/relationships/hdphoto" Target="../media/hdphoto1.wdp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FNST Visitor Assessment 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Taylor Stein, Ph.D., Principal Investigator</a:t>
            </a:r>
          </a:p>
          <a:p>
            <a:endParaRPr lang="en-US" dirty="0"/>
          </a:p>
          <a:p>
            <a:r>
              <a:rPr lang="en-US" dirty="0" smtClean="0"/>
              <a:t>Bin Wan, Ph.D., Research Associate</a:t>
            </a:r>
          </a:p>
          <a:p>
            <a:r>
              <a:rPr lang="en-US" dirty="0" smtClean="0"/>
              <a:t>Ramesh </a:t>
            </a:r>
            <a:r>
              <a:rPr lang="en-US" dirty="0" err="1" smtClean="0"/>
              <a:t>Paudyal</a:t>
            </a:r>
            <a:r>
              <a:rPr lang="en-US" dirty="0" smtClean="0"/>
              <a:t>, Graduate Research Assistant</a:t>
            </a:r>
          </a:p>
        </p:txBody>
      </p:sp>
      <p:pic>
        <p:nvPicPr>
          <p:cNvPr id="6" name="Picture 5" descr="US_Forest_Servic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17576" y="5650432"/>
            <a:ext cx="978023" cy="1027404"/>
          </a:xfrm>
          <a:prstGeom prst="rect">
            <a:avLst/>
          </a:prstGeom>
        </p:spPr>
      </p:pic>
      <p:pic>
        <p:nvPicPr>
          <p:cNvPr id="7" name="Picture 6" descr="FNST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07124" y="5576413"/>
            <a:ext cx="1093498" cy="1101423"/>
          </a:xfrm>
          <a:prstGeom prst="rect">
            <a:avLst/>
          </a:prstGeom>
        </p:spPr>
      </p:pic>
      <p:pic>
        <p:nvPicPr>
          <p:cNvPr id="8" name="Picture 7" descr="sfrc logo ifa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05431" y="5584752"/>
            <a:ext cx="1124314" cy="1093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13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2498" y="2069789"/>
            <a:ext cx="6995160" cy="3513988"/>
          </a:xfrm>
        </p:spPr>
        <p:txBody>
          <a:bodyPr>
            <a:normAutofit/>
          </a:bodyPr>
          <a:lstStyle/>
          <a:p>
            <a:pPr marL="404813" indent="-346075">
              <a:buFont typeface="Wingdings" panose="05000000000000000000" pitchFamily="2" charset="2"/>
              <a:buChar char="§"/>
            </a:pPr>
            <a:r>
              <a:rPr lang="en-US" dirty="0" smtClean="0"/>
              <a:t>US Forest Service</a:t>
            </a:r>
            <a:br>
              <a:rPr lang="en-US" dirty="0" smtClean="0"/>
            </a:br>
            <a:endParaRPr lang="en-US" dirty="0" smtClean="0"/>
          </a:p>
          <a:p>
            <a:pPr marL="404813" indent="-346075">
              <a:buFont typeface="Wingdings" panose="05000000000000000000" pitchFamily="2" charset="2"/>
              <a:buChar char="§"/>
            </a:pPr>
            <a:r>
              <a:rPr lang="en-US" dirty="0" smtClean="0"/>
              <a:t>Florida Trail Association</a:t>
            </a:r>
            <a:br>
              <a:rPr lang="en-US" dirty="0" smtClean="0"/>
            </a:br>
            <a:endParaRPr lang="en-US" dirty="0" smtClean="0"/>
          </a:p>
          <a:p>
            <a:pPr marL="404813" indent="-346075">
              <a:buFont typeface="Wingdings" panose="05000000000000000000" pitchFamily="2" charset="2"/>
              <a:buChar char="§"/>
            </a:pPr>
            <a:r>
              <a:rPr lang="en-US" dirty="0" smtClean="0"/>
              <a:t>Special thanks to the land managers who made this study possible.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452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Expect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716594" cy="48768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How many FNST </a:t>
            </a:r>
            <a:r>
              <a:rPr lang="en-US" dirty="0" smtClean="0"/>
              <a:t>Visitors?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Who are the FNST </a:t>
            </a:r>
            <a:r>
              <a:rPr lang="en-US" dirty="0" smtClean="0"/>
              <a:t>Visitors?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Reconsidering Trail Standards.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064" y="2605548"/>
            <a:ext cx="5161936" cy="3871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3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58228" y="2137326"/>
            <a:ext cx="582755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How Many </a:t>
            </a:r>
          </a:p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FNST Visitors?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05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2013-2014 Study Sites &amp; Use Level</a:t>
            </a:r>
            <a:endParaRPr lang="en-US" dirty="0"/>
          </a:p>
        </p:txBody>
      </p:sp>
      <p:pic>
        <p:nvPicPr>
          <p:cNvPr id="9" name="Content Placeholder 8" descr="FNST2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84" r="-12884"/>
          <a:stretch>
            <a:fillRect/>
          </a:stretch>
        </p:blipFill>
        <p:spPr>
          <a:xfrm>
            <a:off x="457200" y="1636270"/>
            <a:ext cx="8229600" cy="4876800"/>
          </a:xfrm>
        </p:spPr>
      </p:pic>
      <p:sp>
        <p:nvSpPr>
          <p:cNvPr id="13" name="Oval 12"/>
          <p:cNvSpPr/>
          <p:nvPr/>
        </p:nvSpPr>
        <p:spPr>
          <a:xfrm>
            <a:off x="5807707" y="2864252"/>
            <a:ext cx="521208" cy="521208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417599" y="2326888"/>
            <a:ext cx="112873" cy="108296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275004" y="5204428"/>
            <a:ext cx="377894" cy="380805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 flipV="1">
            <a:off x="3680844" y="2127554"/>
            <a:ext cx="267053" cy="253482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593155" y="2906923"/>
            <a:ext cx="292438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1. Apalachicola NF 1,338</a:t>
            </a:r>
            <a:endParaRPr lang="en-US" sz="1400" i="1" dirty="0" smtClean="0"/>
          </a:p>
          <a:p>
            <a:r>
              <a:rPr lang="en-US" sz="1400" dirty="0" smtClean="0"/>
              <a:t>     </a:t>
            </a:r>
            <a:r>
              <a:rPr lang="en-US" sz="1400" i="1" dirty="0" smtClean="0"/>
              <a:t> - </a:t>
            </a:r>
            <a:r>
              <a:rPr lang="en-US" sz="1400" i="1" dirty="0" err="1" smtClean="0"/>
              <a:t>Sopchoppy</a:t>
            </a:r>
            <a:endParaRPr lang="en-US" sz="1400" i="1" dirty="0" smtClean="0"/>
          </a:p>
          <a:p>
            <a:r>
              <a:rPr lang="en-US" sz="1400" i="1" dirty="0" smtClean="0"/>
              <a:t>      - </a:t>
            </a:r>
            <a:r>
              <a:rPr lang="en-US" sz="1400" i="1" dirty="0" err="1" smtClean="0"/>
              <a:t>Bradwell</a:t>
            </a:r>
            <a:r>
              <a:rPr lang="en-US" sz="1400" i="1" dirty="0" smtClean="0"/>
              <a:t> Bay West</a:t>
            </a:r>
          </a:p>
          <a:p>
            <a:r>
              <a:rPr lang="en-US" sz="1400" dirty="0" smtClean="0"/>
              <a:t>2. St. Marks NWR 1,888</a:t>
            </a:r>
          </a:p>
          <a:p>
            <a:r>
              <a:rPr lang="en-US" sz="1400" i="1" dirty="0" smtClean="0"/>
              <a:t>      - Shepard Spring</a:t>
            </a:r>
          </a:p>
          <a:p>
            <a:r>
              <a:rPr lang="en-US" sz="1400" dirty="0" smtClean="0"/>
              <a:t>3. Osceola </a:t>
            </a:r>
            <a:r>
              <a:rPr lang="en-US" sz="1400" dirty="0"/>
              <a:t>NF </a:t>
            </a:r>
            <a:r>
              <a:rPr lang="en-US" sz="1400" dirty="0" smtClean="0"/>
              <a:t>562</a:t>
            </a:r>
            <a:endParaRPr lang="en-US" sz="1400" dirty="0"/>
          </a:p>
          <a:p>
            <a:r>
              <a:rPr lang="en-US" sz="1400" dirty="0"/>
              <a:t>      </a:t>
            </a:r>
            <a:r>
              <a:rPr lang="en-US" sz="1400" i="1" dirty="0"/>
              <a:t>- Battle Field</a:t>
            </a:r>
          </a:p>
          <a:p>
            <a:r>
              <a:rPr lang="en-US" sz="1400" i="1" dirty="0"/>
              <a:t>      -Turkey Run</a:t>
            </a:r>
          </a:p>
          <a:p>
            <a:r>
              <a:rPr lang="en-US" sz="1400" dirty="0" smtClean="0"/>
              <a:t>4. Ocala </a:t>
            </a:r>
            <a:r>
              <a:rPr lang="en-US" sz="1400" dirty="0"/>
              <a:t>NF </a:t>
            </a:r>
            <a:r>
              <a:rPr lang="en-US" sz="1400" dirty="0" smtClean="0"/>
              <a:t>5,932</a:t>
            </a:r>
            <a:endParaRPr lang="en-US" sz="1400" dirty="0"/>
          </a:p>
          <a:p>
            <a:r>
              <a:rPr lang="en-US" sz="1400" dirty="0"/>
              <a:t>     </a:t>
            </a:r>
            <a:r>
              <a:rPr lang="en-US" sz="1400" i="1" dirty="0"/>
              <a:t> - Lake </a:t>
            </a:r>
            <a:r>
              <a:rPr lang="en-US" sz="1400" i="1" dirty="0" err="1"/>
              <a:t>Delancy</a:t>
            </a:r>
            <a:endParaRPr lang="en-US" sz="1400" i="1" dirty="0"/>
          </a:p>
          <a:p>
            <a:r>
              <a:rPr lang="en-US" sz="1400" i="1" dirty="0"/>
              <a:t>      - Juniper Rec. Area</a:t>
            </a:r>
          </a:p>
          <a:p>
            <a:r>
              <a:rPr lang="en-US" sz="1400" i="1" dirty="0"/>
              <a:t>      - SR 19</a:t>
            </a:r>
          </a:p>
          <a:p>
            <a:r>
              <a:rPr lang="en-US" sz="1400" dirty="0" smtClean="0"/>
              <a:t>5. Tosohatchee WMA 1,428</a:t>
            </a:r>
          </a:p>
          <a:p>
            <a:r>
              <a:rPr lang="en-US" sz="1400" i="1" dirty="0" smtClean="0"/>
              <a:t>      - Woodbridge/</a:t>
            </a:r>
            <a:r>
              <a:rPr lang="en-US" sz="1400" i="1" dirty="0" err="1" smtClean="0"/>
              <a:t>Powerline</a:t>
            </a:r>
            <a:r>
              <a:rPr lang="en-US" sz="1400" i="1" dirty="0" smtClean="0"/>
              <a:t> Rd.</a:t>
            </a:r>
            <a:endParaRPr lang="en-US" sz="1400" dirty="0" smtClean="0"/>
          </a:p>
          <a:p>
            <a:r>
              <a:rPr lang="en-US" sz="1400" dirty="0" smtClean="0"/>
              <a:t>6. Big Cypress NP 3,139</a:t>
            </a:r>
          </a:p>
          <a:p>
            <a:r>
              <a:rPr lang="en-US" sz="1400" dirty="0" smtClean="0"/>
              <a:t>     </a:t>
            </a:r>
            <a:r>
              <a:rPr lang="en-US" sz="1400" i="1" dirty="0" smtClean="0"/>
              <a:t> - Oasis North</a:t>
            </a:r>
          </a:p>
          <a:p>
            <a:endParaRPr lang="en-US" sz="3600" dirty="0"/>
          </a:p>
        </p:txBody>
      </p:sp>
      <p:sp>
        <p:nvSpPr>
          <p:cNvPr id="25" name="TextBox 24"/>
          <p:cNvSpPr txBox="1"/>
          <p:nvPr/>
        </p:nvSpPr>
        <p:spPr>
          <a:xfrm>
            <a:off x="4183663" y="2199825"/>
            <a:ext cx="333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58089" y="5162467"/>
            <a:ext cx="2796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845995" y="2025666"/>
            <a:ext cx="3445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55563" y="2218296"/>
            <a:ext cx="4762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275004" y="2850927"/>
            <a:ext cx="5229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58933" y="3369453"/>
            <a:ext cx="4575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5</a:t>
            </a:r>
          </a:p>
        </p:txBody>
      </p:sp>
      <p:sp>
        <p:nvSpPr>
          <p:cNvPr id="33" name="Oval 32"/>
          <p:cNvSpPr/>
          <p:nvPr/>
        </p:nvSpPr>
        <p:spPr>
          <a:xfrm flipV="1">
            <a:off x="4055842" y="2362921"/>
            <a:ext cx="267053" cy="253482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 flipV="1">
            <a:off x="6293476" y="3480920"/>
            <a:ext cx="267053" cy="253482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042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2013-2014 Study Site Use by Month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8338298"/>
              </p:ext>
            </p:extLst>
          </p:nvPr>
        </p:nvGraphicFramePr>
        <p:xfrm>
          <a:off x="1408008" y="2880314"/>
          <a:ext cx="6533376" cy="3605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408008" y="1787052"/>
            <a:ext cx="69334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High use sites: greater variation by season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Low use sites: less variation by season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745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2013-2014 Trail-Wide Use Estimates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483381" y="1553860"/>
            <a:ext cx="38351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 smtClean="0"/>
              <a:t>355,317 – total use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 smtClean="0"/>
              <a:t>52% (185,982) </a:t>
            </a:r>
            <a:r>
              <a:rPr lang="en-US" sz="1600" dirty="0"/>
              <a:t>-</a:t>
            </a:r>
            <a:r>
              <a:rPr lang="en-US" sz="1600" dirty="0" smtClean="0"/>
              <a:t> pedestrians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 smtClean="0"/>
              <a:t>48% (169,335) - other users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8369100"/>
              </p:ext>
            </p:extLst>
          </p:nvPr>
        </p:nvGraphicFramePr>
        <p:xfrm>
          <a:off x="1105596" y="2512506"/>
          <a:ext cx="6962506" cy="37641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3243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435" y="430362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2013-2014 Use Estimate by Segments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8504905"/>
              </p:ext>
            </p:extLst>
          </p:nvPr>
        </p:nvGraphicFramePr>
        <p:xfrm>
          <a:off x="657875" y="1408336"/>
          <a:ext cx="7620380" cy="5169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041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FNST Visitors by Area (NF and NP)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1551408"/>
            <a:ext cx="843607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dirty="0" smtClean="0"/>
              <a:t>Visitation to all three national forests mostly small but steady increase since 2007/2008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dirty="0" smtClean="0"/>
              <a:t>Volatile fluctuations in early years due to weather and technical difficulties  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dirty="0" smtClean="0"/>
              <a:t>Visitations to Big Cypress NP increase first time after continuous declining since 2007/2008</a:t>
            </a:r>
            <a:endParaRPr lang="en-US" dirty="0"/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9762451"/>
              </p:ext>
            </p:extLst>
          </p:nvPr>
        </p:nvGraphicFramePr>
        <p:xfrm>
          <a:off x="457200" y="3912086"/>
          <a:ext cx="258547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84425"/>
              </p:ext>
            </p:extLst>
          </p:nvPr>
        </p:nvGraphicFramePr>
        <p:xfrm>
          <a:off x="2922157" y="3912086"/>
          <a:ext cx="2266012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3261730"/>
              </p:ext>
            </p:extLst>
          </p:nvPr>
        </p:nvGraphicFramePr>
        <p:xfrm>
          <a:off x="5030573" y="3912086"/>
          <a:ext cx="1820087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6316716"/>
              </p:ext>
            </p:extLst>
          </p:nvPr>
        </p:nvGraphicFramePr>
        <p:xfrm>
          <a:off x="6559611" y="4533918"/>
          <a:ext cx="2701425" cy="2121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151616" y="3672828"/>
            <a:ext cx="2165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8000"/>
                </a:solidFill>
              </a:rPr>
              <a:t>Apalachicola NF</a:t>
            </a:r>
            <a:endParaRPr lang="en-US" sz="1400" dirty="0">
              <a:solidFill>
                <a:srgbClr val="008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69574" y="3672828"/>
            <a:ext cx="1856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8000"/>
                </a:solidFill>
              </a:rPr>
              <a:t>Ocala NF</a:t>
            </a:r>
            <a:endParaRPr lang="en-US" sz="1400" dirty="0">
              <a:solidFill>
                <a:srgbClr val="008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01471" y="3672828"/>
            <a:ext cx="16760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8000"/>
                </a:solidFill>
              </a:rPr>
              <a:t>Osceola NF</a:t>
            </a:r>
            <a:endParaRPr lang="en-US" sz="1400" dirty="0">
              <a:solidFill>
                <a:srgbClr val="008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650981" y="3654555"/>
            <a:ext cx="1692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8000"/>
                </a:solidFill>
              </a:rPr>
              <a:t>Big Cypress NP </a:t>
            </a:r>
            <a:endParaRPr lang="en-US" sz="14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2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Refinement of Visitor Use Estimates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2486" y="1600199"/>
            <a:ext cx="7544314" cy="4667865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§"/>
            </a:pPr>
            <a:r>
              <a:rPr lang="en-US" dirty="0" smtClean="0"/>
              <a:t>New Access Points/Segments: thousands counts added to the total use over the years: Shepard Spring, Woodbridge/</a:t>
            </a:r>
            <a:r>
              <a:rPr lang="en-US" dirty="0" err="1" smtClean="0"/>
              <a:t>Powerline</a:t>
            </a:r>
            <a:r>
              <a:rPr lang="en-US" dirty="0" smtClean="0"/>
              <a:t> Rd., Red Rock, Little Shoals, </a:t>
            </a:r>
            <a:r>
              <a:rPr lang="en-US" dirty="0" err="1" smtClean="0"/>
              <a:t>Latus</a:t>
            </a:r>
            <a:r>
              <a:rPr lang="en-US" dirty="0" smtClean="0"/>
              <a:t>…</a:t>
            </a:r>
          </a:p>
          <a:p>
            <a:pPr>
              <a:buFont typeface="Wingdings" charset="2"/>
              <a:buChar char="§"/>
            </a:pPr>
            <a:endParaRPr lang="en-US" dirty="0" smtClean="0"/>
          </a:p>
          <a:p>
            <a:pPr>
              <a:buFont typeface="Wingdings" charset="2"/>
              <a:buChar char="§"/>
            </a:pPr>
            <a:r>
              <a:rPr lang="en-US" dirty="0" smtClean="0"/>
              <a:t>Counter rotations: more counter data less mathematical inferring.</a:t>
            </a:r>
          </a:p>
          <a:p>
            <a:pPr>
              <a:buFont typeface="Wingdings" charset="2"/>
              <a:buChar char="§"/>
            </a:pPr>
            <a:endParaRPr lang="en-US" dirty="0"/>
          </a:p>
          <a:p>
            <a:pPr>
              <a:buFont typeface="Wingdings" charset="2"/>
              <a:buChar char="§"/>
            </a:pPr>
            <a:r>
              <a:rPr lang="en-US" dirty="0" smtClean="0"/>
              <a:t>Re-assess areas with other traffic: Lake Okeechobee, St. Marks, Withlacoochee, Little Big Econ, Gulf Islands…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990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20160785">
            <a:off x="1658225" y="2967335"/>
            <a:ext cx="582755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Who Are the </a:t>
            </a:r>
          </a:p>
          <a:p>
            <a:pPr algn="ctr"/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FNST Visitors?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310397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04800"/>
            <a:ext cx="3733800" cy="63976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Demographics </a:t>
            </a:r>
            <a:r>
              <a:rPr lang="en-US" sz="1800" dirty="0" smtClean="0"/>
              <a:t>(n=328)</a:t>
            </a:r>
            <a:endParaRPr lang="en-US" sz="3200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3735722"/>
              </p:ext>
            </p:extLst>
          </p:nvPr>
        </p:nvGraphicFramePr>
        <p:xfrm>
          <a:off x="6172200" y="3558139"/>
          <a:ext cx="228600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8884633"/>
              </p:ext>
            </p:extLst>
          </p:nvPr>
        </p:nvGraphicFramePr>
        <p:xfrm>
          <a:off x="228600" y="3657600"/>
          <a:ext cx="25908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3727141"/>
              </p:ext>
            </p:extLst>
          </p:nvPr>
        </p:nvGraphicFramePr>
        <p:xfrm>
          <a:off x="2819400" y="3657600"/>
          <a:ext cx="2286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3657879"/>
              </p:ext>
            </p:extLst>
          </p:nvPr>
        </p:nvGraphicFramePr>
        <p:xfrm>
          <a:off x="242454" y="990600"/>
          <a:ext cx="411480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EF6"/>
              </a:clrFrom>
              <a:clrTo>
                <a:srgbClr val="FFFEF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4820" y="1142999"/>
            <a:ext cx="1594759" cy="2133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956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Demographics </a:t>
            </a:r>
            <a:r>
              <a:rPr lang="en-US" sz="2400" dirty="0"/>
              <a:t>(n=328)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1895221"/>
              </p:ext>
            </p:extLst>
          </p:nvPr>
        </p:nvGraphicFramePr>
        <p:xfrm>
          <a:off x="762801" y="1722684"/>
          <a:ext cx="4377088" cy="4629992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275952"/>
                <a:gridCol w="2553877"/>
                <a:gridCol w="547259"/>
              </a:tblGrid>
              <a:tr h="256142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Characteristics </a:t>
                      </a:r>
                      <a:endParaRPr lang="en-US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094" marR="460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094" marR="46094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%</a:t>
                      </a:r>
                      <a:endParaRPr lang="en-US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094" marR="4609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56142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+mn-lt"/>
                        </a:rPr>
                        <a:t>Education</a:t>
                      </a:r>
                      <a:endParaRPr lang="en-US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094" marR="460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High school or below </a:t>
                      </a:r>
                      <a:endParaRPr lang="en-US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094" marR="46094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10</a:t>
                      </a:r>
                      <a:endParaRPr lang="en-US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094" marR="4609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</a:tr>
              <a:tr h="2561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 dirty="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46094" marR="460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Some College</a:t>
                      </a:r>
                      <a:endParaRPr lang="en-US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094" marR="46094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27</a:t>
                      </a:r>
                      <a:endParaRPr lang="en-US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094" marR="4609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</a:tr>
              <a:tr h="2561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 dirty="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46094" marR="460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College Graduate</a:t>
                      </a:r>
                      <a:endParaRPr lang="en-US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094" marR="46094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38</a:t>
                      </a:r>
                      <a:endParaRPr lang="en-US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094" marR="4609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</a:tr>
              <a:tr h="2561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46094" marR="460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Some Graduate School</a:t>
                      </a:r>
                      <a:endParaRPr lang="en-US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094" marR="46094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6</a:t>
                      </a:r>
                      <a:endParaRPr lang="en-US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094" marR="4609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</a:tr>
              <a:tr h="4628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46094" marR="460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Graduate degree or beyond</a:t>
                      </a:r>
                      <a:endParaRPr lang="en-US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094" marR="46094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19</a:t>
                      </a:r>
                      <a:endParaRPr lang="en-US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094" marR="4609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</a:tr>
              <a:tr h="462872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+mn-lt"/>
                        </a:rPr>
                        <a:t>Employment</a:t>
                      </a:r>
                      <a:r>
                        <a:rPr lang="en-US" sz="1400" dirty="0">
                          <a:effectLst/>
                          <a:latin typeface="+mn-lt"/>
                        </a:rPr>
                        <a:t> </a:t>
                      </a:r>
                      <a:endParaRPr lang="en-US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094" marR="460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Full time </a:t>
                      </a:r>
                      <a:endParaRPr lang="en-US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094" marR="46094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63</a:t>
                      </a:r>
                      <a:endParaRPr lang="en-US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094" marR="4609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1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 dirty="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46094" marR="460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Part time</a:t>
                      </a:r>
                      <a:endParaRPr lang="en-US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094" marR="46094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8</a:t>
                      </a:r>
                      <a:endParaRPr lang="en-US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094" marR="4609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1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 dirty="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46094" marR="460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Unemployed </a:t>
                      </a:r>
                      <a:endParaRPr lang="en-US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094" marR="46094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7</a:t>
                      </a:r>
                      <a:endParaRPr lang="en-US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094" marR="4609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1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46094" marR="460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Home maker </a:t>
                      </a:r>
                      <a:endParaRPr lang="en-US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094" marR="46094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2</a:t>
                      </a:r>
                      <a:endParaRPr lang="en-US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094" marR="4609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1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46094" marR="460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Retired </a:t>
                      </a:r>
                      <a:endParaRPr lang="en-US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094" marR="46094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12</a:t>
                      </a:r>
                      <a:endParaRPr lang="en-US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094" marR="4609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307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 dirty="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46094" marR="460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Student </a:t>
                      </a:r>
                      <a:endParaRPr lang="en-US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094" marR="46094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11</a:t>
                      </a:r>
                      <a:endParaRPr lang="en-US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094" marR="4609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142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+mn-lt"/>
                        </a:rPr>
                        <a:t>HH </a:t>
                      </a:r>
                      <a:r>
                        <a:rPr lang="en-US" sz="1400" b="1" dirty="0">
                          <a:effectLst/>
                          <a:latin typeface="+mn-lt"/>
                        </a:rPr>
                        <a:t>income </a:t>
                      </a:r>
                      <a:endParaRPr lang="en-US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094" marR="460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Less than 30,000</a:t>
                      </a:r>
                      <a:endParaRPr lang="en-US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094" marR="46094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19</a:t>
                      </a:r>
                      <a:endParaRPr lang="en-US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094" marR="4609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</a:tr>
              <a:tr h="2561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 dirty="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46094" marR="460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30,000 - 60,000</a:t>
                      </a:r>
                      <a:endParaRPr lang="en-US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094" marR="46094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26</a:t>
                      </a:r>
                      <a:endParaRPr lang="en-US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094" marR="4609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</a:tr>
              <a:tr h="2561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46094" marR="460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60,000 - 90,000</a:t>
                      </a:r>
                      <a:endParaRPr lang="en-US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094" marR="46094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25</a:t>
                      </a:r>
                      <a:endParaRPr lang="en-US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094" marR="4609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</a:tr>
              <a:tr h="299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 dirty="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46094" marR="460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90,000 or more</a:t>
                      </a:r>
                      <a:endParaRPr lang="en-US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094" marR="46094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30</a:t>
                      </a:r>
                      <a:endParaRPr lang="en-US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094" marR="4609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497" y="4276988"/>
            <a:ext cx="3121152" cy="20756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484" y="1524000"/>
            <a:ext cx="3035165" cy="227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1268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Trip characteristics </a:t>
            </a:r>
            <a:r>
              <a:rPr lang="en-US" sz="2400" dirty="0" smtClean="0"/>
              <a:t>(n=328) </a:t>
            </a:r>
            <a:endParaRPr lang="en-US" sz="3200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0990579"/>
              </p:ext>
            </p:extLst>
          </p:nvPr>
        </p:nvGraphicFramePr>
        <p:xfrm>
          <a:off x="457199" y="2256503"/>
          <a:ext cx="3524865" cy="27348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0907267"/>
              </p:ext>
            </p:extLst>
          </p:nvPr>
        </p:nvGraphicFramePr>
        <p:xfrm>
          <a:off x="4423016" y="2256503"/>
          <a:ext cx="4263784" cy="27348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27293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Trip Characteristics </a:t>
            </a:r>
            <a:r>
              <a:rPr lang="en-US" sz="2800" dirty="0" smtClean="0"/>
              <a:t>(n=328)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7499976"/>
              </p:ext>
            </p:extLst>
          </p:nvPr>
        </p:nvGraphicFramePr>
        <p:xfrm>
          <a:off x="152400" y="3067251"/>
          <a:ext cx="41148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5052403"/>
              </p:ext>
            </p:extLst>
          </p:nvPr>
        </p:nvGraphicFramePr>
        <p:xfrm>
          <a:off x="4572000" y="3067251"/>
          <a:ext cx="4191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95137" y="2079963"/>
            <a:ext cx="6753726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Alone: 22%, Group of two or three: 55%, Family or friends: 63%</a:t>
            </a:r>
          </a:p>
        </p:txBody>
      </p:sp>
    </p:spTree>
    <p:extLst>
      <p:ext uri="{BB962C8B-B14F-4D97-AF65-F5344CB8AC3E}">
        <p14:creationId xmlns:p14="http://schemas.microsoft.com/office/powerpoint/2010/main" val="21296400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2400" y="533400"/>
            <a:ext cx="4800600" cy="563562"/>
          </a:xfrm>
        </p:spPr>
        <p:txBody>
          <a:bodyPr>
            <a:noAutofit/>
          </a:bodyPr>
          <a:lstStyle/>
          <a:p>
            <a:r>
              <a:rPr lang="en-US" sz="3200" dirty="0" smtClean="0"/>
              <a:t>Source of trail information</a:t>
            </a:r>
            <a:endParaRPr lang="en-US" sz="3200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7579510"/>
              </p:ext>
            </p:extLst>
          </p:nvPr>
        </p:nvGraphicFramePr>
        <p:xfrm>
          <a:off x="3886200" y="1143000"/>
          <a:ext cx="50292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1919010"/>
              </p:ext>
            </p:extLst>
          </p:nvPr>
        </p:nvGraphicFramePr>
        <p:xfrm>
          <a:off x="304800" y="1464733"/>
          <a:ext cx="3352800" cy="52656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2434"/>
                <a:gridCol w="480366"/>
              </a:tblGrid>
              <a:tr h="381000"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u="none" strike="noStrike" dirty="0">
                          <a:effectLst/>
                        </a:rPr>
                        <a:t>Distance </a:t>
                      </a:r>
                      <a:r>
                        <a:rPr lang="en-US" sz="1800" b="1" u="none" strike="noStrike" dirty="0" smtClean="0">
                          <a:effectLst/>
                        </a:rPr>
                        <a:t>from home zip code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u="none" strike="noStrike" dirty="0">
                          <a:effectLst/>
                        </a:rPr>
                        <a:t>%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609600"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u="none" strike="noStrike" dirty="0">
                          <a:effectLst/>
                        </a:rPr>
                        <a:t>5 miles or less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u="none" strike="noStrike" dirty="0">
                          <a:effectLst/>
                        </a:rPr>
                        <a:t>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533400"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u="none" strike="noStrike" dirty="0">
                          <a:effectLst/>
                        </a:rPr>
                        <a:t>5 - 10 miles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u="none" strike="noStrike" dirty="0">
                          <a:effectLst/>
                        </a:rPr>
                        <a:t>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533400"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u="none" strike="noStrike" dirty="0">
                          <a:effectLst/>
                        </a:rPr>
                        <a:t>10 - 20 miles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u="none" strike="noStrike" dirty="0">
                          <a:effectLst/>
                        </a:rPr>
                        <a:t>13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533400"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u="none" strike="noStrike" dirty="0">
                          <a:effectLst/>
                        </a:rPr>
                        <a:t>20 - 50 miles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u="none" strike="noStrike" dirty="0">
                          <a:effectLst/>
                        </a:rPr>
                        <a:t>31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592667"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u="none" strike="noStrike" dirty="0">
                          <a:effectLst/>
                        </a:rPr>
                        <a:t>50 - 100 miles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u="none" strike="noStrike" dirty="0">
                          <a:effectLst/>
                        </a:rPr>
                        <a:t>20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592667"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u="none" strike="noStrike" dirty="0">
                          <a:effectLst/>
                        </a:rPr>
                        <a:t>100 - 250 miles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u="none" strike="noStrike" dirty="0">
                          <a:effectLst/>
                        </a:rPr>
                        <a:t>12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719666"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u="none" strike="noStrike">
                          <a:effectLst/>
                        </a:rPr>
                        <a:t>250 - 500 miles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u="none" strike="noStrike" dirty="0">
                          <a:effectLst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592667"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u="none" strike="noStrike">
                          <a:effectLst/>
                        </a:rPr>
                        <a:t>500 miles or more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u="none" strike="noStrike" dirty="0">
                          <a:effectLst/>
                        </a:rPr>
                        <a:t>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92364" y="533400"/>
            <a:ext cx="3657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How far the visitors came from?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6963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601" y="744354"/>
            <a:ext cx="8229600" cy="487362"/>
          </a:xfrm>
        </p:spPr>
        <p:txBody>
          <a:bodyPr>
            <a:noAutofit/>
          </a:bodyPr>
          <a:lstStyle/>
          <a:p>
            <a:r>
              <a:rPr lang="en-US" sz="3200" dirty="0" smtClean="0"/>
              <a:t>Preferences and motivations</a:t>
            </a:r>
            <a:endParaRPr lang="en-US" sz="32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5267168"/>
              </p:ext>
            </p:extLst>
          </p:nvPr>
        </p:nvGraphicFramePr>
        <p:xfrm>
          <a:off x="261602" y="2029545"/>
          <a:ext cx="4662551" cy="26174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19626"/>
                <a:gridCol w="542925"/>
              </a:tblGrid>
              <a:tr h="30480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none" strike="noStrike" dirty="0" smtClean="0">
                          <a:effectLst/>
                        </a:rPr>
                        <a:t>Attractions (Pull factors)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none" strike="noStrike" dirty="0" smtClean="0">
                          <a:effectLst/>
                        </a:rPr>
                        <a:t>Mean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53096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>
                          <a:effectLst/>
                        </a:rPr>
                        <a:t>Wilderness and undisturbed nature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dirty="0">
                          <a:effectLst/>
                        </a:rPr>
                        <a:t>4.5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7940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>
                          <a:effectLst/>
                        </a:rPr>
                        <a:t>Good environmental quality of air, water, and soil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dirty="0">
                          <a:effectLst/>
                        </a:rPr>
                        <a:t>4.2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53096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dirty="0">
                          <a:effectLst/>
                        </a:rPr>
                        <a:t>Chance to see wildlife/birds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dirty="0">
                          <a:effectLst/>
                        </a:rPr>
                        <a:t>4.1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53096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dirty="0">
                          <a:effectLst/>
                        </a:rPr>
                        <a:t>To see the natural water features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dirty="0">
                          <a:effectLst/>
                        </a:rPr>
                        <a:t>3.8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55808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dirty="0">
                          <a:effectLst/>
                        </a:rPr>
                        <a:t>Easy access to the area/being easy to get to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dirty="0">
                          <a:effectLst/>
                        </a:rPr>
                        <a:t>3.6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5011800"/>
              </p:ext>
            </p:extLst>
          </p:nvPr>
        </p:nvGraphicFramePr>
        <p:xfrm>
          <a:off x="5334000" y="2029545"/>
          <a:ext cx="3352800" cy="22302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53268"/>
                <a:gridCol w="899532"/>
              </a:tblGrid>
              <a:tr h="30480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Motivation (push factors)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620" marR="8620" marT="8620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sz="1600" b="1" u="none" strike="noStrike" dirty="0" smtClean="0">
                          <a:effectLst/>
                          <a:latin typeface="+mn-lt"/>
                        </a:rPr>
                        <a:t>Mean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620" marR="8620" marT="8620" marB="0" anchor="ctr"/>
                </a:tc>
              </a:tr>
              <a:tr h="427971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600" u="none" strike="noStrike">
                          <a:effectLst/>
                          <a:latin typeface="+mn-lt"/>
                        </a:rPr>
                        <a:t>To enjoy the scenery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620" marR="8620" marT="8620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3.6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620" marR="8620" marT="8620" marB="0" anchor="ctr"/>
                </a:tc>
              </a:tr>
              <a:tr h="236449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To experience nature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620" marR="8620" marT="8620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3.5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620" marR="8620" marT="8620" marB="0" anchor="ctr"/>
                </a:tc>
              </a:tr>
              <a:tr h="236449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600" u="none" strike="noStrike">
                          <a:effectLst/>
                          <a:latin typeface="+mn-lt"/>
                        </a:rPr>
                        <a:t>To be close to nature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620" marR="8620" marT="8620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3.4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620" marR="8620" marT="8620" marB="0" anchor="ctr"/>
                </a:tc>
              </a:tr>
              <a:tr h="236449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To get exercise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620" marR="8620" marT="8620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3.4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620" marR="8620" marT="8620" marB="0" anchor="ctr"/>
                </a:tc>
              </a:tr>
              <a:tr h="236449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To relax physically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620" marR="8620" marT="8620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3.3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620" marR="8620" marT="8620" marB="0" anchor="ctr"/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1292028" y="5065980"/>
            <a:ext cx="6470746" cy="338554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n-US" sz="1600" dirty="0" smtClean="0"/>
              <a:t>All items measured in a scale of 1 (Not </a:t>
            </a:r>
            <a:r>
              <a:rPr lang="en-US" sz="1600" dirty="0"/>
              <a:t>at all </a:t>
            </a:r>
            <a:r>
              <a:rPr lang="en-US" sz="1600" dirty="0" smtClean="0"/>
              <a:t>important) – 5 (Very </a:t>
            </a:r>
            <a:r>
              <a:rPr lang="en-US" sz="1600" dirty="0"/>
              <a:t>important)</a:t>
            </a:r>
          </a:p>
        </p:txBody>
      </p:sp>
    </p:spTree>
    <p:extLst>
      <p:ext uri="{BB962C8B-B14F-4D97-AF65-F5344CB8AC3E}">
        <p14:creationId xmlns:p14="http://schemas.microsoft.com/office/powerpoint/2010/main" val="120664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36870"/>
            <a:ext cx="8686800" cy="563562"/>
          </a:xfrm>
        </p:spPr>
        <p:txBody>
          <a:bodyPr>
            <a:noAutofit/>
          </a:bodyPr>
          <a:lstStyle/>
          <a:p>
            <a:r>
              <a:rPr lang="en-US" sz="3200" dirty="0"/>
              <a:t>T</a:t>
            </a:r>
            <a:r>
              <a:rPr lang="en-US" sz="3200" dirty="0" smtClean="0"/>
              <a:t>rail experience and feedback</a:t>
            </a:r>
            <a:endParaRPr lang="en-US" sz="3200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3912"/>
              </p:ext>
            </p:extLst>
          </p:nvPr>
        </p:nvGraphicFramePr>
        <p:xfrm>
          <a:off x="1833716" y="1000432"/>
          <a:ext cx="5105400" cy="2593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1993304"/>
              </p:ext>
            </p:extLst>
          </p:nvPr>
        </p:nvGraphicFramePr>
        <p:xfrm>
          <a:off x="152400" y="3581394"/>
          <a:ext cx="8298426" cy="32766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78994"/>
                <a:gridCol w="619432"/>
              </a:tblGrid>
              <a:tr h="34542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 smtClean="0">
                          <a:effectLst/>
                          <a:latin typeface="+mn-lt"/>
                        </a:rPr>
                        <a:t>Reasons/suggestions (n = 213)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1" u="none" strike="noStrike" dirty="0">
                          <a:effectLst/>
                          <a:latin typeface="+mn-lt"/>
                        </a:rPr>
                        <a:t>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36639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Maps, sign, marking, and blazes are not sufficient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36639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Expected to see more wildlife, water features, diversity of vegetation, and </a:t>
                      </a:r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scenery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</a:tr>
              <a:tr h="36639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Personal reason, bugs, bad weather, and wrong season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36639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Increase drinking water facilities and bathrooms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</a:tr>
              <a:tr h="36639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Clear fallen dead trees and brush piles and minimize </a:t>
                      </a:r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burning 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the trail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36639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Too much of litter, trash, and poop on the side of the </a:t>
                      </a:r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trail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</a:tr>
              <a:tr h="36639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Clear dense bush, rocks, gravels, roots, and other obstacles and maintain shade on the trail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</a:tr>
              <a:tr h="36639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Other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8924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65996" y="1991975"/>
            <a:ext cx="7455887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Reconsidering </a:t>
            </a:r>
          </a:p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Trail Standards:</a:t>
            </a:r>
          </a:p>
          <a:p>
            <a:pPr algn="ctr"/>
            <a:endParaRPr lang="en-US" sz="54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Think Large Scale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9132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8524"/>
            <a:ext cx="8229600" cy="487362"/>
          </a:xfrm>
        </p:spPr>
        <p:txBody>
          <a:bodyPr>
            <a:noAutofit/>
          </a:bodyPr>
          <a:lstStyle/>
          <a:p>
            <a:r>
              <a:rPr lang="en-US" sz="3200" dirty="0" smtClean="0"/>
              <a:t>People visit the FNST for different reasons.</a:t>
            </a:r>
            <a:br>
              <a:rPr lang="en-US" sz="3200" dirty="0" smtClean="0"/>
            </a:br>
            <a:r>
              <a:rPr lang="en-US" sz="3200" dirty="0" smtClean="0"/>
              <a:t>Desire different things.</a:t>
            </a:r>
            <a:endParaRPr lang="en-US" sz="32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7951200"/>
              </p:ext>
            </p:extLst>
          </p:nvPr>
        </p:nvGraphicFramePr>
        <p:xfrm>
          <a:off x="267903" y="1911005"/>
          <a:ext cx="8701313" cy="3200400"/>
        </p:xfrm>
        <a:graphic>
          <a:graphicData uri="http://schemas.openxmlformats.org/drawingml/2006/table">
            <a:tbl>
              <a:tblPr firstRow="1" firstCol="1" bandRow="1"/>
              <a:tblGrid>
                <a:gridCol w="1926657"/>
                <a:gridCol w="856648"/>
                <a:gridCol w="1251096"/>
                <a:gridCol w="1507772"/>
                <a:gridCol w="1435973"/>
                <a:gridCol w="1723167"/>
              </a:tblGrid>
              <a:tr h="196081"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Site attributes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r>
                        <a:rPr lang="en-US" sz="1400" b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Mean 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(N=282)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Subgroups based on pull factors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557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r>
                        <a:rPr kumimoji="0" lang="en-US" sz="14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Low Enthusiastic</a:t>
                      </a:r>
                      <a:r>
                        <a:rPr lang="en-US" sz="1400" b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(22%)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Convenience &amp; Non-consumptive</a:t>
                      </a:r>
                      <a:r>
                        <a:rPr lang="en-US" sz="1400" b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(26%)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Non-consumptive</a:t>
                      </a:r>
                      <a:r>
                        <a:rPr lang="en-US" sz="1400" b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(31%)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Opportunistic</a:t>
                      </a:r>
                      <a:endParaRPr lang="en-US" sz="1400" b="0" dirty="0" smtClean="0">
                        <a:solidFill>
                          <a:srgbClr val="000000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(21%)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08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Fishing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  <a:endParaRPr lang="en-US" sz="1400" b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en-US" sz="1400" b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1.6</a:t>
                      </a:r>
                      <a:endParaRPr lang="en-US" sz="1400" b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2.0</a:t>
                      </a:r>
                      <a:endParaRPr lang="en-US" sz="1400" b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3.7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9608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Big game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1.6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en-US" sz="1400" b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en-US" sz="1400" b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3.4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9608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Small game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en-US" sz="1400" b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  <a:endParaRPr lang="en-US" sz="1400" b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3.4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9608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Natural water 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features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3.8</a:t>
                      </a:r>
                      <a:endParaRPr lang="en-US" sz="1400" b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3.3</a:t>
                      </a:r>
                      <a:endParaRPr lang="en-US" sz="1400" b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3.2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4.4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4.1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9608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Wilderness</a:t>
                      </a:r>
                      <a:endParaRPr lang="en-US" sz="1400" b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4.1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4.7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4.4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608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Wildlife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4.1</a:t>
                      </a:r>
                      <a:endParaRPr lang="en-US" sz="1400" b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3.3</a:t>
                      </a:r>
                      <a:endParaRPr lang="en-US" sz="1400" b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4.3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4.4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4.0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608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Camping</a:t>
                      </a:r>
                      <a:endParaRPr lang="en-US" sz="1400" b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3.6</a:t>
                      </a:r>
                      <a:endParaRPr lang="en-US" sz="1400" b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1.6</a:t>
                      </a:r>
                      <a:endParaRPr lang="en-US" sz="1400" b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4.0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4.4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4.0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608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Easy access</a:t>
                      </a:r>
                      <a:endParaRPr lang="en-US" sz="1400" b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3.6</a:t>
                      </a:r>
                      <a:endParaRPr lang="en-US" sz="1400" b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3.2</a:t>
                      </a:r>
                      <a:endParaRPr lang="en-US" sz="1400" b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4.3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3.0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4.0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9608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Close to home</a:t>
                      </a:r>
                      <a:endParaRPr lang="en-US" sz="1400" b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3.2</a:t>
                      </a:r>
                      <a:endParaRPr lang="en-US" sz="1400" b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2.8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4.2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2.2</a:t>
                      </a:r>
                      <a:endParaRPr lang="en-US" sz="1400" b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4.0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9608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Parking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3.2</a:t>
                      </a:r>
                      <a:endParaRPr lang="en-US" sz="1400" b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2.5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3.9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2.9</a:t>
                      </a:r>
                      <a:endParaRPr lang="en-US" sz="1400" b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3.6</a:t>
                      </a:r>
                      <a:endParaRPr lang="en-US" sz="1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3382479" y="2959335"/>
            <a:ext cx="4934526" cy="2142835"/>
            <a:chOff x="3276601" y="4267200"/>
            <a:chExt cx="4934526" cy="2142835"/>
          </a:xfrm>
        </p:grpSpPr>
        <p:sp>
          <p:nvSpPr>
            <p:cNvPr id="7" name="Rectangle 6"/>
            <p:cNvSpPr/>
            <p:nvPr/>
          </p:nvSpPr>
          <p:spPr>
            <a:xfrm>
              <a:off x="4712889" y="4922982"/>
              <a:ext cx="468711" cy="147781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6206836" y="4922982"/>
              <a:ext cx="406400" cy="84050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7772400" y="4276436"/>
              <a:ext cx="438727" cy="213359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276601" y="4267200"/>
              <a:ext cx="427182" cy="2133600"/>
            </a:xfrm>
            <a:prstGeom prst="rect">
              <a:avLst/>
            </a:prstGeom>
            <a:noFill/>
            <a:ln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074" name="Picture 2" descr="http://s3.amazonaws.com/thumbnails.illustrationsource.com/huge.0.68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219050" y="5318007"/>
            <a:ext cx="754040" cy="120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images.clipartof.com/thumbnails/1048109-Royalty-Free-RF-Clip-Art-Illustration-Of-A-Cartoon-Stinky-Lazy-Ma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8747" y="5292537"/>
            <a:ext cx="1428750" cy="12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sr.photos3.fotosearch.com/bthumb/CSP/CSP818/k818364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4414" y="5238749"/>
            <a:ext cx="1143000" cy="161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thumbs.dreamstime.com/z/backpacker-25860659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70"/>
          <a:stretch/>
        </p:blipFill>
        <p:spPr bwMode="auto">
          <a:xfrm>
            <a:off x="7510512" y="5355102"/>
            <a:ext cx="1355459" cy="128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241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What’s An Attractive Segment?</a:t>
            </a:r>
            <a:endParaRPr lang="en-US" dirty="0"/>
          </a:p>
        </p:txBody>
      </p:sp>
      <p:pic>
        <p:nvPicPr>
          <p:cNvPr id="10" name="Picture 9" descr="Receation_Use_bw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00" y="3498277"/>
            <a:ext cx="4183529" cy="323272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1524000"/>
            <a:ext cx="774007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sz="2000" dirty="0" smtClean="0"/>
              <a:t>High use correlates high level of attractiveness of the surrounding area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 smtClean="0"/>
              <a:t>High use areas (Ocala, Withlacoochee, Suwannee) have more attraction features to offer: tourism support facilities, landscape features, and outdoor recreation activities</a:t>
            </a:r>
          </a:p>
        </p:txBody>
      </p:sp>
      <p:pic>
        <p:nvPicPr>
          <p:cNvPr id="6" name="Picture 5" descr="Attractiveness_Supply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694" y="3498277"/>
            <a:ext cx="4183529" cy="323272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8063" y="5629928"/>
            <a:ext cx="14436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PEAK USE LEVEL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20877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1"/>
            <a:ext cx="8509819" cy="990600"/>
          </a:xfrm>
        </p:spPr>
        <p:txBody>
          <a:bodyPr>
            <a:noAutofit/>
          </a:bodyPr>
          <a:lstStyle/>
          <a:p>
            <a:r>
              <a:rPr lang="en-US" dirty="0" smtClean="0"/>
              <a:t>What Do They Want? </a:t>
            </a:r>
            <a:br>
              <a:rPr lang="en-US" dirty="0" smtClean="0"/>
            </a:br>
            <a:r>
              <a:rPr lang="en-US" dirty="0" smtClean="0"/>
              <a:t>Surrounding Attractions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3458" y="2116393"/>
            <a:ext cx="8583561" cy="2558845"/>
          </a:xfrm>
        </p:spPr>
        <p:txBody>
          <a:bodyPr>
            <a:noAutofit/>
          </a:bodyPr>
          <a:lstStyle/>
          <a:p>
            <a:pPr>
              <a:buFont typeface="Wingdings" charset="2"/>
              <a:buChar char="§"/>
            </a:pPr>
            <a:r>
              <a:rPr lang="en-US" sz="2800" dirty="0"/>
              <a:t>Use is focused in a few key areas</a:t>
            </a:r>
          </a:p>
          <a:p>
            <a:pPr lvl="1">
              <a:buFont typeface="Wingdings" charset="2"/>
              <a:buChar char="§"/>
            </a:pPr>
            <a:r>
              <a:rPr lang="en-US" sz="2400" dirty="0" smtClean="0"/>
              <a:t>Areas </a:t>
            </a:r>
            <a:r>
              <a:rPr lang="en-US" sz="2400" dirty="0"/>
              <a:t>close to urban areas (Little Big Econ, Cross Florida Greenway)</a:t>
            </a:r>
          </a:p>
          <a:p>
            <a:pPr lvl="1">
              <a:buFont typeface="Wingdings" charset="2"/>
              <a:buChar char="§"/>
            </a:pPr>
            <a:r>
              <a:rPr lang="en-US" sz="2400" dirty="0" smtClean="0"/>
              <a:t>Areas </a:t>
            </a:r>
            <a:r>
              <a:rPr lang="en-US" sz="2400" dirty="0"/>
              <a:t>with more attraction features to </a:t>
            </a:r>
            <a:r>
              <a:rPr lang="en-US" sz="2400" dirty="0" smtClean="0"/>
              <a:t>offer (Ocala NF, Suwannee segments)</a:t>
            </a:r>
          </a:p>
          <a:p>
            <a:pPr lvl="1"/>
            <a:endParaRPr lang="en-US" sz="2400" dirty="0"/>
          </a:p>
          <a:p>
            <a:pPr>
              <a:buFont typeface="Wingdings" charset="2"/>
              <a:buChar char="§"/>
            </a:pPr>
            <a:r>
              <a:rPr lang="en-US" sz="2800" dirty="0"/>
              <a:t>Consistent use (approximately 350,000 visits)</a:t>
            </a:r>
          </a:p>
          <a:p>
            <a:pPr lvl="1">
              <a:buFont typeface="Wingdings" charset="2"/>
              <a:buChar char="§"/>
            </a:pPr>
            <a:r>
              <a:rPr lang="en-US" sz="2400" dirty="0"/>
              <a:t>Many areas could accommodate more users</a:t>
            </a:r>
          </a:p>
          <a:p>
            <a:pPr lvl="1">
              <a:buFont typeface="Wingdings" charset="2"/>
              <a:buChar char="§"/>
            </a:pPr>
            <a:r>
              <a:rPr lang="en-US" sz="2400" dirty="0"/>
              <a:t>Expanding visitation is very </a:t>
            </a:r>
            <a:r>
              <a:rPr lang="en-US" sz="2400" dirty="0" smtClean="0"/>
              <a:t>possible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4724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485" y="523568"/>
            <a:ext cx="8893276" cy="990600"/>
          </a:xfrm>
        </p:spPr>
        <p:txBody>
          <a:bodyPr>
            <a:normAutofit/>
          </a:bodyPr>
          <a:lstStyle/>
          <a:p>
            <a:r>
              <a:rPr lang="en-US" dirty="0" smtClean="0"/>
              <a:t>What if area is not “attractive”?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1426"/>
            <a:ext cx="8583561" cy="3591233"/>
          </a:xfrm>
        </p:spPr>
        <p:txBody>
          <a:bodyPr>
            <a:noAutofit/>
          </a:bodyPr>
          <a:lstStyle/>
          <a:p>
            <a:pPr>
              <a:buFont typeface="Wingdings" charset="2"/>
              <a:buChar char="§"/>
            </a:pPr>
            <a:r>
              <a:rPr lang="en-US" dirty="0" smtClean="0"/>
              <a:t>Areas like St. Marks, Big Cypress…</a:t>
            </a:r>
          </a:p>
          <a:p>
            <a:pPr lvl="1">
              <a:buFont typeface="Wingdings" charset="2"/>
              <a:buChar char="§"/>
            </a:pPr>
            <a:r>
              <a:rPr lang="en-US" dirty="0"/>
              <a:t>P</a:t>
            </a:r>
            <a:r>
              <a:rPr lang="en-US" dirty="0" smtClean="0"/>
              <a:t>erceived more attractive than what areas can deliver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Creation/improvement: attraction features</a:t>
            </a:r>
          </a:p>
          <a:p>
            <a:pPr lvl="1">
              <a:buFont typeface="Wingdings" charset="2"/>
              <a:buChar char="§"/>
            </a:pPr>
            <a:r>
              <a:rPr lang="en-US" dirty="0"/>
              <a:t>E</a:t>
            </a:r>
            <a:r>
              <a:rPr lang="en-US" dirty="0" smtClean="0"/>
              <a:t>xpectations should be </a:t>
            </a:r>
            <a:r>
              <a:rPr lang="en-US" dirty="0"/>
              <a:t>matched by </a:t>
            </a:r>
            <a:r>
              <a:rPr lang="en-US" dirty="0" smtClean="0"/>
              <a:t>supply</a:t>
            </a:r>
          </a:p>
          <a:p>
            <a:pPr>
              <a:buFont typeface="Wingdings" charset="2"/>
              <a:buChar char="§"/>
            </a:pPr>
            <a:endParaRPr lang="en-US" dirty="0"/>
          </a:p>
          <a:p>
            <a:pPr>
              <a:buFont typeface="Wingdings" charset="2"/>
              <a:buChar char="§"/>
            </a:pPr>
            <a:r>
              <a:rPr lang="en-US" dirty="0" smtClean="0"/>
              <a:t>Areas like Apalachicola, Tosohatchee and others</a:t>
            </a:r>
          </a:p>
          <a:p>
            <a:pPr lvl="1">
              <a:buFont typeface="Wingdings" charset="2"/>
              <a:buChar char="§"/>
            </a:pPr>
            <a:r>
              <a:rPr lang="en-US" dirty="0"/>
              <a:t>P</a:t>
            </a:r>
            <a:r>
              <a:rPr lang="en-US" dirty="0" smtClean="0"/>
              <a:t>erceived less attractive than what areas possess</a:t>
            </a:r>
          </a:p>
          <a:p>
            <a:pPr lvl="1">
              <a:buFont typeface="Wingdings" charset="2"/>
              <a:buChar char="§"/>
            </a:pPr>
            <a:r>
              <a:rPr lang="en-US" dirty="0"/>
              <a:t>U</a:t>
            </a:r>
            <a:r>
              <a:rPr lang="en-US" dirty="0" smtClean="0"/>
              <a:t>ntapped potential 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Promote attraction features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Awareness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35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Things to Monitor/Improve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Improving Experience</a:t>
            </a:r>
          </a:p>
          <a:p>
            <a:pPr lvl="1"/>
            <a:r>
              <a:rPr lang="en-US" dirty="0" smtClean="0"/>
              <a:t>Communication!!!</a:t>
            </a:r>
          </a:p>
          <a:p>
            <a:pPr lvl="2"/>
            <a:r>
              <a:rPr lang="en-US" dirty="0" smtClean="0"/>
              <a:t>Highlight water and wildlife attractions</a:t>
            </a:r>
          </a:p>
          <a:p>
            <a:pPr lvl="2"/>
            <a:r>
              <a:rPr lang="en-US" dirty="0" smtClean="0"/>
              <a:t>Highlight surrounding amenities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Higher Use Sites</a:t>
            </a:r>
          </a:p>
          <a:p>
            <a:pPr lvl="1"/>
            <a:r>
              <a:rPr lang="en-US" dirty="0"/>
              <a:t>Diverse amenities surrounding section</a:t>
            </a:r>
          </a:p>
          <a:p>
            <a:pPr lvl="1"/>
            <a:r>
              <a:rPr lang="en-US" dirty="0" smtClean="0"/>
              <a:t>Close to water</a:t>
            </a:r>
          </a:p>
          <a:p>
            <a:pPr lvl="1"/>
            <a:r>
              <a:rPr lang="en-US" dirty="0" smtClean="0"/>
              <a:t>Close to residential areas</a:t>
            </a:r>
          </a:p>
          <a:p>
            <a:pPr lvl="2"/>
            <a:r>
              <a:rPr lang="en-US" dirty="0" smtClean="0"/>
              <a:t>Middle income has higher rates of use</a:t>
            </a:r>
          </a:p>
          <a:p>
            <a:pPr marL="274320" lvl="1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Lower Use Sites</a:t>
            </a:r>
          </a:p>
          <a:p>
            <a:pPr lvl="1"/>
            <a:r>
              <a:rPr lang="en-US" dirty="0" smtClean="0"/>
              <a:t>“Isolated” areas</a:t>
            </a:r>
          </a:p>
          <a:p>
            <a:pPr lvl="2"/>
            <a:r>
              <a:rPr lang="en-US" dirty="0" smtClean="0"/>
              <a:t>But, communication could remove isolated perception</a:t>
            </a:r>
          </a:p>
          <a:p>
            <a:pPr lvl="1"/>
            <a:r>
              <a:rPr lang="en-US" dirty="0" smtClean="0"/>
              <a:t>Sand hills</a:t>
            </a:r>
          </a:p>
          <a:p>
            <a:pPr lvl="2"/>
            <a:r>
              <a:rPr lang="en-US" dirty="0" smtClean="0"/>
              <a:t>Potential trail “improvements” could improve use</a:t>
            </a:r>
          </a:p>
        </p:txBody>
      </p:sp>
    </p:spTree>
    <p:extLst>
      <p:ext uri="{BB962C8B-B14F-4D97-AF65-F5344CB8AC3E}">
        <p14:creationId xmlns:p14="http://schemas.microsoft.com/office/powerpoint/2010/main" val="16320346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794011" y="4872182"/>
            <a:ext cx="42902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chemeClr val="bg1"/>
                </a:solidFill>
                <a:latin typeface="Optima"/>
                <a:cs typeface="Optima"/>
              </a:rPr>
              <a:t>Thank you</a:t>
            </a:r>
            <a:endParaRPr lang="en-US" sz="6000" dirty="0">
              <a:solidFill>
                <a:schemeClr val="bg1"/>
              </a:solidFill>
              <a:latin typeface="Optima"/>
              <a:cs typeface="Optim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6627168"/>
            <a:ext cx="27940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chemeClr val="bg1"/>
                </a:solidFill>
              </a:rPr>
              <a:t>FNST by Lake </a:t>
            </a:r>
            <a:r>
              <a:rPr lang="en-US" sz="900" dirty="0" err="1" smtClean="0">
                <a:solidFill>
                  <a:schemeClr val="bg1"/>
                </a:solidFill>
              </a:rPr>
              <a:t>DeLancy</a:t>
            </a:r>
            <a:r>
              <a:rPr lang="en-US" sz="900" dirty="0" smtClean="0">
                <a:solidFill>
                  <a:schemeClr val="bg1"/>
                </a:solidFill>
              </a:rPr>
              <a:t>, Ocala NF</a:t>
            </a:r>
            <a:endParaRPr lang="en-US" sz="900" dirty="0">
              <a:solidFill>
                <a:schemeClr val="bg1"/>
              </a:solidFill>
            </a:endParaRPr>
          </a:p>
        </p:txBody>
      </p:sp>
      <p:pic>
        <p:nvPicPr>
          <p:cNvPr id="6" name="Picture 5" descr="IMG_2706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58377" y="5492605"/>
            <a:ext cx="34919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Thank you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581001"/>
            <a:ext cx="174952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</a:rPr>
              <a:t>FNST by St. Marks NWR</a:t>
            </a:r>
            <a:r>
              <a:rPr lang="en-US" sz="1100" dirty="0" smtClean="0"/>
              <a:t> 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4319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1492</TotalTime>
  <Words>1094</Words>
  <Application>Microsoft Office PowerPoint</Application>
  <PresentationFormat>On-screen Show (4:3)</PresentationFormat>
  <Paragraphs>316</Paragraphs>
  <Slides>25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Clarity</vt:lpstr>
      <vt:lpstr>FNST Visitor Assessment </vt:lpstr>
      <vt:lpstr>Acknowledgements</vt:lpstr>
      <vt:lpstr>What to Expect</vt:lpstr>
      <vt:lpstr>PowerPoint Presentation</vt:lpstr>
      <vt:lpstr>2013-2014 Study Sites &amp; Use Level</vt:lpstr>
      <vt:lpstr>2013-2014 Study Site Use by Month</vt:lpstr>
      <vt:lpstr>2013-2014 Trail-Wide Use Estimates</vt:lpstr>
      <vt:lpstr>2013-2014 Use Estimate by Segments</vt:lpstr>
      <vt:lpstr>FNST Visitors by Area (NF and NP) </vt:lpstr>
      <vt:lpstr>Refinement of Visitor Use Estimates</vt:lpstr>
      <vt:lpstr>PowerPoint Presentation</vt:lpstr>
      <vt:lpstr>Demographics (n=328)</vt:lpstr>
      <vt:lpstr>Demographics (n=328)</vt:lpstr>
      <vt:lpstr>Trip characteristics (n=328) </vt:lpstr>
      <vt:lpstr>Trip Characteristics (n=328)</vt:lpstr>
      <vt:lpstr>Source of trail information</vt:lpstr>
      <vt:lpstr>Preferences and motivations</vt:lpstr>
      <vt:lpstr>Trail experience and feedback</vt:lpstr>
      <vt:lpstr>PowerPoint Presentation</vt:lpstr>
      <vt:lpstr>People visit the FNST for different reasons. Desire different things.</vt:lpstr>
      <vt:lpstr>What’s An Attractive Segment?</vt:lpstr>
      <vt:lpstr>What Do They Want?  Surrounding Attractions</vt:lpstr>
      <vt:lpstr>What if area is not “attractive”?</vt:lpstr>
      <vt:lpstr>Things to Monitor/Improve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2012-2013 FNST visitor use estimate</dc:title>
  <dc:creator>Bin Wan</dc:creator>
  <cp:lastModifiedBy>Stein,Taylor Verne</cp:lastModifiedBy>
  <cp:revision>142</cp:revision>
  <cp:lastPrinted>2014-06-08T22:15:39Z</cp:lastPrinted>
  <dcterms:created xsi:type="dcterms:W3CDTF">2014-05-29T18:40:23Z</dcterms:created>
  <dcterms:modified xsi:type="dcterms:W3CDTF">2015-06-08T14:43:58Z</dcterms:modified>
</cp:coreProperties>
</file>