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  <p:sldMasterId id="2147483661" r:id="rId2"/>
    <p:sldMasterId id="2147483673" r:id="rId3"/>
    <p:sldMasterId id="2147483677" r:id="rId4"/>
  </p:sldMasterIdLst>
  <p:notesMasterIdLst>
    <p:notesMasterId r:id="rId58"/>
  </p:notesMasterIdLst>
  <p:handoutMasterIdLst>
    <p:handoutMasterId r:id="rId59"/>
  </p:handoutMasterIdLst>
  <p:sldIdLst>
    <p:sldId id="256" r:id="rId5"/>
    <p:sldId id="259" r:id="rId6"/>
    <p:sldId id="260" r:id="rId7"/>
    <p:sldId id="257" r:id="rId8"/>
    <p:sldId id="263" r:id="rId9"/>
    <p:sldId id="297" r:id="rId10"/>
    <p:sldId id="311" r:id="rId11"/>
    <p:sldId id="303" r:id="rId12"/>
    <p:sldId id="304" r:id="rId13"/>
    <p:sldId id="351" r:id="rId14"/>
    <p:sldId id="305" r:id="rId15"/>
    <p:sldId id="306" r:id="rId16"/>
    <p:sldId id="307" r:id="rId17"/>
    <p:sldId id="352" r:id="rId18"/>
    <p:sldId id="308" r:id="rId19"/>
    <p:sldId id="309" r:id="rId20"/>
    <p:sldId id="310" r:id="rId21"/>
    <p:sldId id="288" r:id="rId22"/>
    <p:sldId id="294" r:id="rId23"/>
    <p:sldId id="295" r:id="rId24"/>
    <p:sldId id="296" r:id="rId25"/>
    <p:sldId id="292" r:id="rId26"/>
    <p:sldId id="325" r:id="rId27"/>
    <p:sldId id="340" r:id="rId28"/>
    <p:sldId id="341" r:id="rId29"/>
    <p:sldId id="342" r:id="rId30"/>
    <p:sldId id="343" r:id="rId31"/>
    <p:sldId id="344" r:id="rId32"/>
    <p:sldId id="345" r:id="rId33"/>
    <p:sldId id="346" r:id="rId34"/>
    <p:sldId id="326" r:id="rId35"/>
    <p:sldId id="328" r:id="rId36"/>
    <p:sldId id="330" r:id="rId37"/>
    <p:sldId id="331" r:id="rId38"/>
    <p:sldId id="329" r:id="rId39"/>
    <p:sldId id="324" r:id="rId40"/>
    <p:sldId id="332" r:id="rId41"/>
    <p:sldId id="334" r:id="rId42"/>
    <p:sldId id="333" r:id="rId43"/>
    <p:sldId id="339" r:id="rId44"/>
    <p:sldId id="335" r:id="rId45"/>
    <p:sldId id="337" r:id="rId46"/>
    <p:sldId id="338" r:id="rId47"/>
    <p:sldId id="336" r:id="rId48"/>
    <p:sldId id="349" r:id="rId49"/>
    <p:sldId id="274" r:id="rId50"/>
    <p:sldId id="276" r:id="rId51"/>
    <p:sldId id="275" r:id="rId52"/>
    <p:sldId id="350" r:id="rId53"/>
    <p:sldId id="277" r:id="rId54"/>
    <p:sldId id="278" r:id="rId55"/>
    <p:sldId id="347" r:id="rId56"/>
    <p:sldId id="348" r:id="rId57"/>
  </p:sldIdLst>
  <p:sldSz cx="9144000" cy="5143500" type="screen16x9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641A82F-0064-46F9-A874-6ECACFA07AF8}" v="420" dt="2017-04-25T15:15:15.843"/>
    <p1510:client id="{75B8D70A-26D1-4C91-B7A6-E9E49ABC64FA}" v="84" dt="2017-04-25T23:47:05.718"/>
    <p1510:client id="{94A674A6-ECFE-45E2-8F07-C390591DF10D}" v="429" dt="2017-04-26T00:42:22.683"/>
    <p1510:client id="{4758CDD1-9BE1-4568-A532-3B258E217E88}" v="433" dt="2017-04-26T05:33:29.939"/>
    <p1510:client id="{CF524219-C0F3-4636-9974-33157B77C160}" v="2" dt="2017-04-25T15:37:50.361"/>
    <p1510:client id="{B9EB60D4-87B1-4D99-A6B2-4E49F12191D0}" v="59" dt="2017-04-25T20:33:43.064"/>
    <p1510:client id="{8AC1B1D3-0F22-4AAF-9F0C-0DA69C759245}" v="212" dt="2017-04-25T22:02:21.928"/>
    <p1510:client id="{F2A7F897-C525-413B-ADC8-409CDCE64843}" v="1" dt="2017-04-26T00:52:17.06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9C7853C-536D-4A76-A0AE-DD22124D55A5}" styleName="主题样式 1 - 强调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0" d="100"/>
          <a:sy n="60" d="100"/>
        </p:scale>
        <p:origin x="278" y="38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63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61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microsoft.com/office/2015/10/relationships/revisionInfo" Target="revisionInfo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handoutMaster" Target="handoutMasters/handout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346DC08-AE3C-4264-802D-D8F52EED7B27}" type="doc">
      <dgm:prSet loTypeId="urn:microsoft.com/office/officeart/2005/8/layout/hProcess9" loCatId="process" qsTypeId="urn:microsoft.com/office/officeart/2005/8/quickstyle/simple1" qsCatId="simple" csTypeId="urn:microsoft.com/office/officeart/2005/8/colors/accent3_2" csCatId="accent3" phldr="1"/>
      <dgm:spPr/>
    </dgm:pt>
    <dgm:pt modelId="{CF5946F0-9BD7-4AAD-B7DD-FCA886FA70C3}">
      <dgm:prSet custT="1"/>
      <dgm:spPr/>
      <dgm:t>
        <a:bodyPr/>
        <a:lstStyle/>
        <a:p>
          <a:r>
            <a:rPr lang="en-US" altLang="zh-CN" sz="1200" b="0" i="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Forest Service and Regional Approval</a:t>
          </a:r>
          <a:endParaRPr lang="en-US" altLang="zh-CN" sz="1200" b="0" i="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63507F4-873E-4304-85CA-88497F8F4C80}" type="parTrans" cxnId="{3DB6D676-2FFE-4239-A8D1-F7F4EF7A113E}">
      <dgm:prSet/>
      <dgm:spPr/>
      <dgm:t>
        <a:bodyPr/>
        <a:lstStyle/>
        <a:p>
          <a:endParaRPr lang="en-US"/>
        </a:p>
      </dgm:t>
    </dgm:pt>
    <dgm:pt modelId="{725142B2-7C58-4D40-BE6F-BAEE3768FC58}" type="sibTrans" cxnId="{3DB6D676-2FFE-4239-A8D1-F7F4EF7A113E}">
      <dgm:prSet/>
      <dgm:spPr/>
      <dgm:t>
        <a:bodyPr/>
        <a:lstStyle/>
        <a:p>
          <a:endParaRPr lang="en-US"/>
        </a:p>
      </dgm:t>
    </dgm:pt>
    <dgm:pt modelId="{23FE818E-9D2E-41B5-B97B-A38359ED6748}">
      <dgm:prSet custT="1"/>
      <dgm:spPr/>
      <dgm:t>
        <a:bodyPr/>
        <a:lstStyle/>
        <a:p>
          <a:r>
            <a:rPr lang="en-US" altLang="zh-CN" sz="1200" b="0" i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Published to the Federal Register</a:t>
          </a:r>
          <a:endParaRPr lang="en-US" sz="1200" b="0" i="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5F65661-3CEF-496F-801E-5814E336B6B7}" type="parTrans" cxnId="{5E7B648A-D679-4073-B6C6-8A51A5009372}">
      <dgm:prSet/>
      <dgm:spPr/>
      <dgm:t>
        <a:bodyPr/>
        <a:lstStyle/>
        <a:p>
          <a:endParaRPr lang="en-US"/>
        </a:p>
      </dgm:t>
    </dgm:pt>
    <dgm:pt modelId="{BFE0B6B9-B585-4BC1-8766-34D5D171064F}" type="sibTrans" cxnId="{5E7B648A-D679-4073-B6C6-8A51A5009372}">
      <dgm:prSet/>
      <dgm:spPr/>
      <dgm:t>
        <a:bodyPr/>
        <a:lstStyle/>
        <a:p>
          <a:endParaRPr lang="en-US"/>
        </a:p>
      </dgm:t>
    </dgm:pt>
    <dgm:pt modelId="{7E09440C-665E-402B-A665-5C0012666081}">
      <dgm:prSet custT="1"/>
      <dgm:spPr/>
      <dgm:t>
        <a:bodyPr/>
        <a:lstStyle/>
        <a:p>
          <a:r>
            <a:rPr lang="en-US" altLang="zh-CN" sz="1200" b="0" i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Approval by the U.S. Forest Service Supervisor</a:t>
          </a:r>
        </a:p>
      </dgm:t>
    </dgm:pt>
    <dgm:pt modelId="{2ED91A3A-A817-491C-827C-49E2CFCABC37}" type="parTrans" cxnId="{EA6DF698-AA51-499C-A991-5A459B6F15D8}">
      <dgm:prSet/>
      <dgm:spPr/>
      <dgm:t>
        <a:bodyPr/>
        <a:lstStyle/>
        <a:p>
          <a:endParaRPr lang="en-US"/>
        </a:p>
      </dgm:t>
    </dgm:pt>
    <dgm:pt modelId="{A55B308B-9E50-44EF-9210-D62A098F3D8F}" type="sibTrans" cxnId="{EA6DF698-AA51-499C-A991-5A459B6F15D8}">
      <dgm:prSet/>
      <dgm:spPr/>
      <dgm:t>
        <a:bodyPr/>
        <a:lstStyle/>
        <a:p>
          <a:endParaRPr lang="en-US"/>
        </a:p>
      </dgm:t>
    </dgm:pt>
    <dgm:pt modelId="{C456A768-37D2-4AFE-AE19-6830F62F685F}">
      <dgm:prSet custT="1"/>
      <dgm:spPr/>
      <dgm:t>
        <a:bodyPr/>
        <a:lstStyle/>
        <a:p>
          <a:r>
            <a:rPr lang="en-US" altLang="zh-CN" sz="1200" b="0" i="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NEPA compliance  </a:t>
          </a:r>
          <a:r>
            <a:rPr lang="en-US" altLang="zh-CN" sz="1200" b="0" i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met</a:t>
          </a:r>
        </a:p>
      </dgm:t>
    </dgm:pt>
    <dgm:pt modelId="{BE64B859-E13F-44B1-BC25-E9506DDBEC2F}" type="parTrans" cxnId="{C37CA6ED-9860-4753-913F-50262CF4AE3B}">
      <dgm:prSet/>
      <dgm:spPr/>
      <dgm:t>
        <a:bodyPr/>
        <a:lstStyle/>
        <a:p>
          <a:endParaRPr lang="en-US"/>
        </a:p>
      </dgm:t>
    </dgm:pt>
    <dgm:pt modelId="{E02BBDFD-6E5E-47AA-B5B5-60900A685304}" type="sibTrans" cxnId="{C37CA6ED-9860-4753-913F-50262CF4AE3B}">
      <dgm:prSet/>
      <dgm:spPr/>
      <dgm:t>
        <a:bodyPr/>
        <a:lstStyle/>
        <a:p>
          <a:endParaRPr lang="en-US"/>
        </a:p>
      </dgm:t>
    </dgm:pt>
    <dgm:pt modelId="{20B058B0-1E0E-4E20-AADB-6F6BCDDD2D20}">
      <dgm:prSet custT="1"/>
      <dgm:spPr/>
      <dgm:t>
        <a:bodyPr/>
        <a:lstStyle/>
        <a:p>
          <a:r>
            <a:rPr lang="en-US" altLang="zh-CN" sz="1200" b="0" i="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Federal Action </a:t>
          </a:r>
          <a:r>
            <a:rPr lang="en-US" altLang="zh-CN" sz="1200" b="0" i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and </a:t>
          </a:r>
          <a:r>
            <a:rPr lang="en-US" altLang="zh-CN" sz="1200" b="0" i="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possible approval </a:t>
          </a:r>
          <a:r>
            <a:rPr lang="en-US" altLang="zh-CN" sz="1200" b="0" i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by the U.S. Congress</a:t>
          </a:r>
        </a:p>
      </dgm:t>
    </dgm:pt>
    <dgm:pt modelId="{FA5F055C-DA46-413D-97F6-E67CA7706B67}" type="parTrans" cxnId="{05792660-194A-436E-AA6C-E32081E5BE47}">
      <dgm:prSet/>
      <dgm:spPr/>
      <dgm:t>
        <a:bodyPr/>
        <a:lstStyle/>
        <a:p>
          <a:endParaRPr lang="en-US"/>
        </a:p>
      </dgm:t>
    </dgm:pt>
    <dgm:pt modelId="{45A5D301-7510-4CBF-B1DB-82FA618D700B}" type="sibTrans" cxnId="{05792660-194A-436E-AA6C-E32081E5BE47}">
      <dgm:prSet/>
      <dgm:spPr/>
      <dgm:t>
        <a:bodyPr/>
        <a:lstStyle/>
        <a:p>
          <a:endParaRPr lang="en-US"/>
        </a:p>
      </dgm:t>
    </dgm:pt>
    <dgm:pt modelId="{2E0030EF-A018-44AB-9E4A-03E76A61AAA1}">
      <dgm:prSet custT="1"/>
      <dgm:spPr/>
      <dgm:t>
        <a:bodyPr/>
        <a:lstStyle/>
        <a:p>
          <a:r>
            <a:rPr lang="en-US" altLang="zh-CN" sz="1200" b="0" i="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Office of General Council concurrence</a:t>
          </a:r>
          <a:endParaRPr lang="en-US" altLang="zh-CN" sz="1200" b="0" i="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6DC21E7-0988-4371-8228-62A566778485}" type="parTrans" cxnId="{589A5BD7-3F58-48DA-908E-62D07FF07831}">
      <dgm:prSet/>
      <dgm:spPr/>
      <dgm:t>
        <a:bodyPr/>
        <a:lstStyle/>
        <a:p>
          <a:endParaRPr lang="en-US"/>
        </a:p>
      </dgm:t>
    </dgm:pt>
    <dgm:pt modelId="{F38C9EB0-FC21-4B6B-9BD0-4CF38BFE5854}" type="sibTrans" cxnId="{589A5BD7-3F58-48DA-908E-62D07FF07831}">
      <dgm:prSet/>
      <dgm:spPr/>
      <dgm:t>
        <a:bodyPr/>
        <a:lstStyle/>
        <a:p>
          <a:endParaRPr lang="en-US"/>
        </a:p>
      </dgm:t>
    </dgm:pt>
    <dgm:pt modelId="{3CA1FD80-D673-42E2-BCF4-79A01CF4C6AF}" type="pres">
      <dgm:prSet presAssocID="{6346DC08-AE3C-4264-802D-D8F52EED7B27}" presName="CompostProcess" presStyleCnt="0">
        <dgm:presLayoutVars>
          <dgm:dir/>
          <dgm:resizeHandles val="exact"/>
        </dgm:presLayoutVars>
      </dgm:prSet>
      <dgm:spPr/>
    </dgm:pt>
    <dgm:pt modelId="{9BA1B898-D2F5-420E-AAA1-E7B330740D5F}" type="pres">
      <dgm:prSet presAssocID="{6346DC08-AE3C-4264-802D-D8F52EED7B27}" presName="arrow" presStyleLbl="bgShp" presStyleIdx="0" presStyleCnt="1"/>
      <dgm:spPr/>
    </dgm:pt>
    <dgm:pt modelId="{7630F4B8-3C35-4033-9738-CC1DD868E0A9}" type="pres">
      <dgm:prSet presAssocID="{6346DC08-AE3C-4264-802D-D8F52EED7B27}" presName="linearProcess" presStyleCnt="0"/>
      <dgm:spPr/>
    </dgm:pt>
    <dgm:pt modelId="{08617086-F6B3-4D8D-B929-F30F28A28AC6}" type="pres">
      <dgm:prSet presAssocID="{CF5946F0-9BD7-4AAD-B7DD-FCA886FA70C3}" presName="textNode" presStyleLbl="node1" presStyleIdx="0" presStyleCnt="6" custScaleX="14135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8A178C0-5C8F-4448-863F-96F86C6C85FF}" type="pres">
      <dgm:prSet presAssocID="{725142B2-7C58-4D40-BE6F-BAEE3768FC58}" presName="sibTrans" presStyleCnt="0"/>
      <dgm:spPr/>
    </dgm:pt>
    <dgm:pt modelId="{6BC4720B-2BE9-498C-897D-429121A306C6}" type="pres">
      <dgm:prSet presAssocID="{2E0030EF-A018-44AB-9E4A-03E76A61AAA1}" presName="textNode" presStyleLbl="node1" presStyleIdx="1" presStyleCnt="6" custScaleX="15668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B048822-A3CA-42EA-9DB9-5063E280D99C}" type="pres">
      <dgm:prSet presAssocID="{F38C9EB0-FC21-4B6B-9BD0-4CF38BFE5854}" presName="sibTrans" presStyleCnt="0"/>
      <dgm:spPr/>
    </dgm:pt>
    <dgm:pt modelId="{2B41D3D3-EA99-4669-AE06-1B6C686B44A1}" type="pres">
      <dgm:prSet presAssocID="{20B058B0-1E0E-4E20-AADB-6F6BCDDD2D20}" presName="textNode" presStyleLbl="node1" presStyleIdx="2" presStyleCnt="6" custScaleX="16633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95FDA80-C03A-44E0-BFD1-156009F0B8E1}" type="pres">
      <dgm:prSet presAssocID="{45A5D301-7510-4CBF-B1DB-82FA618D700B}" presName="sibTrans" presStyleCnt="0"/>
      <dgm:spPr/>
    </dgm:pt>
    <dgm:pt modelId="{CC664F6C-42FC-45FF-81E4-C53E29407E53}" type="pres">
      <dgm:prSet presAssocID="{C456A768-37D2-4AFE-AE19-6830F62F685F}" presName="textNode" presStyleLbl="node1" presStyleIdx="3" presStyleCnt="6" custScaleX="17393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50D2482-ABAA-415D-8967-ACBDBA820BA7}" type="pres">
      <dgm:prSet presAssocID="{E02BBDFD-6E5E-47AA-B5B5-60900A685304}" presName="sibTrans" presStyleCnt="0"/>
      <dgm:spPr/>
    </dgm:pt>
    <dgm:pt modelId="{EB149D68-A190-48FB-AA9D-762C8C544247}" type="pres">
      <dgm:prSet presAssocID="{23FE818E-9D2E-41B5-B97B-A38359ED6748}" presName="textNode" presStyleLbl="node1" presStyleIdx="4" presStyleCnt="6" custScaleX="14135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E55022A-B41E-47EC-BD6A-AF6E44EF2C23}" type="pres">
      <dgm:prSet presAssocID="{BFE0B6B9-B585-4BC1-8766-34D5D171064F}" presName="sibTrans" presStyleCnt="0"/>
      <dgm:spPr/>
    </dgm:pt>
    <dgm:pt modelId="{DBA34395-6670-4B2E-AC59-C01829C56AEE}" type="pres">
      <dgm:prSet presAssocID="{7E09440C-665E-402B-A665-5C0012666081}" presName="textNode" presStyleLbl="node1" presStyleIdx="5" presStyleCnt="6" custScaleX="14135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DB6D676-2FFE-4239-A8D1-F7F4EF7A113E}" srcId="{6346DC08-AE3C-4264-802D-D8F52EED7B27}" destId="{CF5946F0-9BD7-4AAD-B7DD-FCA886FA70C3}" srcOrd="0" destOrd="0" parTransId="{363507F4-873E-4304-85CA-88497F8F4C80}" sibTransId="{725142B2-7C58-4D40-BE6F-BAEE3768FC58}"/>
    <dgm:cxn modelId="{EA6DF698-AA51-499C-A991-5A459B6F15D8}" srcId="{6346DC08-AE3C-4264-802D-D8F52EED7B27}" destId="{7E09440C-665E-402B-A665-5C0012666081}" srcOrd="5" destOrd="0" parTransId="{2ED91A3A-A817-491C-827C-49E2CFCABC37}" sibTransId="{A55B308B-9E50-44EF-9210-D62A098F3D8F}"/>
    <dgm:cxn modelId="{4C251BB9-2C76-4EB4-8D24-C3B7D15FF7C8}" type="presOf" srcId="{CF5946F0-9BD7-4AAD-B7DD-FCA886FA70C3}" destId="{08617086-F6B3-4D8D-B929-F30F28A28AC6}" srcOrd="0" destOrd="0" presId="urn:microsoft.com/office/officeart/2005/8/layout/hProcess9"/>
    <dgm:cxn modelId="{3D64205C-F071-4379-9413-803FBC3736F7}" type="presOf" srcId="{20B058B0-1E0E-4E20-AADB-6F6BCDDD2D20}" destId="{2B41D3D3-EA99-4669-AE06-1B6C686B44A1}" srcOrd="0" destOrd="0" presId="urn:microsoft.com/office/officeart/2005/8/layout/hProcess9"/>
    <dgm:cxn modelId="{F2F62F5E-3B9E-41FB-965D-FE8DA4EF7AFD}" type="presOf" srcId="{C456A768-37D2-4AFE-AE19-6830F62F685F}" destId="{CC664F6C-42FC-45FF-81E4-C53E29407E53}" srcOrd="0" destOrd="0" presId="urn:microsoft.com/office/officeart/2005/8/layout/hProcess9"/>
    <dgm:cxn modelId="{B772E2B3-5C33-497A-AB28-B0F05C575CAD}" type="presOf" srcId="{23FE818E-9D2E-41B5-B97B-A38359ED6748}" destId="{EB149D68-A190-48FB-AA9D-762C8C544247}" srcOrd="0" destOrd="0" presId="urn:microsoft.com/office/officeart/2005/8/layout/hProcess9"/>
    <dgm:cxn modelId="{05792660-194A-436E-AA6C-E32081E5BE47}" srcId="{6346DC08-AE3C-4264-802D-D8F52EED7B27}" destId="{20B058B0-1E0E-4E20-AADB-6F6BCDDD2D20}" srcOrd="2" destOrd="0" parTransId="{FA5F055C-DA46-413D-97F6-E67CA7706B67}" sibTransId="{45A5D301-7510-4CBF-B1DB-82FA618D700B}"/>
    <dgm:cxn modelId="{98E8C1B6-0CC0-45DF-B126-7DDEEE0566D3}" type="presOf" srcId="{2E0030EF-A018-44AB-9E4A-03E76A61AAA1}" destId="{6BC4720B-2BE9-498C-897D-429121A306C6}" srcOrd="0" destOrd="0" presId="urn:microsoft.com/office/officeart/2005/8/layout/hProcess9"/>
    <dgm:cxn modelId="{589A5BD7-3F58-48DA-908E-62D07FF07831}" srcId="{6346DC08-AE3C-4264-802D-D8F52EED7B27}" destId="{2E0030EF-A018-44AB-9E4A-03E76A61AAA1}" srcOrd="1" destOrd="0" parTransId="{86DC21E7-0988-4371-8228-62A566778485}" sibTransId="{F38C9EB0-FC21-4B6B-9BD0-4CF38BFE5854}"/>
    <dgm:cxn modelId="{C37CA6ED-9860-4753-913F-50262CF4AE3B}" srcId="{6346DC08-AE3C-4264-802D-D8F52EED7B27}" destId="{C456A768-37D2-4AFE-AE19-6830F62F685F}" srcOrd="3" destOrd="0" parTransId="{BE64B859-E13F-44B1-BC25-E9506DDBEC2F}" sibTransId="{E02BBDFD-6E5E-47AA-B5B5-60900A685304}"/>
    <dgm:cxn modelId="{5E7B648A-D679-4073-B6C6-8A51A5009372}" srcId="{6346DC08-AE3C-4264-802D-D8F52EED7B27}" destId="{23FE818E-9D2E-41B5-B97B-A38359ED6748}" srcOrd="4" destOrd="0" parTransId="{55F65661-3CEF-496F-801E-5814E336B6B7}" sibTransId="{BFE0B6B9-B585-4BC1-8766-34D5D171064F}"/>
    <dgm:cxn modelId="{DA407A71-BD97-4FBC-A9C3-E7FF50CE5D86}" type="presOf" srcId="{7E09440C-665E-402B-A665-5C0012666081}" destId="{DBA34395-6670-4B2E-AC59-C01829C56AEE}" srcOrd="0" destOrd="0" presId="urn:microsoft.com/office/officeart/2005/8/layout/hProcess9"/>
    <dgm:cxn modelId="{B793B2F1-0BA7-4B12-8643-D36EAC2AC392}" type="presOf" srcId="{6346DC08-AE3C-4264-802D-D8F52EED7B27}" destId="{3CA1FD80-D673-42E2-BCF4-79A01CF4C6AF}" srcOrd="0" destOrd="0" presId="urn:microsoft.com/office/officeart/2005/8/layout/hProcess9"/>
    <dgm:cxn modelId="{40CC1655-604A-4E61-82FF-E2ED38803609}" type="presParOf" srcId="{3CA1FD80-D673-42E2-BCF4-79A01CF4C6AF}" destId="{9BA1B898-D2F5-420E-AAA1-E7B330740D5F}" srcOrd="0" destOrd="0" presId="urn:microsoft.com/office/officeart/2005/8/layout/hProcess9"/>
    <dgm:cxn modelId="{EFF37648-211F-4A81-9941-59B0970BED92}" type="presParOf" srcId="{3CA1FD80-D673-42E2-BCF4-79A01CF4C6AF}" destId="{7630F4B8-3C35-4033-9738-CC1DD868E0A9}" srcOrd="1" destOrd="0" presId="urn:microsoft.com/office/officeart/2005/8/layout/hProcess9"/>
    <dgm:cxn modelId="{0CF23540-F67A-45D7-AB0F-14DAD7545C83}" type="presParOf" srcId="{7630F4B8-3C35-4033-9738-CC1DD868E0A9}" destId="{08617086-F6B3-4D8D-B929-F30F28A28AC6}" srcOrd="0" destOrd="0" presId="urn:microsoft.com/office/officeart/2005/8/layout/hProcess9"/>
    <dgm:cxn modelId="{86D7263F-AE0E-4634-9B4F-84837EE7FAC0}" type="presParOf" srcId="{7630F4B8-3C35-4033-9738-CC1DD868E0A9}" destId="{F8A178C0-5C8F-4448-863F-96F86C6C85FF}" srcOrd="1" destOrd="0" presId="urn:microsoft.com/office/officeart/2005/8/layout/hProcess9"/>
    <dgm:cxn modelId="{80920726-14FD-4C74-AE76-2832DB79D683}" type="presParOf" srcId="{7630F4B8-3C35-4033-9738-CC1DD868E0A9}" destId="{6BC4720B-2BE9-498C-897D-429121A306C6}" srcOrd="2" destOrd="0" presId="urn:microsoft.com/office/officeart/2005/8/layout/hProcess9"/>
    <dgm:cxn modelId="{E5B15D47-2CA5-42D0-B092-DDB7214761B4}" type="presParOf" srcId="{7630F4B8-3C35-4033-9738-CC1DD868E0A9}" destId="{4B048822-A3CA-42EA-9DB9-5063E280D99C}" srcOrd="3" destOrd="0" presId="urn:microsoft.com/office/officeart/2005/8/layout/hProcess9"/>
    <dgm:cxn modelId="{E36D077A-1BD1-4482-AD3E-1108BE158B37}" type="presParOf" srcId="{7630F4B8-3C35-4033-9738-CC1DD868E0A9}" destId="{2B41D3D3-EA99-4669-AE06-1B6C686B44A1}" srcOrd="4" destOrd="0" presId="urn:microsoft.com/office/officeart/2005/8/layout/hProcess9"/>
    <dgm:cxn modelId="{8324D912-0E06-4A46-89F0-924E6BD48186}" type="presParOf" srcId="{7630F4B8-3C35-4033-9738-CC1DD868E0A9}" destId="{295FDA80-C03A-44E0-BFD1-156009F0B8E1}" srcOrd="5" destOrd="0" presId="urn:microsoft.com/office/officeart/2005/8/layout/hProcess9"/>
    <dgm:cxn modelId="{0F839789-4B47-473C-98AA-95D4095AC3D9}" type="presParOf" srcId="{7630F4B8-3C35-4033-9738-CC1DD868E0A9}" destId="{CC664F6C-42FC-45FF-81E4-C53E29407E53}" srcOrd="6" destOrd="0" presId="urn:microsoft.com/office/officeart/2005/8/layout/hProcess9"/>
    <dgm:cxn modelId="{29749F9C-662A-43C3-9614-6F189BDF7B05}" type="presParOf" srcId="{7630F4B8-3C35-4033-9738-CC1DD868E0A9}" destId="{150D2482-ABAA-415D-8967-ACBDBA820BA7}" srcOrd="7" destOrd="0" presId="urn:microsoft.com/office/officeart/2005/8/layout/hProcess9"/>
    <dgm:cxn modelId="{86DEDF94-997E-44F2-A1FF-4B9DB5B43D3D}" type="presParOf" srcId="{7630F4B8-3C35-4033-9738-CC1DD868E0A9}" destId="{EB149D68-A190-48FB-AA9D-762C8C544247}" srcOrd="8" destOrd="0" presId="urn:microsoft.com/office/officeart/2005/8/layout/hProcess9"/>
    <dgm:cxn modelId="{1F50E8EA-5A0A-48F8-A0AE-6CB62B1BFABD}" type="presParOf" srcId="{7630F4B8-3C35-4033-9738-CC1DD868E0A9}" destId="{AE55022A-B41E-47EC-BD6A-AF6E44EF2C23}" srcOrd="9" destOrd="0" presId="urn:microsoft.com/office/officeart/2005/8/layout/hProcess9"/>
    <dgm:cxn modelId="{04B03B5F-5677-4634-BD84-B6C34B0D1535}" type="presParOf" srcId="{7630F4B8-3C35-4033-9738-CC1DD868E0A9}" destId="{DBA34395-6670-4B2E-AC59-C01829C56AEE}" srcOrd="10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520095-E93C-4C81-ABA9-696907218FFB}" type="datetimeFigureOut">
              <a:rPr lang="zh-CN" altLang="en-US" smtClean="0"/>
              <a:pPr/>
              <a:t>2017/7/28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EADE57-E477-4098-B091-CBE6A7AD4D9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EB82EF-CEF1-4E9F-BAEF-B2F25399E0BB}" type="datetimeFigureOut">
              <a:rPr lang="zh-CN" altLang="en-US" smtClean="0"/>
              <a:pPr/>
              <a:t>2017/7/28</a:t>
            </a:fld>
            <a:endParaRPr lang="zh-CN" alt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altLang="zh-CN"/>
              <a:t>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5D325E-E59D-4FC2-9386-B73827D7E28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5D325E-E59D-4FC2-9386-B73827D7E285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667435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5D325E-E59D-4FC2-9386-B73827D7E285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121766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5D325E-E59D-4FC2-9386-B73827D7E285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913415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5D325E-E59D-4FC2-9386-B73827D7E285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13419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5D325E-E59D-4FC2-9386-B73827D7E285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953219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5D325E-E59D-4FC2-9386-B73827D7E285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6092035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5D325E-E59D-4FC2-9386-B73827D7E285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8417284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5D325E-E59D-4FC2-9386-B73827D7E285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882415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5D325E-E59D-4FC2-9386-B73827D7E285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1542760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5D325E-E59D-4FC2-9386-B73827D7E285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8817436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5D325E-E59D-4FC2-9386-B73827D7E285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5235774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5D325E-E59D-4FC2-9386-B73827D7E285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5232474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5D325E-E59D-4FC2-9386-B73827D7E285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998269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5D325E-E59D-4FC2-9386-B73827D7E285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3693859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5D325E-E59D-4FC2-9386-B73827D7E285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1963328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IMPLAN (Impact analysis for planning) started in the late 1970s as a mainframe computing tool at the U.S. Forest Service (USFS) to</a:t>
            </a:r>
          </a:p>
          <a:p>
            <a:r>
              <a:rPr lang="en-US" altLang="zh-CN"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assess the economic impact of its activities.</a:t>
            </a:r>
          </a:p>
          <a:p>
            <a:r>
              <a:rPr lang="en-US" altLang="zh-CN"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With continuing support from the U.S. Forest Service, IMPLAN was enhanced by research studies and newer data in the field.</a:t>
            </a:r>
          </a:p>
          <a:p>
            <a:r>
              <a:rPr lang="en-US" altLang="zh-CN"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At the core of the model are procedures to derive a local input-output model by applying local</a:t>
            </a:r>
          </a:p>
          <a:p>
            <a:r>
              <a:rPr lang="en-US" altLang="zh-CN"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demographic, economic and fiscal data to the latest available U.S. input-output model.</a:t>
            </a:r>
            <a:endParaRPr kumimoji="1" lang="zh-CN" altLang="en-US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03203F-9E0D-4349-92F0-1BCBAE8D5B18}" type="slidenum">
              <a:rPr lang="en-US" altLang="zh-CN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5936943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IMPLAN (Impact analysis for planning) started in the late 1970s as a mainframe computing tool at the U.S. Forest Service (USFS) to</a:t>
            </a:r>
          </a:p>
          <a:p>
            <a:r>
              <a:rPr lang="en-US" altLang="zh-CN"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assess the economic impact of its activities.</a:t>
            </a:r>
          </a:p>
          <a:p>
            <a:r>
              <a:rPr lang="en-US" altLang="zh-CN"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With continuing support from the U.S. Forest Service, IMPLAN was enhanced by research studies and newer data in the field.</a:t>
            </a:r>
          </a:p>
          <a:p>
            <a:r>
              <a:rPr lang="en-US" altLang="zh-CN"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At the core of the model are procedures to derive a local input-output model by applying local</a:t>
            </a:r>
          </a:p>
          <a:p>
            <a:r>
              <a:rPr lang="en-US" altLang="zh-CN"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demographic, economic and fiscal data to the latest available U.S. input-output model.</a:t>
            </a:r>
            <a:endParaRPr kumimoji="1" lang="zh-CN" altLang="en-US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03203F-9E0D-4349-92F0-1BCBAE8D5B18}" type="slidenum">
              <a:rPr lang="en-US" altLang="zh-CN" smtClean="0">
                <a:solidFill>
                  <a:prstClr val="black"/>
                </a:solidFill>
                <a:latin typeface="Calibri"/>
                <a:ea typeface="宋体"/>
              </a:rPr>
              <a:pPr/>
              <a:t>20</a:t>
            </a:fld>
            <a:endParaRPr lang="zh-CN" altLang="en-US">
              <a:solidFill>
                <a:prstClr val="black"/>
              </a:solidFill>
              <a:latin typeface="Calibri"/>
              <a:ea typeface="宋体"/>
            </a:endParaRPr>
          </a:p>
        </p:txBody>
      </p:sp>
    </p:spTree>
    <p:extLst>
      <p:ext uri="{BB962C8B-B14F-4D97-AF65-F5344CB8AC3E}">
        <p14:creationId xmlns:p14="http://schemas.microsoft.com/office/powerpoint/2010/main" val="235936943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IMPLAN (Impact analysis for planning) started in the late 1970s as a mainframe computing tool at the U.S. Forest Service (USFS) to</a:t>
            </a:r>
          </a:p>
          <a:p>
            <a:r>
              <a:rPr lang="en-US" altLang="zh-CN"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assess the economic impact of its activities.</a:t>
            </a:r>
          </a:p>
          <a:p>
            <a:r>
              <a:rPr lang="en-US" altLang="zh-CN"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With continuing support from the U.S. Forest Service, IMPLAN was enhanced by research studies and newer data in the field.</a:t>
            </a:r>
          </a:p>
          <a:p>
            <a:r>
              <a:rPr lang="en-US" altLang="zh-CN"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At the core of the model are procedures to derive a local input-output model by applying local</a:t>
            </a:r>
          </a:p>
          <a:p>
            <a:r>
              <a:rPr lang="en-US" altLang="zh-CN"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demographic, economic and fiscal data to the latest available U.S. input-output model.</a:t>
            </a:r>
            <a:endParaRPr kumimoji="1" lang="zh-CN" altLang="en-US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03203F-9E0D-4349-92F0-1BCBAE8D5B18}" type="slidenum">
              <a:rPr lang="en-US" altLang="zh-CN" smtClean="0">
                <a:solidFill>
                  <a:prstClr val="black"/>
                </a:solidFill>
                <a:latin typeface="Calibri"/>
                <a:ea typeface="宋体"/>
              </a:rPr>
              <a:pPr/>
              <a:t>21</a:t>
            </a:fld>
            <a:endParaRPr lang="zh-CN" altLang="en-US">
              <a:solidFill>
                <a:prstClr val="black"/>
              </a:solidFill>
              <a:latin typeface="Calibri"/>
              <a:ea typeface="宋体"/>
            </a:endParaRPr>
          </a:p>
        </p:txBody>
      </p:sp>
    </p:spTree>
    <p:extLst>
      <p:ext uri="{BB962C8B-B14F-4D97-AF65-F5344CB8AC3E}">
        <p14:creationId xmlns:p14="http://schemas.microsoft.com/office/powerpoint/2010/main" val="235936943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5D325E-E59D-4FC2-9386-B73827D7E285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862890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NOTE ALL MAP NUMBERS COORDINATE WITH DOCUMENT!!</a:t>
            </a:r>
          </a:p>
          <a:p>
            <a:r>
              <a:rPr lang="en-US"/>
              <a:t>	NOT IN ORDER OF PP, BUT RATHER PAPER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5D325E-E59D-4FC2-9386-B73827D7E285}" type="slidenum">
              <a:rPr lang="zh-CN" altLang="en-US" smtClean="0"/>
              <a:pPr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0877638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5D325E-E59D-4FC2-9386-B73827D7E285}" type="slidenum">
              <a:rPr lang="zh-CN" altLang="en-US" smtClean="0"/>
              <a:pPr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4880476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5D325E-E59D-4FC2-9386-B73827D7E285}" type="slidenum">
              <a:rPr lang="zh-CN" altLang="en-US" smtClean="0"/>
              <a:pPr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5093369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5D325E-E59D-4FC2-9386-B73827D7E285}" type="slidenum">
              <a:rPr lang="zh-CN" altLang="en-US" smtClean="0"/>
              <a:pPr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3906175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F5D325E-E59D-4FC2-9386-B73827D7E285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9207732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F5D325E-E59D-4FC2-9386-B73827D7E285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5825098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F5D325E-E59D-4FC2-9386-B73827D7E285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6411165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>
                <a:latin typeface="宋体"/>
                <a:ea typeface="宋体"/>
              </a:rPr>
              <a:t>Current Road Walk – Current, Non-Certifiable</a:t>
            </a:r>
            <a:endParaRPr lang="en-US" altLang="zh-CN">
              <a:latin typeface="宋体"/>
              <a:ea typeface="宋体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2400">
                <a:latin typeface="宋体"/>
                <a:ea typeface="宋体"/>
              </a:rPr>
              <a:t>Land Use:Corporate, Family Owned 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2400">
                <a:latin typeface="宋体"/>
                <a:ea typeface="宋体"/>
              </a:rPr>
              <a:t>43.4 Miles</a:t>
            </a:r>
            <a:endParaRPr lang="zh-CN" altLang="en-US">
              <a:solidFill>
                <a:srgbClr val="404040"/>
              </a:solidFill>
              <a:latin typeface="宋体"/>
              <a:ea typeface="宋体"/>
            </a:endParaRPr>
          </a:p>
          <a:p>
            <a:pPr marL="1028700" lvl="1">
              <a:buFont typeface="Arial" panose="020B0604020202020204" pitchFamily="34" charset="0"/>
              <a:buChar char="•"/>
            </a:pPr>
            <a:r>
              <a:rPr lang="zh-CN" altLang="en-US" sz="2400">
                <a:solidFill>
                  <a:srgbClr val="404040"/>
                </a:solidFill>
                <a:latin typeface="宋体"/>
                <a:ea typeface="宋体"/>
              </a:rPr>
              <a:t>42.79 FDOT</a:t>
            </a:r>
          </a:p>
          <a:p>
            <a:pPr marL="285750">
              <a:buFont typeface="Arial" panose="020B0604020202020204" pitchFamily="34" charset="0"/>
              <a:buChar char="•"/>
            </a:pPr>
            <a:endParaRPr lang="zh-CN" altLang="en-US" sz="1000">
              <a:latin typeface="宋体"/>
              <a:ea typeface="宋体"/>
            </a:endParaRPr>
          </a:p>
          <a:p>
            <a:pPr marL="1200150" lvl="1" indent="-171450">
              <a:buFont typeface="Arial" panose="020B0604020202020204" pitchFamily="34" charset="0"/>
              <a:buChar char="•"/>
            </a:pPr>
            <a:r>
              <a:rPr lang="zh-CN" altLang="en-US">
                <a:solidFill>
                  <a:srgbClr val="404040"/>
                </a:solidFill>
                <a:latin typeface="宋体"/>
                <a:ea typeface="宋体"/>
              </a:rPr>
              <a:t>Pro: 20 mile Coordior, existng</a:t>
            </a:r>
          </a:p>
          <a:p>
            <a:pPr marL="1200150" lvl="1" indent="-171450">
              <a:buFont typeface="Arial" panose="020B0604020202020204" pitchFamily="34" charset="0"/>
              <a:buChar char="•"/>
            </a:pPr>
            <a:r>
              <a:rPr lang="zh-CN" altLang="en-US">
                <a:solidFill>
                  <a:srgbClr val="404040"/>
                </a:solidFill>
                <a:latin typeface="宋体"/>
                <a:ea typeface="宋体"/>
              </a:rPr>
              <a:t>Con: No significant exposure to nature, sig. Public holdings </a:t>
            </a:r>
          </a:p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F5D325E-E59D-4FC2-9386-B73827D7E285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4707361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F5D325E-E59D-4FC2-9386-B73827D7E285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1645614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5D325E-E59D-4FC2-9386-B73827D7E285}" type="slidenum">
              <a:rPr lang="zh-CN" altLang="en-US" smtClean="0"/>
              <a:pPr/>
              <a:t>36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182047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F5D325E-E59D-4FC2-9386-B73827D7E285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2931225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>
                <a:latin typeface="宋体"/>
                <a:ea typeface="宋体"/>
              </a:rPr>
              <a:t>Land Use: Private Property:</a:t>
            </a:r>
            <a:endParaRPr lang="en-US" altLang="zh-CN">
              <a:latin typeface="宋体"/>
              <a:ea typeface="宋体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>
                <a:solidFill>
                  <a:srgbClr val="404040"/>
                </a:solidFill>
                <a:latin typeface="宋体"/>
                <a:ea typeface="宋体"/>
              </a:rPr>
              <a:t>29 Landowners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>
                <a:solidFill>
                  <a:srgbClr val="404040"/>
                </a:solidFill>
                <a:latin typeface="宋体"/>
                <a:ea typeface="宋体"/>
              </a:rPr>
              <a:t>33 Parcels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zh-CN" altLang="en-US">
              <a:solidFill>
                <a:srgbClr val="404040"/>
              </a:solidFill>
              <a:latin typeface="宋体"/>
              <a:ea typeface="宋体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>
                <a:solidFill>
                  <a:srgbClr val="404040"/>
                </a:solidFill>
                <a:latin typeface="宋体"/>
                <a:ea typeface="宋体"/>
              </a:rPr>
              <a:t>37.6 Miles –17.67 Private 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zh-CN" altLang="en-US">
              <a:solidFill>
                <a:srgbClr val="404040"/>
              </a:solidFill>
              <a:latin typeface="宋体"/>
              <a:ea typeface="宋体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>
                <a:solidFill>
                  <a:srgbClr val="404040"/>
                </a:solidFill>
                <a:latin typeface="宋体"/>
                <a:ea typeface="宋体"/>
              </a:rPr>
              <a:t>Pros: Within 20 mile Cooridor, Natural Exposure 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>
                <a:solidFill>
                  <a:srgbClr val="404040"/>
                </a:solidFill>
                <a:latin typeface="宋体"/>
                <a:ea typeface="宋体"/>
              </a:rPr>
              <a:t>Cons: No campgrounds, Landowner Issues  </a:t>
            </a:r>
          </a:p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F5D325E-E59D-4FC2-9386-B73827D7E285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1033699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F5D325E-E59D-4FC2-9386-B73827D7E285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7240930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F5D325E-E59D-4FC2-9386-B73827D7E285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7374504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F5D325E-E59D-4FC2-9386-B73827D7E285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9136030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800">
                <a:latin typeface="宋体"/>
                <a:ea typeface="宋体"/>
              </a:rPr>
              <a:t>Land Use: ST- No Private Property</a:t>
            </a:r>
            <a:endParaRPr lang="zh-CN" altLang="en-US" sz="1800">
              <a:solidFill>
                <a:srgbClr val="404040"/>
              </a:solidFill>
              <a:latin typeface="宋体"/>
              <a:ea typeface="宋体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1800">
                <a:latin typeface="宋体"/>
                <a:ea typeface="宋体"/>
              </a:rPr>
              <a:t>66,720.8 acres of Public Holdings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1800">
                <a:latin typeface="宋体"/>
                <a:ea typeface="宋体"/>
              </a:rPr>
              <a:t>Adjacent Land Use: Prodominately Timberlands 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1800">
                <a:latin typeface="宋体"/>
                <a:ea typeface="宋体"/>
              </a:rPr>
              <a:t>LT- 8 Property Owners, 21 parcels</a:t>
            </a:r>
          </a:p>
          <a:p>
            <a:pPr marL="1028700" lvl="1">
              <a:buFont typeface="Arial" panose="020B0604020202020204" pitchFamily="34" charset="0"/>
              <a:buChar char="•"/>
            </a:pPr>
            <a:r>
              <a:rPr lang="zh-CN" altLang="en-US" sz="1800">
                <a:solidFill>
                  <a:srgbClr val="404040"/>
                </a:solidFill>
                <a:latin typeface="Malgun Gothic"/>
                <a:ea typeface="Malgun Gothic"/>
              </a:rPr>
              <a:t>1 small land owner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zh-CN" altLang="en-US">
              <a:latin typeface="宋体"/>
              <a:ea typeface="宋体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1800">
                <a:latin typeface="宋体"/>
                <a:ea typeface="宋体"/>
              </a:rPr>
              <a:t>74.60 Miles --- roughly half road walk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1800">
                <a:latin typeface="宋体"/>
                <a:ea typeface="宋体"/>
              </a:rPr>
              <a:t>Pros: Most Public Land/Exposure to Nature, Rec Opportunities, Connectivity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1800">
                <a:latin typeface="宋体"/>
                <a:ea typeface="宋体"/>
              </a:rPr>
              <a:t>Cons: Outside Coordidor, Time Aspect </a:t>
            </a:r>
            <a:endParaRPr lang="en-US"/>
          </a:p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F5D325E-E59D-4FC2-9386-B73827D7E285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52731259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800">
                <a:latin typeface="宋体"/>
                <a:ea typeface="宋体"/>
              </a:rPr>
              <a:t>Land Use: ST- No Private Property</a:t>
            </a:r>
            <a:endParaRPr lang="zh-CN" altLang="en-US" sz="1800">
              <a:solidFill>
                <a:srgbClr val="404040"/>
              </a:solidFill>
              <a:latin typeface="宋体"/>
              <a:ea typeface="宋体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1800">
                <a:latin typeface="宋体"/>
                <a:ea typeface="宋体"/>
              </a:rPr>
              <a:t>66,720.8 acres of Public Holdings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1800">
                <a:latin typeface="宋体"/>
                <a:ea typeface="宋体"/>
              </a:rPr>
              <a:t>Adjacent Land Use: Prodominately Timberlands 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1800">
                <a:latin typeface="宋体"/>
                <a:ea typeface="宋体"/>
              </a:rPr>
              <a:t>LT- 8 Property Owners, 21 parcels</a:t>
            </a:r>
          </a:p>
          <a:p>
            <a:pPr marL="1028700" lvl="1">
              <a:buFont typeface="Arial" panose="020B0604020202020204" pitchFamily="34" charset="0"/>
              <a:buChar char="•"/>
            </a:pPr>
            <a:r>
              <a:rPr lang="zh-CN" altLang="en-US" sz="1800">
                <a:solidFill>
                  <a:srgbClr val="404040"/>
                </a:solidFill>
                <a:latin typeface="Malgun Gothic"/>
                <a:ea typeface="Malgun Gothic"/>
              </a:rPr>
              <a:t>1 small land owner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zh-CN" altLang="en-US">
              <a:latin typeface="宋体"/>
              <a:ea typeface="宋体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1800">
                <a:latin typeface="宋体"/>
                <a:ea typeface="宋体"/>
              </a:rPr>
              <a:t>74.60 Miles --- roughly half road walk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1800">
                <a:latin typeface="宋体"/>
                <a:ea typeface="宋体"/>
              </a:rPr>
              <a:t>Pros: Most Public Land/Exposure to Nature, Rec Opportunities, Connectivity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1800">
                <a:latin typeface="宋体"/>
                <a:ea typeface="宋体"/>
              </a:rPr>
              <a:t>Cons: Outside Coordidor, Time Aspect </a:t>
            </a:r>
            <a:endParaRPr lang="en-US"/>
          </a:p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F5D325E-E59D-4FC2-9386-B73827D7E285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92962756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F5D325E-E59D-4FC2-9386-B73827D7E285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6785373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F5D325E-E59D-4FC2-9386-B73827D7E285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28471695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5D325E-E59D-4FC2-9386-B73827D7E285}" type="slidenum">
              <a:rPr lang="zh-CN" altLang="en-US" smtClean="0"/>
              <a:pPr/>
              <a:t>46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91043272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5D325E-E59D-4FC2-9386-B73827D7E285}" type="slidenum">
              <a:rPr lang="zh-CN" altLang="en-US" smtClean="0"/>
              <a:pPr/>
              <a:t>47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58355082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5D325E-E59D-4FC2-9386-B73827D7E285}" type="slidenum">
              <a:rPr lang="zh-CN" altLang="en-US" smtClean="0"/>
              <a:pPr/>
              <a:t>48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5918182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5D325E-E59D-4FC2-9386-B73827D7E285}" type="slidenum">
              <a:rPr lang="zh-CN" altLang="en-US" smtClean="0"/>
              <a:pPr/>
              <a:t>49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48152146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5D325E-E59D-4FC2-9386-B73827D7E285}" type="slidenum">
              <a:rPr lang="zh-CN" altLang="en-US" smtClean="0"/>
              <a:pPr/>
              <a:t>50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6215364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5D325E-E59D-4FC2-9386-B73827D7E285}" type="slidenum">
              <a:rPr lang="zh-CN" altLang="en-US" smtClean="0"/>
              <a:pPr/>
              <a:t>51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9411559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5D325E-E59D-4FC2-9386-B73827D7E285}" type="slidenum">
              <a:rPr lang="zh-CN" altLang="en-US" smtClean="0"/>
              <a:pPr/>
              <a:t>52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9411559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5D325E-E59D-4FC2-9386-B73827D7E285}" type="slidenum">
              <a:rPr lang="zh-CN" altLang="en-US" smtClean="0"/>
              <a:pPr/>
              <a:t>53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508360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197685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9144000" cy="884466"/>
          </a:xfrm>
          <a:prstGeom prst="rect">
            <a:avLst/>
          </a:prstGeom>
        </p:spPr>
        <p:txBody>
          <a:bodyPr anchor="ctr"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altLang="ko-KR"/>
              <a:t> Free PPT _ Click to add title</a:t>
            </a:r>
            <a:endParaRPr lang="ko-KR" altLang="en-US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395536" y="987574"/>
            <a:ext cx="8496944" cy="46064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 altLang="ko-KR"/>
              <a:t>Click to edit Master text styles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405880" y="1664245"/>
            <a:ext cx="8496944" cy="2995737"/>
          </a:xfrm>
          <a:prstGeom prst="rect">
            <a:avLst/>
          </a:prstGeom>
        </p:spPr>
        <p:txBody>
          <a:bodyPr lIns="396000" anchor="t"/>
          <a:lstStyle>
            <a:lvl1pPr marL="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 altLang="ko-KR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469437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619672" y="0"/>
            <a:ext cx="7524328" cy="884466"/>
          </a:xfrm>
          <a:prstGeom prst="rect">
            <a:avLst/>
          </a:prstGeom>
        </p:spPr>
        <p:txBody>
          <a:bodyPr anchor="ctr"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altLang="ko-KR"/>
              <a:t>Free PPT _ Click to add title</a:t>
            </a:r>
            <a:endParaRPr lang="ko-KR" altLang="en-US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1979712" y="987574"/>
            <a:ext cx="6912768" cy="46064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 altLang="ko-KR"/>
              <a:t>Click to edit Master text styles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1990056" y="1664245"/>
            <a:ext cx="6912768" cy="2995737"/>
          </a:xfrm>
          <a:prstGeom prst="rect">
            <a:avLst/>
          </a:prstGeom>
        </p:spPr>
        <p:txBody>
          <a:bodyPr lIns="396000" anchor="t"/>
          <a:lstStyle>
            <a:lvl1pPr marL="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 altLang="ko-KR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228082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8613"/>
            <a:ext cx="7772400" cy="11017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59595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51330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5"/>
            <a:ext cx="7772400" cy="10223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79638"/>
            <a:ext cx="7772400" cy="11255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04311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0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0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58029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0938"/>
            <a:ext cx="4040188" cy="481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950"/>
            <a:ext cx="4040188" cy="2962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150938"/>
            <a:ext cx="4041775" cy="481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631950"/>
            <a:ext cx="4041775" cy="2962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87940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05109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35354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4788"/>
            <a:ext cx="3008313" cy="8715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43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076325"/>
            <a:ext cx="3008313" cy="35179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18249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60375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900"/>
            <a:ext cx="5486400" cy="6032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4409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087169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6375"/>
            <a:ext cx="2057400" cy="438785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6375"/>
            <a:ext cx="6019800" cy="43878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009125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0463403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9144000" cy="884466"/>
          </a:xfrm>
          <a:prstGeom prst="rect">
            <a:avLst/>
          </a:prstGeom>
        </p:spPr>
        <p:txBody>
          <a:bodyPr anchor="ctr"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altLang="ko-KR"/>
              <a:t> Free PPT _ Click to add title</a:t>
            </a:r>
            <a:endParaRPr lang="ko-KR" altLang="en-US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395536" y="987574"/>
            <a:ext cx="8496944" cy="46064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 altLang="ko-KR"/>
              <a:t>Click to edit Master text styles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405880" y="1664245"/>
            <a:ext cx="8496944" cy="2995737"/>
          </a:xfrm>
          <a:prstGeom prst="rect">
            <a:avLst/>
          </a:prstGeom>
        </p:spPr>
        <p:txBody>
          <a:bodyPr lIns="396000" anchor="t"/>
          <a:lstStyle>
            <a:lvl1pPr marL="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 altLang="ko-KR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6452368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619672" y="0"/>
            <a:ext cx="7524328" cy="884466"/>
          </a:xfrm>
          <a:prstGeom prst="rect">
            <a:avLst/>
          </a:prstGeom>
        </p:spPr>
        <p:txBody>
          <a:bodyPr anchor="ctr"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altLang="ko-KR"/>
              <a:t>Free PPT _ Click to add title</a:t>
            </a:r>
            <a:endParaRPr lang="ko-KR" altLang="en-US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1979712" y="987574"/>
            <a:ext cx="6912768" cy="46064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 altLang="ko-KR"/>
              <a:t>Click to edit Master text styles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1990056" y="1664245"/>
            <a:ext cx="6912768" cy="2995737"/>
          </a:xfrm>
          <a:prstGeom prst="rect">
            <a:avLst/>
          </a:prstGeom>
        </p:spPr>
        <p:txBody>
          <a:bodyPr lIns="396000" anchor="t"/>
          <a:lstStyle>
            <a:lvl1pPr marL="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 altLang="ko-KR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4344760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8613"/>
            <a:ext cx="7772400" cy="11017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095147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919742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5"/>
            <a:ext cx="7772400" cy="10223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79638"/>
            <a:ext cx="7772400" cy="11255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888014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0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0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837566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0938"/>
            <a:ext cx="4040188" cy="481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950"/>
            <a:ext cx="4040188" cy="2962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150938"/>
            <a:ext cx="4041775" cy="481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631950"/>
            <a:ext cx="4041775" cy="2962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1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2004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1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127392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427306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4788"/>
            <a:ext cx="3008313" cy="8715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43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076325"/>
            <a:ext cx="3008313" cy="35179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275844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60375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900"/>
            <a:ext cx="5486400" cy="6032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228527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298957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6375"/>
            <a:ext cx="2057400" cy="438785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6375"/>
            <a:ext cx="6019800" cy="43878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549491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9144000" cy="884466"/>
          </a:xfrm>
          <a:prstGeom prst="rect">
            <a:avLst/>
          </a:prstGeom>
        </p:spPr>
        <p:txBody>
          <a:bodyPr anchor="ctr"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altLang="ko-KR"/>
              <a:t> Free PPT _ Click to add title</a:t>
            </a:r>
            <a:endParaRPr lang="ko-KR" altLang="en-US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395536" y="987574"/>
            <a:ext cx="8496944" cy="46064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 altLang="ko-KR"/>
              <a:t>Click to edit Master text styles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405880" y="1664245"/>
            <a:ext cx="8496944" cy="2995737"/>
          </a:xfrm>
          <a:prstGeom prst="rect">
            <a:avLst/>
          </a:prstGeom>
        </p:spPr>
        <p:txBody>
          <a:bodyPr lIns="396000" anchor="t"/>
          <a:lstStyle>
            <a:lvl1pPr marL="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 altLang="ko-KR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4694378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9144000" cy="884466"/>
          </a:xfrm>
          <a:prstGeom prst="rect">
            <a:avLst/>
          </a:prstGeom>
        </p:spPr>
        <p:txBody>
          <a:bodyPr anchor="ctr"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altLang="ko-KR"/>
              <a:t> Free PPT _ Click to add title</a:t>
            </a:r>
            <a:endParaRPr lang="ko-KR" altLang="en-US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395536" y="987574"/>
            <a:ext cx="8496944" cy="46064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 altLang="ko-KR"/>
              <a:t>Click to edit Master text styles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405880" y="1664245"/>
            <a:ext cx="8496944" cy="2995737"/>
          </a:xfrm>
          <a:prstGeom prst="rect">
            <a:avLst/>
          </a:prstGeom>
        </p:spPr>
        <p:txBody>
          <a:bodyPr lIns="396000" anchor="t"/>
          <a:lstStyle>
            <a:lvl1pPr marL="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 altLang="ko-KR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4694378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9144000" cy="884466"/>
          </a:xfrm>
          <a:prstGeom prst="rect">
            <a:avLst/>
          </a:prstGeom>
        </p:spPr>
        <p:txBody>
          <a:bodyPr anchor="ctr"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altLang="ko-KR"/>
              <a:t> Free PPT _ Click to add title</a:t>
            </a:r>
            <a:endParaRPr lang="ko-KR" altLang="en-US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395536" y="987574"/>
            <a:ext cx="8496944" cy="46064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 altLang="ko-KR"/>
              <a:t>Click to edit Master text styles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405880" y="1664245"/>
            <a:ext cx="8496944" cy="2995737"/>
          </a:xfrm>
          <a:prstGeom prst="rect">
            <a:avLst/>
          </a:prstGeom>
        </p:spPr>
        <p:txBody>
          <a:bodyPr lIns="396000" anchor="t"/>
          <a:lstStyle>
            <a:lvl1pPr marL="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 altLang="ko-KR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4694378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9144000" cy="884466"/>
          </a:xfrm>
          <a:prstGeom prst="rect">
            <a:avLst/>
          </a:prstGeom>
        </p:spPr>
        <p:txBody>
          <a:bodyPr anchor="ctr"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altLang="ko-KR"/>
              <a:t> Free PPT _ Click to add title</a:t>
            </a:r>
            <a:endParaRPr lang="ko-KR" altLang="en-US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395536" y="987574"/>
            <a:ext cx="8496944" cy="46064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 altLang="ko-KR"/>
              <a:t>Click to edit Master text styles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405880" y="1664245"/>
            <a:ext cx="8496944" cy="2995737"/>
          </a:xfrm>
          <a:prstGeom prst="rect">
            <a:avLst/>
          </a:prstGeom>
        </p:spPr>
        <p:txBody>
          <a:bodyPr lIns="396000" anchor="t"/>
          <a:lstStyle>
            <a:lvl1pPr marL="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 altLang="ko-KR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4694378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9144000" cy="884466"/>
          </a:xfrm>
          <a:prstGeom prst="rect">
            <a:avLst/>
          </a:prstGeom>
        </p:spPr>
        <p:txBody>
          <a:bodyPr anchor="ctr"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altLang="ko-KR"/>
              <a:t> Free PPT _ Click to add title</a:t>
            </a:r>
            <a:endParaRPr lang="ko-KR" altLang="en-US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395536" y="987574"/>
            <a:ext cx="8496944" cy="46064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 altLang="ko-KR"/>
              <a:t>Click to edit Master text styles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405880" y="1664245"/>
            <a:ext cx="8496944" cy="2995737"/>
          </a:xfrm>
          <a:prstGeom prst="rect">
            <a:avLst/>
          </a:prstGeom>
        </p:spPr>
        <p:txBody>
          <a:bodyPr lIns="396000" anchor="t"/>
          <a:lstStyle>
            <a:lvl1pPr marL="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 altLang="ko-KR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4694378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9144000" cy="884466"/>
          </a:xfrm>
          <a:prstGeom prst="rect">
            <a:avLst/>
          </a:prstGeom>
        </p:spPr>
        <p:txBody>
          <a:bodyPr anchor="ctr"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altLang="ko-KR"/>
              <a:t> Free PPT _ Click to add title</a:t>
            </a:r>
            <a:endParaRPr lang="ko-KR" altLang="en-US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395536" y="987574"/>
            <a:ext cx="8496944" cy="46064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 altLang="ko-KR"/>
              <a:t>Click to edit Master text styles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405880" y="1664245"/>
            <a:ext cx="8496944" cy="2995737"/>
          </a:xfrm>
          <a:prstGeom prst="rect">
            <a:avLst/>
          </a:prstGeom>
        </p:spPr>
        <p:txBody>
          <a:bodyPr lIns="396000" anchor="t"/>
          <a:lstStyle>
            <a:lvl1pPr marL="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 altLang="ko-KR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4694378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9144000" cy="884466"/>
          </a:xfrm>
          <a:prstGeom prst="rect">
            <a:avLst/>
          </a:prstGeom>
        </p:spPr>
        <p:txBody>
          <a:bodyPr anchor="ctr"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altLang="ko-KR"/>
              <a:t> Free PPT _ Click to add title</a:t>
            </a:r>
            <a:endParaRPr lang="ko-KR" altLang="en-US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395536" y="987574"/>
            <a:ext cx="8496944" cy="46064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 altLang="ko-KR"/>
              <a:t>Click to edit Master text styles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405880" y="1664245"/>
            <a:ext cx="8496944" cy="2995737"/>
          </a:xfrm>
          <a:prstGeom prst="rect">
            <a:avLst/>
          </a:prstGeom>
        </p:spPr>
        <p:txBody>
          <a:bodyPr lIns="396000" anchor="t"/>
          <a:lstStyle>
            <a:lvl1pPr marL="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 altLang="ko-KR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469437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jpeg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1.jpeg"/><Relationship Id="rId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30.xml"/><Relationship Id="rId18" Type="http://schemas.openxmlformats.org/officeDocument/2006/relationships/slideLayout" Target="../slideLayouts/slideLayout35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17" Type="http://schemas.openxmlformats.org/officeDocument/2006/relationships/slideLayout" Target="../slideLayouts/slideLayout34.xml"/><Relationship Id="rId2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33.xml"/><Relationship Id="rId20" Type="http://schemas.openxmlformats.org/officeDocument/2006/relationships/image" Target="../media/image1.jpeg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27.xml"/><Relationship Id="rId19" Type="http://schemas.openxmlformats.org/officeDocument/2006/relationships/theme" Target="../theme/theme4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52391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</p:sldLayoutIdLst>
  <p:hf hdr="0" ftr="0" dt="0"/>
  <p:txStyles>
    <p:titleStyle>
      <a:lvl1pPr algn="ctr" defTabSz="914400" rtl="0" eaLnBrk="1" latinLnBrk="1" hangingPunct="1">
        <a:spcBef>
          <a:spcPct val="0"/>
        </a:spcBef>
        <a:buNone/>
        <a:defRPr sz="3600" b="1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31DC1F-5561-484E-AB46-68C682854F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2399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923470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</p:sldLayoutIdLst>
  <p:hf hdr="0" dt="0"/>
  <p:txStyles>
    <p:titleStyle>
      <a:lvl1pPr algn="ctr" defTabSz="914400" rtl="0" eaLnBrk="1" latinLnBrk="1" hangingPunct="1">
        <a:spcBef>
          <a:spcPct val="0"/>
        </a:spcBef>
        <a:buNone/>
        <a:defRPr sz="3600" b="1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0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31DC1F-5561-484E-AB46-68C682854F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92023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  <p:sldLayoutId id="2147483694" r:id="rId17"/>
    <p:sldLayoutId id="2147483695" r:id="rId18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5.jpeg"/><Relationship Id="rId7" Type="http://schemas.openxmlformats.org/officeDocument/2006/relationships/image" Target="../media/image13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6.jpeg"/><Relationship Id="rId4" Type="http://schemas.openxmlformats.org/officeDocument/2006/relationships/image" Target="../media/image1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0.xml"/><Relationship Id="rId4" Type="http://schemas.openxmlformats.org/officeDocument/2006/relationships/image" Target="../media/image6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3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3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3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21.jpeg"/><Relationship Id="rId4" Type="http://schemas.openxmlformats.org/officeDocument/2006/relationships/image" Target="../media/image6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6.jpeg"/><Relationship Id="rId4" Type="http://schemas.openxmlformats.org/officeDocument/2006/relationships/image" Target="../media/image22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6.jpeg"/><Relationship Id="rId5" Type="http://schemas.openxmlformats.org/officeDocument/2006/relationships/image" Target="../media/image24.jpeg"/><Relationship Id="rId4" Type="http://schemas.openxmlformats.org/officeDocument/2006/relationships/image" Target="../media/image2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6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6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6.jpeg"/><Relationship Id="rId4" Type="http://schemas.openxmlformats.org/officeDocument/2006/relationships/image" Target="../media/image27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6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6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6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6.jpeg"/><Relationship Id="rId4" Type="http://schemas.openxmlformats.org/officeDocument/2006/relationships/image" Target="../media/image30.jpe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5.jpeg"/><Relationship Id="rId7" Type="http://schemas.openxmlformats.org/officeDocument/2006/relationships/image" Target="../media/image34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6.jpeg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6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6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37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40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jpeg"/><Relationship Id="rId5" Type="http://schemas.openxmlformats.org/officeDocument/2006/relationships/image" Target="../media/image6.jpeg"/><Relationship Id="rId4" Type="http://schemas.openxmlformats.org/officeDocument/2006/relationships/image" Target="../media/image38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41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5.jpeg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6.jpeg"/><Relationship Id="rId9" Type="http://schemas.microsoft.com/office/2007/relationships/diagramDrawing" Target="../diagrams/drawing1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jpeg"/><Relationship Id="rId4" Type="http://schemas.openxmlformats.org/officeDocument/2006/relationships/image" Target="../media/image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331640" y="195486"/>
            <a:ext cx="6552728" cy="92333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 fontAlgn="base"/>
            <a:r>
              <a:rPr lang="en-US" altLang="zh-CN" b="1">
                <a:latin typeface="Verdana" panose="020B0604030504040204" pitchFamily="34" charset="0"/>
              </a:rPr>
              <a:t>Florida National Scenic Trail:</a:t>
            </a:r>
            <a:r>
              <a:rPr lang="en-US" altLang="zh-CN">
                <a:latin typeface="Verdana" panose="020B0604030504040204" pitchFamily="34" charset="0"/>
              </a:rPr>
              <a:t>​</a:t>
            </a:r>
          </a:p>
          <a:p>
            <a:pPr algn="ctr" fontAlgn="base"/>
            <a:r>
              <a:rPr lang="en-US" altLang="zh-CN" b="1">
                <a:latin typeface="Verdana" panose="020B0604030504040204" pitchFamily="34" charset="0"/>
              </a:rPr>
              <a:t>Economic Impact &amp; Apalachicola National Forest to </a:t>
            </a:r>
            <a:r>
              <a:rPr lang="en-US" altLang="zh-CN" b="1" err="1">
                <a:latin typeface="Verdana" panose="020B0604030504040204" pitchFamily="34" charset="0"/>
              </a:rPr>
              <a:t>Econfina</a:t>
            </a:r>
            <a:r>
              <a:rPr lang="en-US" altLang="zh-CN" b="1">
                <a:latin typeface="Verdana" panose="020B0604030504040204" pitchFamily="34" charset="0"/>
              </a:rPr>
              <a:t> Creek Gap Analysis</a:t>
            </a:r>
            <a:endParaRPr lang="en-US" altLang="zh-CN" b="0" i="0">
              <a:effectLst/>
              <a:latin typeface="Verdana" panose="020B060403050404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330772" y="4435247"/>
            <a:ext cx="6697612" cy="58477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 fontAlgn="base"/>
            <a:r>
              <a:rPr lang="en-US" altLang="zh-CN" sz="1600" b="1">
                <a:latin typeface="Verdana" panose="020B0604030504040204" pitchFamily="34" charset="0"/>
              </a:rPr>
              <a:t>Florida Planning &amp; Development Lab</a:t>
            </a:r>
            <a:r>
              <a:rPr lang="en-US" altLang="zh-CN" sz="1600">
                <a:latin typeface="Verdana" panose="020B0604030504040204" pitchFamily="34" charset="0"/>
              </a:rPr>
              <a:t>​</a:t>
            </a:r>
          </a:p>
          <a:p>
            <a:pPr algn="ctr" fontAlgn="base"/>
            <a:r>
              <a:rPr lang="en-US" altLang="zh-CN" sz="1600" b="1">
                <a:latin typeface="Verdana" panose="020B0604030504040204" pitchFamily="34" charset="0"/>
              </a:rPr>
              <a:t>Spring 2017</a:t>
            </a:r>
            <a:r>
              <a:rPr lang="en-US" altLang="zh-CN" sz="1600">
                <a:latin typeface="Verdana" panose="020B0604030504040204" pitchFamily="34" charset="0"/>
              </a:rPr>
              <a:t>​</a:t>
            </a:r>
            <a:endParaRPr lang="en-US" altLang="zh-CN" sz="1600" b="0" i="0">
              <a:effectLst/>
              <a:latin typeface="Verdana" panose="020B0604030504040204" pitchFamily="34" charset="0"/>
            </a:endParaRPr>
          </a:p>
        </p:txBody>
      </p:sp>
      <p:pic>
        <p:nvPicPr>
          <p:cNvPr id="1028" name="Picture 4" descr="“FNST”的图片搜索结果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858" y="2747590"/>
            <a:ext cx="1675094" cy="168765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“FSU”的图片搜索结果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5842" y="2701400"/>
            <a:ext cx="1736707" cy="1736707"/>
          </a:xfrm>
          <a:prstGeom prst="rect">
            <a:avLst/>
          </a:prstGeom>
          <a:solidFill>
            <a:schemeClr val="bg1"/>
          </a:solidFill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3447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>
                <a:solidFill>
                  <a:schemeClr val="tx1"/>
                </a:solidFill>
              </a:rPr>
              <a:t>Studio Members</a:t>
            </a:r>
            <a:r>
              <a:rPr lang="en-US" altLang="zh-CN" b="0">
                <a:solidFill>
                  <a:schemeClr val="tx1"/>
                </a:solidFill>
              </a:rPr>
              <a:t>​</a:t>
            </a: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0"/>
          </p:nvPr>
        </p:nvSpPr>
        <p:spPr>
          <a:xfrm>
            <a:off x="1651023" y="884466"/>
            <a:ext cx="6912768" cy="2995737"/>
          </a:xfrm>
        </p:spPr>
        <p:txBody>
          <a:bodyPr/>
          <a:lstStyle/>
          <a:p>
            <a:pPr fontAlgn="base"/>
            <a:r>
              <a:rPr lang="en-US" altLang="zh-CN">
                <a:solidFill>
                  <a:schemeClr val="tx1"/>
                </a:solidFill>
              </a:rPr>
              <a:t>Lindsay Stevens – Director​</a:t>
            </a:r>
          </a:p>
          <a:p>
            <a:pPr fontAlgn="base"/>
            <a:r>
              <a:rPr lang="en-US" altLang="zh-CN">
                <a:solidFill>
                  <a:schemeClr val="tx1"/>
                </a:solidFill>
              </a:rPr>
              <a:t>Jeremy </a:t>
            </a:r>
            <a:r>
              <a:rPr lang="en-US" altLang="zh-CN" err="1">
                <a:solidFill>
                  <a:schemeClr val="tx1"/>
                </a:solidFill>
              </a:rPr>
              <a:t>Crute</a:t>
            </a:r>
            <a:r>
              <a:rPr lang="en-US" altLang="zh-CN">
                <a:solidFill>
                  <a:schemeClr val="tx1"/>
                </a:solidFill>
              </a:rPr>
              <a:t> – Project Manager​</a:t>
            </a:r>
          </a:p>
          <a:p>
            <a:pPr fontAlgn="base"/>
            <a:r>
              <a:rPr lang="en-US" altLang="zh-CN">
                <a:solidFill>
                  <a:schemeClr val="tx1"/>
                </a:solidFill>
              </a:rPr>
              <a:t>​</a:t>
            </a:r>
          </a:p>
          <a:p>
            <a:pPr fontAlgn="base"/>
            <a:r>
              <a:rPr lang="en-US" altLang="zh-CN" b="1">
                <a:solidFill>
                  <a:schemeClr val="tx1"/>
                </a:solidFill>
              </a:rPr>
              <a:t>Isaac Anderson​</a:t>
            </a:r>
          </a:p>
          <a:p>
            <a:pPr fontAlgn="base"/>
            <a:r>
              <a:rPr lang="en-US" altLang="zh-CN">
                <a:solidFill>
                  <a:schemeClr val="tx1"/>
                </a:solidFill>
              </a:rPr>
              <a:t>Peter Barrilleaux​</a:t>
            </a:r>
          </a:p>
          <a:p>
            <a:pPr fontAlgn="base"/>
            <a:r>
              <a:rPr lang="en-US" altLang="zh-CN">
                <a:solidFill>
                  <a:schemeClr val="tx1"/>
                </a:solidFill>
              </a:rPr>
              <a:t>Ryan Brown​</a:t>
            </a:r>
          </a:p>
          <a:p>
            <a:pPr fontAlgn="base"/>
            <a:r>
              <a:rPr lang="en-US" altLang="zh-CN" b="1">
                <a:solidFill>
                  <a:schemeClr val="tx1"/>
                </a:solidFill>
              </a:rPr>
              <a:t>Ashley Killough​</a:t>
            </a:r>
          </a:p>
          <a:p>
            <a:pPr fontAlgn="base"/>
            <a:r>
              <a:rPr lang="en-US" altLang="zh-CN" err="1">
                <a:solidFill>
                  <a:schemeClr val="tx1"/>
                </a:solidFill>
              </a:rPr>
              <a:t>Taurean</a:t>
            </a:r>
            <a:r>
              <a:rPr lang="en-US" altLang="zh-CN">
                <a:solidFill>
                  <a:schemeClr val="tx1"/>
                </a:solidFill>
              </a:rPr>
              <a:t> “T.J.” Lewis​</a:t>
            </a:r>
          </a:p>
          <a:p>
            <a:pPr fontAlgn="base"/>
            <a:r>
              <a:rPr lang="en-US" altLang="zh-CN" b="1">
                <a:solidFill>
                  <a:schemeClr val="tx1"/>
                </a:solidFill>
              </a:rPr>
              <a:t>Mengyuan Ma​</a:t>
            </a:r>
          </a:p>
          <a:p>
            <a:pPr fontAlgn="base"/>
            <a:r>
              <a:rPr lang="en-US" altLang="zh-CN" b="1">
                <a:solidFill>
                  <a:schemeClr val="tx1"/>
                </a:solidFill>
              </a:rPr>
              <a:t>Jeremy </a:t>
            </a:r>
            <a:r>
              <a:rPr lang="en-US" altLang="zh-CN" b="1" err="1">
                <a:solidFill>
                  <a:schemeClr val="tx1"/>
                </a:solidFill>
              </a:rPr>
              <a:t>Norsworthy</a:t>
            </a:r>
            <a:r>
              <a:rPr lang="en-US" altLang="zh-CN" b="1">
                <a:solidFill>
                  <a:schemeClr val="tx1"/>
                </a:solidFill>
              </a:rPr>
              <a:t>​</a:t>
            </a:r>
          </a:p>
          <a:p>
            <a:pPr fontAlgn="base"/>
            <a:r>
              <a:rPr lang="en-US" altLang="zh-CN">
                <a:solidFill>
                  <a:schemeClr val="tx1"/>
                </a:solidFill>
              </a:rPr>
              <a:t>Michael Schilling​</a:t>
            </a:r>
          </a:p>
          <a:p>
            <a:pPr fontAlgn="base"/>
            <a:r>
              <a:rPr lang="en-US" altLang="zh-CN" b="1" err="1">
                <a:solidFill>
                  <a:schemeClr val="tx1"/>
                </a:solidFill>
              </a:rPr>
              <a:t>Kukhyun</a:t>
            </a:r>
            <a:r>
              <a:rPr lang="en-US" altLang="zh-CN" b="1">
                <a:solidFill>
                  <a:schemeClr val="tx1"/>
                </a:solidFill>
              </a:rPr>
              <a:t> </a:t>
            </a:r>
            <a:r>
              <a:rPr lang="en-US" altLang="zh-CN" b="1" err="1">
                <a:solidFill>
                  <a:schemeClr val="tx1"/>
                </a:solidFill>
              </a:rPr>
              <a:t>Synn</a:t>
            </a:r>
            <a:r>
              <a:rPr lang="en-US" altLang="zh-CN" b="1">
                <a:solidFill>
                  <a:schemeClr val="tx1"/>
                </a:solidFill>
              </a:rPr>
              <a:t>​</a:t>
            </a:r>
          </a:p>
          <a:p>
            <a:pPr fontAlgn="base"/>
            <a:r>
              <a:rPr lang="en-US" altLang="zh-CN" err="1">
                <a:solidFill>
                  <a:schemeClr val="tx1"/>
                </a:solidFill>
              </a:rPr>
              <a:t>Kun</a:t>
            </a:r>
            <a:r>
              <a:rPr lang="en-US" altLang="zh-CN">
                <a:solidFill>
                  <a:schemeClr val="tx1"/>
                </a:solidFill>
              </a:rPr>
              <a:t> Wu ​</a:t>
            </a:r>
          </a:p>
          <a:p>
            <a:pPr fontAlgn="base"/>
            <a:r>
              <a:rPr lang="ko-KR" altLang="zh-CN">
                <a:solidFill>
                  <a:schemeClr val="tx1"/>
                </a:solidFill>
              </a:rPr>
              <a:t>​</a:t>
            </a:r>
          </a:p>
        </p:txBody>
      </p:sp>
      <p:pic>
        <p:nvPicPr>
          <p:cNvPr id="4" name="Picture 4" descr="“FNST”的图片搜索结果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01" y="3507707"/>
            <a:ext cx="1436913" cy="144768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" name="TextBox 1"/>
          <p:cNvSpPr txBox="1"/>
          <p:nvPr/>
        </p:nvSpPr>
        <p:spPr>
          <a:xfrm>
            <a:off x="8741664" y="4770730"/>
            <a:ext cx="3135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979107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645920" y="0"/>
            <a:ext cx="9144000" cy="884466"/>
          </a:xfrm>
        </p:spPr>
        <p:txBody>
          <a:bodyPr/>
          <a:lstStyle/>
          <a:p>
            <a:r>
              <a:rPr lang="en-US">
                <a:solidFill>
                  <a:schemeClr val="tx1"/>
                </a:solidFill>
              </a:rPr>
              <a:t>Agenda</a:t>
            </a:r>
          </a:p>
        </p:txBody>
      </p:sp>
      <p:sp>
        <p:nvSpPr>
          <p:cNvPr id="12" name="Content Placeholder 11"/>
          <p:cNvSpPr>
            <a:spLocks noGrp="1"/>
          </p:cNvSpPr>
          <p:nvPr>
            <p:ph idx="10"/>
          </p:nvPr>
        </p:nvSpPr>
        <p:spPr>
          <a:xfrm>
            <a:off x="1590516" y="965431"/>
            <a:ext cx="8496300" cy="3693882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1800">
                <a:solidFill>
                  <a:schemeClr val="tx1"/>
                </a:solidFill>
              </a:rPr>
              <a:t>Our Purpose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1800">
                <a:solidFill>
                  <a:schemeClr val="tx1"/>
                </a:solidFill>
              </a:rPr>
              <a:t>FNST Economic Impact Analysis</a:t>
            </a:r>
          </a:p>
          <a:p>
            <a:pPr marL="1028700" lvl="1">
              <a:buFont typeface="Arial" panose="020B0604020202020204" pitchFamily="34" charset="0"/>
              <a:buChar char="•"/>
            </a:pPr>
            <a:r>
              <a:rPr lang="zh-CN" altLang="en-US" sz="1800">
                <a:latin typeface="Arial" panose="020B0604020202020204" pitchFamily="34" charset="0"/>
                <a:cs typeface="Arial" panose="020B0604020202020204" pitchFamily="34" charset="0"/>
              </a:rPr>
              <a:t>Methodology</a:t>
            </a:r>
          </a:p>
          <a:p>
            <a:pPr marL="1028700" lvl="1">
              <a:buFont typeface="Arial" panose="020B0604020202020204" pitchFamily="34" charset="0"/>
              <a:buChar char="•"/>
            </a:pPr>
            <a:r>
              <a:rPr lang="zh-CN" altLang="en-US" sz="1800">
                <a:latin typeface="Arial" panose="020B0604020202020204" pitchFamily="34" charset="0"/>
                <a:cs typeface="Arial" panose="020B0604020202020204" pitchFamily="34" charset="0"/>
              </a:rPr>
              <a:t>Literature Review</a:t>
            </a:r>
          </a:p>
          <a:p>
            <a:pPr marL="1028700" lvl="1">
              <a:buFont typeface="Arial" panose="020B0604020202020204" pitchFamily="34" charset="0"/>
              <a:buChar char="•"/>
            </a:pPr>
            <a:r>
              <a:rPr lang="zh-CN" altLang="en-US" sz="1800">
                <a:latin typeface="Arial" panose="020B0604020202020204" pitchFamily="34" charset="0"/>
                <a:cs typeface="Arial" panose="020B0604020202020204" pitchFamily="34" charset="0"/>
              </a:rPr>
              <a:t>Equation Creation</a:t>
            </a:r>
          </a:p>
          <a:p>
            <a:pPr marL="1028700" lvl="1">
              <a:buFont typeface="Arial" panose="020B0604020202020204" pitchFamily="34" charset="0"/>
              <a:buChar char="•"/>
            </a:pPr>
            <a:r>
              <a:rPr lang="zh-CN" altLang="en-US" sz="1800">
                <a:latin typeface="Arial" panose="020B0604020202020204" pitchFamily="34" charset="0"/>
                <a:cs typeface="Arial" panose="020B0604020202020204" pitchFamily="34" charset="0"/>
              </a:rPr>
              <a:t>Results</a:t>
            </a:r>
            <a:endParaRPr lang="en-US" altLang="zh-CN" sz="18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1800">
                <a:solidFill>
                  <a:schemeClr val="tx1"/>
                </a:solidFill>
              </a:rPr>
              <a:t>Florida National Scenic Trail (FNST) Gap Analysis</a:t>
            </a:r>
          </a:p>
          <a:p>
            <a:pPr marL="1028700" lvl="1">
              <a:buFont typeface="Arial" panose="020B0604020202020204" pitchFamily="34" charset="0"/>
              <a:buChar char="•"/>
            </a:pPr>
            <a:r>
              <a:rPr lang="zh-CN" altLang="en-US" sz="1800">
                <a:latin typeface="Arial" panose="020B0604020202020204" pitchFamily="34" charset="0"/>
                <a:cs typeface="Arial" panose="020B0604020202020204" pitchFamily="34" charset="0"/>
              </a:rPr>
              <a:t>Methodology</a:t>
            </a:r>
          </a:p>
          <a:p>
            <a:pPr marL="1028700" lvl="1">
              <a:buFont typeface="Arial" panose="020B0604020202020204" pitchFamily="34" charset="0"/>
              <a:buChar char="•"/>
            </a:pPr>
            <a:r>
              <a:rPr lang="zh-CN" altLang="en-US" sz="1800">
                <a:latin typeface="Arial" panose="020B0604020202020204" pitchFamily="34" charset="0"/>
                <a:cs typeface="Arial" panose="020B0604020202020204" pitchFamily="34" charset="0"/>
              </a:rPr>
              <a:t>Four Alternatives</a:t>
            </a:r>
          </a:p>
          <a:p>
            <a:pPr marL="1028700" lvl="1">
              <a:buFont typeface="Arial" panose="020B0604020202020204" pitchFamily="34" charset="0"/>
              <a:buChar char="•"/>
            </a:pPr>
            <a:r>
              <a:rPr lang="zh-CN" altLang="en-US" sz="1800">
                <a:latin typeface="Arial" panose="020B0604020202020204" pitchFamily="34" charset="0"/>
                <a:cs typeface="Arial" panose="020B0604020202020204" pitchFamily="34" charset="0"/>
              </a:rPr>
              <a:t>Optimal Decision</a:t>
            </a:r>
          </a:p>
          <a:p>
            <a:pPr marL="285750">
              <a:buFont typeface="Arial" panose="020B0604020202020204" pitchFamily="34" charset="0"/>
              <a:buChar char="•"/>
            </a:pPr>
            <a:endParaRPr lang="zh-CN" altLang="en-US" sz="40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1800">
                <a:solidFill>
                  <a:schemeClr val="tx1"/>
                </a:solidFill>
              </a:rPr>
              <a:t>Conclusion and Moving Forward</a:t>
            </a:r>
          </a:p>
        </p:txBody>
      </p:sp>
      <p:pic>
        <p:nvPicPr>
          <p:cNvPr id="8" name="Picture 4" descr="“FNST”的图片搜索结果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01" y="3507707"/>
            <a:ext cx="1436913" cy="144768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8741664" y="4770730"/>
            <a:ext cx="3135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320508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710389" y="82235"/>
            <a:ext cx="9144000" cy="884466"/>
          </a:xfrm>
        </p:spPr>
        <p:txBody>
          <a:bodyPr/>
          <a:lstStyle/>
          <a:p>
            <a:r>
              <a:rPr lang="en-US" altLang="zh-CN">
                <a:solidFill>
                  <a:schemeClr val="tx1"/>
                </a:solidFill>
              </a:rPr>
              <a:t>Scope of Work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Content Placeholder 11"/>
          <p:cNvSpPr>
            <a:spLocks noGrp="1"/>
          </p:cNvSpPr>
          <p:nvPr>
            <p:ph idx="10"/>
          </p:nvPr>
        </p:nvSpPr>
        <p:spPr>
          <a:xfrm>
            <a:off x="1710390" y="1024176"/>
            <a:ext cx="7262572" cy="3876762"/>
          </a:xfrm>
        </p:spPr>
        <p:txBody>
          <a:bodyPr/>
          <a:lstStyle/>
          <a:p>
            <a:pPr algn="just">
              <a:spcBef>
                <a:spcPts val="0"/>
              </a:spcBef>
            </a:pPr>
            <a:r>
              <a:rPr lang="en-US" altLang="zh-CN" sz="1800">
                <a:solidFill>
                  <a:schemeClr val="tx1"/>
                </a:solidFill>
              </a:rPr>
              <a:t>Deliverable 1: Identify economic impacts of the FNST</a:t>
            </a:r>
            <a:r>
              <a:rPr lang="zh-CN" altLang="en-US" sz="1800">
                <a:solidFill>
                  <a:schemeClr val="tx1"/>
                </a:solidFill>
              </a:rPr>
              <a:t> </a:t>
            </a:r>
          </a:p>
          <a:p>
            <a:pPr algn="just"/>
            <a:endParaRPr lang="zh-CN" altLang="en-US" sz="1800">
              <a:solidFill>
                <a:schemeClr val="tx1"/>
              </a:solidFill>
            </a:endParaRPr>
          </a:p>
          <a:p>
            <a:pPr algn="just"/>
            <a:r>
              <a:rPr lang="zh-CN" altLang="en-US" sz="1800">
                <a:solidFill>
                  <a:schemeClr val="tx1"/>
                </a:solidFill>
              </a:rPr>
              <a:t>Deliverable 2: Prov</a:t>
            </a:r>
            <a:r>
              <a:rPr lang="en-US" altLang="zh-CN" sz="1800">
                <a:solidFill>
                  <a:schemeClr val="tx1"/>
                </a:solidFill>
              </a:rPr>
              <a:t>ide alternatives and recommendation for the    Apalachicola National Forest to the </a:t>
            </a:r>
            <a:r>
              <a:rPr lang="en-US" altLang="zh-CN" sz="1800" err="1">
                <a:solidFill>
                  <a:schemeClr val="tx1"/>
                </a:solidFill>
              </a:rPr>
              <a:t>Econfina</a:t>
            </a:r>
            <a:r>
              <a:rPr lang="en-US" altLang="zh-CN" sz="1800">
                <a:solidFill>
                  <a:schemeClr val="tx1"/>
                </a:solidFill>
              </a:rPr>
              <a:t> Creek Water  </a:t>
            </a:r>
          </a:p>
          <a:p>
            <a:pPr algn="just"/>
            <a:r>
              <a:rPr lang="en-US" altLang="zh-CN" sz="1800">
                <a:solidFill>
                  <a:schemeClr val="tx1"/>
                </a:solidFill>
              </a:rPr>
              <a:t>Management Area FNST gap.</a:t>
            </a:r>
            <a:r>
              <a:rPr lang="zh-CN" altLang="en-US" sz="1800">
                <a:solidFill>
                  <a:schemeClr val="tx1"/>
                </a:solidFill>
              </a:rPr>
              <a:t> </a:t>
            </a:r>
            <a:endParaRPr lang="en-US" altLang="zh-CN" sz="1800">
              <a:solidFill>
                <a:schemeClr val="tx1"/>
              </a:solidFill>
            </a:endParaRPr>
          </a:p>
        </p:txBody>
      </p:sp>
      <p:pic>
        <p:nvPicPr>
          <p:cNvPr id="7" name="Picture 4" descr="“FNST”的图片搜索结果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01" y="3507707"/>
            <a:ext cx="1436913" cy="144768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8741664" y="4770730"/>
            <a:ext cx="3135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2090594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730124" y="65784"/>
            <a:ext cx="9144000" cy="884466"/>
          </a:xfrm>
        </p:spPr>
        <p:txBody>
          <a:bodyPr/>
          <a:lstStyle/>
          <a:p>
            <a:r>
              <a:rPr lang="en-US">
                <a:solidFill>
                  <a:schemeClr val="tx1"/>
                </a:solidFill>
              </a:rPr>
              <a:t>Florida National Scenic Trail</a:t>
            </a:r>
          </a:p>
        </p:txBody>
      </p:sp>
      <p:sp>
        <p:nvSpPr>
          <p:cNvPr id="12" name="Content Placeholder 11"/>
          <p:cNvSpPr>
            <a:spLocks noGrp="1"/>
          </p:cNvSpPr>
          <p:nvPr>
            <p:ph idx="10"/>
          </p:nvPr>
        </p:nvSpPr>
        <p:spPr>
          <a:xfrm>
            <a:off x="1730124" y="974668"/>
            <a:ext cx="8496300" cy="3826885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1800">
                <a:solidFill>
                  <a:schemeClr val="tx1"/>
                </a:solidFill>
              </a:rPr>
              <a:t>Authorized by the National Trails Act of 1968</a:t>
            </a:r>
            <a:endParaRPr lang="zh-CN" altLang="en-US" sz="180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1800">
                <a:solidFill>
                  <a:schemeClr val="tx1"/>
                </a:solidFill>
              </a:rPr>
              <a:t>Jim Kern and the Florida Trail Association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1800">
                <a:solidFill>
                  <a:schemeClr val="tx1"/>
                </a:solidFill>
              </a:rPr>
              <a:t>Designated as the National Scenic Trail in 1983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1800">
                <a:solidFill>
                  <a:schemeClr val="tx1"/>
                </a:solidFill>
              </a:rPr>
              <a:t>Four Primary Regions</a:t>
            </a:r>
          </a:p>
          <a:p>
            <a:pPr marL="1028700" lvl="1">
              <a:buFont typeface="Arial" panose="020B0604020202020204" pitchFamily="34" charset="0"/>
              <a:buChar char="•"/>
            </a:pPr>
            <a:r>
              <a:rPr lang="zh-CN" altLang="en-US" sz="1800"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Southern</a:t>
            </a:r>
            <a:endParaRPr lang="zh-CN" altLang="en-US" sz="18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28700" lvl="1">
              <a:buFont typeface="Arial" panose="020B0604020202020204" pitchFamily="34" charset="0"/>
              <a:buChar char="•"/>
            </a:pPr>
            <a:r>
              <a:rPr lang="zh-CN" altLang="en-US" sz="1800"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C</a:t>
            </a:r>
            <a:r>
              <a:rPr lang="zh-CN" altLang="en-US" sz="1800">
                <a:latin typeface="Arial" panose="020B0604020202020204" pitchFamily="34" charset="0"/>
                <a:cs typeface="Arial" panose="020B0604020202020204" pitchFamily="34" charset="0"/>
              </a:rPr>
              <a:t>entral</a:t>
            </a:r>
          </a:p>
          <a:p>
            <a:pPr marL="1028700" lvl="1">
              <a:buFont typeface="Arial" panose="020B0604020202020204" pitchFamily="34" charset="0"/>
              <a:buChar char="•"/>
            </a:pPr>
            <a:r>
              <a:rPr lang="zh-CN" altLang="en-US" sz="1800">
                <a:latin typeface="Arial" panose="020B0604020202020204" pitchFamily="34" charset="0"/>
                <a:cs typeface="Arial" panose="020B0604020202020204" pitchFamily="34" charset="0"/>
              </a:rPr>
              <a:t>Northern </a:t>
            </a:r>
          </a:p>
          <a:p>
            <a:pPr marL="1028700" lvl="1">
              <a:buFont typeface="Arial" panose="020B0604020202020204" pitchFamily="34" charset="0"/>
              <a:buChar char="•"/>
            </a:pPr>
            <a:r>
              <a:rPr lang="zh-CN" altLang="en-US" sz="1800">
                <a:latin typeface="Arial" panose="020B0604020202020204" pitchFamily="34" charset="0"/>
                <a:cs typeface="Arial" panose="020B0604020202020204" pitchFamily="34" charset="0"/>
              </a:rPr>
              <a:t>Panhandle</a:t>
            </a:r>
            <a:endParaRPr lang="zh-CN" altLang="en-US" sz="1800"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1800">
                <a:solidFill>
                  <a:schemeClr val="tx1"/>
                </a:solidFill>
              </a:rPr>
              <a:t>1300 miles with 300 in unofficial connectors (gaps)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1800">
                <a:solidFill>
                  <a:schemeClr val="tx1"/>
                </a:solidFill>
              </a:rPr>
              <a:t>USDA</a:t>
            </a:r>
            <a:r>
              <a:rPr lang="en-US" altLang="zh-CN" sz="1800">
                <a:solidFill>
                  <a:schemeClr val="tx1"/>
                </a:solidFill>
              </a:rPr>
              <a:t>’</a:t>
            </a:r>
            <a:r>
              <a:rPr lang="zh-CN" altLang="en-US" sz="1800">
                <a:solidFill>
                  <a:schemeClr val="tx1"/>
                </a:solidFill>
              </a:rPr>
              <a:t>s Forest Service is  the current administrator</a:t>
            </a:r>
            <a:endParaRPr lang="zh-CN" altLang="en-US" sz="1800">
              <a:solidFill>
                <a:schemeClr val="tx1"/>
              </a:solidFill>
              <a:ea typeface="宋体"/>
            </a:endParaRPr>
          </a:p>
        </p:txBody>
      </p:sp>
      <p:pic>
        <p:nvPicPr>
          <p:cNvPr id="5" name="Picture 4" descr="“FNST”的图片搜索结果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01" y="3507707"/>
            <a:ext cx="1436913" cy="144768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8741664" y="4770730"/>
            <a:ext cx="3135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1508786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4" cstate="print"/>
          <a:stretch>
            <a:fillRect/>
          </a:stretch>
        </p:blipFill>
        <p:spPr>
          <a:xfrm>
            <a:off x="280358" y="47625"/>
            <a:ext cx="8582631" cy="4910368"/>
          </a:xfrm>
        </p:spPr>
      </p:pic>
      <p:sp>
        <p:nvSpPr>
          <p:cNvPr id="3" name="TextBox 2"/>
          <p:cNvSpPr txBox="1"/>
          <p:nvPr/>
        </p:nvSpPr>
        <p:spPr>
          <a:xfrm>
            <a:off x="8741664" y="4755055"/>
            <a:ext cx="3135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4214218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6578"/>
            <a:ext cx="9144000" cy="884466"/>
          </a:xfrm>
        </p:spPr>
        <p:txBody>
          <a:bodyPr/>
          <a:lstStyle/>
          <a:p>
            <a:r>
              <a:rPr lang="en-US" altLang="zh-CN">
                <a:solidFill>
                  <a:schemeClr val="tx1"/>
                </a:solidFill>
              </a:rPr>
              <a:t>Intro to Economic Impact Analysis</a:t>
            </a: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0"/>
          </p:nvPr>
        </p:nvSpPr>
        <p:spPr>
          <a:xfrm>
            <a:off x="401474" y="1105155"/>
            <a:ext cx="8496944" cy="2995737"/>
          </a:xfrm>
        </p:spPr>
        <p:txBody>
          <a:bodyPr/>
          <a:lstStyle/>
          <a:p>
            <a:r>
              <a:rPr lang="en-US" altLang="zh-CN" sz="1800" b="1">
                <a:solidFill>
                  <a:schemeClr val="tx1"/>
                </a:solidFill>
              </a:rPr>
              <a:t>The need for Economic Impact Analysis</a:t>
            </a:r>
            <a:endParaRPr lang="en-US" altLang="zh-CN" sz="180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1800">
                <a:solidFill>
                  <a:schemeClr val="tx1"/>
                </a:solidFill>
              </a:rPr>
              <a:t>FNST as a vital contributor to rural economies in Florida?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1800">
                <a:solidFill>
                  <a:schemeClr val="tx1"/>
                </a:solidFill>
              </a:rPr>
              <a:t>Lack of economic impact research on FNST</a:t>
            </a:r>
          </a:p>
          <a:p>
            <a:endParaRPr lang="en-US" altLang="zh-CN" sz="1800">
              <a:solidFill>
                <a:schemeClr val="tx1"/>
              </a:solidFill>
            </a:endParaRPr>
          </a:p>
          <a:p>
            <a:r>
              <a:rPr lang="en-US" altLang="zh-CN" sz="1800" b="1">
                <a:solidFill>
                  <a:schemeClr val="tx1"/>
                </a:solidFill>
              </a:rPr>
              <a:t>The purpose of the study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1800">
                <a:solidFill>
                  <a:schemeClr val="tx1"/>
                </a:solidFill>
              </a:rPr>
              <a:t>Determining the possible economic effect of the FNST 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1800">
                <a:solidFill>
                  <a:schemeClr val="tx1"/>
                </a:solidFill>
              </a:rPr>
              <a:t>Helping guide research moving forward for more accurate results</a:t>
            </a:r>
          </a:p>
          <a:p>
            <a:endParaRPr lang="en-US" altLang="zh-CN" sz="1800"/>
          </a:p>
          <a:p>
            <a:endParaRPr lang="zh-CN" altLang="en-US" sz="1800"/>
          </a:p>
        </p:txBody>
      </p:sp>
      <p:sp>
        <p:nvSpPr>
          <p:cNvPr id="6" name="TextBox 5"/>
          <p:cNvSpPr txBox="1"/>
          <p:nvPr/>
        </p:nvSpPr>
        <p:spPr>
          <a:xfrm>
            <a:off x="8741664" y="4755055"/>
            <a:ext cx="3135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1311888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>
                <a:solidFill>
                  <a:schemeClr val="tx1"/>
                </a:solidFill>
              </a:rPr>
              <a:t>Methodology Outline</a:t>
            </a: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0"/>
          </p:nvPr>
        </p:nvSpPr>
        <p:spPr>
          <a:xfrm>
            <a:off x="401474" y="685625"/>
            <a:ext cx="8496944" cy="2995737"/>
          </a:xfrm>
        </p:spPr>
        <p:txBody>
          <a:bodyPr/>
          <a:lstStyle/>
          <a:p>
            <a:endParaRPr lang="en-US" altLang="zh-CN" sz="1800">
              <a:solidFill>
                <a:schemeClr val="tx1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US" altLang="zh-CN" sz="1800">
                <a:solidFill>
                  <a:schemeClr val="tx1"/>
                </a:solidFill>
              </a:rPr>
              <a:t>Determination of methodology</a:t>
            </a:r>
          </a:p>
          <a:p>
            <a:pPr lvl="1">
              <a:buFont typeface="Arial" pitchFamily="34" charset="0"/>
              <a:buChar char="•"/>
            </a:pPr>
            <a:r>
              <a:rPr lang="en-US" altLang="zh-CN" sz="1800">
                <a:latin typeface="Arial"/>
                <a:cs typeface="Arial"/>
              </a:rPr>
              <a:t>Literature Review</a:t>
            </a:r>
          </a:p>
          <a:p>
            <a:pPr lvl="1">
              <a:buFont typeface="Arial" pitchFamily="34" charset="0"/>
              <a:buChar char="•"/>
            </a:pPr>
            <a:r>
              <a:rPr lang="en-US" altLang="zh-CN" sz="1800">
                <a:latin typeface="Arial"/>
                <a:cs typeface="Arial"/>
              </a:rPr>
              <a:t>Formula Development</a:t>
            </a:r>
          </a:p>
          <a:p>
            <a:pPr>
              <a:buFont typeface="Arial" pitchFamily="34" charset="0"/>
              <a:buChar char="•"/>
            </a:pPr>
            <a:r>
              <a:rPr lang="en-US" altLang="zh-CN" sz="1800">
                <a:solidFill>
                  <a:schemeClr val="tx1"/>
                </a:solidFill>
              </a:rPr>
              <a:t>Setting each component for methodology</a:t>
            </a:r>
          </a:p>
          <a:p>
            <a:pPr lvl="1">
              <a:buFont typeface="Arial" pitchFamily="34" charset="0"/>
              <a:buChar char="•"/>
            </a:pPr>
            <a:r>
              <a:rPr lang="en-US" altLang="zh-CN" sz="1800">
                <a:latin typeface="Arial"/>
                <a:ea typeface="맑은 고딕"/>
                <a:cs typeface="Arial"/>
              </a:rPr>
              <a:t>Annual Visitation</a:t>
            </a:r>
          </a:p>
          <a:p>
            <a:pPr lvl="1">
              <a:buFont typeface="Arial" pitchFamily="34" charset="0"/>
              <a:buChar char="•"/>
            </a:pPr>
            <a:r>
              <a:rPr lang="en-US" altLang="zh-CN" sz="1800">
                <a:latin typeface="Arial"/>
                <a:ea typeface="맑은 고딕"/>
                <a:cs typeface="Arial"/>
              </a:rPr>
              <a:t>Average Personal Expenditure</a:t>
            </a:r>
          </a:p>
          <a:p>
            <a:pPr lvl="2"/>
            <a:r>
              <a:rPr lang="en-US" altLang="zh-CN" sz="1800">
                <a:latin typeface="Arial"/>
                <a:ea typeface="맑은 고딕"/>
                <a:cs typeface="Arial"/>
              </a:rPr>
              <a:t>FPDL Survey</a:t>
            </a:r>
          </a:p>
          <a:p>
            <a:pPr lvl="1">
              <a:buFont typeface="Arial" pitchFamily="34" charset="0"/>
              <a:buChar char="•"/>
            </a:pPr>
            <a:r>
              <a:rPr lang="en-US" altLang="zh-CN" sz="1800">
                <a:latin typeface="Arial"/>
                <a:ea typeface="맑은 고딕"/>
                <a:cs typeface="Arial"/>
              </a:rPr>
              <a:t>Percent of Outside Visitors</a:t>
            </a:r>
          </a:p>
          <a:p>
            <a:pPr lvl="1">
              <a:buFont typeface="Arial" pitchFamily="34" charset="0"/>
              <a:buChar char="•"/>
            </a:pPr>
            <a:r>
              <a:rPr lang="en-US" altLang="zh-CN" sz="1800">
                <a:latin typeface="Arial"/>
                <a:ea typeface="맑은 고딕"/>
                <a:cs typeface="Arial"/>
              </a:rPr>
              <a:t>Annual Fiscal Expenditure</a:t>
            </a:r>
          </a:p>
          <a:p>
            <a:pPr>
              <a:buFont typeface="Arial" pitchFamily="34" charset="0"/>
              <a:buChar char="•"/>
            </a:pPr>
            <a:r>
              <a:rPr lang="en-US" altLang="zh-CN" sz="1800">
                <a:solidFill>
                  <a:schemeClr val="tx1"/>
                </a:solidFill>
              </a:rPr>
              <a:t>Results</a:t>
            </a:r>
          </a:p>
          <a:p>
            <a:endParaRPr lang="en-US" altLang="zh-CN" sz="1800" b="1">
              <a:solidFill>
                <a:schemeClr val="tx1"/>
              </a:solidFill>
            </a:endParaRPr>
          </a:p>
          <a:p>
            <a:endParaRPr lang="en-US" altLang="zh-CN" sz="1800" b="1">
              <a:solidFill>
                <a:schemeClr val="tx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741664" y="4760280"/>
            <a:ext cx="3135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2214131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>
                <a:solidFill>
                  <a:schemeClr val="tx1"/>
                </a:solidFill>
              </a:rPr>
              <a:t>Literature Review</a:t>
            </a: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8" name="내용 개체 틀 7"/>
          <p:cNvPicPr>
            <a:picLocks noGrp="1" noChangeAspect="1"/>
          </p:cNvPicPr>
          <p:nvPr>
            <p:ph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4450" y="884238"/>
            <a:ext cx="9188450" cy="3691646"/>
          </a:xfrm>
        </p:spPr>
      </p:pic>
      <p:sp>
        <p:nvSpPr>
          <p:cNvPr id="7" name="TextBox 6"/>
          <p:cNvSpPr txBox="1"/>
          <p:nvPr/>
        </p:nvSpPr>
        <p:spPr>
          <a:xfrm>
            <a:off x="8741664" y="4755055"/>
            <a:ext cx="3135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3558320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>
                <a:solidFill>
                  <a:schemeClr val="tx1"/>
                </a:solidFill>
                <a:latin typeface="맑은 고딕"/>
                <a:ea typeface="맑은 고딕"/>
              </a:rPr>
              <a:t>Change in Scope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idx="10"/>
          </p:nvPr>
        </p:nvSpPr>
        <p:spPr>
          <a:xfrm>
            <a:off x="401474" y="1042453"/>
            <a:ext cx="8496944" cy="2995737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sz="1800">
                <a:solidFill>
                  <a:schemeClr val="tx1"/>
                </a:solidFill>
                <a:ea typeface="맑은 고딕"/>
              </a:rPr>
              <a:t>Generated information on how to measure economic impact of trails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sz="1800">
                <a:solidFill>
                  <a:schemeClr val="tx1"/>
                </a:solidFill>
                <a:ea typeface="맑은 고딕"/>
              </a:rPr>
              <a:t>But data not applicable to FNST context</a:t>
            </a:r>
          </a:p>
          <a:p>
            <a:r>
              <a:rPr lang="ko-KR" altLang="en-US" sz="1800">
                <a:solidFill>
                  <a:schemeClr val="tx1"/>
                </a:solidFill>
                <a:ea typeface="맑은 고딕"/>
              </a:rPr>
              <a:t>    - Geographical features</a:t>
            </a:r>
          </a:p>
          <a:p>
            <a:r>
              <a:rPr lang="ko-KR" altLang="en-US" sz="1800">
                <a:solidFill>
                  <a:schemeClr val="tx1"/>
                </a:solidFill>
                <a:ea typeface="맑은 고딕"/>
              </a:rPr>
              <a:t>    - Climate</a:t>
            </a:r>
          </a:p>
          <a:p>
            <a:r>
              <a:rPr lang="ko-KR" altLang="en-US" sz="1800">
                <a:solidFill>
                  <a:schemeClr val="tx1"/>
                </a:solidFill>
                <a:ea typeface="맑은 고딕"/>
              </a:rPr>
              <a:t>    - User data</a:t>
            </a:r>
          </a:p>
          <a:p>
            <a:endParaRPr lang="ko-KR" altLang="en-US" sz="1800">
              <a:solidFill>
                <a:schemeClr val="tx1"/>
              </a:solidFill>
              <a:ea typeface="맑은 고딕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sz="1800">
                <a:solidFill>
                  <a:schemeClr val="tx1"/>
                </a:solidFill>
                <a:ea typeface="맑은 고딕"/>
              </a:rPr>
              <a:t>Focus on Florida specific inputs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741664" y="4755055"/>
            <a:ext cx="3135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2751144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>
                <a:solidFill>
                  <a:schemeClr val="tx1"/>
                </a:solidFill>
              </a:rPr>
              <a:t>FDEP/FPS Formula </a:t>
            </a: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직사각형 4"/>
          <p:cNvSpPr/>
          <p:nvPr/>
        </p:nvSpPr>
        <p:spPr>
          <a:xfrm>
            <a:off x="85059" y="1935128"/>
            <a:ext cx="1204527" cy="1041991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6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Economic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6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Impact</a:t>
            </a:r>
            <a:endParaRPr kumimoji="0" lang="ko-KR" altLang="en-US" sz="16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1343025" y="2190750"/>
            <a:ext cx="605259" cy="531627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0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=</a:t>
            </a:r>
            <a:endParaRPr kumimoji="0" lang="ko-KR" altLang="en-US" sz="20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1997391" y="1935128"/>
            <a:ext cx="1204527" cy="1041991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AV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(Annual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Visitation)</a:t>
            </a:r>
            <a:endParaRPr kumimoji="0" lang="ko-KR" altLang="en-US" sz="14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3257550" y="2190750"/>
            <a:ext cx="605259" cy="531627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0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X</a:t>
            </a:r>
            <a:endParaRPr kumimoji="0" lang="ko-KR" altLang="en-US" sz="20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3909724" y="1765000"/>
            <a:ext cx="1276852" cy="138223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APE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(Average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Personal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Expenditure per Trip)</a:t>
            </a:r>
            <a:endParaRPr kumimoji="0" lang="ko-KR" altLang="en-US" sz="14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5890366" y="1839428"/>
            <a:ext cx="1204527" cy="1233380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%OV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(Percent of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Outside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Visitors)</a:t>
            </a:r>
            <a:endParaRPr kumimoji="0" lang="ko-KR" altLang="en-US" sz="14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5238750" y="2190750"/>
            <a:ext cx="605259" cy="531627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0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X</a:t>
            </a:r>
            <a:endParaRPr kumimoji="0" lang="ko-KR" altLang="en-US" sz="16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7143750" y="2190750"/>
            <a:ext cx="605259" cy="531627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4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+</a:t>
            </a:r>
            <a:endParaRPr kumimoji="0" lang="ko-KR" altLang="en-US" sz="24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7802698" y="1860687"/>
            <a:ext cx="1341301" cy="1233380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AFE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(Annual Fiscal Expenditures)</a:t>
            </a:r>
            <a:endParaRPr kumimoji="0" lang="ko-KR" altLang="en-US" sz="14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193526" y="4125433"/>
            <a:ext cx="295047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Source: Florida Park Service (FPS)</a:t>
            </a:r>
            <a:endParaRPr kumimoji="0" lang="ko-KR" altLang="en-US" sz="1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8668514" y="4749830"/>
            <a:ext cx="4807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1801664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r>
              <a:rPr lang="en-US" altLang="zh-CN" sz="1800" b="1">
                <a:solidFill>
                  <a:schemeClr val="tx1"/>
                </a:solidFill>
              </a:rPr>
              <a:t>Annual Visitation</a:t>
            </a:r>
          </a:p>
          <a:p>
            <a:endParaRPr lang="en-US" altLang="zh-CN" sz="1800">
              <a:solidFill>
                <a:schemeClr val="tx1"/>
              </a:solidFill>
            </a:endParaRPr>
          </a:p>
          <a:p>
            <a:r>
              <a:rPr lang="en-US" altLang="zh-CN" sz="1800">
                <a:solidFill>
                  <a:schemeClr val="tx1"/>
                </a:solidFill>
              </a:rPr>
              <a:t>2013-2014 FNST Visitor Assessment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zh-CN" sz="1800">
                <a:solidFill>
                  <a:schemeClr val="tx1"/>
                </a:solidFill>
              </a:rPr>
              <a:t>Overall visitation rate for FNST: 355,317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zh-CN" sz="1800">
                <a:solidFill>
                  <a:schemeClr val="tx1"/>
                </a:solidFill>
              </a:rPr>
              <a:t>The Southern Region: 209,753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zh-CN" sz="1800">
                <a:solidFill>
                  <a:schemeClr val="tx1"/>
                </a:solidFill>
              </a:rPr>
              <a:t>The Central Region: 86,106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zh-CN" sz="1800" b="1">
                <a:solidFill>
                  <a:schemeClr val="tx1"/>
                </a:solidFill>
              </a:rPr>
              <a:t>Panhandle Region: 47,235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zh-CN" sz="1800">
                <a:solidFill>
                  <a:schemeClr val="tx1"/>
                </a:solidFill>
              </a:rPr>
              <a:t>The Northern Region: 12,223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altLang="zh-CN" sz="1800">
              <a:solidFill>
                <a:schemeClr val="tx1"/>
              </a:solidFill>
            </a:endParaRPr>
          </a:p>
          <a:p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53161" y="308337"/>
            <a:ext cx="1175884" cy="1041991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Economic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Impact</a:t>
            </a:r>
            <a:endParaRPr kumimoji="0" lang="ko-KR" altLang="en-US" sz="14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1292334" y="563513"/>
            <a:ext cx="590866" cy="531627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0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=</a:t>
            </a:r>
            <a:endParaRPr kumimoji="0" lang="ko-KR" altLang="en-US" sz="20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1965493" y="308337"/>
            <a:ext cx="1175884" cy="1041991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AV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(Annual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Visitation)</a:t>
            </a:r>
            <a:endParaRPr kumimoji="0" lang="ko-KR" altLang="en-US" sz="14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3204666" y="563513"/>
            <a:ext cx="590866" cy="531627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X</a:t>
            </a:r>
            <a:endParaRPr kumimoji="0" lang="ko-KR" altLang="en-US" sz="14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3877825" y="138209"/>
            <a:ext cx="1246488" cy="138223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APE</a:t>
            </a:r>
            <a:endParaRPr kumimoji="0" lang="en-US" altLang="ko-KR" sz="1400" b="1" kern="0" spc="0" normalizeH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맑은 고딕"/>
              <a:ea typeface="맑은 고딕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(Average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Personal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Expenditure per Trip)</a:t>
            </a:r>
            <a:endParaRPr kumimoji="0" lang="ko-KR" altLang="en-US" sz="14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5858468" y="212637"/>
            <a:ext cx="1175884" cy="1233380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%OV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(Percent of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Outside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Visitors)</a:t>
            </a:r>
            <a:endParaRPr kumimoji="0" lang="ko-KR" altLang="en-US" sz="14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5185309" y="563513"/>
            <a:ext cx="590866" cy="531627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X</a:t>
            </a:r>
            <a:endParaRPr kumimoji="0" lang="ko-KR" altLang="en-US" sz="14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7097641" y="563513"/>
            <a:ext cx="590866" cy="531627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+</a:t>
            </a:r>
            <a:endParaRPr kumimoji="0" lang="ko-KR" altLang="en-US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7770799" y="233896"/>
            <a:ext cx="1309405" cy="1233380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AFE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(Annual Fiscal Expenditures)</a:t>
            </a:r>
            <a:endParaRPr kumimoji="0" lang="ko-KR" altLang="en-US" sz="14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970350" y="1752600"/>
            <a:ext cx="2743200" cy="3231966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8668514" y="4749830"/>
            <a:ext cx="4807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latin typeface="Arial" panose="020B0604020202020204" pitchFamily="34" charset="0"/>
                <a:cs typeface="Arial" panose="020B0604020202020204" pitchFamily="34" charset="0"/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2446683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0"/>
          </p:nvPr>
        </p:nvSpPr>
        <p:spPr>
          <a:xfrm>
            <a:off x="405880" y="1664245"/>
            <a:ext cx="8496944" cy="3301160"/>
          </a:xfrm>
        </p:spPr>
        <p:txBody>
          <a:bodyPr/>
          <a:lstStyle/>
          <a:p>
            <a:r>
              <a:rPr lang="en-US" altLang="zh-CN" sz="1800" b="1" dirty="0">
                <a:solidFill>
                  <a:schemeClr val="tx1"/>
                </a:solidFill>
                <a:latin typeface="Arial"/>
                <a:cs typeface="Arial"/>
              </a:rPr>
              <a:t>Average Personal Expenditure per Trip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1800" b="1" dirty="0">
                <a:solidFill>
                  <a:schemeClr val="tx1"/>
                </a:solidFill>
                <a:latin typeface="Arial"/>
                <a:cs typeface="Arial"/>
              </a:rPr>
              <a:t>Lack of applicable data for FNST</a:t>
            </a:r>
          </a:p>
          <a:p>
            <a:pPr>
              <a:buFont typeface="Arial" pitchFamily="34" charset="0"/>
              <a:buChar char="•"/>
            </a:pPr>
            <a:endParaRPr lang="en-US" altLang="zh-CN" sz="1800" b="1" dirty="0">
              <a:solidFill>
                <a:schemeClr val="tx1"/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US" altLang="zh-CN" sz="1800" b="1" dirty="0">
                <a:solidFill>
                  <a:schemeClr val="tx1"/>
                </a:solidFill>
                <a:latin typeface="Arial"/>
                <a:cs typeface="Arial"/>
              </a:rPr>
              <a:t>Used range of guiding values</a:t>
            </a:r>
          </a:p>
          <a:p>
            <a:pPr lvl="1">
              <a:buFont typeface="Arial" pitchFamily="34" charset="0"/>
              <a:buChar char="•"/>
            </a:pPr>
            <a:r>
              <a:rPr lang="en-US" altLang="zh-CN" sz="1800" b="1" dirty="0">
                <a:solidFill>
                  <a:schemeClr val="tx1"/>
                </a:solidFill>
                <a:latin typeface="Arial"/>
                <a:ea typeface="宋体"/>
                <a:cs typeface="Arial"/>
              </a:rPr>
              <a:t>  </a:t>
            </a:r>
            <a:r>
              <a:rPr lang="en-US" altLang="zh-CN" sz="1800" dirty="0" smtClean="0">
                <a:solidFill>
                  <a:schemeClr val="tx1"/>
                </a:solidFill>
                <a:latin typeface="Arial"/>
                <a:ea typeface="宋体"/>
                <a:cs typeface="Arial"/>
              </a:rPr>
              <a:t>FDEP </a:t>
            </a:r>
            <a:r>
              <a:rPr lang="en-US" altLang="zh-CN" sz="1800" dirty="0">
                <a:solidFill>
                  <a:schemeClr val="tx1"/>
                </a:solidFill>
                <a:latin typeface="Arial"/>
                <a:ea typeface="宋体"/>
                <a:cs typeface="Arial"/>
              </a:rPr>
              <a:t>and Visit Florida database</a:t>
            </a:r>
          </a:p>
          <a:p>
            <a:pPr lvl="1">
              <a:buFont typeface="Arial" pitchFamily="34" charset="0"/>
              <a:buChar char="•"/>
            </a:pPr>
            <a:r>
              <a:rPr lang="en-US" altLang="zh-CN" sz="1800" dirty="0">
                <a:solidFill>
                  <a:schemeClr val="tx1"/>
                </a:solidFill>
                <a:latin typeface="Arial"/>
                <a:ea typeface="宋体"/>
                <a:cs typeface="Arial"/>
              </a:rPr>
              <a:t>  </a:t>
            </a:r>
            <a:r>
              <a:rPr lang="en-US" altLang="zh-CN" sz="1800" dirty="0" smtClean="0">
                <a:solidFill>
                  <a:schemeClr val="tx1"/>
                </a:solidFill>
                <a:latin typeface="Arial"/>
                <a:ea typeface="宋体"/>
                <a:cs typeface="Arial"/>
              </a:rPr>
              <a:t>Ice </a:t>
            </a:r>
            <a:r>
              <a:rPr lang="en-US" altLang="zh-CN" sz="1800" dirty="0">
                <a:solidFill>
                  <a:schemeClr val="tx1"/>
                </a:solidFill>
                <a:latin typeface="Arial"/>
                <a:ea typeface="宋体"/>
                <a:cs typeface="Arial"/>
              </a:rPr>
              <a:t>Age Trail</a:t>
            </a:r>
          </a:p>
          <a:p>
            <a:pPr lvl="1">
              <a:buFont typeface="Arial" pitchFamily="34" charset="0"/>
              <a:buChar char="•"/>
            </a:pPr>
            <a:r>
              <a:rPr lang="en-US" altLang="zh-CN" sz="1800" dirty="0">
                <a:solidFill>
                  <a:schemeClr val="tx1"/>
                </a:solidFill>
                <a:latin typeface="Arial"/>
                <a:ea typeface="宋体"/>
                <a:cs typeface="Arial"/>
              </a:rPr>
              <a:t>  </a:t>
            </a:r>
            <a:r>
              <a:rPr lang="en-US" altLang="zh-CN" sz="1800" dirty="0" smtClean="0">
                <a:solidFill>
                  <a:schemeClr val="tx1"/>
                </a:solidFill>
                <a:latin typeface="Arial"/>
                <a:ea typeface="宋体"/>
                <a:cs typeface="Arial"/>
              </a:rPr>
              <a:t>FPDL Survey</a:t>
            </a:r>
            <a:endParaRPr lang="en-US" altLang="zh-CN" sz="1800" b="1" dirty="0">
              <a:solidFill>
                <a:schemeClr val="tx1"/>
              </a:solidFill>
              <a:latin typeface="Arial"/>
              <a:ea typeface="宋体"/>
              <a:cs typeface="Arial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zh-CN" sz="1800" b="1" dirty="0">
                <a:solidFill>
                  <a:schemeClr val="tx1"/>
                </a:solidFill>
                <a:latin typeface="Arial"/>
                <a:ea typeface="宋体"/>
                <a:cs typeface="Arial"/>
              </a:rPr>
              <a:t>Created three individual economic impact estimates</a:t>
            </a:r>
          </a:p>
        </p:txBody>
      </p:sp>
      <p:sp>
        <p:nvSpPr>
          <p:cNvPr id="10" name="직사각형 9"/>
          <p:cNvSpPr/>
          <p:nvPr/>
        </p:nvSpPr>
        <p:spPr>
          <a:xfrm>
            <a:off x="3877825" y="138209"/>
            <a:ext cx="1205997" cy="1382234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APE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(Average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Personal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Expenditure per Trip)</a:t>
            </a:r>
            <a:endParaRPr kumimoji="0" lang="ko-KR" altLang="en-US" sz="14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53161" y="308337"/>
            <a:ext cx="1175884" cy="1041991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Economic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Impact</a:t>
            </a:r>
            <a:endParaRPr kumimoji="0" lang="ko-KR" altLang="en-US" sz="14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1292334" y="563513"/>
            <a:ext cx="590866" cy="531627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=</a:t>
            </a:r>
            <a:endParaRPr kumimoji="0" lang="ko-KR" altLang="en-US" sz="14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1965493" y="308337"/>
            <a:ext cx="1175884" cy="1041991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AV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(Annual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Visitation)</a:t>
            </a:r>
            <a:endParaRPr kumimoji="0" lang="ko-KR" altLang="en-US" sz="14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3204666" y="563513"/>
            <a:ext cx="590866" cy="531627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X</a:t>
            </a:r>
            <a:endParaRPr kumimoji="0" lang="ko-KR" altLang="en-US" sz="14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20" name="직사각형 19"/>
          <p:cNvSpPr/>
          <p:nvPr/>
        </p:nvSpPr>
        <p:spPr>
          <a:xfrm>
            <a:off x="5858468" y="212637"/>
            <a:ext cx="1175884" cy="1233380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%OV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(Percent of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Outside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Visitors)</a:t>
            </a:r>
            <a:endParaRPr kumimoji="0" lang="ko-KR" altLang="en-US" sz="14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21" name="직사각형 20"/>
          <p:cNvSpPr/>
          <p:nvPr/>
        </p:nvSpPr>
        <p:spPr>
          <a:xfrm>
            <a:off x="5185309" y="563513"/>
            <a:ext cx="590866" cy="531627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X</a:t>
            </a:r>
            <a:endParaRPr kumimoji="0" lang="ko-KR" altLang="en-US" sz="14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22" name="직사각형 21"/>
          <p:cNvSpPr/>
          <p:nvPr/>
        </p:nvSpPr>
        <p:spPr>
          <a:xfrm>
            <a:off x="7097641" y="563513"/>
            <a:ext cx="590866" cy="531627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+</a:t>
            </a:r>
            <a:endParaRPr kumimoji="0" lang="ko-KR" altLang="en-US" sz="14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23" name="직사각형 22"/>
          <p:cNvSpPr/>
          <p:nvPr/>
        </p:nvSpPr>
        <p:spPr>
          <a:xfrm>
            <a:off x="7770799" y="233896"/>
            <a:ext cx="1309405" cy="1233380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AFE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(Annual Fiscal Expenditures)</a:t>
            </a:r>
            <a:endParaRPr kumimoji="0" lang="ko-KR" altLang="en-US" sz="14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668514" y="4749830"/>
            <a:ext cx="4807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latin typeface="Arial" panose="020B0604020202020204" pitchFamily="34" charset="0"/>
                <a:cs typeface="Arial" panose="020B0604020202020204" pitchFamily="34" charset="0"/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1002091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0"/>
          </p:nvPr>
        </p:nvSpPr>
        <p:spPr>
          <a:xfrm>
            <a:off x="405880" y="1664245"/>
            <a:ext cx="8496944" cy="3301160"/>
          </a:xfrm>
        </p:spPr>
        <p:txBody>
          <a:bodyPr/>
          <a:lstStyle/>
          <a:p>
            <a:r>
              <a:rPr lang="en-US" altLang="zh-CN" sz="1800" b="1">
                <a:solidFill>
                  <a:schemeClr val="tx1"/>
                </a:solidFill>
              </a:rPr>
              <a:t>Average Personal Expenditure per Trip</a:t>
            </a:r>
            <a:endParaRPr lang="en-US" altLang="zh-CN" sz="1800" b="1">
              <a:solidFill>
                <a:schemeClr val="tx1"/>
              </a:solidFill>
              <a:latin typeface="Arial"/>
              <a:cs typeface="Arial"/>
            </a:endParaRPr>
          </a:p>
          <a:p>
            <a:endParaRPr lang="en-US" altLang="zh-CN" sz="1800">
              <a:solidFill>
                <a:schemeClr val="tx1"/>
              </a:solidFill>
            </a:endParaRPr>
          </a:p>
          <a:p>
            <a:r>
              <a:rPr lang="en-US" altLang="zh-CN" sz="1800">
                <a:solidFill>
                  <a:schemeClr val="tx1"/>
                </a:solidFill>
              </a:rPr>
              <a:t>FDEP and Visit Florida database ($116 per person average)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1800">
                <a:solidFill>
                  <a:schemeClr val="tx1"/>
                </a:solidFill>
              </a:rPr>
              <a:t>Official APE for all Florida trails and parks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1800">
                <a:solidFill>
                  <a:srgbClr val="FF0000"/>
                </a:solidFill>
              </a:rPr>
              <a:t>Too high (including lodging and camping cost)</a:t>
            </a:r>
          </a:p>
          <a:p>
            <a:endParaRPr lang="en-US" altLang="zh-CN" sz="1800"/>
          </a:p>
          <a:p>
            <a:r>
              <a:rPr lang="en-US" altLang="zh-CN" sz="1800">
                <a:solidFill>
                  <a:schemeClr val="tx1"/>
                </a:solidFill>
              </a:rPr>
              <a:t>The Ice Age Trail ($21.79 per person average)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1800">
                <a:solidFill>
                  <a:schemeClr val="tx1"/>
                </a:solidFill>
              </a:rPr>
              <a:t>The most similar trail as FNST (Length, National Scenic trail, and several </a:t>
            </a:r>
          </a:p>
          <a:p>
            <a:r>
              <a:rPr lang="en-US" altLang="zh-CN" sz="1800">
                <a:solidFill>
                  <a:schemeClr val="tx1"/>
                </a:solidFill>
              </a:rPr>
              <a:t>     urbanized areas)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1800">
                <a:solidFill>
                  <a:srgbClr val="FF0000"/>
                </a:solidFill>
              </a:rPr>
              <a:t>Not entirely justifiable (different visitation rate, geography, and topography)</a:t>
            </a:r>
          </a:p>
          <a:p>
            <a:pPr marL="285750" indent="-285750">
              <a:buFontTx/>
              <a:buChar char="-"/>
            </a:pPr>
            <a:endParaRPr lang="zh-CN" altLang="en-US" sz="1800"/>
          </a:p>
        </p:txBody>
      </p:sp>
      <p:sp>
        <p:nvSpPr>
          <p:cNvPr id="10" name="직사각형 9"/>
          <p:cNvSpPr/>
          <p:nvPr/>
        </p:nvSpPr>
        <p:spPr>
          <a:xfrm>
            <a:off x="3877825" y="138209"/>
            <a:ext cx="1205997" cy="1382234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APE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(Average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Personal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Expenditure per Trip)</a:t>
            </a:r>
            <a:endParaRPr kumimoji="0" lang="ko-KR" altLang="en-US" sz="14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53161" y="308337"/>
            <a:ext cx="1175884" cy="1041991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Economic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Impact</a:t>
            </a:r>
            <a:endParaRPr kumimoji="0" lang="ko-KR" altLang="en-US" sz="14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1292334" y="563513"/>
            <a:ext cx="590866" cy="531627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=</a:t>
            </a:r>
            <a:endParaRPr kumimoji="0" lang="ko-KR" altLang="en-US" sz="14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1965493" y="308337"/>
            <a:ext cx="1175884" cy="1041991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AV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(Annual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Visitation)</a:t>
            </a:r>
            <a:endParaRPr kumimoji="0" lang="ko-KR" altLang="en-US" sz="14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3204666" y="563513"/>
            <a:ext cx="590866" cy="531627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X</a:t>
            </a:r>
            <a:endParaRPr kumimoji="0" lang="ko-KR" altLang="en-US" sz="14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20" name="직사각형 19"/>
          <p:cNvSpPr/>
          <p:nvPr/>
        </p:nvSpPr>
        <p:spPr>
          <a:xfrm>
            <a:off x="5858468" y="212637"/>
            <a:ext cx="1175884" cy="1233380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%OV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(Percent of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Outside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Visitors)</a:t>
            </a:r>
            <a:endParaRPr kumimoji="0" lang="ko-KR" altLang="en-US" sz="14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21" name="직사각형 20"/>
          <p:cNvSpPr/>
          <p:nvPr/>
        </p:nvSpPr>
        <p:spPr>
          <a:xfrm>
            <a:off x="5185309" y="563513"/>
            <a:ext cx="590866" cy="531627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X</a:t>
            </a:r>
            <a:endParaRPr kumimoji="0" lang="ko-KR" altLang="en-US" sz="14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22" name="직사각형 21"/>
          <p:cNvSpPr/>
          <p:nvPr/>
        </p:nvSpPr>
        <p:spPr>
          <a:xfrm>
            <a:off x="7097641" y="563513"/>
            <a:ext cx="590866" cy="531627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+</a:t>
            </a:r>
            <a:endParaRPr kumimoji="0" lang="ko-KR" altLang="en-US" sz="14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23" name="직사각형 22"/>
          <p:cNvSpPr/>
          <p:nvPr/>
        </p:nvSpPr>
        <p:spPr>
          <a:xfrm>
            <a:off x="7770799" y="233896"/>
            <a:ext cx="1309405" cy="1233380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AFE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(Annual Fiscal Expenditures)</a:t>
            </a:r>
            <a:endParaRPr kumimoji="0" lang="ko-KR" altLang="en-US" sz="14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668514" y="4749830"/>
            <a:ext cx="4807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latin typeface="Arial" panose="020B0604020202020204" pitchFamily="34" charset="0"/>
                <a:cs typeface="Arial" panose="020B0604020202020204" pitchFamily="34" charset="0"/>
              </a:rPr>
              <a:t>13</a:t>
            </a:r>
          </a:p>
        </p:txBody>
      </p:sp>
    </p:spTree>
    <p:extLst>
      <p:ext uri="{BB962C8B-B14F-4D97-AF65-F5344CB8AC3E}">
        <p14:creationId xmlns:p14="http://schemas.microsoft.com/office/powerpoint/2010/main" val="913865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r>
              <a:rPr lang="en-US" altLang="zh-CN" sz="2000" b="1">
                <a:solidFill>
                  <a:schemeClr val="tx1"/>
                </a:solidFill>
              </a:rPr>
              <a:t>Average Personal Expenditures Based on Survey Results </a:t>
            </a:r>
          </a:p>
          <a:p>
            <a:endParaRPr lang="en-US" altLang="zh-CN" sz="2000">
              <a:solidFill>
                <a:schemeClr val="tx1"/>
              </a:solidFill>
            </a:endParaRPr>
          </a:p>
          <a:p>
            <a:endParaRPr lang="zh-CN" altLang="en-US"/>
          </a:p>
        </p:txBody>
      </p:sp>
      <p:sp>
        <p:nvSpPr>
          <p:cNvPr id="2" name="직사각형 1"/>
          <p:cNvSpPr/>
          <p:nvPr/>
        </p:nvSpPr>
        <p:spPr>
          <a:xfrm>
            <a:off x="1003731" y="2199693"/>
            <a:ext cx="2307265" cy="2377652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Main expenditure </a:t>
            </a:r>
            <a:r>
              <a:rPr kumimoji="0" lang="en-US" altLang="ko-KR" sz="16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Categories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ko-KR" sz="1600" b="0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</a:endParaRP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ko-KR" sz="16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Gas/Travel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ko-KR" sz="16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Food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ko-KR" sz="16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Equipment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ko-KR" sz="16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Lodging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ko-KR" sz="16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Tours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ko-KR" sz="16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Souvenirs</a:t>
            </a:r>
            <a:endParaRPr kumimoji="0" lang="ko-KR" altLang="en-US" sz="1600" b="0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3738990" y="2233911"/>
            <a:ext cx="2307265" cy="1154605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9 Organizations and 47 respondents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맑은 고딕"/>
              </a:rPr>
              <a:t>(Panhandle Region)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622657" y="2392672"/>
            <a:ext cx="2131700" cy="769441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4400" b="1" i="0" u="none" strike="noStrike" kern="0" cap="none" spc="0" normalizeH="0" baseline="0" noProof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</a:rPr>
              <a:t>$24.48</a:t>
            </a:r>
            <a:endParaRPr kumimoji="0" lang="ko-KR" altLang="en-US" sz="4400" b="1" i="0" u="none" strike="noStrike" kern="0" cap="none" spc="0" normalizeH="0" baseline="0" noProof="0">
              <a:ln>
                <a:noFill/>
              </a:ln>
              <a:solidFill>
                <a:srgbClr val="00B050"/>
              </a:solidFill>
              <a:effectLst/>
              <a:uLnTx/>
              <a:uFillTx/>
            </a:endParaRPr>
          </a:p>
        </p:txBody>
      </p:sp>
      <p:sp>
        <p:nvSpPr>
          <p:cNvPr id="26" name="직사각형 25"/>
          <p:cNvSpPr/>
          <p:nvPr/>
        </p:nvSpPr>
        <p:spPr>
          <a:xfrm>
            <a:off x="53161" y="308337"/>
            <a:ext cx="1175884" cy="1041991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Economic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Impact</a:t>
            </a:r>
            <a:endParaRPr kumimoji="0" lang="ko-KR" altLang="en-US" sz="14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27" name="직사각형 26"/>
          <p:cNvSpPr/>
          <p:nvPr/>
        </p:nvSpPr>
        <p:spPr>
          <a:xfrm>
            <a:off x="1292334" y="563513"/>
            <a:ext cx="590866" cy="531627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=</a:t>
            </a:r>
            <a:endParaRPr kumimoji="0" lang="ko-KR" altLang="en-US" sz="14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28" name="직사각형 27"/>
          <p:cNvSpPr/>
          <p:nvPr/>
        </p:nvSpPr>
        <p:spPr>
          <a:xfrm>
            <a:off x="1965493" y="308337"/>
            <a:ext cx="1175884" cy="1041991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AV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(Annual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Visitation)</a:t>
            </a:r>
            <a:endParaRPr kumimoji="0" lang="ko-KR" altLang="en-US" sz="14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3204666" y="563513"/>
            <a:ext cx="590866" cy="531627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X</a:t>
            </a:r>
            <a:endParaRPr kumimoji="0" lang="ko-KR" altLang="en-US" sz="14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30" name="직사각형 29"/>
          <p:cNvSpPr/>
          <p:nvPr/>
        </p:nvSpPr>
        <p:spPr>
          <a:xfrm>
            <a:off x="3877825" y="138209"/>
            <a:ext cx="1246488" cy="1382234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APE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(Average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Personal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Expenditure per Trip)</a:t>
            </a:r>
            <a:endParaRPr kumimoji="0" lang="ko-KR" altLang="en-US" sz="14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31" name="직사각형 30"/>
          <p:cNvSpPr/>
          <p:nvPr/>
        </p:nvSpPr>
        <p:spPr>
          <a:xfrm>
            <a:off x="5858468" y="212637"/>
            <a:ext cx="1175884" cy="1233380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%OV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(Percent of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Outside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Visitors)</a:t>
            </a:r>
            <a:endParaRPr kumimoji="0" lang="ko-KR" altLang="en-US" sz="14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32" name="직사각형 31"/>
          <p:cNvSpPr/>
          <p:nvPr/>
        </p:nvSpPr>
        <p:spPr>
          <a:xfrm>
            <a:off x="5185309" y="563513"/>
            <a:ext cx="590866" cy="531627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X</a:t>
            </a:r>
            <a:endParaRPr kumimoji="0" lang="ko-KR" altLang="en-US" sz="14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33" name="직사각형 32"/>
          <p:cNvSpPr/>
          <p:nvPr/>
        </p:nvSpPr>
        <p:spPr>
          <a:xfrm>
            <a:off x="7097641" y="563513"/>
            <a:ext cx="590866" cy="531627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+</a:t>
            </a:r>
            <a:endParaRPr kumimoji="0" lang="ko-KR" altLang="en-US" sz="14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34" name="직사각형 33"/>
          <p:cNvSpPr/>
          <p:nvPr/>
        </p:nvSpPr>
        <p:spPr>
          <a:xfrm>
            <a:off x="7770799" y="233896"/>
            <a:ext cx="1309405" cy="1233380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AFE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(Annual Fiscal Expenditures)</a:t>
            </a:r>
            <a:endParaRPr kumimoji="0" lang="ko-KR" altLang="en-US" sz="14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057650" y="3613785"/>
            <a:ext cx="4930234" cy="9233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285750" indent="-285750" latinLnBrk="0">
              <a:buFont typeface="Arial" panose="020B0604020202020204" pitchFamily="34" charset="0"/>
              <a:buChar char="•"/>
              <a:defRPr/>
            </a:pPr>
            <a:r>
              <a:rPr kumimoji="0" lang="en-US" altLang="ko-KR" sz="1800" b="0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Variations in equipment cost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ko-KR" sz="1800" b="0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Expenditures outside of Study Area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ko-KR" sz="1800" b="0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맑은 고딕"/>
              </a:rPr>
              <a:t>Limited population groups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668514" y="4749830"/>
            <a:ext cx="4807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latin typeface="Arial" panose="020B0604020202020204" pitchFamily="34" charset="0"/>
                <a:cs typeface="Arial" panose="020B0604020202020204" pitchFamily="34" charset="0"/>
              </a:rPr>
              <a:t>14</a:t>
            </a:r>
          </a:p>
        </p:txBody>
      </p:sp>
    </p:spTree>
    <p:extLst>
      <p:ext uri="{BB962C8B-B14F-4D97-AF65-F5344CB8AC3E}">
        <p14:creationId xmlns:p14="http://schemas.microsoft.com/office/powerpoint/2010/main" val="3929132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r>
              <a:rPr lang="en-US" altLang="zh-CN" sz="2400" b="1" dirty="0">
                <a:solidFill>
                  <a:schemeClr val="tx1"/>
                </a:solidFill>
                <a:latin typeface="Arial"/>
                <a:cs typeface="Arial"/>
              </a:rPr>
              <a:t>Percent of Outside Visitors</a:t>
            </a:r>
          </a:p>
          <a:p>
            <a:endParaRPr lang="en-US" altLang="zh-CN" sz="1800" b="1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1800" b="1" dirty="0" smtClean="0">
                <a:solidFill>
                  <a:schemeClr val="tx1"/>
                </a:solidFill>
              </a:rPr>
              <a:t>2016 </a:t>
            </a:r>
            <a:r>
              <a:rPr lang="en-US" altLang="zh-CN" sz="1800" b="1" dirty="0">
                <a:solidFill>
                  <a:schemeClr val="tx1"/>
                </a:solidFill>
              </a:rPr>
              <a:t>FDEP Economic Impact </a:t>
            </a:r>
            <a:r>
              <a:rPr lang="en-US" altLang="zh-CN" sz="1800" b="1" dirty="0" smtClean="0">
                <a:solidFill>
                  <a:schemeClr val="tx1"/>
                </a:solidFill>
              </a:rPr>
              <a:t>Assessment </a:t>
            </a:r>
            <a:r>
              <a:rPr lang="en-US" altLang="zh-CN" sz="1800" b="1" dirty="0">
                <a:solidFill>
                  <a:schemeClr val="tx1"/>
                </a:solidFill>
              </a:rPr>
              <a:t>on state parks and trails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1800" b="1" dirty="0">
                <a:solidFill>
                  <a:schemeClr val="tx1"/>
                </a:solidFill>
              </a:rPr>
              <a:t>Percentage of outside dollars spent in community</a:t>
            </a:r>
          </a:p>
          <a:p>
            <a:endParaRPr lang="en-US" altLang="zh-CN" dirty="0">
              <a:latin typeface="Arial"/>
              <a:cs typeface="Arial"/>
            </a:endParaRPr>
          </a:p>
          <a:p>
            <a:endParaRPr lang="zh-CN" altLang="en-US" dirty="0">
              <a:latin typeface="宋体"/>
              <a:ea typeface="宋体"/>
              <a:cs typeface="Arial"/>
            </a:endParaRPr>
          </a:p>
        </p:txBody>
      </p:sp>
      <p:sp>
        <p:nvSpPr>
          <p:cNvPr id="26" name="직사각형 25"/>
          <p:cNvSpPr/>
          <p:nvPr/>
        </p:nvSpPr>
        <p:spPr>
          <a:xfrm>
            <a:off x="53161" y="308337"/>
            <a:ext cx="1175884" cy="1041991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Economic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Impact</a:t>
            </a:r>
            <a:endParaRPr kumimoji="0" lang="ko-KR" altLang="en-US" sz="14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27" name="직사각형 26"/>
          <p:cNvSpPr/>
          <p:nvPr/>
        </p:nvSpPr>
        <p:spPr>
          <a:xfrm>
            <a:off x="1292334" y="563513"/>
            <a:ext cx="590866" cy="531627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=</a:t>
            </a:r>
            <a:endParaRPr kumimoji="0" lang="ko-KR" altLang="en-US" sz="14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28" name="직사각형 27"/>
          <p:cNvSpPr/>
          <p:nvPr/>
        </p:nvSpPr>
        <p:spPr>
          <a:xfrm>
            <a:off x="1965493" y="308337"/>
            <a:ext cx="1175884" cy="1041991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AV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(Annual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Visitation)</a:t>
            </a:r>
            <a:endParaRPr kumimoji="0" lang="ko-KR" altLang="en-US" sz="14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3204666" y="563513"/>
            <a:ext cx="590866" cy="531627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X</a:t>
            </a:r>
            <a:endParaRPr kumimoji="0" lang="ko-KR" altLang="en-US" sz="14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30" name="직사각형 29"/>
          <p:cNvSpPr/>
          <p:nvPr/>
        </p:nvSpPr>
        <p:spPr>
          <a:xfrm>
            <a:off x="3877825" y="138209"/>
            <a:ext cx="1246488" cy="138223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>
              <a:defRPr/>
            </a:pPr>
            <a:r>
              <a:rPr lang="en-US" altLang="ko-KR" sz="1400" b="1" kern="0">
                <a:solidFill>
                  <a:srgbClr val="FFFFFF"/>
                </a:solidFill>
              </a:rPr>
              <a:t>APE</a:t>
            </a:r>
            <a:endParaRPr lang="en-US" altLang="ko-KR" sz="1400" b="1" kern="0">
              <a:solidFill>
                <a:srgbClr val="FFFFFF"/>
              </a:solidFill>
              <a:latin typeface="맑은 고딕"/>
              <a:ea typeface="맑은 고딕"/>
            </a:endParaRPr>
          </a:p>
          <a:p>
            <a:pPr algn="ctr" latinLnBrk="0">
              <a:defRPr/>
            </a:pPr>
            <a:r>
              <a:rPr lang="en-US" altLang="ko-KR" sz="1400" b="1" kern="0">
                <a:solidFill>
                  <a:srgbClr val="FFFFFF"/>
                </a:solidFill>
              </a:rPr>
              <a:t>(Average</a:t>
            </a:r>
          </a:p>
          <a:p>
            <a:pPr algn="ctr" latinLnBrk="0">
              <a:defRPr/>
            </a:pPr>
            <a:r>
              <a:rPr lang="en-US" altLang="ko-KR" sz="1400" b="1" kern="0">
                <a:solidFill>
                  <a:srgbClr val="FFFFFF"/>
                </a:solidFill>
              </a:rPr>
              <a:t>Personal</a:t>
            </a:r>
          </a:p>
          <a:p>
            <a:pPr algn="ctr" latinLnBrk="0">
              <a:defRPr/>
            </a:pPr>
            <a:r>
              <a:rPr lang="en-US" altLang="ko-KR" sz="1400" b="1" kern="0">
                <a:solidFill>
                  <a:srgbClr val="FFFFFF"/>
                </a:solidFill>
              </a:rPr>
              <a:t>Expenditure per Trip)</a:t>
            </a:r>
            <a:endParaRPr lang="ko-KR" altLang="en-US" sz="1400" b="1" kern="0">
              <a:solidFill>
                <a:srgbClr val="FFFFFF"/>
              </a:solidFill>
            </a:endParaRPr>
          </a:p>
        </p:txBody>
      </p:sp>
      <p:sp>
        <p:nvSpPr>
          <p:cNvPr id="31" name="직사각형 30"/>
          <p:cNvSpPr/>
          <p:nvPr/>
        </p:nvSpPr>
        <p:spPr>
          <a:xfrm>
            <a:off x="5858468" y="212637"/>
            <a:ext cx="1175884" cy="123338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%OV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(Percent of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Outside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Visitors)</a:t>
            </a:r>
            <a:endParaRPr kumimoji="0" lang="ko-KR" altLang="en-US" sz="14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32" name="직사각형 31"/>
          <p:cNvSpPr/>
          <p:nvPr/>
        </p:nvSpPr>
        <p:spPr>
          <a:xfrm>
            <a:off x="5185309" y="563513"/>
            <a:ext cx="590866" cy="531627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X</a:t>
            </a:r>
            <a:endParaRPr kumimoji="0" lang="ko-KR" altLang="en-US" sz="14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33" name="직사각형 32"/>
          <p:cNvSpPr/>
          <p:nvPr/>
        </p:nvSpPr>
        <p:spPr>
          <a:xfrm>
            <a:off x="7097641" y="563513"/>
            <a:ext cx="590866" cy="531627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4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+</a:t>
            </a:r>
            <a:endParaRPr kumimoji="0" lang="ko-KR" altLang="en-US" sz="24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34" name="직사각형 33"/>
          <p:cNvSpPr/>
          <p:nvPr/>
        </p:nvSpPr>
        <p:spPr>
          <a:xfrm>
            <a:off x="7770799" y="233896"/>
            <a:ext cx="1309405" cy="1233380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AFE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(Annual Fiscal Expenditures)</a:t>
            </a:r>
            <a:endParaRPr kumimoji="0" lang="ko-KR" altLang="en-US" sz="14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635394" y="3314700"/>
            <a:ext cx="2041718" cy="91440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>
                <a:solidFill>
                  <a:srgbClr val="00B050"/>
                </a:solidFill>
                <a:ea typeface="맑은 고딕"/>
              </a:rPr>
              <a:t>74%</a:t>
            </a:r>
            <a:endParaRPr lang="en-US" sz="4800" b="1">
              <a:solidFill>
                <a:srgbClr val="00B050"/>
              </a:solidFill>
              <a:latin typeface="맑은 고딕"/>
              <a:ea typeface="맑은 고딕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668514" y="4749830"/>
            <a:ext cx="4807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latin typeface="Arial" panose="020B0604020202020204" pitchFamily="34" charset="0"/>
                <a:cs typeface="Arial" panose="020B0604020202020204" pitchFamily="34" charset="0"/>
              </a:rPr>
              <a:t>15</a:t>
            </a:r>
          </a:p>
        </p:txBody>
      </p:sp>
    </p:spTree>
    <p:extLst>
      <p:ext uri="{BB962C8B-B14F-4D97-AF65-F5344CB8AC3E}">
        <p14:creationId xmlns:p14="http://schemas.microsoft.com/office/powerpoint/2010/main" val="1262544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r>
              <a:rPr lang="en-US" altLang="zh-CN" sz="2000" b="1">
                <a:solidFill>
                  <a:schemeClr val="tx1"/>
                </a:solidFill>
              </a:rPr>
              <a:t>2014-2015 FTA Trails Operation Report </a:t>
            </a:r>
            <a:endParaRPr lang="en-US" altLang="zh-CN">
              <a:solidFill>
                <a:schemeClr val="tx1"/>
              </a:solidFill>
            </a:endParaRPr>
          </a:p>
          <a:p>
            <a:r>
              <a:rPr lang="en-US" altLang="zh-CN" sz="2000" b="1">
                <a:solidFill>
                  <a:schemeClr val="tx1"/>
                </a:solidFill>
              </a:rPr>
              <a:t>(Quantified volunteer work figures)</a:t>
            </a:r>
          </a:p>
          <a:p>
            <a:r>
              <a:rPr lang="en-US" altLang="zh-CN" sz="1800">
                <a:solidFill>
                  <a:schemeClr val="tx1"/>
                </a:solidFill>
              </a:rPr>
              <a:t>                              </a:t>
            </a:r>
            <a:endParaRPr lang="en-US" altLang="zh-CN" sz="2000" b="1">
              <a:solidFill>
                <a:schemeClr val="tx1"/>
              </a:solidFill>
            </a:endParaRPr>
          </a:p>
          <a:p>
            <a:r>
              <a:rPr lang="en-US" altLang="zh-CN" sz="2000">
                <a:solidFill>
                  <a:schemeClr val="tx1"/>
                </a:solidFill>
              </a:rPr>
              <a:t>      </a:t>
            </a:r>
            <a:r>
              <a:rPr lang="en-US" altLang="zh-CN" sz="1800">
                <a:solidFill>
                  <a:schemeClr val="tx1"/>
                </a:solidFill>
              </a:rPr>
              <a:t> FNST: 1314 miles ($599,127)</a:t>
            </a:r>
            <a:endParaRPr lang="en-US" altLang="zh-CN" sz="1800" b="1">
              <a:solidFill>
                <a:schemeClr val="tx1"/>
              </a:solidFill>
            </a:endParaRPr>
          </a:p>
          <a:p>
            <a:pPr marL="1028700" lvl="1">
              <a:buFont typeface="Arial" panose="020B0604020202020204" pitchFamily="34" charset="0"/>
              <a:buChar char="•"/>
            </a:pPr>
            <a:r>
              <a:rPr lang="en-US" altLang="zh-CN" sz="1800">
                <a:solidFill>
                  <a:schemeClr val="tx1"/>
                </a:solidFill>
              </a:rPr>
              <a:t>       Southern: 222 miles ($101,222)</a:t>
            </a:r>
          </a:p>
          <a:p>
            <a:pPr marL="1028700" lvl="1">
              <a:buFont typeface="Arial" panose="020B0604020202020204" pitchFamily="34" charset="0"/>
              <a:buChar char="•"/>
            </a:pPr>
            <a:r>
              <a:rPr lang="en-US" altLang="zh-CN" sz="1800">
                <a:solidFill>
                  <a:schemeClr val="tx1"/>
                </a:solidFill>
              </a:rPr>
              <a:t>       Central : 456 miles ($207,916)</a:t>
            </a:r>
          </a:p>
          <a:p>
            <a:pPr marL="1028700" lvl="1">
              <a:buFont typeface="Arial" panose="020B0604020202020204" pitchFamily="34" charset="0"/>
              <a:buChar char="•"/>
            </a:pPr>
            <a:r>
              <a:rPr lang="en-US" altLang="zh-CN" sz="1800">
                <a:solidFill>
                  <a:schemeClr val="tx1"/>
                </a:solidFill>
              </a:rPr>
              <a:t>       Northern: 351 miles ($160,041)</a:t>
            </a:r>
          </a:p>
          <a:p>
            <a:pPr marL="1028700" lvl="1">
              <a:buFont typeface="Arial" panose="020B0604020202020204" pitchFamily="34" charset="0"/>
              <a:buChar char="•"/>
            </a:pPr>
            <a:r>
              <a:rPr lang="en-US" altLang="zh-CN" sz="1800">
                <a:solidFill>
                  <a:schemeClr val="tx1"/>
                </a:solidFill>
              </a:rPr>
              <a:t>       </a:t>
            </a:r>
            <a:r>
              <a:rPr lang="en-US" altLang="zh-CN" sz="1800" b="1">
                <a:solidFill>
                  <a:schemeClr val="tx1"/>
                </a:solidFill>
              </a:rPr>
              <a:t>Panhandle: 285 miles ($129,947)</a:t>
            </a:r>
            <a:r>
              <a:rPr lang="en-US" altLang="zh-CN" sz="1800">
                <a:solidFill>
                  <a:schemeClr val="tx1"/>
                </a:solidFill>
              </a:rPr>
              <a:t> </a:t>
            </a:r>
          </a:p>
          <a:p>
            <a:endParaRPr lang="zh-CN" altLang="en-US" sz="1800"/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직사각형 5"/>
          <p:cNvSpPr/>
          <p:nvPr/>
        </p:nvSpPr>
        <p:spPr>
          <a:xfrm>
            <a:off x="53161" y="308337"/>
            <a:ext cx="1175884" cy="1041991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Economic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Impact</a:t>
            </a:r>
            <a:endParaRPr kumimoji="0" lang="ko-KR" altLang="en-US" sz="14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1292334" y="563513"/>
            <a:ext cx="590866" cy="531627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=</a:t>
            </a:r>
            <a:endParaRPr kumimoji="0" lang="ko-KR" altLang="en-US" sz="14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1965493" y="308337"/>
            <a:ext cx="1175884" cy="1041991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AV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(Annual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Visitation)</a:t>
            </a:r>
            <a:endParaRPr kumimoji="0" lang="ko-KR" altLang="en-US" sz="14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3204666" y="563513"/>
            <a:ext cx="590866" cy="531627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X</a:t>
            </a:r>
            <a:endParaRPr kumimoji="0" lang="ko-KR" altLang="en-US" sz="14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3877825" y="138209"/>
            <a:ext cx="1246488" cy="138223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APE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(Average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Personal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Expenditure per Trip)</a:t>
            </a:r>
            <a:endParaRPr kumimoji="0" lang="ko-KR" altLang="en-US" sz="14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5858468" y="212637"/>
            <a:ext cx="1175884" cy="1233380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%OV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(Percent of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Outside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Visitors)</a:t>
            </a:r>
            <a:endParaRPr kumimoji="0" lang="ko-KR" altLang="en-US" sz="14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5185309" y="563513"/>
            <a:ext cx="590866" cy="531627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X</a:t>
            </a:r>
            <a:endParaRPr kumimoji="0" lang="ko-KR" altLang="en-US" sz="14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7097641" y="563513"/>
            <a:ext cx="590866" cy="531627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+</a:t>
            </a:r>
            <a:endParaRPr kumimoji="0" lang="ko-KR" altLang="en-US" sz="14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7770813" y="233363"/>
            <a:ext cx="1366364" cy="1233487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AFE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(Annual Fiscal Expenditures)</a:t>
            </a:r>
            <a:endParaRPr kumimoji="0" lang="ko-KR" altLang="en-US" sz="14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8668514" y="4749830"/>
            <a:ext cx="4807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latin typeface="Arial" panose="020B0604020202020204" pitchFamily="34" charset="0"/>
                <a:cs typeface="Arial" panose="020B0604020202020204" pitchFamily="34" charset="0"/>
              </a:rPr>
              <a:t>16</a:t>
            </a:r>
          </a:p>
        </p:txBody>
      </p:sp>
    </p:spTree>
    <p:extLst>
      <p:ext uri="{BB962C8B-B14F-4D97-AF65-F5344CB8AC3E}">
        <p14:creationId xmlns:p14="http://schemas.microsoft.com/office/powerpoint/2010/main" val="2494790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>
                <a:solidFill>
                  <a:schemeClr val="tx1"/>
                </a:solidFill>
              </a:rPr>
              <a:t>Results</a:t>
            </a: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>
                <a:solidFill>
                  <a:schemeClr val="tx1"/>
                </a:solidFill>
              </a:rPr>
              <a:t>Three expenditure estimations:</a:t>
            </a: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0"/>
          </p:nvPr>
        </p:nvSpPr>
        <p:spPr>
          <a:xfrm>
            <a:off x="548683" y="1664245"/>
            <a:ext cx="8138071" cy="2995737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US" sz="1600"/>
          </a:p>
          <a:p>
            <a:endParaRPr lang="zh-CN" altLang="en-US"/>
          </a:p>
        </p:txBody>
      </p:sp>
      <p:sp>
        <p:nvSpPr>
          <p:cNvPr id="5" name="TextBox 4"/>
          <p:cNvSpPr txBox="1"/>
          <p:nvPr/>
        </p:nvSpPr>
        <p:spPr>
          <a:xfrm>
            <a:off x="369888" y="1554163"/>
            <a:ext cx="8387807" cy="2031325"/>
          </a:xfrm>
          <a:prstGeom prst="rect">
            <a:avLst/>
          </a:prstGeom>
        </p:spPr>
        <p:txBody>
          <a:bodyPr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FDEP/Visit Florida Fiscal Year 2015-2016 Economic Impact Assessment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Ice Age Trail Economic Impact Assessment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Florida Planning and Development Lab Survey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>
              <a:latin typeface="맑은 고딕"/>
              <a:ea typeface="맑은 고딕"/>
            </a:endParaRPr>
          </a:p>
          <a:p>
            <a:pPr marL="285750" indent="-285750" algn="ctr">
              <a:buFont typeface="Arial" panose="020B0604020202020204" pitchFamily="34" charset="0"/>
              <a:buChar char="•"/>
            </a:pPr>
            <a:endParaRPr lang="en-US">
              <a:solidFill>
                <a:srgbClr val="000000"/>
              </a:solidFill>
              <a:latin typeface="맑은 고딕"/>
              <a:ea typeface="맑은 고딕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668514" y="4749830"/>
            <a:ext cx="4807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latin typeface="Arial" panose="020B0604020202020204" pitchFamily="34" charset="0"/>
                <a:cs typeface="Arial" panose="020B0604020202020204" pitchFamily="34" charset="0"/>
              </a:rPr>
              <a:t>17</a:t>
            </a:r>
          </a:p>
        </p:txBody>
      </p:sp>
    </p:spTree>
    <p:extLst>
      <p:ext uri="{BB962C8B-B14F-4D97-AF65-F5344CB8AC3E}">
        <p14:creationId xmlns:p14="http://schemas.microsoft.com/office/powerpoint/2010/main" val="2974791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内容占位符 5"/>
          <p:cNvSpPr>
            <a:spLocks noGrp="1"/>
          </p:cNvSpPr>
          <p:nvPr>
            <p:ph idx="1"/>
          </p:nvPr>
        </p:nvSpPr>
        <p:spPr>
          <a:xfrm>
            <a:off x="257452" y="627534"/>
            <a:ext cx="8496944" cy="504056"/>
          </a:xfrm>
        </p:spPr>
        <p:txBody>
          <a:bodyPr/>
          <a:lstStyle/>
          <a:p>
            <a:pPr algn="ctr"/>
            <a:r>
              <a:rPr lang="en-US" sz="1800" b="1">
                <a:solidFill>
                  <a:schemeClr val="tx1"/>
                </a:solidFill>
              </a:rPr>
              <a:t>FDEP/Visit Florida Average Personal Expenditure Method</a:t>
            </a:r>
          </a:p>
        </p:txBody>
      </p:sp>
      <p:sp>
        <p:nvSpPr>
          <p:cNvPr id="10" name="Title 2"/>
          <p:cNvSpPr txBox="1">
            <a:spLocks/>
          </p:cNvSpPr>
          <p:nvPr/>
        </p:nvSpPr>
        <p:spPr>
          <a:xfrm>
            <a:off x="0" y="0"/>
            <a:ext cx="9144000" cy="699542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1" hangingPunct="1">
              <a:spcBef>
                <a:spcPct val="0"/>
              </a:spcBef>
              <a:buNone/>
              <a:defRPr sz="3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en-US"/>
              <a:t>   </a:t>
            </a:r>
            <a:r>
              <a:rPr lang="en-US" altLang="zh-CN">
                <a:solidFill>
                  <a:schemeClr val="tx1"/>
                </a:solidFill>
              </a:rPr>
              <a:t>Visit Florida</a:t>
            </a:r>
            <a:endParaRPr lang="en-US">
              <a:solidFill>
                <a:schemeClr val="tx1"/>
              </a:solidFill>
              <a:latin typeface="Verdana"/>
              <a:cs typeface="Verdana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1904005"/>
              </p:ext>
            </p:extLst>
          </p:nvPr>
        </p:nvGraphicFramePr>
        <p:xfrm>
          <a:off x="0" y="1131589"/>
          <a:ext cx="9143999" cy="3909014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72067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35297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469843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043236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720675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1836592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</a:tblGrid>
              <a:tr h="455649">
                <a:tc gridSpan="6">
                  <a:txBody>
                    <a:bodyPr/>
                    <a:lstStyle/>
                    <a:p>
                      <a:pPr marL="2157730" marR="0" indent="-2028825">
                        <a:lnSpc>
                          <a:spcPct val="110000"/>
                        </a:lnSpc>
                        <a:spcBef>
                          <a:spcPts val="21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/>
                          <a:ea typeface="Verdana"/>
                          <a:cs typeface="Verdana"/>
                        </a:rPr>
                        <a:t>Table 1: </a:t>
                      </a:r>
                      <a:r>
                        <a:rPr lang="en-US" sz="1600" spc="-30">
                          <a:effectLst/>
                          <a:latin typeface="Calibri"/>
                          <a:ea typeface="Verdana"/>
                          <a:cs typeface="Verdana"/>
                        </a:rPr>
                        <a:t>FNST </a:t>
                      </a:r>
                      <a:r>
                        <a:rPr lang="en-US" sz="1600" spc="-20">
                          <a:effectLst/>
                          <a:latin typeface="Calibri"/>
                          <a:ea typeface="Verdana"/>
                          <a:cs typeface="Verdana"/>
                        </a:rPr>
                        <a:t>Economic </a:t>
                      </a:r>
                      <a:r>
                        <a:rPr lang="en-US" sz="1600" spc="-15">
                          <a:effectLst/>
                          <a:latin typeface="Calibri"/>
                          <a:ea typeface="Verdana"/>
                          <a:cs typeface="Verdana"/>
                        </a:rPr>
                        <a:t>Impact </a:t>
                      </a:r>
                      <a:r>
                        <a:rPr lang="en-US" sz="1600">
                          <a:effectLst/>
                          <a:latin typeface="Calibri"/>
                          <a:ea typeface="Verdana"/>
                          <a:cs typeface="Verdana"/>
                        </a:rPr>
                        <a:t>Estimates, FDEP/Visit </a:t>
                      </a:r>
                      <a:r>
                        <a:rPr lang="en-US" sz="1600" spc="-20">
                          <a:effectLst/>
                          <a:latin typeface="Calibri"/>
                          <a:ea typeface="Verdana"/>
                          <a:cs typeface="Verdana"/>
                        </a:rPr>
                        <a:t>Florida </a:t>
                      </a:r>
                      <a:r>
                        <a:rPr lang="en-US" sz="1600">
                          <a:effectLst/>
                          <a:latin typeface="Calibri"/>
                          <a:ea typeface="Verdana"/>
                          <a:cs typeface="Verdana"/>
                        </a:rPr>
                        <a:t>Average Personal</a:t>
                      </a:r>
                      <a:r>
                        <a:rPr lang="en-US" sz="1600" spc="290">
                          <a:effectLst/>
                          <a:latin typeface="Calibri"/>
                          <a:ea typeface="Verdana"/>
                          <a:cs typeface="Verdana"/>
                        </a:rPr>
                        <a:t> </a:t>
                      </a:r>
                      <a:r>
                        <a:rPr lang="en-US" sz="1600" spc="-25">
                          <a:effectLst/>
                          <a:latin typeface="Calibri"/>
                          <a:ea typeface="Verdana"/>
                          <a:cs typeface="Verdana"/>
                        </a:rPr>
                        <a:t>Expenditure</a:t>
                      </a:r>
                      <a:endParaRPr lang="en-US" sz="1100">
                        <a:effectLst/>
                        <a:latin typeface="Calibri"/>
                        <a:ea typeface="Verdana"/>
                        <a:cs typeface="Verdana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837808">
                <a:tc gridSpan="6">
                  <a:txBody>
                    <a:bodyPr/>
                    <a:lstStyle/>
                    <a:p>
                      <a:pPr marL="142240" marR="141605" algn="ctr">
                        <a:lnSpc>
                          <a:spcPct val="110000"/>
                        </a:lnSpc>
                        <a:spcBef>
                          <a:spcPts val="925"/>
                        </a:spcBef>
                        <a:spcAft>
                          <a:spcPts val="0"/>
                        </a:spcAft>
                      </a:pPr>
                      <a:r>
                        <a:rPr lang="en-US" sz="1600" spc="-20">
                          <a:effectLst/>
                          <a:latin typeface="Calibri"/>
                          <a:ea typeface="Verdana"/>
                          <a:cs typeface="Verdana"/>
                        </a:rPr>
                        <a:t>Equation: Economic </a:t>
                      </a:r>
                      <a:r>
                        <a:rPr lang="en-US" sz="1600" spc="-15">
                          <a:effectLst/>
                          <a:latin typeface="Calibri"/>
                          <a:ea typeface="Verdana"/>
                          <a:cs typeface="Verdana"/>
                        </a:rPr>
                        <a:t>Impact </a:t>
                      </a:r>
                      <a:r>
                        <a:rPr lang="en-US" sz="1600">
                          <a:effectLst/>
                          <a:latin typeface="Calibri"/>
                          <a:ea typeface="Verdana"/>
                          <a:cs typeface="Verdana"/>
                        </a:rPr>
                        <a:t>Estimate (</a:t>
                      </a:r>
                      <a:r>
                        <a:rPr lang="en-US" sz="1600" b="1">
                          <a:effectLst/>
                          <a:latin typeface="Calibri"/>
                          <a:ea typeface="Verdana"/>
                          <a:cs typeface="Verdana"/>
                        </a:rPr>
                        <a:t>EIE</a:t>
                      </a:r>
                      <a:r>
                        <a:rPr lang="en-US" sz="1600">
                          <a:effectLst/>
                          <a:latin typeface="Calibri"/>
                          <a:ea typeface="Verdana"/>
                          <a:cs typeface="Verdana"/>
                        </a:rPr>
                        <a:t>) = Average Visitation (</a:t>
                      </a:r>
                      <a:r>
                        <a:rPr lang="en-US" sz="1600" b="1">
                          <a:effectLst/>
                          <a:latin typeface="Calibri"/>
                          <a:ea typeface="Verdana"/>
                          <a:cs typeface="Verdana"/>
                        </a:rPr>
                        <a:t>AV</a:t>
                      </a:r>
                      <a:r>
                        <a:rPr lang="en-US" sz="1600">
                          <a:effectLst/>
                          <a:latin typeface="Calibri"/>
                          <a:ea typeface="Verdana"/>
                          <a:cs typeface="Verdana"/>
                        </a:rPr>
                        <a:t>) * Average Personal </a:t>
                      </a:r>
                      <a:r>
                        <a:rPr lang="en-US" sz="1600" spc="-25">
                          <a:effectLst/>
                          <a:latin typeface="Calibri"/>
                          <a:ea typeface="Verdana"/>
                          <a:cs typeface="Verdana"/>
                        </a:rPr>
                        <a:t>Expenditure </a:t>
                      </a:r>
                      <a:r>
                        <a:rPr lang="en-US" sz="1600" spc="20">
                          <a:effectLst/>
                          <a:latin typeface="Calibri"/>
                          <a:ea typeface="Verdana"/>
                          <a:cs typeface="Verdana"/>
                        </a:rPr>
                        <a:t>(</a:t>
                      </a:r>
                      <a:r>
                        <a:rPr lang="en-US" sz="1600" b="1" spc="20">
                          <a:effectLst/>
                          <a:latin typeface="Calibri"/>
                          <a:ea typeface="Verdana"/>
                          <a:cs typeface="Verdana"/>
                        </a:rPr>
                        <a:t>APE</a:t>
                      </a:r>
                      <a:r>
                        <a:rPr lang="en-US" sz="1600" spc="20">
                          <a:effectLst/>
                          <a:latin typeface="Calibri"/>
                          <a:ea typeface="Verdana"/>
                          <a:cs typeface="Verdana"/>
                        </a:rPr>
                        <a:t>) </a:t>
                      </a:r>
                      <a:r>
                        <a:rPr lang="en-US" sz="1600">
                          <a:effectLst/>
                          <a:latin typeface="Calibri"/>
                          <a:ea typeface="Verdana"/>
                          <a:cs typeface="Verdana"/>
                        </a:rPr>
                        <a:t>* Percentage </a:t>
                      </a:r>
                      <a:r>
                        <a:rPr lang="en-US" sz="1600" spc="-25">
                          <a:effectLst/>
                          <a:latin typeface="Calibri"/>
                          <a:ea typeface="Verdana"/>
                          <a:cs typeface="Verdana"/>
                        </a:rPr>
                        <a:t>of </a:t>
                      </a:r>
                      <a:r>
                        <a:rPr lang="en-US" sz="1600">
                          <a:effectLst/>
                          <a:latin typeface="Calibri"/>
                          <a:ea typeface="Verdana"/>
                          <a:cs typeface="Verdana"/>
                        </a:rPr>
                        <a:t>Outside Visitors (</a:t>
                      </a:r>
                      <a:r>
                        <a:rPr lang="en-US" sz="1600" b="1">
                          <a:effectLst/>
                          <a:latin typeface="Calibri"/>
                          <a:ea typeface="Verdana"/>
                          <a:cs typeface="Verdana"/>
                        </a:rPr>
                        <a:t>%OV</a:t>
                      </a:r>
                      <a:r>
                        <a:rPr lang="en-US" sz="1600">
                          <a:effectLst/>
                          <a:latin typeface="Calibri"/>
                          <a:ea typeface="Verdana"/>
                          <a:cs typeface="Verdana"/>
                        </a:rPr>
                        <a:t>) + </a:t>
                      </a:r>
                      <a:r>
                        <a:rPr lang="en-US" sz="1600" spc="-25">
                          <a:effectLst/>
                          <a:latin typeface="Calibri"/>
                          <a:ea typeface="Verdana"/>
                          <a:cs typeface="Verdana"/>
                        </a:rPr>
                        <a:t>Annual  </a:t>
                      </a:r>
                      <a:r>
                        <a:rPr lang="en-US" sz="1600" spc="15">
                          <a:effectLst/>
                          <a:latin typeface="Calibri"/>
                          <a:ea typeface="Verdana"/>
                          <a:cs typeface="Verdana"/>
                        </a:rPr>
                        <a:t>Fiscal </a:t>
                      </a:r>
                      <a:r>
                        <a:rPr lang="en-US" sz="1600" spc="-20">
                          <a:effectLst/>
                          <a:latin typeface="Calibri"/>
                          <a:ea typeface="Verdana"/>
                          <a:cs typeface="Verdana"/>
                        </a:rPr>
                        <a:t>Expenditures  </a:t>
                      </a:r>
                      <a:r>
                        <a:rPr lang="en-US" sz="1600">
                          <a:effectLst/>
                          <a:latin typeface="Calibri"/>
                          <a:ea typeface="Verdana"/>
                          <a:cs typeface="Verdana"/>
                        </a:rPr>
                        <a:t>(</a:t>
                      </a:r>
                      <a:r>
                        <a:rPr lang="en-US" sz="1600" b="1">
                          <a:effectLst/>
                          <a:latin typeface="Calibri"/>
                          <a:ea typeface="Verdana"/>
                          <a:cs typeface="Verdana"/>
                        </a:rPr>
                        <a:t>AFE</a:t>
                      </a:r>
                      <a:r>
                        <a:rPr lang="en-US" sz="1600">
                          <a:effectLst/>
                          <a:latin typeface="Calibri"/>
                          <a:ea typeface="Verdana"/>
                          <a:cs typeface="Verdana"/>
                        </a:rPr>
                        <a:t>)</a:t>
                      </a:r>
                      <a:endParaRPr lang="en-US" sz="1100">
                        <a:effectLst/>
                        <a:latin typeface="Calibri"/>
                        <a:ea typeface="Verdana"/>
                        <a:cs typeface="Verdana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72319">
                <a:tc>
                  <a:txBody>
                    <a:bodyPr/>
                    <a:lstStyle/>
                    <a:p>
                      <a:pPr marL="348615" marR="0">
                        <a:spcBef>
                          <a:spcPts val="5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/>
                          <a:ea typeface="Verdana"/>
                          <a:cs typeface="Verdana"/>
                        </a:rPr>
                        <a:t>Scale</a:t>
                      </a:r>
                      <a:endParaRPr lang="en-US" sz="1100">
                        <a:effectLst/>
                        <a:latin typeface="Calibri"/>
                        <a:ea typeface="Verdana"/>
                        <a:cs typeface="Verdana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marL="302260" marR="315595" algn="ctr">
                        <a:spcBef>
                          <a:spcPts val="5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/>
                          <a:ea typeface="Verdana"/>
                          <a:cs typeface="Verdana"/>
                        </a:rPr>
                        <a:t>AV</a:t>
                      </a:r>
                      <a:endParaRPr lang="en-US" sz="1100">
                        <a:effectLst/>
                        <a:latin typeface="Calibri"/>
                        <a:ea typeface="Verdana"/>
                        <a:cs typeface="Verdana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marL="309245" marR="312420" algn="ctr">
                        <a:spcBef>
                          <a:spcPts val="5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/>
                          <a:ea typeface="Verdana"/>
                          <a:cs typeface="Verdana"/>
                        </a:rPr>
                        <a:t>APE</a:t>
                      </a:r>
                      <a:endParaRPr lang="en-US" sz="1100">
                        <a:effectLst/>
                        <a:latin typeface="Calibri"/>
                        <a:ea typeface="Verdana"/>
                        <a:cs typeface="Verdana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marL="141605" marR="0">
                        <a:spcBef>
                          <a:spcPts val="5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/>
                          <a:ea typeface="Verdana"/>
                          <a:cs typeface="Verdana"/>
                        </a:rPr>
                        <a:t>%OV</a:t>
                      </a:r>
                      <a:endParaRPr lang="en-US" sz="1100">
                        <a:effectLst/>
                        <a:latin typeface="Calibri"/>
                        <a:ea typeface="Verdana"/>
                        <a:cs typeface="Verdana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marL="2540" marR="3175" algn="ctr">
                        <a:spcBef>
                          <a:spcPts val="5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/>
                          <a:ea typeface="Verdana"/>
                          <a:cs typeface="Verdana"/>
                        </a:rPr>
                        <a:t>AFE</a:t>
                      </a:r>
                      <a:endParaRPr lang="en-US" sz="1100">
                        <a:effectLst/>
                        <a:latin typeface="Calibri"/>
                        <a:ea typeface="Verdana"/>
                        <a:cs typeface="Verdana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marL="76200" marR="77470" algn="ctr">
                        <a:spcBef>
                          <a:spcPts val="5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/>
                          <a:ea typeface="Verdana"/>
                          <a:cs typeface="Verdana"/>
                        </a:rPr>
                        <a:t>EIE</a:t>
                      </a:r>
                      <a:endParaRPr lang="en-US" sz="1100">
                        <a:effectLst/>
                        <a:latin typeface="Calibri"/>
                        <a:ea typeface="Verdana"/>
                        <a:cs typeface="Verdana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405486">
                <a:tc>
                  <a:txBody>
                    <a:bodyPr/>
                    <a:lstStyle/>
                    <a:p>
                      <a:pPr marL="25400" marR="0">
                        <a:spcBef>
                          <a:spcPts val="31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/>
                          <a:ea typeface="Verdana"/>
                          <a:cs typeface="Verdana"/>
                        </a:rPr>
                        <a:t>State</a:t>
                      </a:r>
                      <a:endParaRPr lang="en-US" sz="1100">
                        <a:effectLst/>
                        <a:latin typeface="Calibri"/>
                        <a:ea typeface="Verdana"/>
                        <a:cs typeface="Verdana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21590" algn="r">
                        <a:spcBef>
                          <a:spcPts val="31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/>
                          <a:ea typeface="Verdana"/>
                          <a:cs typeface="Verdana"/>
                        </a:rPr>
                        <a:t>355,317</a:t>
                      </a:r>
                      <a:endParaRPr lang="en-US" sz="1100">
                        <a:effectLst/>
                        <a:latin typeface="Calibri"/>
                        <a:ea typeface="Verdana"/>
                        <a:cs typeface="Verdana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88265" algn="r">
                        <a:spcBef>
                          <a:spcPts val="31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/>
                          <a:ea typeface="Verdana"/>
                          <a:cs typeface="Verdana"/>
                        </a:rPr>
                        <a:t>$116</a:t>
                      </a:r>
                      <a:endParaRPr lang="en-US" sz="1100">
                        <a:effectLst/>
                        <a:latin typeface="Calibri"/>
                        <a:ea typeface="Verdana"/>
                        <a:cs typeface="Verdana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22225" algn="r">
                        <a:spcBef>
                          <a:spcPts val="31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/>
                          <a:ea typeface="Verdana"/>
                          <a:cs typeface="Verdana"/>
                        </a:rPr>
                        <a:t>0.74</a:t>
                      </a:r>
                      <a:endParaRPr lang="en-US" sz="1100">
                        <a:effectLst/>
                        <a:latin typeface="Calibri"/>
                        <a:ea typeface="Verdana"/>
                        <a:cs typeface="Verdana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40" marR="0" algn="r">
                        <a:spcBef>
                          <a:spcPts val="310"/>
                        </a:spcBef>
                        <a:spcAft>
                          <a:spcPts val="0"/>
                        </a:spcAft>
                        <a:tabLst>
                          <a:tab pos="286385" algn="l"/>
                        </a:tabLst>
                      </a:pPr>
                      <a:r>
                        <a:rPr lang="en-US" sz="1600">
                          <a:effectLst/>
                          <a:latin typeface="Calibri"/>
                          <a:ea typeface="Verdana"/>
                          <a:cs typeface="Verdana"/>
                        </a:rPr>
                        <a:t>$	</a:t>
                      </a:r>
                      <a:r>
                        <a:rPr lang="en-US" sz="1600" spc="-15">
                          <a:effectLst/>
                          <a:latin typeface="Calibri"/>
                          <a:ea typeface="Verdana"/>
                          <a:cs typeface="Verdana"/>
                        </a:rPr>
                        <a:t>599,127</a:t>
                      </a:r>
                      <a:endParaRPr lang="en-US" sz="1100">
                        <a:effectLst/>
                        <a:latin typeface="Calibri"/>
                        <a:ea typeface="Verdana"/>
                        <a:cs typeface="Verdana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9375" marR="76835" algn="r">
                        <a:spcBef>
                          <a:spcPts val="31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/>
                          <a:ea typeface="Verdana"/>
                          <a:cs typeface="Verdana"/>
                        </a:rPr>
                        <a:t>$31,099,538</a:t>
                      </a:r>
                      <a:endParaRPr lang="en-US" sz="1100">
                        <a:effectLst/>
                        <a:latin typeface="Calibri"/>
                        <a:ea typeface="Verdana"/>
                        <a:cs typeface="Verdana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406316">
                <a:tc>
                  <a:txBody>
                    <a:bodyPr/>
                    <a:lstStyle/>
                    <a:p>
                      <a:pPr marL="25400" marR="0">
                        <a:spcBef>
                          <a:spcPts val="415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/>
                          <a:ea typeface="Verdana"/>
                          <a:cs typeface="Verdana"/>
                        </a:rPr>
                        <a:t>Southern</a:t>
                      </a:r>
                      <a:endParaRPr lang="en-US" sz="1100">
                        <a:effectLst/>
                        <a:latin typeface="Calibri"/>
                        <a:ea typeface="Verdana"/>
                        <a:cs typeface="Verdana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21590" algn="r">
                        <a:spcBef>
                          <a:spcPts val="415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/>
                          <a:ea typeface="Verdana"/>
                          <a:cs typeface="Verdana"/>
                        </a:rPr>
                        <a:t>209,753</a:t>
                      </a:r>
                      <a:endParaRPr lang="en-US" sz="1100">
                        <a:effectLst/>
                        <a:latin typeface="Calibri"/>
                        <a:ea typeface="Verdana"/>
                        <a:cs typeface="Verdana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88265" algn="r">
                        <a:spcBef>
                          <a:spcPts val="415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/>
                          <a:ea typeface="Verdana"/>
                          <a:cs typeface="Verdana"/>
                        </a:rPr>
                        <a:t>$116</a:t>
                      </a:r>
                      <a:endParaRPr lang="en-US" sz="1100">
                        <a:effectLst/>
                        <a:latin typeface="Calibri"/>
                        <a:ea typeface="Verdana"/>
                        <a:cs typeface="Verdana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22225" algn="r">
                        <a:spcBef>
                          <a:spcPts val="415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/>
                          <a:ea typeface="Verdana"/>
                          <a:cs typeface="Verdana"/>
                        </a:rPr>
                        <a:t>0.74</a:t>
                      </a:r>
                      <a:endParaRPr lang="en-US" sz="1100">
                        <a:effectLst/>
                        <a:latin typeface="Calibri"/>
                        <a:ea typeface="Verdana"/>
                        <a:cs typeface="Verdana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40" marR="0" algn="r">
                        <a:spcBef>
                          <a:spcPts val="415"/>
                        </a:spcBef>
                        <a:spcAft>
                          <a:spcPts val="0"/>
                        </a:spcAft>
                        <a:tabLst>
                          <a:tab pos="286385" algn="l"/>
                        </a:tabLst>
                      </a:pPr>
                      <a:r>
                        <a:rPr lang="en-US" sz="1600">
                          <a:effectLst/>
                          <a:latin typeface="Calibri"/>
                          <a:ea typeface="Verdana"/>
                          <a:cs typeface="Verdana"/>
                        </a:rPr>
                        <a:t>$	</a:t>
                      </a:r>
                      <a:r>
                        <a:rPr lang="en-US" sz="1600" spc="-15">
                          <a:effectLst/>
                          <a:latin typeface="Calibri"/>
                          <a:ea typeface="Verdana"/>
                          <a:cs typeface="Verdana"/>
                        </a:rPr>
                        <a:t>101,222</a:t>
                      </a:r>
                      <a:endParaRPr lang="en-US" sz="1100">
                        <a:effectLst/>
                        <a:latin typeface="Calibri"/>
                        <a:ea typeface="Verdana"/>
                        <a:cs typeface="Verdana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9375" marR="76835" algn="r">
                        <a:spcBef>
                          <a:spcPts val="415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/>
                          <a:ea typeface="Verdana"/>
                          <a:cs typeface="Verdana"/>
                        </a:rPr>
                        <a:t>$18,106,420</a:t>
                      </a:r>
                      <a:endParaRPr lang="en-US" sz="1100">
                        <a:effectLst/>
                        <a:latin typeface="Calibri"/>
                        <a:ea typeface="Verdana"/>
                        <a:cs typeface="Verdana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406316">
                <a:tc>
                  <a:txBody>
                    <a:bodyPr/>
                    <a:lstStyle/>
                    <a:p>
                      <a:pPr marL="25400" marR="0">
                        <a:spcBef>
                          <a:spcPts val="41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/>
                          <a:ea typeface="Verdana"/>
                          <a:cs typeface="Verdana"/>
                        </a:rPr>
                        <a:t>Central</a:t>
                      </a:r>
                      <a:endParaRPr lang="en-US" sz="1100">
                        <a:effectLst/>
                        <a:latin typeface="Calibri"/>
                        <a:ea typeface="Verdana"/>
                        <a:cs typeface="Verdana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21590" algn="r">
                        <a:spcBef>
                          <a:spcPts val="41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/>
                          <a:ea typeface="Verdana"/>
                          <a:cs typeface="Verdana"/>
                        </a:rPr>
                        <a:t>86,106</a:t>
                      </a:r>
                      <a:endParaRPr lang="en-US" sz="1100">
                        <a:effectLst/>
                        <a:latin typeface="Calibri"/>
                        <a:ea typeface="Verdana"/>
                        <a:cs typeface="Verdana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88265" algn="r">
                        <a:spcBef>
                          <a:spcPts val="41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/>
                          <a:ea typeface="Verdana"/>
                          <a:cs typeface="Verdana"/>
                        </a:rPr>
                        <a:t>$116</a:t>
                      </a:r>
                      <a:endParaRPr lang="en-US" sz="1100">
                        <a:effectLst/>
                        <a:latin typeface="Calibri"/>
                        <a:ea typeface="Verdana"/>
                        <a:cs typeface="Verdana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22225" algn="r">
                        <a:spcBef>
                          <a:spcPts val="41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/>
                          <a:ea typeface="Verdana"/>
                          <a:cs typeface="Verdana"/>
                        </a:rPr>
                        <a:t>0.74</a:t>
                      </a:r>
                      <a:endParaRPr lang="en-US" sz="1100">
                        <a:effectLst/>
                        <a:latin typeface="Calibri"/>
                        <a:ea typeface="Verdana"/>
                        <a:cs typeface="Verdana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40" marR="0" algn="r">
                        <a:spcBef>
                          <a:spcPts val="410"/>
                        </a:spcBef>
                        <a:spcAft>
                          <a:spcPts val="0"/>
                        </a:spcAft>
                        <a:tabLst>
                          <a:tab pos="286385" algn="l"/>
                        </a:tabLst>
                      </a:pPr>
                      <a:r>
                        <a:rPr lang="en-US" sz="1600">
                          <a:effectLst/>
                          <a:latin typeface="Calibri"/>
                          <a:ea typeface="Verdana"/>
                          <a:cs typeface="Verdana"/>
                        </a:rPr>
                        <a:t>$	</a:t>
                      </a:r>
                      <a:r>
                        <a:rPr lang="en-US" sz="1600" spc="-15">
                          <a:effectLst/>
                          <a:latin typeface="Calibri"/>
                          <a:ea typeface="Verdana"/>
                          <a:cs typeface="Verdana"/>
                        </a:rPr>
                        <a:t>207,916</a:t>
                      </a:r>
                      <a:endParaRPr lang="en-US" sz="1100">
                        <a:effectLst/>
                        <a:latin typeface="Calibri"/>
                        <a:ea typeface="Verdana"/>
                        <a:cs typeface="Verdana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9375" marR="77470" algn="r">
                        <a:spcBef>
                          <a:spcPts val="41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/>
                          <a:ea typeface="Verdana"/>
                          <a:cs typeface="Verdana"/>
                        </a:rPr>
                        <a:t>$  7,599,255</a:t>
                      </a:r>
                      <a:endParaRPr lang="en-US" sz="1100">
                        <a:effectLst/>
                        <a:latin typeface="Calibri"/>
                        <a:ea typeface="Verdana"/>
                        <a:cs typeface="Verdana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88900">
                <a:tc>
                  <a:txBody>
                    <a:bodyPr/>
                    <a:lstStyle/>
                    <a:p>
                      <a:pPr marL="25400" marR="0">
                        <a:spcBef>
                          <a:spcPts val="31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/>
                          <a:ea typeface="Verdana"/>
                          <a:cs typeface="Verdana"/>
                        </a:rPr>
                        <a:t>Northern</a:t>
                      </a:r>
                      <a:endParaRPr lang="en-US" sz="1100">
                        <a:effectLst/>
                        <a:latin typeface="Calibri"/>
                        <a:ea typeface="Verdana"/>
                        <a:cs typeface="Verdana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21590" algn="r">
                        <a:spcBef>
                          <a:spcPts val="31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/>
                          <a:ea typeface="Verdana"/>
                          <a:cs typeface="Verdana"/>
                        </a:rPr>
                        <a:t>12,223</a:t>
                      </a:r>
                      <a:endParaRPr lang="en-US" sz="1100">
                        <a:effectLst/>
                        <a:latin typeface="Calibri"/>
                        <a:ea typeface="Verdana"/>
                        <a:cs typeface="Verdana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88265" algn="r">
                        <a:spcBef>
                          <a:spcPts val="31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/>
                          <a:ea typeface="Verdana"/>
                          <a:cs typeface="Verdana"/>
                        </a:rPr>
                        <a:t>$116</a:t>
                      </a:r>
                      <a:endParaRPr lang="en-US" sz="1100">
                        <a:effectLst/>
                        <a:latin typeface="Calibri"/>
                        <a:ea typeface="Verdana"/>
                        <a:cs typeface="Verdana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22225" algn="r">
                        <a:spcBef>
                          <a:spcPts val="31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/>
                          <a:ea typeface="Verdana"/>
                          <a:cs typeface="Verdana"/>
                        </a:rPr>
                        <a:t>0.74</a:t>
                      </a:r>
                      <a:endParaRPr lang="en-US" sz="1100">
                        <a:effectLst/>
                        <a:latin typeface="Calibri"/>
                        <a:ea typeface="Verdana"/>
                        <a:cs typeface="Verdana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40" marR="0" algn="r">
                        <a:spcBef>
                          <a:spcPts val="310"/>
                        </a:spcBef>
                        <a:spcAft>
                          <a:spcPts val="0"/>
                        </a:spcAft>
                        <a:tabLst>
                          <a:tab pos="286385" algn="l"/>
                        </a:tabLst>
                      </a:pPr>
                      <a:r>
                        <a:rPr lang="en-US" sz="1600">
                          <a:effectLst/>
                          <a:latin typeface="Calibri"/>
                          <a:ea typeface="Verdana"/>
                          <a:cs typeface="Verdana"/>
                        </a:rPr>
                        <a:t>$	</a:t>
                      </a:r>
                      <a:r>
                        <a:rPr lang="en-US" sz="1600" spc="-15">
                          <a:effectLst/>
                          <a:latin typeface="Calibri"/>
                          <a:ea typeface="Verdana"/>
                          <a:cs typeface="Verdana"/>
                        </a:rPr>
                        <a:t>160,041</a:t>
                      </a:r>
                      <a:endParaRPr lang="en-US" sz="1100">
                        <a:effectLst/>
                        <a:latin typeface="Calibri"/>
                        <a:ea typeface="Verdana"/>
                        <a:cs typeface="Verdana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9375" marR="77470" algn="r">
                        <a:spcBef>
                          <a:spcPts val="31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/>
                          <a:ea typeface="Verdana"/>
                          <a:cs typeface="Verdana"/>
                        </a:rPr>
                        <a:t>$  1,209,263</a:t>
                      </a:r>
                      <a:endParaRPr lang="en-US" sz="1100">
                        <a:effectLst/>
                        <a:latin typeface="Calibri"/>
                        <a:ea typeface="Verdana"/>
                        <a:cs typeface="Verdana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636220">
                <a:tc>
                  <a:txBody>
                    <a:bodyPr/>
                    <a:lstStyle/>
                    <a:p>
                      <a:pPr marL="25400" marR="0">
                        <a:spcBef>
                          <a:spcPts val="105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/>
                          <a:ea typeface="Verdana"/>
                          <a:cs typeface="Verdana"/>
                        </a:rPr>
                        <a:t>Panhandle</a:t>
                      </a:r>
                      <a:endParaRPr lang="en-US" sz="1100">
                        <a:effectLst/>
                        <a:latin typeface="Calibri"/>
                        <a:ea typeface="Verdana"/>
                        <a:cs typeface="Verdana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21590" algn="r">
                        <a:spcBef>
                          <a:spcPts val="105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/>
                          <a:ea typeface="Verdana"/>
                          <a:cs typeface="Verdana"/>
                        </a:rPr>
                        <a:t>47,235</a:t>
                      </a:r>
                      <a:endParaRPr lang="en-US" sz="1100">
                        <a:effectLst/>
                        <a:latin typeface="Calibri"/>
                        <a:ea typeface="Verdana"/>
                        <a:cs typeface="Verdana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88265" algn="r">
                        <a:spcBef>
                          <a:spcPts val="105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/>
                          <a:ea typeface="Verdana"/>
                          <a:cs typeface="Verdana"/>
                        </a:rPr>
                        <a:t>$116</a:t>
                      </a:r>
                      <a:endParaRPr lang="en-US" sz="1100">
                        <a:effectLst/>
                        <a:latin typeface="Calibri"/>
                        <a:ea typeface="Verdana"/>
                        <a:cs typeface="Verdana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22225" algn="r">
                        <a:spcBef>
                          <a:spcPts val="105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/>
                          <a:ea typeface="Verdana"/>
                          <a:cs typeface="Verdana"/>
                        </a:rPr>
                        <a:t>0.74</a:t>
                      </a:r>
                      <a:endParaRPr lang="en-US" sz="1100">
                        <a:effectLst/>
                        <a:latin typeface="Calibri"/>
                        <a:ea typeface="Verdana"/>
                        <a:cs typeface="Verdana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40" marR="0" algn="r">
                        <a:spcBef>
                          <a:spcPts val="105"/>
                        </a:spcBef>
                        <a:spcAft>
                          <a:spcPts val="0"/>
                        </a:spcAft>
                        <a:tabLst>
                          <a:tab pos="286385" algn="l"/>
                        </a:tabLst>
                      </a:pPr>
                      <a:r>
                        <a:rPr lang="en-US" sz="1600">
                          <a:effectLst/>
                          <a:latin typeface="Calibri"/>
                          <a:ea typeface="Verdana"/>
                          <a:cs typeface="Verdana"/>
                        </a:rPr>
                        <a:t>$	</a:t>
                      </a:r>
                      <a:r>
                        <a:rPr lang="en-US" sz="1600" spc="-15">
                          <a:effectLst/>
                          <a:latin typeface="Calibri"/>
                          <a:ea typeface="Verdana"/>
                          <a:cs typeface="Verdana"/>
                        </a:rPr>
                        <a:t>129,947</a:t>
                      </a:r>
                      <a:endParaRPr lang="en-US" sz="1100">
                        <a:effectLst/>
                        <a:latin typeface="Calibri"/>
                        <a:ea typeface="Verdana"/>
                        <a:cs typeface="Verdana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9375" marR="77470" algn="r">
                        <a:spcBef>
                          <a:spcPts val="105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/>
                          <a:ea typeface="Verdana"/>
                          <a:cs typeface="Verdana"/>
                        </a:rPr>
                        <a:t>$  4,184,600</a:t>
                      </a:r>
                      <a:endParaRPr lang="en-US" sz="1100">
                        <a:effectLst/>
                        <a:latin typeface="Calibri"/>
                        <a:ea typeface="Verdana"/>
                        <a:cs typeface="Verdana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8668514" y="4749830"/>
            <a:ext cx="4807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latin typeface="Arial" panose="020B0604020202020204" pitchFamily="34" charset="0"/>
                <a:cs typeface="Arial" panose="020B0604020202020204" pitchFamily="34" charset="0"/>
              </a:rPr>
              <a:t>18</a:t>
            </a:r>
          </a:p>
        </p:txBody>
      </p:sp>
    </p:spTree>
    <p:extLst>
      <p:ext uri="{BB962C8B-B14F-4D97-AF65-F5344CB8AC3E}">
        <p14:creationId xmlns:p14="http://schemas.microsoft.com/office/powerpoint/2010/main" val="3323340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内容占位符 5"/>
          <p:cNvSpPr>
            <a:spLocks noGrp="1"/>
          </p:cNvSpPr>
          <p:nvPr>
            <p:ph idx="1"/>
          </p:nvPr>
        </p:nvSpPr>
        <p:spPr>
          <a:xfrm>
            <a:off x="323528" y="699543"/>
            <a:ext cx="8496944" cy="504056"/>
          </a:xfrm>
        </p:spPr>
        <p:txBody>
          <a:bodyPr/>
          <a:lstStyle/>
          <a:p>
            <a:pPr algn="ctr"/>
            <a:r>
              <a:rPr lang="en-US" sz="1800" b="1">
                <a:solidFill>
                  <a:schemeClr val="tx1"/>
                </a:solidFill>
              </a:rPr>
              <a:t>Ice Age National Scenic Trail Average Personal Expenditure Method</a:t>
            </a:r>
          </a:p>
        </p:txBody>
      </p:sp>
      <p:sp>
        <p:nvSpPr>
          <p:cNvPr id="10" name="Title 2"/>
          <p:cNvSpPr txBox="1">
            <a:spLocks/>
          </p:cNvSpPr>
          <p:nvPr/>
        </p:nvSpPr>
        <p:spPr>
          <a:xfrm>
            <a:off x="0" y="0"/>
            <a:ext cx="9144000" cy="699542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1" hangingPunct="1">
              <a:spcBef>
                <a:spcPct val="0"/>
              </a:spcBef>
              <a:buNone/>
              <a:defRPr sz="3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en-US">
                <a:solidFill>
                  <a:prstClr val="black">
                    <a:lumMod val="75000"/>
                    <a:lumOff val="25000"/>
                  </a:prstClr>
                </a:solidFill>
              </a:rPr>
              <a:t>   </a:t>
            </a:r>
            <a:r>
              <a:rPr lang="en-US" altLang="zh-CN">
                <a:solidFill>
                  <a:schemeClr val="tx1"/>
                </a:solidFill>
              </a:rPr>
              <a:t>Ice Age</a:t>
            </a:r>
            <a:endParaRPr lang="en-US">
              <a:solidFill>
                <a:schemeClr val="tx1"/>
              </a:solidFill>
              <a:latin typeface="Verdana"/>
              <a:cs typeface="Verdana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1117311"/>
              </p:ext>
            </p:extLst>
          </p:nvPr>
        </p:nvGraphicFramePr>
        <p:xfrm>
          <a:off x="1" y="1203598"/>
          <a:ext cx="9143998" cy="3837004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72054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35323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469226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043924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720540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1836533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</a:tblGrid>
              <a:tr h="455446">
                <a:tc gridSpan="6">
                  <a:txBody>
                    <a:bodyPr/>
                    <a:lstStyle/>
                    <a:p>
                      <a:pPr marL="1764665" marR="0" indent="-1715135">
                        <a:lnSpc>
                          <a:spcPct val="107000"/>
                        </a:lnSpc>
                        <a:spcBef>
                          <a:spcPts val="88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/>
                          <a:ea typeface="Verdana"/>
                          <a:cs typeface="Verdana"/>
                        </a:rPr>
                        <a:t>Table 2: FNST Economic Impact Estimates, Ice Age National Scenic Trail Average Personal Expenditure</a:t>
                      </a:r>
                      <a:endParaRPr lang="en-US" sz="1100">
                        <a:effectLst/>
                        <a:latin typeface="Verdana"/>
                        <a:ea typeface="Verdana"/>
                        <a:cs typeface="Verdana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671018">
                <a:tc gridSpan="6">
                  <a:txBody>
                    <a:bodyPr/>
                    <a:lstStyle/>
                    <a:p>
                      <a:pPr marL="139700" marR="139065" algn="ctr">
                        <a:lnSpc>
                          <a:spcPct val="107000"/>
                        </a:lnSpc>
                        <a:spcBef>
                          <a:spcPts val="775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/>
                          <a:ea typeface="Verdana"/>
                          <a:cs typeface="Verdana"/>
                        </a:rPr>
                        <a:t>Equation: Economic Impact Estimate (</a:t>
                      </a:r>
                      <a:r>
                        <a:rPr lang="en-US" sz="1600" b="1">
                          <a:effectLst/>
                          <a:latin typeface="Calibri"/>
                          <a:ea typeface="Verdana"/>
                          <a:cs typeface="Verdana"/>
                        </a:rPr>
                        <a:t>EIE</a:t>
                      </a:r>
                      <a:r>
                        <a:rPr lang="en-US" sz="1600">
                          <a:effectLst/>
                          <a:latin typeface="Calibri"/>
                          <a:ea typeface="Verdana"/>
                          <a:cs typeface="Verdana"/>
                        </a:rPr>
                        <a:t>) = Average Visitation (</a:t>
                      </a:r>
                      <a:r>
                        <a:rPr lang="en-US" sz="1600" b="1">
                          <a:effectLst/>
                          <a:latin typeface="Calibri"/>
                          <a:ea typeface="Verdana"/>
                          <a:cs typeface="Verdana"/>
                        </a:rPr>
                        <a:t>AV</a:t>
                      </a:r>
                      <a:r>
                        <a:rPr lang="en-US" sz="1600">
                          <a:effectLst/>
                          <a:latin typeface="Calibri"/>
                          <a:ea typeface="Verdana"/>
                          <a:cs typeface="Verdana"/>
                        </a:rPr>
                        <a:t>) * Average Personal Expenditure (</a:t>
                      </a:r>
                      <a:r>
                        <a:rPr lang="en-US" sz="1600" b="1">
                          <a:effectLst/>
                          <a:latin typeface="Calibri"/>
                          <a:ea typeface="Verdana"/>
                          <a:cs typeface="Verdana"/>
                        </a:rPr>
                        <a:t>APE</a:t>
                      </a:r>
                      <a:r>
                        <a:rPr lang="en-US" sz="1600">
                          <a:effectLst/>
                          <a:latin typeface="Calibri"/>
                          <a:ea typeface="Verdana"/>
                          <a:cs typeface="Verdana"/>
                        </a:rPr>
                        <a:t>) * Percentage of Outside Visitors (</a:t>
                      </a:r>
                      <a:r>
                        <a:rPr lang="en-US" sz="1600" b="1">
                          <a:effectLst/>
                          <a:latin typeface="Calibri"/>
                          <a:ea typeface="Verdana"/>
                          <a:cs typeface="Verdana"/>
                        </a:rPr>
                        <a:t>%OV</a:t>
                      </a:r>
                      <a:r>
                        <a:rPr lang="en-US" sz="1600">
                          <a:effectLst/>
                          <a:latin typeface="Calibri"/>
                          <a:ea typeface="Verdana"/>
                          <a:cs typeface="Verdana"/>
                        </a:rPr>
                        <a:t>) + Annual Fiscal Expenditures  (</a:t>
                      </a:r>
                      <a:r>
                        <a:rPr lang="en-US" sz="1600" b="1">
                          <a:effectLst/>
                          <a:latin typeface="Calibri"/>
                          <a:ea typeface="Verdana"/>
                          <a:cs typeface="Verdana"/>
                        </a:rPr>
                        <a:t>AFE</a:t>
                      </a:r>
                      <a:r>
                        <a:rPr lang="en-US" sz="1600">
                          <a:effectLst/>
                          <a:latin typeface="Calibri"/>
                          <a:ea typeface="Verdana"/>
                          <a:cs typeface="Verdana"/>
                        </a:rPr>
                        <a:t>)</a:t>
                      </a:r>
                      <a:endParaRPr lang="en-US" sz="1100">
                        <a:effectLst/>
                        <a:latin typeface="Verdana"/>
                        <a:ea typeface="Verdana"/>
                        <a:cs typeface="Verdana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10689">
                <a:tc>
                  <a:txBody>
                    <a:bodyPr/>
                    <a:lstStyle/>
                    <a:p>
                      <a:pPr marL="342900" marR="0">
                        <a:lnSpc>
                          <a:spcPts val="193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/>
                          <a:ea typeface="Verdana"/>
                          <a:cs typeface="Verdana"/>
                        </a:rPr>
                        <a:t>Scale</a:t>
                      </a:r>
                      <a:endParaRPr lang="en-US" sz="1100">
                        <a:effectLst/>
                        <a:latin typeface="Verdana"/>
                        <a:ea typeface="Verdana"/>
                        <a:cs typeface="Verdana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marL="301625" marR="314960" algn="ctr">
                        <a:lnSpc>
                          <a:spcPts val="193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/>
                          <a:ea typeface="Verdana"/>
                          <a:cs typeface="Verdana"/>
                        </a:rPr>
                        <a:t>AV</a:t>
                      </a:r>
                      <a:endParaRPr lang="en-US" sz="1100">
                        <a:effectLst/>
                        <a:latin typeface="Verdana"/>
                        <a:ea typeface="Verdana"/>
                        <a:cs typeface="Verdana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marL="317500" marR="0">
                        <a:lnSpc>
                          <a:spcPts val="193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/>
                          <a:ea typeface="Verdana"/>
                          <a:cs typeface="Verdana"/>
                        </a:rPr>
                        <a:t>APE</a:t>
                      </a:r>
                      <a:endParaRPr lang="en-US" sz="1100">
                        <a:effectLst/>
                        <a:latin typeface="Verdana"/>
                        <a:ea typeface="Verdana"/>
                        <a:cs typeface="Verdana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marL="139065" marR="0">
                        <a:lnSpc>
                          <a:spcPts val="193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/>
                          <a:ea typeface="Verdana"/>
                          <a:cs typeface="Verdana"/>
                        </a:rPr>
                        <a:t>%OV</a:t>
                      </a:r>
                      <a:endParaRPr lang="en-US" sz="1100">
                        <a:effectLst/>
                        <a:latin typeface="Verdana"/>
                        <a:ea typeface="Verdana"/>
                        <a:cs typeface="Verdana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marL="2540" marR="3175" algn="ctr">
                        <a:lnSpc>
                          <a:spcPts val="193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/>
                          <a:ea typeface="Verdana"/>
                          <a:cs typeface="Verdana"/>
                        </a:rPr>
                        <a:t>AFE</a:t>
                      </a:r>
                      <a:endParaRPr lang="en-US" sz="1100">
                        <a:effectLst/>
                        <a:latin typeface="Verdana"/>
                        <a:ea typeface="Verdana"/>
                        <a:cs typeface="Verdana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marL="74295" marR="75565" algn="ctr">
                        <a:lnSpc>
                          <a:spcPts val="193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/>
                          <a:ea typeface="Verdana"/>
                          <a:cs typeface="Verdana"/>
                        </a:rPr>
                        <a:t>EIE</a:t>
                      </a:r>
                      <a:endParaRPr lang="en-US" sz="1100">
                        <a:effectLst/>
                        <a:latin typeface="Verdana"/>
                        <a:ea typeface="Verdana"/>
                        <a:cs typeface="Verdana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467624">
                <a:tc>
                  <a:txBody>
                    <a:bodyPr/>
                    <a:lstStyle/>
                    <a:p>
                      <a:pPr marL="24765" marR="0">
                        <a:spcBef>
                          <a:spcPts val="375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/>
                          <a:ea typeface="Verdana"/>
                          <a:cs typeface="Verdana"/>
                        </a:rPr>
                        <a:t>State</a:t>
                      </a:r>
                      <a:endParaRPr lang="en-US" sz="1100">
                        <a:effectLst/>
                        <a:latin typeface="Verdana"/>
                        <a:ea typeface="Verdana"/>
                        <a:cs typeface="Verdana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20955" algn="r">
                        <a:spcBef>
                          <a:spcPts val="375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/>
                          <a:ea typeface="Verdana"/>
                          <a:cs typeface="Verdana"/>
                        </a:rPr>
                        <a:t>355,317</a:t>
                      </a:r>
                      <a:endParaRPr lang="en-US" sz="1100">
                        <a:effectLst/>
                        <a:latin typeface="Verdana"/>
                        <a:ea typeface="Verdana"/>
                        <a:cs typeface="Verdana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04800" marR="0" algn="r">
                        <a:spcBef>
                          <a:spcPts val="375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/>
                          <a:ea typeface="Verdana"/>
                          <a:cs typeface="Verdana"/>
                        </a:rPr>
                        <a:t>$21.79</a:t>
                      </a:r>
                      <a:endParaRPr lang="en-US" sz="1100">
                        <a:effectLst/>
                        <a:latin typeface="Verdana"/>
                        <a:ea typeface="Verdana"/>
                        <a:cs typeface="Verdana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22225" algn="r">
                        <a:spcBef>
                          <a:spcPts val="375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/>
                          <a:ea typeface="Verdana"/>
                          <a:cs typeface="Verdana"/>
                        </a:rPr>
                        <a:t>0.74</a:t>
                      </a:r>
                      <a:endParaRPr lang="en-US" sz="1100">
                        <a:effectLst/>
                        <a:latin typeface="Verdana"/>
                        <a:ea typeface="Verdana"/>
                        <a:cs typeface="Verdana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40" marR="0" algn="r">
                        <a:spcBef>
                          <a:spcPts val="375"/>
                        </a:spcBef>
                        <a:spcAft>
                          <a:spcPts val="0"/>
                        </a:spcAft>
                        <a:tabLst>
                          <a:tab pos="281305" algn="l"/>
                        </a:tabLst>
                      </a:pPr>
                      <a:r>
                        <a:rPr lang="en-US" sz="1600">
                          <a:effectLst/>
                          <a:latin typeface="Calibri"/>
                          <a:ea typeface="Verdana"/>
                          <a:cs typeface="Verdana"/>
                        </a:rPr>
                        <a:t>$	</a:t>
                      </a:r>
                      <a:r>
                        <a:rPr lang="en-US" sz="1600" spc="-15">
                          <a:effectLst/>
                          <a:latin typeface="Calibri"/>
                          <a:ea typeface="Verdana"/>
                          <a:cs typeface="Verdana"/>
                        </a:rPr>
                        <a:t>599,127</a:t>
                      </a:r>
                      <a:endParaRPr lang="en-US" sz="1100">
                        <a:effectLst/>
                        <a:latin typeface="Verdana"/>
                        <a:ea typeface="Verdana"/>
                        <a:cs typeface="Verdana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7470" marR="75565" algn="r">
                        <a:spcBef>
                          <a:spcPts val="375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/>
                          <a:ea typeface="Verdana"/>
                          <a:cs typeface="Verdana"/>
                        </a:rPr>
                        <a:t>$</a:t>
                      </a:r>
                      <a:r>
                        <a:rPr lang="en-US" sz="1600" spc="345">
                          <a:effectLst/>
                          <a:latin typeface="Calibri"/>
                          <a:ea typeface="Verdana"/>
                          <a:cs typeface="Verdana"/>
                        </a:rPr>
                        <a:t> </a:t>
                      </a:r>
                      <a:r>
                        <a:rPr lang="en-US" sz="1600">
                          <a:effectLst/>
                          <a:latin typeface="Calibri"/>
                          <a:ea typeface="Verdana"/>
                          <a:cs typeface="Verdana"/>
                        </a:rPr>
                        <a:t>6,328,471</a:t>
                      </a:r>
                      <a:endParaRPr lang="en-US" sz="1100">
                        <a:effectLst/>
                        <a:latin typeface="Verdana"/>
                        <a:ea typeface="Verdana"/>
                        <a:cs typeface="Verdana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448022">
                <a:tc>
                  <a:txBody>
                    <a:bodyPr/>
                    <a:lstStyle/>
                    <a:p>
                      <a:pPr marL="24765" marR="0">
                        <a:spcBef>
                          <a:spcPts val="375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/>
                          <a:ea typeface="Verdana"/>
                          <a:cs typeface="Verdana"/>
                        </a:rPr>
                        <a:t>Southern</a:t>
                      </a:r>
                      <a:endParaRPr lang="en-US" sz="1100">
                        <a:effectLst/>
                        <a:latin typeface="Verdana"/>
                        <a:ea typeface="Verdana"/>
                        <a:cs typeface="Verdana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20955" algn="r">
                        <a:spcBef>
                          <a:spcPts val="375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/>
                          <a:ea typeface="Verdana"/>
                          <a:cs typeface="Verdana"/>
                        </a:rPr>
                        <a:t>209,753</a:t>
                      </a:r>
                      <a:endParaRPr lang="en-US" sz="1100">
                        <a:effectLst/>
                        <a:latin typeface="Verdana"/>
                        <a:ea typeface="Verdana"/>
                        <a:cs typeface="Verdana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04800" marR="0" algn="r">
                        <a:spcBef>
                          <a:spcPts val="375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/>
                          <a:ea typeface="Verdana"/>
                          <a:cs typeface="Verdana"/>
                        </a:rPr>
                        <a:t>$21.79</a:t>
                      </a:r>
                      <a:endParaRPr lang="en-US" sz="1100">
                        <a:effectLst/>
                        <a:latin typeface="Verdana"/>
                        <a:ea typeface="Verdana"/>
                        <a:cs typeface="Verdana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22225" algn="r">
                        <a:spcBef>
                          <a:spcPts val="375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/>
                          <a:ea typeface="Verdana"/>
                          <a:cs typeface="Verdana"/>
                        </a:rPr>
                        <a:t>0.74</a:t>
                      </a:r>
                      <a:endParaRPr lang="en-US" sz="1100">
                        <a:effectLst/>
                        <a:latin typeface="Verdana"/>
                        <a:ea typeface="Verdana"/>
                        <a:cs typeface="Verdana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40" marR="0" algn="r">
                        <a:spcBef>
                          <a:spcPts val="375"/>
                        </a:spcBef>
                        <a:spcAft>
                          <a:spcPts val="0"/>
                        </a:spcAft>
                        <a:tabLst>
                          <a:tab pos="281305" algn="l"/>
                        </a:tabLst>
                      </a:pPr>
                      <a:r>
                        <a:rPr lang="en-US" sz="1600">
                          <a:effectLst/>
                          <a:latin typeface="Calibri"/>
                          <a:ea typeface="Verdana"/>
                          <a:cs typeface="Verdana"/>
                        </a:rPr>
                        <a:t>$	</a:t>
                      </a:r>
                      <a:r>
                        <a:rPr lang="en-US" sz="1600" spc="-15">
                          <a:effectLst/>
                          <a:latin typeface="Calibri"/>
                          <a:ea typeface="Verdana"/>
                          <a:cs typeface="Verdana"/>
                        </a:rPr>
                        <a:t>101,222</a:t>
                      </a:r>
                      <a:endParaRPr lang="en-US" sz="1100">
                        <a:effectLst/>
                        <a:latin typeface="Verdana"/>
                        <a:ea typeface="Verdana"/>
                        <a:cs typeface="Verdana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7470" marR="75565" algn="r">
                        <a:spcBef>
                          <a:spcPts val="375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/>
                          <a:ea typeface="Verdana"/>
                          <a:cs typeface="Verdana"/>
                        </a:rPr>
                        <a:t>$</a:t>
                      </a:r>
                      <a:r>
                        <a:rPr lang="en-US" sz="1600" spc="345">
                          <a:effectLst/>
                          <a:latin typeface="Calibri"/>
                          <a:ea typeface="Verdana"/>
                          <a:cs typeface="Verdana"/>
                        </a:rPr>
                        <a:t> </a:t>
                      </a:r>
                      <a:r>
                        <a:rPr lang="en-US" sz="1600">
                          <a:effectLst/>
                          <a:latin typeface="Calibri"/>
                          <a:ea typeface="Verdana"/>
                          <a:cs typeface="Verdana"/>
                        </a:rPr>
                        <a:t>3,483,405</a:t>
                      </a:r>
                      <a:endParaRPr lang="en-US" sz="1100">
                        <a:effectLst/>
                        <a:latin typeface="Verdana"/>
                        <a:ea typeface="Verdana"/>
                        <a:cs typeface="Verdana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448957">
                <a:tc>
                  <a:txBody>
                    <a:bodyPr/>
                    <a:lstStyle/>
                    <a:p>
                      <a:pPr marL="24765" marR="0">
                        <a:spcBef>
                          <a:spcPts val="38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/>
                          <a:ea typeface="Verdana"/>
                          <a:cs typeface="Verdana"/>
                        </a:rPr>
                        <a:t>Central</a:t>
                      </a:r>
                      <a:endParaRPr lang="en-US" sz="1100">
                        <a:effectLst/>
                        <a:latin typeface="Verdana"/>
                        <a:ea typeface="Verdana"/>
                        <a:cs typeface="Verdana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21590" algn="r">
                        <a:spcBef>
                          <a:spcPts val="38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/>
                          <a:ea typeface="Verdana"/>
                          <a:cs typeface="Verdana"/>
                        </a:rPr>
                        <a:t>86,106</a:t>
                      </a:r>
                      <a:endParaRPr lang="en-US" sz="1100">
                        <a:effectLst/>
                        <a:latin typeface="Verdana"/>
                        <a:ea typeface="Verdana"/>
                        <a:cs typeface="Verdana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04800" marR="0" algn="r">
                        <a:spcBef>
                          <a:spcPts val="38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/>
                          <a:ea typeface="Verdana"/>
                          <a:cs typeface="Verdana"/>
                        </a:rPr>
                        <a:t>$21.79</a:t>
                      </a:r>
                      <a:endParaRPr lang="en-US" sz="1100">
                        <a:effectLst/>
                        <a:latin typeface="Verdana"/>
                        <a:ea typeface="Verdana"/>
                        <a:cs typeface="Verdana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22225" algn="r">
                        <a:spcBef>
                          <a:spcPts val="38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/>
                          <a:ea typeface="Verdana"/>
                          <a:cs typeface="Verdana"/>
                        </a:rPr>
                        <a:t>0.74</a:t>
                      </a:r>
                      <a:endParaRPr lang="en-US" sz="1100">
                        <a:effectLst/>
                        <a:latin typeface="Verdana"/>
                        <a:ea typeface="Verdana"/>
                        <a:cs typeface="Verdana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40" marR="0" algn="r">
                        <a:spcBef>
                          <a:spcPts val="380"/>
                        </a:spcBef>
                        <a:spcAft>
                          <a:spcPts val="0"/>
                        </a:spcAft>
                        <a:tabLst>
                          <a:tab pos="281305" algn="l"/>
                        </a:tabLst>
                      </a:pPr>
                      <a:r>
                        <a:rPr lang="en-US" sz="1600">
                          <a:effectLst/>
                          <a:latin typeface="Calibri"/>
                          <a:ea typeface="Verdana"/>
                          <a:cs typeface="Verdana"/>
                        </a:rPr>
                        <a:t>$	</a:t>
                      </a:r>
                      <a:r>
                        <a:rPr lang="en-US" sz="1600" spc="-15">
                          <a:effectLst/>
                          <a:latin typeface="Calibri"/>
                          <a:ea typeface="Verdana"/>
                          <a:cs typeface="Verdana"/>
                        </a:rPr>
                        <a:t>207,916</a:t>
                      </a:r>
                      <a:endParaRPr lang="en-US" sz="1100">
                        <a:effectLst/>
                        <a:latin typeface="Verdana"/>
                        <a:ea typeface="Verdana"/>
                        <a:cs typeface="Verdana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7470" marR="75565" algn="r">
                        <a:spcBef>
                          <a:spcPts val="38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/>
                          <a:ea typeface="Verdana"/>
                          <a:cs typeface="Verdana"/>
                        </a:rPr>
                        <a:t>$</a:t>
                      </a:r>
                      <a:r>
                        <a:rPr lang="en-US" sz="1600" spc="345">
                          <a:effectLst/>
                          <a:latin typeface="Calibri"/>
                          <a:ea typeface="Verdana"/>
                          <a:cs typeface="Verdana"/>
                        </a:rPr>
                        <a:t> </a:t>
                      </a:r>
                      <a:r>
                        <a:rPr lang="en-US" sz="1600">
                          <a:effectLst/>
                          <a:latin typeface="Calibri"/>
                          <a:ea typeface="Verdana"/>
                          <a:cs typeface="Verdana"/>
                        </a:rPr>
                        <a:t>1,596,341</a:t>
                      </a:r>
                      <a:endParaRPr lang="en-US" sz="1100">
                        <a:effectLst/>
                        <a:latin typeface="Verdana"/>
                        <a:ea typeface="Verdana"/>
                        <a:cs typeface="Verdana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467624">
                <a:tc>
                  <a:txBody>
                    <a:bodyPr/>
                    <a:lstStyle/>
                    <a:p>
                      <a:pPr marL="24765" marR="0">
                        <a:spcBef>
                          <a:spcPts val="475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/>
                          <a:ea typeface="Verdana"/>
                          <a:cs typeface="Verdana"/>
                        </a:rPr>
                        <a:t>Northern</a:t>
                      </a:r>
                      <a:endParaRPr lang="en-US" sz="1100">
                        <a:effectLst/>
                        <a:latin typeface="Verdana"/>
                        <a:ea typeface="Verdana"/>
                        <a:cs typeface="Verdana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21590" algn="r">
                        <a:spcBef>
                          <a:spcPts val="475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/>
                          <a:ea typeface="Verdana"/>
                          <a:cs typeface="Verdana"/>
                        </a:rPr>
                        <a:t>12,223</a:t>
                      </a:r>
                      <a:endParaRPr lang="en-US" sz="1100">
                        <a:effectLst/>
                        <a:latin typeface="Verdana"/>
                        <a:ea typeface="Verdana"/>
                        <a:cs typeface="Verdana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04800" marR="0" algn="r">
                        <a:spcBef>
                          <a:spcPts val="475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/>
                          <a:ea typeface="Verdana"/>
                          <a:cs typeface="Verdana"/>
                        </a:rPr>
                        <a:t>$21.79</a:t>
                      </a:r>
                      <a:endParaRPr lang="en-US" sz="1100">
                        <a:effectLst/>
                        <a:latin typeface="Verdana"/>
                        <a:ea typeface="Verdana"/>
                        <a:cs typeface="Verdana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22225" algn="r">
                        <a:spcBef>
                          <a:spcPts val="475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/>
                          <a:ea typeface="Verdana"/>
                          <a:cs typeface="Verdana"/>
                        </a:rPr>
                        <a:t>0.74</a:t>
                      </a:r>
                      <a:endParaRPr lang="en-US" sz="1100">
                        <a:effectLst/>
                        <a:latin typeface="Verdana"/>
                        <a:ea typeface="Verdana"/>
                        <a:cs typeface="Verdana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40" marR="0" algn="r">
                        <a:spcBef>
                          <a:spcPts val="475"/>
                        </a:spcBef>
                        <a:spcAft>
                          <a:spcPts val="0"/>
                        </a:spcAft>
                        <a:tabLst>
                          <a:tab pos="281305" algn="l"/>
                        </a:tabLst>
                      </a:pPr>
                      <a:r>
                        <a:rPr lang="en-US" sz="1600">
                          <a:effectLst/>
                          <a:latin typeface="Calibri"/>
                          <a:ea typeface="Verdana"/>
                          <a:cs typeface="Verdana"/>
                        </a:rPr>
                        <a:t>$	</a:t>
                      </a:r>
                      <a:r>
                        <a:rPr lang="en-US" sz="1600" spc="-15">
                          <a:effectLst/>
                          <a:latin typeface="Calibri"/>
                          <a:ea typeface="Verdana"/>
                          <a:cs typeface="Verdana"/>
                        </a:rPr>
                        <a:t>160,041</a:t>
                      </a:r>
                      <a:endParaRPr lang="en-US" sz="1100">
                        <a:effectLst/>
                        <a:latin typeface="Verdana"/>
                        <a:ea typeface="Verdana"/>
                        <a:cs typeface="Verdana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905" marR="0" algn="r">
                        <a:spcBef>
                          <a:spcPts val="475"/>
                        </a:spcBef>
                        <a:spcAft>
                          <a:spcPts val="0"/>
                        </a:spcAft>
                        <a:tabLst>
                          <a:tab pos="357505" algn="l"/>
                        </a:tabLst>
                      </a:pPr>
                      <a:r>
                        <a:rPr lang="en-US" sz="1600">
                          <a:effectLst/>
                          <a:latin typeface="Calibri"/>
                          <a:ea typeface="Verdana"/>
                          <a:cs typeface="Verdana"/>
                        </a:rPr>
                        <a:t>$	</a:t>
                      </a:r>
                      <a:r>
                        <a:rPr lang="en-US" sz="1600" spc="-15">
                          <a:effectLst/>
                          <a:latin typeface="Calibri"/>
                          <a:ea typeface="Verdana"/>
                          <a:cs typeface="Verdana"/>
                        </a:rPr>
                        <a:t>357,132</a:t>
                      </a:r>
                      <a:endParaRPr lang="en-US" sz="1100">
                        <a:effectLst/>
                        <a:latin typeface="Verdana"/>
                        <a:ea typeface="Verdana"/>
                        <a:cs typeface="Verdana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467624">
                <a:tc>
                  <a:txBody>
                    <a:bodyPr/>
                    <a:lstStyle/>
                    <a:p>
                      <a:pPr marL="24765" marR="0">
                        <a:spcBef>
                          <a:spcPts val="475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/>
                          <a:ea typeface="Verdana"/>
                          <a:cs typeface="Verdana"/>
                        </a:rPr>
                        <a:t>Panhandle</a:t>
                      </a:r>
                      <a:endParaRPr lang="en-US" sz="1100">
                        <a:effectLst/>
                        <a:latin typeface="Verdana"/>
                        <a:ea typeface="Verdana"/>
                        <a:cs typeface="Verdana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21590" algn="r">
                        <a:spcBef>
                          <a:spcPts val="475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/>
                          <a:ea typeface="Verdana"/>
                          <a:cs typeface="Verdana"/>
                        </a:rPr>
                        <a:t>47,235</a:t>
                      </a:r>
                      <a:endParaRPr lang="en-US" sz="1100">
                        <a:effectLst/>
                        <a:latin typeface="Verdana"/>
                        <a:ea typeface="Verdana"/>
                        <a:cs typeface="Verdana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04800" marR="0" algn="r">
                        <a:spcBef>
                          <a:spcPts val="475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/>
                          <a:ea typeface="Verdana"/>
                          <a:cs typeface="Verdana"/>
                        </a:rPr>
                        <a:t>$21.79</a:t>
                      </a:r>
                      <a:endParaRPr lang="en-US" sz="1100">
                        <a:effectLst/>
                        <a:latin typeface="Verdana"/>
                        <a:ea typeface="Verdana"/>
                        <a:cs typeface="Verdana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22225" algn="r">
                        <a:spcBef>
                          <a:spcPts val="475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/>
                          <a:ea typeface="Verdana"/>
                          <a:cs typeface="Verdana"/>
                        </a:rPr>
                        <a:t>0.74</a:t>
                      </a:r>
                      <a:endParaRPr lang="en-US" sz="1100">
                        <a:effectLst/>
                        <a:latin typeface="Verdana"/>
                        <a:ea typeface="Verdana"/>
                        <a:cs typeface="Verdana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40" marR="0" algn="r">
                        <a:spcBef>
                          <a:spcPts val="475"/>
                        </a:spcBef>
                        <a:spcAft>
                          <a:spcPts val="0"/>
                        </a:spcAft>
                        <a:tabLst>
                          <a:tab pos="281305" algn="l"/>
                        </a:tabLst>
                      </a:pPr>
                      <a:r>
                        <a:rPr lang="en-US" sz="1600">
                          <a:effectLst/>
                          <a:latin typeface="Calibri"/>
                          <a:ea typeface="Verdana"/>
                          <a:cs typeface="Verdana"/>
                        </a:rPr>
                        <a:t>$	</a:t>
                      </a:r>
                      <a:r>
                        <a:rPr lang="en-US" sz="1600" spc="-15">
                          <a:effectLst/>
                          <a:latin typeface="Calibri"/>
                          <a:ea typeface="Verdana"/>
                          <a:cs typeface="Verdana"/>
                        </a:rPr>
                        <a:t>129,947</a:t>
                      </a:r>
                      <a:endParaRPr lang="en-US" sz="1100">
                        <a:effectLst/>
                        <a:latin typeface="Verdana"/>
                        <a:ea typeface="Verdana"/>
                        <a:cs typeface="Verdana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905" marR="0" algn="r">
                        <a:spcBef>
                          <a:spcPts val="475"/>
                        </a:spcBef>
                        <a:spcAft>
                          <a:spcPts val="0"/>
                        </a:spcAft>
                        <a:tabLst>
                          <a:tab pos="357505" algn="l"/>
                        </a:tabLst>
                      </a:pPr>
                      <a:r>
                        <a:rPr lang="en-US" sz="1600">
                          <a:effectLst/>
                          <a:latin typeface="Calibri"/>
                          <a:ea typeface="Verdana"/>
                          <a:cs typeface="Verdana"/>
                        </a:rPr>
                        <a:t>$	</a:t>
                      </a:r>
                      <a:r>
                        <a:rPr lang="en-US" sz="1600" spc="-15">
                          <a:effectLst/>
                          <a:latin typeface="Calibri"/>
                          <a:ea typeface="Verdana"/>
                          <a:cs typeface="Verdana"/>
                        </a:rPr>
                        <a:t>891,593</a:t>
                      </a:r>
                      <a:endParaRPr lang="en-US" sz="1100">
                        <a:effectLst/>
                        <a:latin typeface="Verdana"/>
                        <a:ea typeface="Verdana"/>
                        <a:cs typeface="Verdana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8689415" y="4749830"/>
            <a:ext cx="4807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latin typeface="Arial" panose="020B0604020202020204" pitchFamily="34" charset="0"/>
                <a:cs typeface="Arial" panose="020B0604020202020204" pitchFamily="34" charset="0"/>
              </a:rPr>
              <a:t>19</a:t>
            </a:r>
          </a:p>
        </p:txBody>
      </p:sp>
    </p:spTree>
    <p:extLst>
      <p:ext uri="{BB962C8B-B14F-4D97-AF65-F5344CB8AC3E}">
        <p14:creationId xmlns:p14="http://schemas.microsoft.com/office/powerpoint/2010/main" val="1901136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内容占位符 5"/>
          <p:cNvSpPr>
            <a:spLocks noGrp="1"/>
          </p:cNvSpPr>
          <p:nvPr>
            <p:ph idx="1"/>
          </p:nvPr>
        </p:nvSpPr>
        <p:spPr>
          <a:xfrm>
            <a:off x="323528" y="651531"/>
            <a:ext cx="8496944" cy="457195"/>
          </a:xfrm>
        </p:spPr>
        <p:txBody>
          <a:bodyPr/>
          <a:lstStyle/>
          <a:p>
            <a:pPr algn="ctr"/>
            <a:r>
              <a:rPr lang="en-US" sz="1800" b="1">
                <a:solidFill>
                  <a:schemeClr val="tx1"/>
                </a:solidFill>
              </a:rPr>
              <a:t>Florida Planning &amp; Development Lab Average Personal Expenditure Method</a:t>
            </a:r>
          </a:p>
        </p:txBody>
      </p:sp>
      <p:sp>
        <p:nvSpPr>
          <p:cNvPr id="10" name="Title 2"/>
          <p:cNvSpPr txBox="1">
            <a:spLocks/>
          </p:cNvSpPr>
          <p:nvPr/>
        </p:nvSpPr>
        <p:spPr>
          <a:xfrm>
            <a:off x="0" y="0"/>
            <a:ext cx="9144000" cy="651531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1" hangingPunct="1">
              <a:spcBef>
                <a:spcPct val="0"/>
              </a:spcBef>
              <a:buNone/>
              <a:defRPr sz="3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en-US">
                <a:solidFill>
                  <a:prstClr val="black">
                    <a:lumMod val="75000"/>
                    <a:lumOff val="25000"/>
                  </a:prstClr>
                </a:solidFill>
              </a:rPr>
              <a:t>   </a:t>
            </a:r>
            <a:r>
              <a:rPr lang="en-US" altLang="zh-CN">
                <a:solidFill>
                  <a:schemeClr val="tx1"/>
                </a:solidFill>
              </a:rPr>
              <a:t>Survey</a:t>
            </a:r>
            <a:endParaRPr lang="en-US">
              <a:solidFill>
                <a:schemeClr val="tx1"/>
              </a:solidFill>
              <a:latin typeface="Verdana"/>
              <a:cs typeface="Verdana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13346722"/>
              </p:ext>
            </p:extLst>
          </p:nvPr>
        </p:nvGraphicFramePr>
        <p:xfrm>
          <a:off x="1" y="1108726"/>
          <a:ext cx="9143998" cy="3660794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72067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35297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469843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043236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720675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1836591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</a:tblGrid>
              <a:tr h="772495">
                <a:tc gridSpan="6">
                  <a:txBody>
                    <a:bodyPr/>
                    <a:lstStyle/>
                    <a:p>
                      <a:pPr marL="1033145" marR="492760" indent="-556260" algn="ctr">
                        <a:lnSpc>
                          <a:spcPct val="106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/>
                          <a:ea typeface="Verdana"/>
                          <a:cs typeface="Verdana"/>
                        </a:rPr>
                        <a:t>Table</a:t>
                      </a:r>
                      <a:r>
                        <a:rPr lang="en-US" sz="1600" spc="-170">
                          <a:effectLst/>
                          <a:latin typeface="Calibri"/>
                          <a:ea typeface="Verdana"/>
                          <a:cs typeface="Verdana"/>
                        </a:rPr>
                        <a:t> </a:t>
                      </a:r>
                      <a:r>
                        <a:rPr lang="en-US" sz="1600">
                          <a:effectLst/>
                          <a:latin typeface="Calibri"/>
                          <a:ea typeface="Verdana"/>
                          <a:cs typeface="Verdana"/>
                        </a:rPr>
                        <a:t>3:</a:t>
                      </a:r>
                      <a:r>
                        <a:rPr lang="en-US" sz="1600" spc="-190">
                          <a:effectLst/>
                          <a:latin typeface="Calibri"/>
                          <a:ea typeface="Verdana"/>
                          <a:cs typeface="Verdana"/>
                        </a:rPr>
                        <a:t> </a:t>
                      </a:r>
                      <a:r>
                        <a:rPr lang="en-US" sz="1600" spc="-30">
                          <a:effectLst/>
                          <a:latin typeface="Calibri"/>
                          <a:ea typeface="Verdana"/>
                          <a:cs typeface="Verdana"/>
                        </a:rPr>
                        <a:t>FNST</a:t>
                      </a:r>
                      <a:r>
                        <a:rPr lang="en-US" sz="1600" spc="-160">
                          <a:effectLst/>
                          <a:latin typeface="Calibri"/>
                          <a:ea typeface="Verdana"/>
                          <a:cs typeface="Verdana"/>
                        </a:rPr>
                        <a:t> </a:t>
                      </a:r>
                      <a:r>
                        <a:rPr lang="en-US" sz="1600" spc="-20">
                          <a:effectLst/>
                          <a:latin typeface="Calibri"/>
                          <a:ea typeface="Verdana"/>
                          <a:cs typeface="Verdana"/>
                        </a:rPr>
                        <a:t>Economic</a:t>
                      </a:r>
                      <a:r>
                        <a:rPr lang="en-US" sz="1600" spc="-160">
                          <a:effectLst/>
                          <a:latin typeface="Calibri"/>
                          <a:ea typeface="Verdana"/>
                          <a:cs typeface="Verdana"/>
                        </a:rPr>
                        <a:t> </a:t>
                      </a:r>
                      <a:r>
                        <a:rPr lang="en-US" sz="1600" spc="-15">
                          <a:effectLst/>
                          <a:latin typeface="Calibri"/>
                          <a:ea typeface="Verdana"/>
                          <a:cs typeface="Verdana"/>
                        </a:rPr>
                        <a:t>Impact</a:t>
                      </a:r>
                      <a:r>
                        <a:rPr lang="en-US" sz="1600" spc="-190">
                          <a:effectLst/>
                          <a:latin typeface="Calibri"/>
                          <a:ea typeface="Verdana"/>
                          <a:cs typeface="Verdana"/>
                        </a:rPr>
                        <a:t> </a:t>
                      </a:r>
                      <a:r>
                        <a:rPr lang="en-US" sz="1600">
                          <a:effectLst/>
                          <a:latin typeface="Calibri"/>
                          <a:ea typeface="Verdana"/>
                          <a:cs typeface="Verdana"/>
                        </a:rPr>
                        <a:t>Estimates,</a:t>
                      </a:r>
                      <a:r>
                        <a:rPr lang="en-US" sz="1600" spc="-175">
                          <a:effectLst/>
                          <a:latin typeface="Calibri"/>
                          <a:ea typeface="Verdana"/>
                          <a:cs typeface="Verdana"/>
                        </a:rPr>
                        <a:t> </a:t>
                      </a:r>
                      <a:r>
                        <a:rPr lang="en-US" sz="1600" spc="-20">
                          <a:effectLst/>
                          <a:latin typeface="Calibri"/>
                          <a:ea typeface="Verdana"/>
                          <a:cs typeface="Verdana"/>
                        </a:rPr>
                        <a:t>Florida</a:t>
                      </a:r>
                      <a:r>
                        <a:rPr lang="en-US" sz="1600" spc="-155">
                          <a:effectLst/>
                          <a:latin typeface="Calibri"/>
                          <a:ea typeface="Verdana"/>
                          <a:cs typeface="Verdana"/>
                        </a:rPr>
                        <a:t> </a:t>
                      </a:r>
                      <a:r>
                        <a:rPr lang="en-US" sz="1600">
                          <a:effectLst/>
                          <a:latin typeface="Calibri"/>
                          <a:ea typeface="Verdana"/>
                          <a:cs typeface="Verdana"/>
                        </a:rPr>
                        <a:t>Planning</a:t>
                      </a:r>
                      <a:r>
                        <a:rPr lang="en-US" sz="1600" spc="-145">
                          <a:effectLst/>
                          <a:latin typeface="Calibri"/>
                          <a:ea typeface="Verdana"/>
                          <a:cs typeface="Verdana"/>
                        </a:rPr>
                        <a:t> </a:t>
                      </a:r>
                      <a:r>
                        <a:rPr lang="en-US" sz="1600">
                          <a:effectLst/>
                          <a:latin typeface="Calibri"/>
                          <a:ea typeface="Verdana"/>
                          <a:cs typeface="Verdana"/>
                        </a:rPr>
                        <a:t>&amp; </a:t>
                      </a:r>
                      <a:r>
                        <a:rPr lang="en-US" sz="1600" spc="-20">
                          <a:effectLst/>
                          <a:latin typeface="Calibri"/>
                          <a:ea typeface="Verdana"/>
                          <a:cs typeface="Verdana"/>
                        </a:rPr>
                        <a:t>Development </a:t>
                      </a:r>
                      <a:r>
                        <a:rPr lang="en-US" sz="1600" spc="15">
                          <a:effectLst/>
                          <a:latin typeface="Calibri"/>
                          <a:ea typeface="Verdana"/>
                          <a:cs typeface="Verdana"/>
                        </a:rPr>
                        <a:t>Lab </a:t>
                      </a:r>
                    </a:p>
                    <a:p>
                      <a:pPr marL="1033145" marR="492760" indent="-556260" algn="ctr">
                        <a:lnSpc>
                          <a:spcPct val="106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/>
                          <a:ea typeface="Verdana"/>
                          <a:cs typeface="Verdana"/>
                        </a:rPr>
                        <a:t>Average Personal</a:t>
                      </a:r>
                      <a:r>
                        <a:rPr lang="en-US" sz="1600" spc="345">
                          <a:effectLst/>
                          <a:latin typeface="Calibri"/>
                          <a:ea typeface="Verdana"/>
                          <a:cs typeface="Verdana"/>
                        </a:rPr>
                        <a:t> </a:t>
                      </a:r>
                      <a:r>
                        <a:rPr lang="en-US" sz="1600" spc="-25">
                          <a:effectLst/>
                          <a:latin typeface="Calibri"/>
                          <a:ea typeface="Verdana"/>
                          <a:cs typeface="Verdana"/>
                        </a:rPr>
                        <a:t>Expenditure</a:t>
                      </a:r>
                      <a:endParaRPr lang="en-US" sz="1600">
                        <a:effectLst/>
                        <a:latin typeface="Verdana"/>
                        <a:ea typeface="Verdana"/>
                        <a:cs typeface="Verdana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690529">
                <a:tc gridSpan="6">
                  <a:txBody>
                    <a:bodyPr/>
                    <a:lstStyle/>
                    <a:p>
                      <a:pPr marL="142240" marR="141605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spc="-20">
                          <a:effectLst/>
                          <a:latin typeface="Calibri"/>
                          <a:ea typeface="Verdana"/>
                          <a:cs typeface="Verdana"/>
                        </a:rPr>
                        <a:t>Equation:</a:t>
                      </a:r>
                      <a:r>
                        <a:rPr lang="en-US" sz="1700" spc="-195">
                          <a:effectLst/>
                          <a:latin typeface="Calibri"/>
                          <a:ea typeface="Verdana"/>
                          <a:cs typeface="Verdana"/>
                        </a:rPr>
                        <a:t> </a:t>
                      </a:r>
                      <a:r>
                        <a:rPr lang="en-US" sz="1700" spc="-20">
                          <a:effectLst/>
                          <a:latin typeface="Calibri"/>
                          <a:ea typeface="Verdana"/>
                          <a:cs typeface="Verdana"/>
                        </a:rPr>
                        <a:t>Economic</a:t>
                      </a:r>
                      <a:r>
                        <a:rPr lang="en-US" sz="1700" spc="-165">
                          <a:effectLst/>
                          <a:latin typeface="Calibri"/>
                          <a:ea typeface="Verdana"/>
                          <a:cs typeface="Verdana"/>
                        </a:rPr>
                        <a:t> </a:t>
                      </a:r>
                      <a:r>
                        <a:rPr lang="en-US" sz="1700" spc="-15">
                          <a:effectLst/>
                          <a:latin typeface="Calibri"/>
                          <a:ea typeface="Verdana"/>
                          <a:cs typeface="Verdana"/>
                        </a:rPr>
                        <a:t>Impact</a:t>
                      </a:r>
                      <a:r>
                        <a:rPr lang="en-US" sz="1700" spc="-195">
                          <a:effectLst/>
                          <a:latin typeface="Calibri"/>
                          <a:ea typeface="Verdana"/>
                          <a:cs typeface="Verdana"/>
                        </a:rPr>
                        <a:t> </a:t>
                      </a:r>
                      <a:r>
                        <a:rPr lang="en-US" sz="1700">
                          <a:effectLst/>
                          <a:latin typeface="Calibri"/>
                          <a:ea typeface="Verdana"/>
                          <a:cs typeface="Verdana"/>
                        </a:rPr>
                        <a:t>Estimate</a:t>
                      </a:r>
                      <a:r>
                        <a:rPr lang="en-US" sz="1700" spc="-175">
                          <a:effectLst/>
                          <a:latin typeface="Calibri"/>
                          <a:ea typeface="Verdana"/>
                          <a:cs typeface="Verdana"/>
                        </a:rPr>
                        <a:t> </a:t>
                      </a:r>
                      <a:r>
                        <a:rPr lang="en-US" sz="1700">
                          <a:effectLst/>
                          <a:latin typeface="Calibri"/>
                          <a:ea typeface="Verdana"/>
                          <a:cs typeface="Verdana"/>
                        </a:rPr>
                        <a:t>(</a:t>
                      </a:r>
                      <a:r>
                        <a:rPr lang="en-US" sz="1700" b="1">
                          <a:effectLst/>
                          <a:latin typeface="Calibri"/>
                          <a:ea typeface="Verdana"/>
                          <a:cs typeface="Verdana"/>
                        </a:rPr>
                        <a:t>EIE</a:t>
                      </a:r>
                      <a:r>
                        <a:rPr lang="en-US" sz="1700">
                          <a:effectLst/>
                          <a:latin typeface="Calibri"/>
                          <a:ea typeface="Verdana"/>
                          <a:cs typeface="Verdana"/>
                        </a:rPr>
                        <a:t>)</a:t>
                      </a:r>
                      <a:r>
                        <a:rPr lang="en-US" sz="1700" spc="-170">
                          <a:effectLst/>
                          <a:latin typeface="Calibri"/>
                          <a:ea typeface="Verdana"/>
                          <a:cs typeface="Verdana"/>
                        </a:rPr>
                        <a:t> </a:t>
                      </a:r>
                      <a:r>
                        <a:rPr lang="en-US" sz="1700">
                          <a:effectLst/>
                          <a:latin typeface="Calibri"/>
                          <a:ea typeface="Verdana"/>
                          <a:cs typeface="Verdana"/>
                        </a:rPr>
                        <a:t>=</a:t>
                      </a:r>
                      <a:r>
                        <a:rPr lang="en-US" sz="1700" spc="-175">
                          <a:effectLst/>
                          <a:latin typeface="Calibri"/>
                          <a:ea typeface="Verdana"/>
                          <a:cs typeface="Verdana"/>
                        </a:rPr>
                        <a:t> </a:t>
                      </a:r>
                      <a:r>
                        <a:rPr lang="en-US" sz="1700">
                          <a:effectLst/>
                          <a:latin typeface="Calibri"/>
                          <a:ea typeface="Verdana"/>
                          <a:cs typeface="Verdana"/>
                        </a:rPr>
                        <a:t>Average</a:t>
                      </a:r>
                      <a:r>
                        <a:rPr lang="en-US" sz="1700" spc="-175">
                          <a:effectLst/>
                          <a:latin typeface="Calibri"/>
                          <a:ea typeface="Verdana"/>
                          <a:cs typeface="Verdana"/>
                        </a:rPr>
                        <a:t> </a:t>
                      </a:r>
                      <a:r>
                        <a:rPr lang="en-US" sz="1700">
                          <a:effectLst/>
                          <a:latin typeface="Calibri"/>
                          <a:ea typeface="Verdana"/>
                          <a:cs typeface="Verdana"/>
                        </a:rPr>
                        <a:t>Visitation</a:t>
                      </a:r>
                      <a:r>
                        <a:rPr lang="en-US" sz="1700" spc="-200">
                          <a:effectLst/>
                          <a:latin typeface="Calibri"/>
                          <a:ea typeface="Verdana"/>
                          <a:cs typeface="Verdana"/>
                        </a:rPr>
                        <a:t> </a:t>
                      </a:r>
                      <a:r>
                        <a:rPr lang="en-US" sz="1700">
                          <a:effectLst/>
                          <a:latin typeface="Calibri"/>
                          <a:ea typeface="Verdana"/>
                          <a:cs typeface="Verdana"/>
                        </a:rPr>
                        <a:t>(</a:t>
                      </a:r>
                      <a:r>
                        <a:rPr lang="en-US" sz="1700" b="1">
                          <a:effectLst/>
                          <a:latin typeface="Calibri"/>
                          <a:ea typeface="Verdana"/>
                          <a:cs typeface="Verdana"/>
                        </a:rPr>
                        <a:t>AV</a:t>
                      </a:r>
                      <a:r>
                        <a:rPr lang="en-US" sz="1700">
                          <a:effectLst/>
                          <a:latin typeface="Calibri"/>
                          <a:ea typeface="Verdana"/>
                          <a:cs typeface="Verdana"/>
                        </a:rPr>
                        <a:t>)</a:t>
                      </a:r>
                      <a:r>
                        <a:rPr lang="en-US" sz="1700" spc="-170">
                          <a:effectLst/>
                          <a:latin typeface="Calibri"/>
                          <a:ea typeface="Verdana"/>
                          <a:cs typeface="Verdana"/>
                        </a:rPr>
                        <a:t> </a:t>
                      </a:r>
                      <a:r>
                        <a:rPr lang="en-US" sz="1700">
                          <a:effectLst/>
                          <a:latin typeface="Calibri"/>
                          <a:ea typeface="Verdana"/>
                          <a:cs typeface="Verdana"/>
                        </a:rPr>
                        <a:t>* Average</a:t>
                      </a:r>
                      <a:r>
                        <a:rPr lang="en-US" sz="1700" spc="-215">
                          <a:effectLst/>
                          <a:latin typeface="Calibri"/>
                          <a:ea typeface="Verdana"/>
                          <a:cs typeface="Verdana"/>
                        </a:rPr>
                        <a:t> </a:t>
                      </a:r>
                      <a:r>
                        <a:rPr lang="en-US" sz="1700">
                          <a:effectLst/>
                          <a:latin typeface="Calibri"/>
                          <a:ea typeface="Verdana"/>
                          <a:cs typeface="Verdana"/>
                        </a:rPr>
                        <a:t>Personal</a:t>
                      </a:r>
                      <a:r>
                        <a:rPr lang="en-US" sz="1700" spc="-200">
                          <a:effectLst/>
                          <a:latin typeface="Calibri"/>
                          <a:ea typeface="Verdana"/>
                          <a:cs typeface="Verdana"/>
                        </a:rPr>
                        <a:t> </a:t>
                      </a:r>
                      <a:r>
                        <a:rPr lang="en-US" sz="1700" spc="-25">
                          <a:effectLst/>
                          <a:latin typeface="Calibri"/>
                          <a:ea typeface="Verdana"/>
                          <a:cs typeface="Verdana"/>
                        </a:rPr>
                        <a:t>Expenditure</a:t>
                      </a:r>
                      <a:r>
                        <a:rPr lang="en-US" sz="1700" spc="-215">
                          <a:effectLst/>
                          <a:latin typeface="Calibri"/>
                          <a:ea typeface="Verdana"/>
                          <a:cs typeface="Verdana"/>
                        </a:rPr>
                        <a:t> </a:t>
                      </a:r>
                      <a:r>
                        <a:rPr lang="en-US" sz="1700" spc="20">
                          <a:effectLst/>
                          <a:latin typeface="Calibri"/>
                          <a:ea typeface="Verdana"/>
                          <a:cs typeface="Verdana"/>
                        </a:rPr>
                        <a:t>(</a:t>
                      </a:r>
                      <a:r>
                        <a:rPr lang="en-US" sz="1700" b="1" spc="20">
                          <a:effectLst/>
                          <a:latin typeface="Calibri"/>
                          <a:ea typeface="Verdana"/>
                          <a:cs typeface="Verdana"/>
                        </a:rPr>
                        <a:t>APE</a:t>
                      </a:r>
                      <a:r>
                        <a:rPr lang="en-US" sz="1700" spc="20">
                          <a:effectLst/>
                          <a:latin typeface="Calibri"/>
                          <a:ea typeface="Verdana"/>
                          <a:cs typeface="Verdana"/>
                        </a:rPr>
                        <a:t>)</a:t>
                      </a:r>
                      <a:r>
                        <a:rPr lang="en-US" sz="1700" spc="-210">
                          <a:effectLst/>
                          <a:latin typeface="Calibri"/>
                          <a:ea typeface="Verdana"/>
                          <a:cs typeface="Verdana"/>
                        </a:rPr>
                        <a:t> </a:t>
                      </a:r>
                      <a:r>
                        <a:rPr lang="en-US" sz="1700">
                          <a:effectLst/>
                          <a:latin typeface="Calibri"/>
                          <a:ea typeface="Verdana"/>
                          <a:cs typeface="Verdana"/>
                        </a:rPr>
                        <a:t>*</a:t>
                      </a:r>
                      <a:r>
                        <a:rPr lang="en-US" sz="1700" spc="-215">
                          <a:effectLst/>
                          <a:latin typeface="Calibri"/>
                          <a:ea typeface="Verdana"/>
                          <a:cs typeface="Verdana"/>
                        </a:rPr>
                        <a:t> </a:t>
                      </a:r>
                      <a:r>
                        <a:rPr lang="en-US" sz="1700">
                          <a:effectLst/>
                          <a:latin typeface="Calibri"/>
                          <a:ea typeface="Verdana"/>
                          <a:cs typeface="Verdana"/>
                        </a:rPr>
                        <a:t>Percentage</a:t>
                      </a:r>
                      <a:r>
                        <a:rPr lang="en-US" sz="1700" spc="-215">
                          <a:effectLst/>
                          <a:latin typeface="Calibri"/>
                          <a:ea typeface="Verdana"/>
                          <a:cs typeface="Verdana"/>
                        </a:rPr>
                        <a:t> </a:t>
                      </a:r>
                      <a:r>
                        <a:rPr lang="en-US" sz="1700" spc="-25">
                          <a:effectLst/>
                          <a:latin typeface="Calibri"/>
                          <a:ea typeface="Verdana"/>
                          <a:cs typeface="Verdana"/>
                        </a:rPr>
                        <a:t>of</a:t>
                      </a:r>
                      <a:r>
                        <a:rPr lang="en-US" sz="1700" spc="-215">
                          <a:effectLst/>
                          <a:latin typeface="Calibri"/>
                          <a:ea typeface="Verdana"/>
                          <a:cs typeface="Verdana"/>
                        </a:rPr>
                        <a:t> </a:t>
                      </a:r>
                      <a:r>
                        <a:rPr lang="en-US" sz="1700">
                          <a:effectLst/>
                          <a:latin typeface="Calibri"/>
                          <a:ea typeface="Verdana"/>
                          <a:cs typeface="Verdana"/>
                        </a:rPr>
                        <a:t>Outside</a:t>
                      </a:r>
                      <a:r>
                        <a:rPr lang="en-US" sz="1700" spc="-215">
                          <a:effectLst/>
                          <a:latin typeface="Calibri"/>
                          <a:ea typeface="Verdana"/>
                          <a:cs typeface="Verdana"/>
                        </a:rPr>
                        <a:t> </a:t>
                      </a:r>
                      <a:r>
                        <a:rPr lang="en-US" sz="1700">
                          <a:effectLst/>
                          <a:latin typeface="Calibri"/>
                          <a:ea typeface="Verdana"/>
                          <a:cs typeface="Verdana"/>
                        </a:rPr>
                        <a:t>Visitors (</a:t>
                      </a:r>
                      <a:r>
                        <a:rPr lang="en-US" sz="1700" b="1">
                          <a:effectLst/>
                          <a:latin typeface="Calibri"/>
                          <a:ea typeface="Verdana"/>
                          <a:cs typeface="Verdana"/>
                        </a:rPr>
                        <a:t>%OV</a:t>
                      </a:r>
                      <a:r>
                        <a:rPr lang="en-US" sz="1700">
                          <a:effectLst/>
                          <a:latin typeface="Calibri"/>
                          <a:ea typeface="Verdana"/>
                          <a:cs typeface="Verdana"/>
                        </a:rPr>
                        <a:t>)</a:t>
                      </a:r>
                      <a:r>
                        <a:rPr lang="en-US" sz="1700" spc="-165">
                          <a:effectLst/>
                          <a:latin typeface="Calibri"/>
                          <a:ea typeface="Verdana"/>
                          <a:cs typeface="Verdana"/>
                        </a:rPr>
                        <a:t> </a:t>
                      </a:r>
                      <a:r>
                        <a:rPr lang="en-US" sz="1700">
                          <a:effectLst/>
                          <a:latin typeface="Calibri"/>
                          <a:ea typeface="Verdana"/>
                          <a:cs typeface="Verdana"/>
                        </a:rPr>
                        <a:t>+</a:t>
                      </a:r>
                      <a:r>
                        <a:rPr lang="en-US" sz="1700" spc="-170">
                          <a:effectLst/>
                          <a:latin typeface="Calibri"/>
                          <a:ea typeface="Verdana"/>
                          <a:cs typeface="Verdana"/>
                        </a:rPr>
                        <a:t> </a:t>
                      </a:r>
                      <a:r>
                        <a:rPr lang="en-US" sz="1700" spc="-25">
                          <a:effectLst/>
                          <a:latin typeface="Calibri"/>
                          <a:ea typeface="Verdana"/>
                          <a:cs typeface="Verdana"/>
                        </a:rPr>
                        <a:t>Annual</a:t>
                      </a:r>
                      <a:r>
                        <a:rPr lang="en-US" sz="1700" spc="-155">
                          <a:effectLst/>
                          <a:latin typeface="Calibri"/>
                          <a:ea typeface="Verdana"/>
                          <a:cs typeface="Verdana"/>
                        </a:rPr>
                        <a:t> </a:t>
                      </a:r>
                      <a:r>
                        <a:rPr lang="en-US" sz="1700" spc="15">
                          <a:effectLst/>
                          <a:latin typeface="Calibri"/>
                          <a:ea typeface="Verdana"/>
                          <a:cs typeface="Verdana"/>
                        </a:rPr>
                        <a:t>Fiscal</a:t>
                      </a:r>
                      <a:r>
                        <a:rPr lang="en-US" sz="1700" spc="-155">
                          <a:effectLst/>
                          <a:latin typeface="Calibri"/>
                          <a:ea typeface="Verdana"/>
                          <a:cs typeface="Verdana"/>
                        </a:rPr>
                        <a:t> </a:t>
                      </a:r>
                      <a:r>
                        <a:rPr lang="en-US" sz="1700" spc="-20">
                          <a:effectLst/>
                          <a:latin typeface="Calibri"/>
                          <a:ea typeface="Verdana"/>
                          <a:cs typeface="Verdana"/>
                        </a:rPr>
                        <a:t>Expenditures</a:t>
                      </a:r>
                      <a:r>
                        <a:rPr lang="en-US" sz="1700" spc="-130">
                          <a:effectLst/>
                          <a:latin typeface="Calibri"/>
                          <a:ea typeface="Verdana"/>
                          <a:cs typeface="Verdana"/>
                        </a:rPr>
                        <a:t> </a:t>
                      </a:r>
                      <a:r>
                        <a:rPr lang="en-US" sz="1700">
                          <a:effectLst/>
                          <a:latin typeface="Calibri"/>
                          <a:ea typeface="Verdana"/>
                          <a:cs typeface="Verdana"/>
                        </a:rPr>
                        <a:t>(</a:t>
                      </a:r>
                      <a:r>
                        <a:rPr lang="en-US" sz="1700" b="1">
                          <a:effectLst/>
                          <a:latin typeface="Calibri"/>
                          <a:ea typeface="Verdana"/>
                          <a:cs typeface="Verdana"/>
                        </a:rPr>
                        <a:t>AFE</a:t>
                      </a:r>
                      <a:r>
                        <a:rPr lang="en-US" sz="1700">
                          <a:effectLst/>
                          <a:latin typeface="Calibri"/>
                          <a:ea typeface="Verdana"/>
                          <a:cs typeface="Verdana"/>
                        </a:rPr>
                        <a:t>)</a:t>
                      </a:r>
                      <a:endParaRPr lang="en-US" sz="1100">
                        <a:effectLst/>
                        <a:latin typeface="Verdana"/>
                        <a:ea typeface="Verdana"/>
                        <a:cs typeface="Verdana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77755">
                <a:tc>
                  <a:txBody>
                    <a:bodyPr/>
                    <a:lstStyle/>
                    <a:p>
                      <a:pPr marL="348615" marR="0">
                        <a:lnSpc>
                          <a:spcPts val="204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  <a:latin typeface="Calibri"/>
                          <a:ea typeface="Verdana"/>
                          <a:cs typeface="Verdana"/>
                        </a:rPr>
                        <a:t>Scale</a:t>
                      </a:r>
                      <a:endParaRPr lang="en-US" sz="1100">
                        <a:effectLst/>
                        <a:latin typeface="Verdana"/>
                        <a:ea typeface="Verdana"/>
                        <a:cs typeface="Verdana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marL="302260" marR="315595" algn="ctr">
                        <a:lnSpc>
                          <a:spcPts val="204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  <a:latin typeface="Calibri"/>
                          <a:ea typeface="Verdana"/>
                          <a:cs typeface="Verdana"/>
                        </a:rPr>
                        <a:t>AV</a:t>
                      </a:r>
                      <a:endParaRPr lang="en-US" sz="1100">
                        <a:effectLst/>
                        <a:latin typeface="Verdana"/>
                        <a:ea typeface="Verdana"/>
                        <a:cs typeface="Verdana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marL="323215" marR="0">
                        <a:lnSpc>
                          <a:spcPts val="204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  <a:latin typeface="Calibri"/>
                          <a:ea typeface="Verdana"/>
                          <a:cs typeface="Verdana"/>
                        </a:rPr>
                        <a:t>APE</a:t>
                      </a:r>
                      <a:endParaRPr lang="en-US" sz="1100">
                        <a:effectLst/>
                        <a:latin typeface="Verdana"/>
                        <a:ea typeface="Verdana"/>
                        <a:cs typeface="Verdana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marL="141605" marR="0">
                        <a:lnSpc>
                          <a:spcPts val="204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  <a:latin typeface="Calibri"/>
                          <a:ea typeface="Verdana"/>
                          <a:cs typeface="Verdana"/>
                        </a:rPr>
                        <a:t>%OV</a:t>
                      </a:r>
                      <a:endParaRPr lang="en-US" sz="1100">
                        <a:effectLst/>
                        <a:latin typeface="Verdana"/>
                        <a:ea typeface="Verdana"/>
                        <a:cs typeface="Verdana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marL="2540" marR="3175" algn="ctr">
                        <a:lnSpc>
                          <a:spcPts val="204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  <a:latin typeface="Calibri"/>
                          <a:ea typeface="Verdana"/>
                          <a:cs typeface="Verdana"/>
                        </a:rPr>
                        <a:t>AFE</a:t>
                      </a:r>
                      <a:endParaRPr lang="en-US" sz="1100">
                        <a:effectLst/>
                        <a:latin typeface="Verdana"/>
                        <a:ea typeface="Verdana"/>
                        <a:cs typeface="Verdana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marL="76200" marR="77470" algn="ctr">
                        <a:lnSpc>
                          <a:spcPts val="204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  <a:latin typeface="Calibri"/>
                          <a:ea typeface="Verdana"/>
                          <a:cs typeface="Verdana"/>
                        </a:rPr>
                        <a:t>EIE</a:t>
                      </a:r>
                      <a:endParaRPr lang="en-US" sz="1100">
                        <a:effectLst/>
                        <a:latin typeface="Verdana"/>
                        <a:ea typeface="Verdana"/>
                        <a:cs typeface="Verdana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77755">
                <a:tc>
                  <a:txBody>
                    <a:bodyPr/>
                    <a:lstStyle/>
                    <a:p>
                      <a:pPr marL="25400" marR="0">
                        <a:spcBef>
                          <a:spcPts val="8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  <a:latin typeface="Calibri"/>
                          <a:ea typeface="Verdana"/>
                          <a:cs typeface="Verdana"/>
                        </a:rPr>
                        <a:t>State</a:t>
                      </a:r>
                      <a:endParaRPr lang="en-US" sz="1100">
                        <a:effectLst/>
                        <a:latin typeface="Verdana"/>
                        <a:ea typeface="Verdana"/>
                        <a:cs typeface="Verdana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21590" algn="r">
                        <a:spcBef>
                          <a:spcPts val="8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  <a:latin typeface="Calibri"/>
                          <a:ea typeface="Verdana"/>
                          <a:cs typeface="Verdana"/>
                        </a:rPr>
                        <a:t>355,317</a:t>
                      </a:r>
                      <a:endParaRPr lang="en-US" sz="1100">
                        <a:effectLst/>
                        <a:latin typeface="Verdana"/>
                        <a:ea typeface="Verdana"/>
                        <a:cs typeface="Verdana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09880" marR="0" algn="r">
                        <a:spcBef>
                          <a:spcPts val="8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  <a:latin typeface="Calibri"/>
                          <a:ea typeface="Verdana"/>
                          <a:cs typeface="Verdana"/>
                        </a:rPr>
                        <a:t>$24.48</a:t>
                      </a:r>
                      <a:endParaRPr lang="en-US" sz="1100">
                        <a:effectLst/>
                        <a:latin typeface="Verdana"/>
                        <a:ea typeface="Verdana"/>
                        <a:cs typeface="Verdana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22225" algn="r">
                        <a:spcBef>
                          <a:spcPts val="8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  <a:latin typeface="Calibri"/>
                          <a:ea typeface="Verdana"/>
                          <a:cs typeface="Verdana"/>
                        </a:rPr>
                        <a:t>0.74</a:t>
                      </a:r>
                      <a:endParaRPr lang="en-US" sz="1100">
                        <a:effectLst/>
                        <a:latin typeface="Verdana"/>
                        <a:ea typeface="Verdana"/>
                        <a:cs typeface="Verdana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40" marR="0" algn="r">
                        <a:spcBef>
                          <a:spcPts val="80"/>
                        </a:spcBef>
                        <a:spcAft>
                          <a:spcPts val="0"/>
                        </a:spcAft>
                        <a:tabLst>
                          <a:tab pos="286385" algn="l"/>
                        </a:tabLst>
                      </a:pPr>
                      <a:r>
                        <a:rPr lang="en-US" sz="1700">
                          <a:effectLst/>
                          <a:latin typeface="Calibri"/>
                          <a:ea typeface="Verdana"/>
                          <a:cs typeface="Verdana"/>
                        </a:rPr>
                        <a:t>$	</a:t>
                      </a:r>
                      <a:r>
                        <a:rPr lang="en-US" sz="1700" spc="-15">
                          <a:effectLst/>
                          <a:latin typeface="Calibri"/>
                          <a:ea typeface="Verdana"/>
                          <a:cs typeface="Verdana"/>
                        </a:rPr>
                        <a:t>599,127</a:t>
                      </a:r>
                      <a:endParaRPr lang="en-US" sz="1100">
                        <a:effectLst/>
                        <a:latin typeface="Verdana"/>
                        <a:ea typeface="Verdana"/>
                        <a:cs typeface="Verdana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9375" marR="77470" algn="r">
                        <a:spcBef>
                          <a:spcPts val="8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  <a:latin typeface="Calibri"/>
                          <a:ea typeface="Verdana"/>
                          <a:cs typeface="Verdana"/>
                        </a:rPr>
                        <a:t>$ 7,035,766</a:t>
                      </a:r>
                      <a:endParaRPr lang="en-US" sz="1100">
                        <a:effectLst/>
                        <a:latin typeface="Verdana"/>
                        <a:ea typeface="Verdana"/>
                        <a:cs typeface="Verdana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60767">
                <a:tc>
                  <a:txBody>
                    <a:bodyPr/>
                    <a:lstStyle/>
                    <a:p>
                      <a:pPr marL="25400" marR="0">
                        <a:spcBef>
                          <a:spcPts val="8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  <a:latin typeface="Calibri"/>
                          <a:ea typeface="Verdana"/>
                          <a:cs typeface="Verdana"/>
                        </a:rPr>
                        <a:t>Southern</a:t>
                      </a:r>
                      <a:endParaRPr lang="en-US" sz="1100">
                        <a:effectLst/>
                        <a:latin typeface="Verdana"/>
                        <a:ea typeface="Verdana"/>
                        <a:cs typeface="Verdana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21590" algn="r">
                        <a:spcBef>
                          <a:spcPts val="8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  <a:latin typeface="Calibri"/>
                          <a:ea typeface="Verdana"/>
                          <a:cs typeface="Verdana"/>
                        </a:rPr>
                        <a:t>209,753</a:t>
                      </a:r>
                      <a:endParaRPr lang="en-US" sz="1100">
                        <a:effectLst/>
                        <a:latin typeface="Verdana"/>
                        <a:ea typeface="Verdana"/>
                        <a:cs typeface="Verdana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09880" marR="0" algn="r">
                        <a:spcBef>
                          <a:spcPts val="8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  <a:latin typeface="Calibri"/>
                          <a:ea typeface="Verdana"/>
                          <a:cs typeface="Verdana"/>
                        </a:rPr>
                        <a:t>$24.48</a:t>
                      </a:r>
                      <a:endParaRPr lang="en-US" sz="1100">
                        <a:effectLst/>
                        <a:latin typeface="Verdana"/>
                        <a:ea typeface="Verdana"/>
                        <a:cs typeface="Verdana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22225" algn="r">
                        <a:spcBef>
                          <a:spcPts val="8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  <a:latin typeface="Calibri"/>
                          <a:ea typeface="Verdana"/>
                          <a:cs typeface="Verdana"/>
                        </a:rPr>
                        <a:t>0.74</a:t>
                      </a:r>
                      <a:endParaRPr lang="en-US" sz="1100">
                        <a:effectLst/>
                        <a:latin typeface="Verdana"/>
                        <a:ea typeface="Verdana"/>
                        <a:cs typeface="Verdana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40" marR="0" algn="r">
                        <a:spcBef>
                          <a:spcPts val="80"/>
                        </a:spcBef>
                        <a:spcAft>
                          <a:spcPts val="0"/>
                        </a:spcAft>
                        <a:tabLst>
                          <a:tab pos="286385" algn="l"/>
                        </a:tabLst>
                      </a:pPr>
                      <a:r>
                        <a:rPr lang="en-US" sz="1700">
                          <a:effectLst/>
                          <a:latin typeface="Calibri"/>
                          <a:ea typeface="Verdana"/>
                          <a:cs typeface="Verdana"/>
                        </a:rPr>
                        <a:t>$	</a:t>
                      </a:r>
                      <a:r>
                        <a:rPr lang="en-US" sz="1700" spc="-15">
                          <a:effectLst/>
                          <a:latin typeface="Calibri"/>
                          <a:ea typeface="Verdana"/>
                          <a:cs typeface="Verdana"/>
                        </a:rPr>
                        <a:t>101,222</a:t>
                      </a:r>
                      <a:endParaRPr lang="en-US" sz="1100">
                        <a:effectLst/>
                        <a:latin typeface="Verdana"/>
                        <a:ea typeface="Verdana"/>
                        <a:cs typeface="Verdana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9375" marR="77470" algn="r">
                        <a:spcBef>
                          <a:spcPts val="8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  <a:latin typeface="Calibri"/>
                          <a:ea typeface="Verdana"/>
                          <a:cs typeface="Verdana"/>
                        </a:rPr>
                        <a:t>$ 3,900,940</a:t>
                      </a:r>
                      <a:endParaRPr lang="en-US" sz="1100">
                        <a:effectLst/>
                        <a:latin typeface="Verdana"/>
                        <a:ea typeface="Verdana"/>
                        <a:cs typeface="Verdana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59959">
                <a:tc>
                  <a:txBody>
                    <a:bodyPr/>
                    <a:lstStyle/>
                    <a:p>
                      <a:pPr marL="25400" marR="0">
                        <a:spcBef>
                          <a:spcPts val="8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  <a:latin typeface="Calibri"/>
                          <a:ea typeface="Verdana"/>
                          <a:cs typeface="Verdana"/>
                        </a:rPr>
                        <a:t>Central</a:t>
                      </a:r>
                      <a:endParaRPr lang="en-US" sz="1100">
                        <a:effectLst/>
                        <a:latin typeface="Verdana"/>
                        <a:ea typeface="Verdana"/>
                        <a:cs typeface="Verdana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21590" algn="r">
                        <a:spcBef>
                          <a:spcPts val="8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  <a:latin typeface="Calibri"/>
                          <a:ea typeface="Verdana"/>
                          <a:cs typeface="Verdana"/>
                        </a:rPr>
                        <a:t>86,106</a:t>
                      </a:r>
                      <a:endParaRPr lang="en-US" sz="1100">
                        <a:effectLst/>
                        <a:latin typeface="Verdana"/>
                        <a:ea typeface="Verdana"/>
                        <a:cs typeface="Verdana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09880" marR="0" algn="r">
                        <a:spcBef>
                          <a:spcPts val="8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  <a:latin typeface="Calibri"/>
                          <a:ea typeface="Verdana"/>
                          <a:cs typeface="Verdana"/>
                        </a:rPr>
                        <a:t>$24.48</a:t>
                      </a:r>
                      <a:endParaRPr lang="en-US" sz="1100">
                        <a:effectLst/>
                        <a:latin typeface="Verdana"/>
                        <a:ea typeface="Verdana"/>
                        <a:cs typeface="Verdana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22225" algn="r">
                        <a:spcBef>
                          <a:spcPts val="8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  <a:latin typeface="Calibri"/>
                          <a:ea typeface="Verdana"/>
                          <a:cs typeface="Verdana"/>
                        </a:rPr>
                        <a:t>0.74</a:t>
                      </a:r>
                      <a:endParaRPr lang="en-US" sz="1100">
                        <a:effectLst/>
                        <a:latin typeface="Verdana"/>
                        <a:ea typeface="Verdana"/>
                        <a:cs typeface="Verdana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40" marR="0" algn="r">
                        <a:spcBef>
                          <a:spcPts val="80"/>
                        </a:spcBef>
                        <a:spcAft>
                          <a:spcPts val="0"/>
                        </a:spcAft>
                        <a:tabLst>
                          <a:tab pos="286385" algn="l"/>
                        </a:tabLst>
                      </a:pPr>
                      <a:r>
                        <a:rPr lang="en-US" sz="1700">
                          <a:effectLst/>
                          <a:latin typeface="Calibri"/>
                          <a:ea typeface="Verdana"/>
                          <a:cs typeface="Verdana"/>
                        </a:rPr>
                        <a:t>$	</a:t>
                      </a:r>
                      <a:r>
                        <a:rPr lang="en-US" sz="1700" spc="-15">
                          <a:effectLst/>
                          <a:latin typeface="Calibri"/>
                          <a:ea typeface="Verdana"/>
                          <a:cs typeface="Verdana"/>
                        </a:rPr>
                        <a:t>207,916</a:t>
                      </a:r>
                      <a:endParaRPr lang="en-US" sz="1100">
                        <a:effectLst/>
                        <a:latin typeface="Verdana"/>
                        <a:ea typeface="Verdana"/>
                        <a:cs typeface="Verdana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9375" marR="77470" algn="r">
                        <a:spcBef>
                          <a:spcPts val="8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  <a:latin typeface="Calibri"/>
                          <a:ea typeface="Verdana"/>
                          <a:cs typeface="Verdana"/>
                        </a:rPr>
                        <a:t>$ 1,767,743</a:t>
                      </a:r>
                      <a:endParaRPr lang="en-US" sz="1100">
                        <a:effectLst/>
                        <a:latin typeface="Verdana"/>
                        <a:ea typeface="Verdana"/>
                        <a:cs typeface="Verdana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60767">
                <a:tc>
                  <a:txBody>
                    <a:bodyPr/>
                    <a:lstStyle/>
                    <a:p>
                      <a:pPr marL="25400" marR="0">
                        <a:spcBef>
                          <a:spcPts val="8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  <a:latin typeface="Calibri"/>
                          <a:ea typeface="Verdana"/>
                          <a:cs typeface="Verdana"/>
                        </a:rPr>
                        <a:t>Northern</a:t>
                      </a:r>
                      <a:endParaRPr lang="en-US" sz="1100">
                        <a:effectLst/>
                        <a:latin typeface="Verdana"/>
                        <a:ea typeface="Verdana"/>
                        <a:cs typeface="Verdana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21590" algn="r">
                        <a:spcBef>
                          <a:spcPts val="8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  <a:latin typeface="Calibri"/>
                          <a:ea typeface="Verdana"/>
                          <a:cs typeface="Verdana"/>
                        </a:rPr>
                        <a:t>12,223</a:t>
                      </a:r>
                      <a:endParaRPr lang="en-US" sz="1100">
                        <a:effectLst/>
                        <a:latin typeface="Verdana"/>
                        <a:ea typeface="Verdana"/>
                        <a:cs typeface="Verdana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09880" marR="0" algn="r">
                        <a:spcBef>
                          <a:spcPts val="8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  <a:latin typeface="Calibri"/>
                          <a:ea typeface="Verdana"/>
                          <a:cs typeface="Verdana"/>
                        </a:rPr>
                        <a:t>$24.48</a:t>
                      </a:r>
                      <a:endParaRPr lang="en-US" sz="1100">
                        <a:effectLst/>
                        <a:latin typeface="Verdana"/>
                        <a:ea typeface="Verdana"/>
                        <a:cs typeface="Verdana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22225" algn="r">
                        <a:spcBef>
                          <a:spcPts val="8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  <a:latin typeface="Calibri"/>
                          <a:ea typeface="Verdana"/>
                          <a:cs typeface="Verdana"/>
                        </a:rPr>
                        <a:t>0.74</a:t>
                      </a:r>
                      <a:endParaRPr lang="en-US" sz="1100">
                        <a:effectLst/>
                        <a:latin typeface="Verdana"/>
                        <a:ea typeface="Verdana"/>
                        <a:cs typeface="Verdana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40" marR="0" algn="r">
                        <a:spcBef>
                          <a:spcPts val="80"/>
                        </a:spcBef>
                        <a:spcAft>
                          <a:spcPts val="0"/>
                        </a:spcAft>
                        <a:tabLst>
                          <a:tab pos="286385" algn="l"/>
                        </a:tabLst>
                      </a:pPr>
                      <a:r>
                        <a:rPr lang="en-US" sz="1700">
                          <a:effectLst/>
                          <a:latin typeface="Calibri"/>
                          <a:ea typeface="Verdana"/>
                          <a:cs typeface="Verdana"/>
                        </a:rPr>
                        <a:t>$	</a:t>
                      </a:r>
                      <a:r>
                        <a:rPr lang="en-US" sz="1700" spc="-15">
                          <a:effectLst/>
                          <a:latin typeface="Calibri"/>
                          <a:ea typeface="Verdana"/>
                          <a:cs typeface="Verdana"/>
                        </a:rPr>
                        <a:t>160,041</a:t>
                      </a:r>
                      <a:endParaRPr lang="en-US" sz="1100">
                        <a:effectLst/>
                        <a:latin typeface="Verdana"/>
                        <a:ea typeface="Verdana"/>
                        <a:cs typeface="Verdana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905" marR="0" algn="r">
                        <a:spcBef>
                          <a:spcPts val="80"/>
                        </a:spcBef>
                        <a:spcAft>
                          <a:spcPts val="0"/>
                        </a:spcAft>
                        <a:tabLst>
                          <a:tab pos="363855" algn="l"/>
                        </a:tabLst>
                      </a:pPr>
                      <a:r>
                        <a:rPr lang="en-US" sz="1700">
                          <a:effectLst/>
                          <a:latin typeface="Calibri"/>
                          <a:ea typeface="Verdana"/>
                          <a:cs typeface="Verdana"/>
                        </a:rPr>
                        <a:t>$	</a:t>
                      </a:r>
                      <a:r>
                        <a:rPr lang="en-US" sz="1700" spc="-15">
                          <a:effectLst/>
                          <a:latin typeface="Calibri"/>
                          <a:ea typeface="Verdana"/>
                          <a:cs typeface="Verdana"/>
                        </a:rPr>
                        <a:t>381,463</a:t>
                      </a:r>
                      <a:endParaRPr lang="en-US" sz="1100">
                        <a:effectLst/>
                        <a:latin typeface="Verdana"/>
                        <a:ea typeface="Verdana"/>
                        <a:cs typeface="Verdana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60767">
                <a:tc>
                  <a:txBody>
                    <a:bodyPr/>
                    <a:lstStyle/>
                    <a:p>
                      <a:pPr marL="25400" marR="0">
                        <a:spcBef>
                          <a:spcPts val="8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  <a:latin typeface="Calibri"/>
                          <a:ea typeface="Verdana"/>
                          <a:cs typeface="Verdana"/>
                        </a:rPr>
                        <a:t>Panhandle</a:t>
                      </a:r>
                      <a:endParaRPr lang="en-US" sz="1100">
                        <a:effectLst/>
                        <a:latin typeface="Verdana"/>
                        <a:ea typeface="Verdana"/>
                        <a:cs typeface="Verdana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21590" algn="r">
                        <a:spcBef>
                          <a:spcPts val="8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  <a:latin typeface="Calibri"/>
                          <a:ea typeface="Verdana"/>
                          <a:cs typeface="Verdana"/>
                        </a:rPr>
                        <a:t>47,235</a:t>
                      </a:r>
                      <a:endParaRPr lang="en-US" sz="1100">
                        <a:effectLst/>
                        <a:latin typeface="Verdana"/>
                        <a:ea typeface="Verdana"/>
                        <a:cs typeface="Verdana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09880" marR="0" algn="r">
                        <a:spcBef>
                          <a:spcPts val="8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  <a:latin typeface="Calibri"/>
                          <a:ea typeface="Verdana"/>
                          <a:cs typeface="Verdana"/>
                        </a:rPr>
                        <a:t>$24.48</a:t>
                      </a:r>
                      <a:endParaRPr lang="en-US" sz="1100">
                        <a:effectLst/>
                        <a:latin typeface="Verdana"/>
                        <a:ea typeface="Verdana"/>
                        <a:cs typeface="Verdana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22225" algn="r">
                        <a:spcBef>
                          <a:spcPts val="8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  <a:latin typeface="Calibri"/>
                          <a:ea typeface="Verdana"/>
                          <a:cs typeface="Verdana"/>
                        </a:rPr>
                        <a:t>0.74</a:t>
                      </a:r>
                      <a:endParaRPr lang="en-US" sz="1100">
                        <a:effectLst/>
                        <a:latin typeface="Verdana"/>
                        <a:ea typeface="Verdana"/>
                        <a:cs typeface="Verdana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40" marR="0" algn="r">
                        <a:spcBef>
                          <a:spcPts val="80"/>
                        </a:spcBef>
                        <a:spcAft>
                          <a:spcPts val="0"/>
                        </a:spcAft>
                        <a:tabLst>
                          <a:tab pos="286385" algn="l"/>
                        </a:tabLst>
                      </a:pPr>
                      <a:r>
                        <a:rPr lang="en-US" sz="1700">
                          <a:effectLst/>
                          <a:latin typeface="Calibri"/>
                          <a:ea typeface="Verdana"/>
                          <a:cs typeface="Verdana"/>
                        </a:rPr>
                        <a:t>$	</a:t>
                      </a:r>
                      <a:r>
                        <a:rPr lang="en-US" sz="1700" spc="-15">
                          <a:effectLst/>
                          <a:latin typeface="Calibri"/>
                          <a:ea typeface="Verdana"/>
                          <a:cs typeface="Verdana"/>
                        </a:rPr>
                        <a:t>129,947</a:t>
                      </a:r>
                      <a:endParaRPr lang="en-US" sz="1100">
                        <a:effectLst/>
                        <a:latin typeface="Verdana"/>
                        <a:ea typeface="Verdana"/>
                        <a:cs typeface="Verdana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905" marR="0" algn="r">
                        <a:spcBef>
                          <a:spcPts val="80"/>
                        </a:spcBef>
                        <a:spcAft>
                          <a:spcPts val="0"/>
                        </a:spcAft>
                        <a:tabLst>
                          <a:tab pos="363855" algn="l"/>
                        </a:tabLst>
                      </a:pPr>
                      <a:r>
                        <a:rPr lang="en-US" sz="1700">
                          <a:effectLst/>
                          <a:latin typeface="Calibri"/>
                          <a:ea typeface="Verdana"/>
                          <a:cs typeface="Verdana"/>
                        </a:rPr>
                        <a:t>$	</a:t>
                      </a:r>
                      <a:r>
                        <a:rPr lang="en-US" sz="1700" spc="-15">
                          <a:effectLst/>
                          <a:latin typeface="Calibri"/>
                          <a:ea typeface="Verdana"/>
                          <a:cs typeface="Verdana"/>
                        </a:rPr>
                        <a:t>985,619</a:t>
                      </a:r>
                      <a:endParaRPr lang="en-US" sz="1100">
                        <a:effectLst/>
                        <a:latin typeface="Verdana"/>
                        <a:ea typeface="Verdana"/>
                        <a:cs typeface="Verdana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8689415" y="4749830"/>
            <a:ext cx="4807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latin typeface="Arial" panose="020B0604020202020204" pitchFamily="34" charset="0"/>
                <a:cs typeface="Arial" panose="020B0604020202020204" pitchFamily="34" charset="0"/>
              </a:rPr>
              <a:t>20</a:t>
            </a:r>
          </a:p>
        </p:txBody>
      </p:sp>
    </p:spTree>
    <p:extLst>
      <p:ext uri="{BB962C8B-B14F-4D97-AF65-F5344CB8AC3E}">
        <p14:creationId xmlns:p14="http://schemas.microsoft.com/office/powerpoint/2010/main" val="1563059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>
                <a:solidFill>
                  <a:schemeClr val="tx1"/>
                </a:solidFill>
              </a:rPr>
              <a:t>Conclusion</a:t>
            </a: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>
                <a:solidFill>
                  <a:schemeClr val="tx1"/>
                </a:solidFill>
                <a:ea typeface="Verdana"/>
              </a:rPr>
              <a:t>Three FNST economic impact estimates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pPr marL="28575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800">
                <a:solidFill>
                  <a:schemeClr val="tx1"/>
                </a:solidFill>
                <a:ea typeface="Verdana"/>
              </a:rPr>
              <a:t>FDEP/Visit Florida </a:t>
            </a:r>
          </a:p>
          <a:p>
            <a:pPr marL="28575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 sz="1800">
              <a:solidFill>
                <a:schemeClr val="tx1"/>
              </a:solidFill>
              <a:ea typeface="Verdana"/>
            </a:endParaRPr>
          </a:p>
          <a:p>
            <a:pPr marL="28575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800">
                <a:solidFill>
                  <a:schemeClr val="tx1"/>
                </a:solidFill>
                <a:ea typeface="Verdana"/>
              </a:rPr>
              <a:t>Ice Age </a:t>
            </a:r>
          </a:p>
          <a:p>
            <a:pPr marL="28575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 sz="1800">
              <a:solidFill>
                <a:schemeClr val="tx1"/>
              </a:solidFill>
              <a:ea typeface="Verdana"/>
            </a:endParaRPr>
          </a:p>
          <a:p>
            <a:pPr marL="28575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800">
                <a:solidFill>
                  <a:schemeClr val="tx1"/>
                </a:solidFill>
                <a:ea typeface="Verdana"/>
              </a:rPr>
              <a:t>The Florida Planning  &amp; Development Lab Survey</a:t>
            </a:r>
          </a:p>
          <a:p>
            <a:pPr>
              <a:spcBef>
                <a:spcPts val="0"/>
              </a:spcBef>
            </a:pPr>
            <a:endParaRPr lang="en-US" altLang="zh-CN" sz="1800">
              <a:solidFill>
                <a:schemeClr val="tx1"/>
              </a:solidFill>
              <a:ea typeface="Verdana"/>
            </a:endParaRPr>
          </a:p>
          <a:p>
            <a:pPr>
              <a:spcBef>
                <a:spcPts val="0"/>
              </a:spcBef>
              <a:buFont typeface="Arial" pitchFamily="34" charset="0"/>
              <a:buChar char="•"/>
            </a:pPr>
            <a:r>
              <a:rPr lang="en-US" altLang="zh-CN" sz="1800">
                <a:solidFill>
                  <a:schemeClr val="tx1"/>
                </a:solidFill>
                <a:ea typeface="Verdana"/>
              </a:rPr>
              <a:t>  Resulted in a range from approximately $6 million to $31 million in economic impact </a:t>
            </a:r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689415" y="4749830"/>
            <a:ext cx="4807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latin typeface="Arial" panose="020B0604020202020204" pitchFamily="34" charset="0"/>
                <a:cs typeface="Arial" panose="020B0604020202020204" pitchFamily="34" charset="0"/>
              </a:rPr>
              <a:t>21</a:t>
            </a:r>
          </a:p>
        </p:txBody>
      </p:sp>
    </p:spTree>
    <p:extLst>
      <p:ext uri="{BB962C8B-B14F-4D97-AF65-F5344CB8AC3E}">
        <p14:creationId xmlns:p14="http://schemas.microsoft.com/office/powerpoint/2010/main" val="2776499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89247" y="0"/>
            <a:ext cx="7148940" cy="646331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Arial"/>
              </a:rPr>
              <a:t>Alternative</a:t>
            </a:r>
            <a:r>
              <a:rPr kumimoji="0" lang="en-US" sz="3600" b="1" i="0" u="none" strike="noStrike" kern="1200" cap="none" spc="0" normalizeH="0" noProof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Arial"/>
              </a:rPr>
              <a:t> Analysis </a:t>
            </a:r>
            <a:endParaRPr kumimoji="0" lang="en-US" sz="36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Calibri"/>
              <a:ea typeface="+mn-ea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6242" y="2806996"/>
            <a:ext cx="2721934" cy="20414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7153" y="765546"/>
            <a:ext cx="2721934" cy="20414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6242" y="765546"/>
            <a:ext cx="2721934" cy="20414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7153" y="2806996"/>
            <a:ext cx="2721934" cy="20414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Picture 4" descr="“FNST”的图片搜索结果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01" y="3507707"/>
            <a:ext cx="1436913" cy="144768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1" name="TextBox 10"/>
          <p:cNvSpPr txBox="1"/>
          <p:nvPr/>
        </p:nvSpPr>
        <p:spPr>
          <a:xfrm>
            <a:off x="8689415" y="4749830"/>
            <a:ext cx="4807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latin typeface="Arial" panose="020B0604020202020204" pitchFamily="34" charset="0"/>
                <a:cs typeface="Arial" panose="020B0604020202020204" pitchFamily="34" charset="0"/>
              </a:rPr>
              <a:t>22</a:t>
            </a:r>
          </a:p>
        </p:txBody>
      </p:sp>
    </p:spTree>
    <p:extLst>
      <p:ext uri="{BB962C8B-B14F-4D97-AF65-F5344CB8AC3E}">
        <p14:creationId xmlns:p14="http://schemas.microsoft.com/office/powerpoint/2010/main" val="3722796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extLst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19103" y="238125"/>
            <a:ext cx="9144000" cy="884466"/>
          </a:xfrm>
        </p:spPr>
        <p:txBody>
          <a:bodyPr>
            <a:noAutofit/>
          </a:bodyPr>
          <a:lstStyle/>
          <a:p>
            <a:r>
              <a:rPr lang="en-US" sz="3600" b="1"/>
              <a:t>The</a:t>
            </a:r>
            <a:r>
              <a:rPr lang="en-US" sz="3600" b="1">
                <a:solidFill>
                  <a:schemeClr val="tx1"/>
                </a:solidFill>
              </a:rPr>
              <a:t/>
            </a:r>
            <a:br>
              <a:rPr lang="en-US" sz="3600" b="1">
                <a:solidFill>
                  <a:schemeClr val="tx1"/>
                </a:solidFill>
              </a:rPr>
            </a:br>
            <a:r>
              <a:rPr lang="en-US" sz="3600" b="1"/>
              <a:t>Gap</a:t>
            </a:r>
            <a:endParaRPr lang="en-US" sz="3600" b="1">
              <a:solidFill>
                <a:schemeClr val="tx1"/>
              </a:solidFill>
            </a:endParaRPr>
          </a:p>
        </p:txBody>
      </p:sp>
      <p:pic>
        <p:nvPicPr>
          <p:cNvPr id="2" name="Content Placeholder 1"/>
          <p:cNvPicPr>
            <a:picLocks noGrp="1" noChangeAspect="1"/>
          </p:cNvPicPr>
          <p:nvPr>
            <p:ph idx="1"/>
          </p:nvPr>
        </p:nvPicPr>
        <p:blipFill>
          <a:blip r:embed="rId4" cstate="print"/>
          <a:stretch>
            <a:fillRect/>
          </a:stretch>
        </p:blipFill>
        <p:spPr>
          <a:xfrm>
            <a:off x="1623352" y="0"/>
            <a:ext cx="7240848" cy="5012597"/>
          </a:xfrm>
        </p:spPr>
      </p:pic>
      <p:pic>
        <p:nvPicPr>
          <p:cNvPr id="5" name="Picture 4" descr="“FNST”的图片搜索结果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01" y="3507707"/>
            <a:ext cx="1436913" cy="144768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8783465" y="4749830"/>
            <a:ext cx="4807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latin typeface="Arial" panose="020B0604020202020204" pitchFamily="34" charset="0"/>
                <a:cs typeface="Arial" panose="020B0604020202020204" pitchFamily="34" charset="0"/>
              </a:rPr>
              <a:t>23</a:t>
            </a:r>
          </a:p>
        </p:txBody>
      </p:sp>
    </p:spTree>
    <p:extLst>
      <p:ext uri="{BB962C8B-B14F-4D97-AF65-F5344CB8AC3E}">
        <p14:creationId xmlns:p14="http://schemas.microsoft.com/office/powerpoint/2010/main" val="3003218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extLst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591977" y="92098"/>
            <a:ext cx="9144000" cy="884466"/>
          </a:xfrm>
        </p:spPr>
        <p:txBody>
          <a:bodyPr>
            <a:normAutofit/>
          </a:bodyPr>
          <a:lstStyle/>
          <a:p>
            <a:r>
              <a:rPr lang="en-US" sz="3600" b="1"/>
              <a:t>Methodology</a:t>
            </a:r>
          </a:p>
        </p:txBody>
      </p:sp>
      <p:sp>
        <p:nvSpPr>
          <p:cNvPr id="12" name="Content Placeholder 11"/>
          <p:cNvSpPr>
            <a:spLocks noGrp="1"/>
          </p:cNvSpPr>
          <p:nvPr>
            <p:ph idx="10"/>
          </p:nvPr>
        </p:nvSpPr>
        <p:spPr>
          <a:xfrm>
            <a:off x="1998377" y="907900"/>
            <a:ext cx="8496300" cy="3843511"/>
          </a:xfrm>
        </p:spPr>
        <p:txBody>
          <a:bodyPr>
            <a:normAutofit fontScale="92500" lnSpcReduction="20000"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1800">
                <a:solidFill>
                  <a:schemeClr val="tx1"/>
                </a:solidFill>
              </a:rPr>
              <a:t>Context analysis of the area to identify possible routes</a:t>
            </a:r>
          </a:p>
          <a:p>
            <a:pPr marL="1028700" lvl="1">
              <a:buFont typeface="Arial" panose="020B0604020202020204" pitchFamily="34" charset="0"/>
              <a:buChar char="•"/>
            </a:pPr>
            <a:r>
              <a:rPr lang="en-US" altLang="zh-CN" sz="1800">
                <a:latin typeface="Arial" panose="020B0604020202020204" pitchFamily="34" charset="0"/>
                <a:cs typeface="Arial" panose="020B0604020202020204" pitchFamily="34" charset="0"/>
              </a:rPr>
              <a:t>Demographics and land ownership analysis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1800">
                <a:solidFill>
                  <a:schemeClr val="tx1"/>
                </a:solidFill>
              </a:rPr>
              <a:t>Extensive analysis to identify routes</a:t>
            </a:r>
          </a:p>
          <a:p>
            <a:pPr marL="1028700" lvl="1">
              <a:buFont typeface="Arial" panose="020B0604020202020204" pitchFamily="34" charset="0"/>
              <a:buChar char="•"/>
            </a:pPr>
            <a:r>
              <a:rPr lang="en-US" altLang="zh-CN" sz="1800">
                <a:latin typeface="Arial" panose="020B0604020202020204" pitchFamily="34" charset="0"/>
                <a:cs typeface="Arial" panose="020B0604020202020204" pitchFamily="34" charset="0"/>
              </a:rPr>
              <a:t>Site Visits</a:t>
            </a:r>
          </a:p>
          <a:p>
            <a:pPr marL="1028700" lvl="1">
              <a:buFont typeface="Arial" panose="020B0604020202020204" pitchFamily="34" charset="0"/>
              <a:buChar char="•"/>
            </a:pPr>
            <a:r>
              <a:rPr lang="en-US" altLang="zh-CN" sz="1800">
                <a:latin typeface="Arial" panose="020B0604020202020204" pitchFamily="34" charset="0"/>
                <a:cs typeface="Arial" panose="020B0604020202020204" pitchFamily="34" charset="0"/>
              </a:rPr>
              <a:t>Spatial Analysis</a:t>
            </a:r>
          </a:p>
          <a:p>
            <a:pPr marL="1028700" lvl="1">
              <a:buFont typeface="Arial" panose="020B0604020202020204" pitchFamily="34" charset="0"/>
              <a:buChar char="•"/>
            </a:pPr>
            <a:r>
              <a:rPr lang="en-US" altLang="zh-CN" sz="1800">
                <a:latin typeface="Arial" panose="020B0604020202020204" pitchFamily="34" charset="0"/>
                <a:cs typeface="Arial" panose="020B0604020202020204" pitchFamily="34" charset="0"/>
              </a:rPr>
              <a:t>Interviews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1800">
                <a:solidFill>
                  <a:schemeClr val="tx1"/>
                </a:solidFill>
              </a:rPr>
              <a:t>Four routes chosen</a:t>
            </a:r>
          </a:p>
          <a:p>
            <a:pPr marL="1028700" lvl="1">
              <a:buFont typeface="Arial" panose="020B0604020202020204" pitchFamily="34" charset="0"/>
              <a:buChar char="•"/>
            </a:pPr>
            <a:r>
              <a:rPr lang="zh-CN" altLang="en-US" sz="1800">
                <a:latin typeface="Arial" panose="020B0604020202020204" pitchFamily="34" charset="0"/>
                <a:ea typeface="宋体"/>
                <a:cs typeface="Arial" panose="020B0604020202020204" pitchFamily="34" charset="0"/>
              </a:rPr>
              <a:t>Existing route</a:t>
            </a:r>
            <a:r>
              <a:rPr lang="en-US" altLang="zh-CN" sz="1800">
                <a:latin typeface="Arial" panose="020B0604020202020204" pitchFamily="34" charset="0"/>
                <a:ea typeface="宋体"/>
                <a:cs typeface="Arial" panose="020B0604020202020204" pitchFamily="34" charset="0"/>
              </a:rPr>
              <a:t>  </a:t>
            </a:r>
          </a:p>
          <a:p>
            <a:pPr marL="1028700" lvl="1">
              <a:buFont typeface="Arial" panose="020B0604020202020204" pitchFamily="34" charset="0"/>
              <a:buChar char="•"/>
            </a:pPr>
            <a:r>
              <a:rPr lang="zh-CN" altLang="en-US" sz="1800">
                <a:latin typeface="Arial" panose="020B0604020202020204" pitchFamily="34" charset="0"/>
                <a:cs typeface="Arial" panose="020B0604020202020204" pitchFamily="34" charset="0"/>
              </a:rPr>
              <a:t>Four Mile Creek</a:t>
            </a:r>
            <a:r>
              <a:rPr lang="en-US" altLang="zh-CN" sz="1800">
                <a:latin typeface="Arial" panose="020B0604020202020204" pitchFamily="34" charset="0"/>
                <a:cs typeface="Arial" panose="020B0604020202020204" pitchFamily="34" charset="0"/>
              </a:rPr>
              <a:t>  </a:t>
            </a:r>
          </a:p>
          <a:p>
            <a:pPr marL="1028700" lvl="1">
              <a:buFont typeface="Arial" panose="020B0604020202020204" pitchFamily="34" charset="0"/>
              <a:buChar char="•"/>
            </a:pPr>
            <a:r>
              <a:rPr lang="zh-CN" altLang="en-US" sz="1800">
                <a:latin typeface="Arial" panose="020B0604020202020204" pitchFamily="34" charset="0"/>
                <a:cs typeface="Arial" panose="020B0604020202020204" pitchFamily="34" charset="0"/>
              </a:rPr>
              <a:t>Marianna</a:t>
            </a:r>
            <a:r>
              <a:rPr lang="en-US" altLang="zh-CN" sz="1800">
                <a:latin typeface="Arial" panose="020B0604020202020204" pitchFamily="34" charset="0"/>
                <a:cs typeface="Arial" panose="020B0604020202020204" pitchFamily="34" charset="0"/>
              </a:rPr>
              <a:t>  </a:t>
            </a:r>
          </a:p>
          <a:p>
            <a:pPr marL="1028700" lvl="1">
              <a:buFont typeface="Arial" panose="020B0604020202020204" pitchFamily="34" charset="0"/>
              <a:buChar char="•"/>
            </a:pPr>
            <a:r>
              <a:rPr lang="zh-CN" altLang="en-US" sz="1800">
                <a:latin typeface="Arial" panose="020B0604020202020204" pitchFamily="34" charset="0"/>
                <a:cs typeface="Arial" panose="020B0604020202020204" pitchFamily="34" charset="0"/>
              </a:rPr>
              <a:t>Dead Lakes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1800">
                <a:solidFill>
                  <a:schemeClr val="tx1"/>
                </a:solidFill>
              </a:rPr>
              <a:t>Criteria and weight guidelines from the FNST Comprehensive Plan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1800">
                <a:solidFill>
                  <a:schemeClr val="tx1"/>
                </a:solidFill>
              </a:rPr>
              <a:t>Subcriteria used to better analyze routes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1800">
                <a:solidFill>
                  <a:schemeClr val="tx1"/>
                </a:solidFill>
              </a:rPr>
              <a:t>Ranges to quantify score</a:t>
            </a:r>
          </a:p>
        </p:txBody>
      </p:sp>
      <p:pic>
        <p:nvPicPr>
          <p:cNvPr id="4" name="Picture 4" descr="“FNST”的图片搜索结果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87" y="3505977"/>
            <a:ext cx="1436913" cy="144768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8689415" y="4749830"/>
            <a:ext cx="4807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latin typeface="Arial" panose="020B0604020202020204" pitchFamily="34" charset="0"/>
                <a:cs typeface="Arial" panose="020B0604020202020204" pitchFamily="34" charset="0"/>
              </a:rPr>
              <a:t>24</a:t>
            </a:r>
          </a:p>
        </p:txBody>
      </p:sp>
    </p:spTree>
    <p:extLst>
      <p:ext uri="{BB962C8B-B14F-4D97-AF65-F5344CB8AC3E}">
        <p14:creationId xmlns:p14="http://schemas.microsoft.com/office/powerpoint/2010/main" val="2105686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Content Placeholder 8"/>
          <p:cNvGraphicFramePr>
            <a:graphicFrameLocks noGrp="1"/>
          </p:cNvGraphicFramePr>
          <p:nvPr>
            <p:ph idx="1"/>
          </p:nvPr>
        </p:nvGraphicFramePr>
        <p:xfrm>
          <a:off x="4216913" y="931869"/>
          <a:ext cx="854637" cy="62707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23844">
                  <a:extLst>
                    <a:ext uri="{9D8B030D-6E8A-4147-A177-3AD203B41FA5}">
                      <a16:colId xmlns="" xmlns:a16="http://schemas.microsoft.com/office/drawing/2014/main" val="1623943884"/>
                    </a:ext>
                  </a:extLst>
                </a:gridCol>
                <a:gridCol w="125353">
                  <a:extLst>
                    <a:ext uri="{9D8B030D-6E8A-4147-A177-3AD203B41FA5}">
                      <a16:colId xmlns="" xmlns:a16="http://schemas.microsoft.com/office/drawing/2014/main" val="3001412789"/>
                    </a:ext>
                  </a:extLst>
                </a:gridCol>
                <a:gridCol w="123562">
                  <a:extLst>
                    <a:ext uri="{9D8B030D-6E8A-4147-A177-3AD203B41FA5}">
                      <a16:colId xmlns="" xmlns:a16="http://schemas.microsoft.com/office/drawing/2014/main" val="915758796"/>
                    </a:ext>
                  </a:extLst>
                </a:gridCol>
                <a:gridCol w="122219">
                  <a:extLst>
                    <a:ext uri="{9D8B030D-6E8A-4147-A177-3AD203B41FA5}">
                      <a16:colId xmlns="" xmlns:a16="http://schemas.microsoft.com/office/drawing/2014/main" val="1488081276"/>
                    </a:ext>
                  </a:extLst>
                </a:gridCol>
                <a:gridCol w="128934">
                  <a:extLst>
                    <a:ext uri="{9D8B030D-6E8A-4147-A177-3AD203B41FA5}">
                      <a16:colId xmlns="" xmlns:a16="http://schemas.microsoft.com/office/drawing/2014/main" val="4290806265"/>
                    </a:ext>
                  </a:extLst>
                </a:gridCol>
                <a:gridCol w="130725">
                  <a:extLst>
                    <a:ext uri="{9D8B030D-6E8A-4147-A177-3AD203B41FA5}">
                      <a16:colId xmlns="" xmlns:a16="http://schemas.microsoft.com/office/drawing/2014/main" val="277292859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" u="none" strike="noStrike">
                          <a:effectLst/>
                        </a:rPr>
                        <a:t>Criteria</a:t>
                      </a:r>
                      <a:endParaRPr lang="en-US" sz="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44" marR="1344" marT="13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" u="none" strike="noStrike">
                          <a:effectLst/>
                        </a:rPr>
                        <a:t>Subcriteria</a:t>
                      </a:r>
                      <a:endParaRPr lang="en-US" sz="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44" marR="1344" marT="13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" u="none" strike="noStrike">
                          <a:effectLst/>
                        </a:rPr>
                        <a:t>Score Method</a:t>
                      </a:r>
                      <a:endParaRPr lang="en-US" sz="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44" marR="1344" marT="13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" u="none" strike="noStrike">
                          <a:effectLst/>
                        </a:rPr>
                        <a:t>Total Points</a:t>
                      </a:r>
                      <a:endParaRPr lang="en-US" sz="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44" marR="1344" marT="13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" u="none" strike="noStrike">
                          <a:effectLst/>
                        </a:rPr>
                        <a:t>Score Points</a:t>
                      </a:r>
                      <a:endParaRPr lang="en-US" sz="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44" marR="1344" marT="13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" u="none" strike="noStrike">
                          <a:effectLst/>
                        </a:rPr>
                        <a:t>Range</a:t>
                      </a:r>
                      <a:endParaRPr lang="en-US" sz="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44" marR="1344" marT="1344" marB="0" anchor="ctr"/>
                </a:tc>
                <a:extLst>
                  <a:ext uri="{0D108BD9-81ED-4DB2-BD59-A6C34878D82A}">
                    <a16:rowId xmlns="" xmlns:a16="http://schemas.microsoft.com/office/drawing/2014/main" val="201185178"/>
                  </a:ext>
                </a:extLst>
              </a:tr>
              <a:tr h="26875">
                <a:tc rowSpan="16">
                  <a:txBody>
                    <a:bodyPr/>
                    <a:lstStyle/>
                    <a:p>
                      <a:pPr algn="ctr" fontAlgn="ctr"/>
                      <a:r>
                        <a:rPr lang="en-US" sz="200" u="none" strike="noStrike">
                          <a:effectLst/>
                        </a:rPr>
                        <a:t>Unique Physical and Cultural Environments</a:t>
                      </a:r>
                      <a:endParaRPr lang="en-US" sz="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44" marR="1344" marT="1344" marB="0" anchor="ctr"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sz="200" u="none" strike="noStrike">
                          <a:effectLst/>
                        </a:rPr>
                        <a:t>Natural Communities</a:t>
                      </a:r>
                      <a:endParaRPr lang="en-US" sz="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44" marR="1344" marT="1344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052557347"/>
                  </a:ext>
                </a:extLst>
              </a:tr>
              <a:tr h="2687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200" u="none" strike="noStrike">
                          <a:effectLst/>
                        </a:rPr>
                        <a:t>Biodiversity</a:t>
                      </a:r>
                      <a:endParaRPr lang="en-US" sz="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44" marR="1344" marT="1344" marB="0" anchor="ctr"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200" u="none" strike="noStrike">
                          <a:effectLst/>
                        </a:rPr>
                        <a:t>Number of Natural Communities</a:t>
                      </a:r>
                      <a:endParaRPr lang="en-US" sz="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44" marR="1344" marT="1344" marB="0" anchor="ctr"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200" u="none" strike="noStrike">
                          <a:effectLst/>
                        </a:rPr>
                        <a:t>2</a:t>
                      </a:r>
                      <a:endParaRPr lang="en-US" sz="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44" marR="1344" marT="13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" u="none" strike="noStrike">
                          <a:effectLst/>
                        </a:rPr>
                        <a:t>0</a:t>
                      </a:r>
                      <a:endParaRPr lang="en-US" sz="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44" marR="1344" marT="13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" u="none" strike="noStrike">
                          <a:effectLst/>
                        </a:rPr>
                        <a:t>0-2</a:t>
                      </a:r>
                      <a:endParaRPr lang="en-US" sz="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44" marR="1344" marT="1344" marB="0" anchor="ctr"/>
                </a:tc>
                <a:extLst>
                  <a:ext uri="{0D108BD9-81ED-4DB2-BD59-A6C34878D82A}">
                    <a16:rowId xmlns="" xmlns:a16="http://schemas.microsoft.com/office/drawing/2014/main" val="3281607120"/>
                  </a:ext>
                </a:extLst>
              </a:tr>
              <a:tr h="2687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" u="none" strike="noStrike">
                          <a:effectLst/>
                        </a:rPr>
                        <a:t>1</a:t>
                      </a:r>
                      <a:endParaRPr lang="en-US" sz="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44" marR="1344" marT="13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" u="none" strike="noStrike">
                          <a:effectLst/>
                        </a:rPr>
                        <a:t>5-Mar</a:t>
                      </a:r>
                      <a:endParaRPr lang="en-US" sz="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44" marR="1344" marT="1344" marB="0" anchor="ctr"/>
                </a:tc>
                <a:extLst>
                  <a:ext uri="{0D108BD9-81ED-4DB2-BD59-A6C34878D82A}">
                    <a16:rowId xmlns="" xmlns:a16="http://schemas.microsoft.com/office/drawing/2014/main" val="830307560"/>
                  </a:ext>
                </a:extLst>
              </a:tr>
              <a:tr h="2821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" u="none" strike="noStrike">
                          <a:effectLst/>
                        </a:rPr>
                        <a:t>2</a:t>
                      </a:r>
                      <a:endParaRPr lang="en-US" sz="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44" marR="1344" marT="13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" u="none" strike="noStrike">
                          <a:effectLst/>
                        </a:rPr>
                        <a:t>6+</a:t>
                      </a:r>
                      <a:endParaRPr lang="en-US" sz="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44" marR="1344" marT="1344" marB="0" anchor="ctr"/>
                </a:tc>
                <a:extLst>
                  <a:ext uri="{0D108BD9-81ED-4DB2-BD59-A6C34878D82A}">
                    <a16:rowId xmlns="" xmlns:a16="http://schemas.microsoft.com/office/drawing/2014/main" val="3864054677"/>
                  </a:ext>
                </a:extLst>
              </a:tr>
              <a:tr h="2687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en-US" sz="200" u="none" strike="noStrike">
                          <a:effectLst/>
                        </a:rPr>
                        <a:t>Altered Landscape </a:t>
                      </a:r>
                      <a:endParaRPr lang="en-US" sz="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44" marR="1344" marT="1344" marB="0" anchor="ctr"/>
                </a:tc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en-US" sz="200" u="none" strike="noStrike">
                          <a:effectLst/>
                        </a:rPr>
                        <a:t>Miles of Altered Landscape</a:t>
                      </a:r>
                      <a:endParaRPr lang="en-US" sz="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44" marR="1344" marT="1344" marB="0" anchor="ctr"/>
                </a:tc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en-US" sz="200" u="none" strike="noStrike">
                          <a:effectLst/>
                        </a:rPr>
                        <a:t>4</a:t>
                      </a:r>
                      <a:endParaRPr lang="en-US" sz="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44" marR="1344" marT="13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" u="none" strike="noStrike">
                          <a:effectLst/>
                        </a:rPr>
                        <a:t>0</a:t>
                      </a:r>
                      <a:endParaRPr lang="en-US" sz="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44" marR="1344" marT="13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" u="none" strike="noStrike">
                          <a:effectLst/>
                        </a:rPr>
                        <a:t>41+</a:t>
                      </a:r>
                      <a:endParaRPr lang="en-US" sz="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44" marR="1344" marT="1344" marB="0" anchor="ctr"/>
                </a:tc>
                <a:extLst>
                  <a:ext uri="{0D108BD9-81ED-4DB2-BD59-A6C34878D82A}">
                    <a16:rowId xmlns="" xmlns:a16="http://schemas.microsoft.com/office/drawing/2014/main" val="781743371"/>
                  </a:ext>
                </a:extLst>
              </a:tr>
              <a:tr h="2687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" u="none" strike="noStrike">
                          <a:effectLst/>
                        </a:rPr>
                        <a:t>1</a:t>
                      </a:r>
                      <a:endParaRPr lang="en-US" sz="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44" marR="1344" marT="13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" u="none" strike="noStrike">
                          <a:effectLst/>
                        </a:rPr>
                        <a:t>31-40</a:t>
                      </a:r>
                      <a:endParaRPr lang="en-US" sz="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44" marR="1344" marT="1344" marB="0" anchor="ctr"/>
                </a:tc>
                <a:extLst>
                  <a:ext uri="{0D108BD9-81ED-4DB2-BD59-A6C34878D82A}">
                    <a16:rowId xmlns="" xmlns:a16="http://schemas.microsoft.com/office/drawing/2014/main" val="4027404710"/>
                  </a:ext>
                </a:extLst>
              </a:tr>
              <a:tr h="2687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" u="none" strike="noStrike">
                          <a:effectLst/>
                        </a:rPr>
                        <a:t>2</a:t>
                      </a:r>
                      <a:endParaRPr lang="en-US" sz="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44" marR="1344" marT="13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" u="none" strike="noStrike">
                          <a:effectLst/>
                        </a:rPr>
                        <a:t>21-30</a:t>
                      </a:r>
                      <a:endParaRPr lang="en-US" sz="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44" marR="1344" marT="1344" marB="0" anchor="ctr"/>
                </a:tc>
                <a:extLst>
                  <a:ext uri="{0D108BD9-81ED-4DB2-BD59-A6C34878D82A}">
                    <a16:rowId xmlns="" xmlns:a16="http://schemas.microsoft.com/office/drawing/2014/main" val="2278400932"/>
                  </a:ext>
                </a:extLst>
              </a:tr>
              <a:tr h="2687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" u="none" strike="noStrike">
                          <a:effectLst/>
                        </a:rPr>
                        <a:t>3</a:t>
                      </a:r>
                      <a:endParaRPr lang="en-US" sz="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44" marR="1344" marT="13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" u="none" strike="noStrike">
                          <a:effectLst/>
                        </a:rPr>
                        <a:t>20-Nov</a:t>
                      </a:r>
                      <a:endParaRPr lang="en-US" sz="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44" marR="1344" marT="1344" marB="0" anchor="ctr"/>
                </a:tc>
                <a:extLst>
                  <a:ext uri="{0D108BD9-81ED-4DB2-BD59-A6C34878D82A}">
                    <a16:rowId xmlns="" xmlns:a16="http://schemas.microsoft.com/office/drawing/2014/main" val="2224466934"/>
                  </a:ext>
                </a:extLst>
              </a:tr>
              <a:tr h="2821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" u="none" strike="noStrike">
                          <a:effectLst/>
                        </a:rPr>
                        <a:t>4</a:t>
                      </a:r>
                      <a:endParaRPr lang="en-US" sz="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44" marR="1344" marT="13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" u="none" strike="noStrike">
                          <a:effectLst/>
                        </a:rPr>
                        <a:t>0-10</a:t>
                      </a:r>
                      <a:endParaRPr lang="en-US" sz="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44" marR="1344" marT="1344" marB="0" anchor="ctr"/>
                </a:tc>
                <a:extLst>
                  <a:ext uri="{0D108BD9-81ED-4DB2-BD59-A6C34878D82A}">
                    <a16:rowId xmlns="" xmlns:a16="http://schemas.microsoft.com/office/drawing/2014/main" val="3596195609"/>
                  </a:ext>
                </a:extLst>
              </a:tr>
              <a:tr h="2687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sz="200" u="none" strike="noStrike">
                          <a:effectLst/>
                        </a:rPr>
                        <a:t>Cultural Environment</a:t>
                      </a:r>
                      <a:endParaRPr lang="en-US" sz="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44" marR="1344" marT="1344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25321035"/>
                  </a:ext>
                </a:extLst>
              </a:tr>
              <a:tr h="2687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200" u="none" strike="noStrike">
                          <a:effectLst/>
                        </a:rPr>
                        <a:t>Historic and Cultural Sites</a:t>
                      </a:r>
                      <a:endParaRPr lang="en-US" sz="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44" marR="1344" marT="1344" marB="0" anchor="ctr"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200" u="none" strike="noStrike">
                          <a:effectLst/>
                        </a:rPr>
                        <a:t>Number of Cultural Sites</a:t>
                      </a:r>
                      <a:endParaRPr lang="en-US" sz="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44" marR="1344" marT="1344" marB="0" anchor="ctr"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200" u="none" strike="noStrike">
                          <a:effectLst/>
                        </a:rPr>
                        <a:t>2</a:t>
                      </a:r>
                      <a:endParaRPr lang="en-US" sz="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44" marR="1344" marT="13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" u="none" strike="noStrike">
                          <a:effectLst/>
                        </a:rPr>
                        <a:t>0</a:t>
                      </a:r>
                      <a:endParaRPr lang="en-US" sz="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44" marR="1344" marT="13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" u="none" strike="noStrike">
                          <a:effectLst/>
                        </a:rPr>
                        <a:t>0</a:t>
                      </a:r>
                      <a:endParaRPr lang="en-US" sz="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44" marR="1344" marT="1344" marB="0" anchor="ctr"/>
                </a:tc>
                <a:extLst>
                  <a:ext uri="{0D108BD9-81ED-4DB2-BD59-A6C34878D82A}">
                    <a16:rowId xmlns="" xmlns:a16="http://schemas.microsoft.com/office/drawing/2014/main" val="2434514694"/>
                  </a:ext>
                </a:extLst>
              </a:tr>
              <a:tr h="2687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" u="none" strike="noStrike">
                          <a:effectLst/>
                        </a:rPr>
                        <a:t>1</a:t>
                      </a:r>
                      <a:endParaRPr lang="en-US" sz="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44" marR="1344" marT="13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" u="none" strike="noStrike">
                          <a:effectLst/>
                        </a:rPr>
                        <a:t>2-Jan</a:t>
                      </a:r>
                      <a:endParaRPr lang="en-US" sz="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44" marR="1344" marT="1344" marB="0" anchor="ctr"/>
                </a:tc>
                <a:extLst>
                  <a:ext uri="{0D108BD9-81ED-4DB2-BD59-A6C34878D82A}">
                    <a16:rowId xmlns="" xmlns:a16="http://schemas.microsoft.com/office/drawing/2014/main" val="4016840695"/>
                  </a:ext>
                </a:extLst>
              </a:tr>
              <a:tr h="2821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" u="none" strike="noStrike">
                          <a:effectLst/>
                        </a:rPr>
                        <a:t>2</a:t>
                      </a:r>
                      <a:endParaRPr lang="en-US" sz="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44" marR="1344" marT="13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" u="none" strike="noStrike">
                          <a:effectLst/>
                        </a:rPr>
                        <a:t>3+</a:t>
                      </a:r>
                      <a:endParaRPr lang="en-US" sz="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44" marR="1344" marT="1344" marB="0" anchor="ctr"/>
                </a:tc>
                <a:extLst>
                  <a:ext uri="{0D108BD9-81ED-4DB2-BD59-A6C34878D82A}">
                    <a16:rowId xmlns="" xmlns:a16="http://schemas.microsoft.com/office/drawing/2014/main" val="3290507734"/>
                  </a:ext>
                </a:extLst>
              </a:tr>
              <a:tr h="2687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200" u="none" strike="noStrike">
                          <a:effectLst/>
                        </a:rPr>
                        <a:t>Trail Towns</a:t>
                      </a:r>
                      <a:endParaRPr lang="en-US" sz="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44" marR="1344" marT="1344" marB="0" anchor="ctr"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200" u="none" strike="noStrike">
                          <a:effectLst/>
                        </a:rPr>
                        <a:t>Number of Trail Town Possibilities</a:t>
                      </a:r>
                      <a:endParaRPr lang="en-US" sz="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44" marR="1344" marT="1344" marB="0" anchor="ctr"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200" u="none" strike="noStrike">
                          <a:effectLst/>
                        </a:rPr>
                        <a:t>2</a:t>
                      </a:r>
                      <a:endParaRPr lang="en-US" sz="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44" marR="1344" marT="13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" u="none" strike="noStrike">
                          <a:effectLst/>
                        </a:rPr>
                        <a:t>0</a:t>
                      </a:r>
                      <a:endParaRPr lang="en-US" sz="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44" marR="1344" marT="13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" u="none" strike="noStrike">
                          <a:effectLst/>
                        </a:rPr>
                        <a:t>0</a:t>
                      </a:r>
                      <a:endParaRPr lang="en-US" sz="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44" marR="1344" marT="1344" marB="0" anchor="ctr"/>
                </a:tc>
                <a:extLst>
                  <a:ext uri="{0D108BD9-81ED-4DB2-BD59-A6C34878D82A}">
                    <a16:rowId xmlns="" xmlns:a16="http://schemas.microsoft.com/office/drawing/2014/main" val="751350201"/>
                  </a:ext>
                </a:extLst>
              </a:tr>
              <a:tr h="2687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" u="none" strike="noStrike">
                          <a:effectLst/>
                        </a:rPr>
                        <a:t>1</a:t>
                      </a:r>
                      <a:endParaRPr lang="en-US" sz="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44" marR="1344" marT="13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" u="none" strike="noStrike">
                          <a:effectLst/>
                        </a:rPr>
                        <a:t>2-Jan</a:t>
                      </a:r>
                      <a:endParaRPr lang="en-US" sz="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44" marR="1344" marT="1344" marB="0" anchor="ctr"/>
                </a:tc>
                <a:extLst>
                  <a:ext uri="{0D108BD9-81ED-4DB2-BD59-A6C34878D82A}">
                    <a16:rowId xmlns="" xmlns:a16="http://schemas.microsoft.com/office/drawing/2014/main" val="759630897"/>
                  </a:ext>
                </a:extLst>
              </a:tr>
              <a:tr h="2821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" u="none" strike="noStrike">
                          <a:effectLst/>
                        </a:rPr>
                        <a:t>2</a:t>
                      </a:r>
                      <a:endParaRPr lang="en-US" sz="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44" marR="1344" marT="13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" u="none" strike="noStrike">
                          <a:effectLst/>
                        </a:rPr>
                        <a:t>3+</a:t>
                      </a:r>
                      <a:endParaRPr lang="en-US" sz="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44" marR="1344" marT="1344" marB="0" anchor="ctr"/>
                </a:tc>
                <a:extLst>
                  <a:ext uri="{0D108BD9-81ED-4DB2-BD59-A6C34878D82A}">
                    <a16:rowId xmlns="" xmlns:a16="http://schemas.microsoft.com/office/drawing/2014/main" val="2559840423"/>
                  </a:ext>
                </a:extLst>
              </a:tr>
            </a:tbl>
          </a:graphicData>
        </a:graphic>
      </p:graphicFrame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0235" y="122162"/>
            <a:ext cx="8083531" cy="466992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689415" y="4749830"/>
            <a:ext cx="4807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latin typeface="Arial" panose="020B0604020202020204" pitchFamily="34" charset="0"/>
                <a:cs typeface="Arial" panose="020B0604020202020204" pitchFamily="34" charset="0"/>
              </a:rPr>
              <a:t>25</a:t>
            </a:r>
          </a:p>
        </p:txBody>
      </p:sp>
    </p:spTree>
    <p:extLst>
      <p:ext uri="{BB962C8B-B14F-4D97-AF65-F5344CB8AC3E}">
        <p14:creationId xmlns:p14="http://schemas.microsoft.com/office/powerpoint/2010/main" val="1286105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42320" y="435769"/>
            <a:ext cx="8459361" cy="409024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689415" y="4749830"/>
            <a:ext cx="4807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latin typeface="Arial" panose="020B0604020202020204" pitchFamily="34" charset="0"/>
                <a:cs typeface="Arial" panose="020B0604020202020204" pitchFamily="34" charset="0"/>
              </a:rPr>
              <a:t>26</a:t>
            </a:r>
          </a:p>
        </p:txBody>
      </p:sp>
    </p:spTree>
    <p:extLst>
      <p:ext uri="{BB962C8B-B14F-4D97-AF65-F5344CB8AC3E}">
        <p14:creationId xmlns:p14="http://schemas.microsoft.com/office/powerpoint/2010/main" val="129593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2372" y="314326"/>
            <a:ext cx="8439256" cy="433224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720766" y="4749830"/>
            <a:ext cx="4807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latin typeface="Arial" panose="020B0604020202020204" pitchFamily="34" charset="0"/>
                <a:cs typeface="Arial" panose="020B0604020202020204" pitchFamily="34" charset="0"/>
              </a:rPr>
              <a:t>27</a:t>
            </a:r>
          </a:p>
        </p:txBody>
      </p:sp>
    </p:spTree>
    <p:extLst>
      <p:ext uri="{BB962C8B-B14F-4D97-AF65-F5344CB8AC3E}">
        <p14:creationId xmlns:p14="http://schemas.microsoft.com/office/powerpoint/2010/main" val="3607897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7546" y="550070"/>
            <a:ext cx="8528909" cy="384269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689415" y="4749830"/>
            <a:ext cx="4807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latin typeface="Arial" panose="020B0604020202020204" pitchFamily="34" charset="0"/>
                <a:cs typeface="Arial" panose="020B0604020202020204" pitchFamily="34" charset="0"/>
              </a:rPr>
              <a:t>28</a:t>
            </a:r>
          </a:p>
        </p:txBody>
      </p:sp>
    </p:spTree>
    <p:extLst>
      <p:ext uri="{BB962C8B-B14F-4D97-AF65-F5344CB8AC3E}">
        <p14:creationId xmlns:p14="http://schemas.microsoft.com/office/powerpoint/2010/main" val="133722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235615" y="987425"/>
            <a:ext cx="817233" cy="460375"/>
          </a:xfrm>
        </p:spPr>
      </p:pic>
      <p:sp>
        <p:nvSpPr>
          <p:cNvPr id="4" name="Content Placeholder 3"/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2267" y="416379"/>
            <a:ext cx="8499466" cy="410963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689415" y="4749830"/>
            <a:ext cx="4807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latin typeface="Arial" panose="020B0604020202020204" pitchFamily="34" charset="0"/>
                <a:cs typeface="Arial" panose="020B0604020202020204" pitchFamily="34" charset="0"/>
              </a:rPr>
              <a:t>29</a:t>
            </a:r>
          </a:p>
        </p:txBody>
      </p:sp>
    </p:spTree>
    <p:extLst>
      <p:ext uri="{BB962C8B-B14F-4D97-AF65-F5344CB8AC3E}">
        <p14:creationId xmlns:p14="http://schemas.microsoft.com/office/powerpoint/2010/main" val="3571842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  <a:extLst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“FNST”的图片搜索结果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01" y="3507707"/>
            <a:ext cx="1436913" cy="144768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8783465" y="4749830"/>
            <a:ext cx="4807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latin typeface="Arial" panose="020B0604020202020204" pitchFamily="34" charset="0"/>
                <a:cs typeface="Arial" panose="020B0604020202020204" pitchFamily="34" charset="0"/>
              </a:rPr>
              <a:t>30</a:t>
            </a:r>
          </a:p>
        </p:txBody>
      </p:sp>
      <p:pic>
        <p:nvPicPr>
          <p:cNvPr id="1026" name="Picture 2" descr="F:\Studio\Alternatives maps\Map Edits\All Routes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4525" y="-8206"/>
            <a:ext cx="6868940" cy="51517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031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  <a:extLst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8442" y="0"/>
            <a:ext cx="7231599" cy="5143500"/>
          </a:xfrm>
          <a:prstGeom prst="rect">
            <a:avLst/>
          </a:prstGeom>
        </p:spPr>
      </p:pic>
      <p:pic>
        <p:nvPicPr>
          <p:cNvPr id="3" name="Picture 4" descr="“FNST”的图片搜索结果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01" y="3507707"/>
            <a:ext cx="1436913" cy="144768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8783465" y="4749830"/>
            <a:ext cx="4807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latin typeface="Arial" panose="020B0604020202020204" pitchFamily="34" charset="0"/>
                <a:cs typeface="Arial" panose="020B0604020202020204" pitchFamily="34" charset="0"/>
              </a:rPr>
              <a:t>31</a:t>
            </a:r>
          </a:p>
        </p:txBody>
      </p:sp>
    </p:spTree>
    <p:extLst>
      <p:ext uri="{BB962C8B-B14F-4D97-AF65-F5344CB8AC3E}">
        <p14:creationId xmlns:p14="http://schemas.microsoft.com/office/powerpoint/2010/main" val="2553435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  <a:extLst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530350" y="-82277"/>
            <a:ext cx="9144000" cy="884466"/>
          </a:xfrm>
        </p:spPr>
        <p:txBody>
          <a:bodyPr/>
          <a:lstStyle/>
          <a:p>
            <a:r>
              <a:rPr lang="en-US">
                <a:solidFill>
                  <a:schemeClr val="tx1"/>
                </a:solidFill>
              </a:rPr>
              <a:t>Alternative A: Existing Route</a:t>
            </a:r>
          </a:p>
        </p:txBody>
      </p:sp>
      <p:pic>
        <p:nvPicPr>
          <p:cNvPr id="5" name="image26.png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733106" y="802189"/>
            <a:ext cx="2934588" cy="20577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1530350" y="2974710"/>
            <a:ext cx="263168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Apalachicola River/SR 20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4879" y="1831079"/>
            <a:ext cx="3858880" cy="289416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2" name="TextBox 21"/>
          <p:cNvSpPr txBox="1"/>
          <p:nvPr/>
        </p:nvSpPr>
        <p:spPr>
          <a:xfrm>
            <a:off x="4829233" y="4839981"/>
            <a:ext cx="27318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Apalachicola River/SR 20</a:t>
            </a:r>
          </a:p>
        </p:txBody>
      </p:sp>
      <p:pic>
        <p:nvPicPr>
          <p:cNvPr id="8" name="Picture 4" descr="“FNST”的图片搜索结果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01" y="3507707"/>
            <a:ext cx="1436913" cy="144768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1" name="TextBox 10"/>
          <p:cNvSpPr txBox="1"/>
          <p:nvPr/>
        </p:nvSpPr>
        <p:spPr>
          <a:xfrm>
            <a:off x="8783465" y="4749830"/>
            <a:ext cx="4807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latin typeface="Arial" panose="020B0604020202020204" pitchFamily="34" charset="0"/>
                <a:cs typeface="Arial" panose="020B0604020202020204" pitchFamily="34" charset="0"/>
              </a:rPr>
              <a:t>32</a:t>
            </a:r>
          </a:p>
        </p:txBody>
      </p:sp>
    </p:spTree>
    <p:extLst>
      <p:ext uri="{BB962C8B-B14F-4D97-AF65-F5344CB8AC3E}">
        <p14:creationId xmlns:p14="http://schemas.microsoft.com/office/powerpoint/2010/main" val="4115071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  <a:extLst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530350" y="-82277"/>
            <a:ext cx="9144000" cy="884466"/>
          </a:xfrm>
        </p:spPr>
        <p:txBody>
          <a:bodyPr/>
          <a:lstStyle/>
          <a:p>
            <a:r>
              <a:rPr lang="en-US">
                <a:solidFill>
                  <a:schemeClr val="tx1"/>
                </a:solidFill>
              </a:rPr>
              <a:t>Alternative A: Existing Route</a:t>
            </a:r>
          </a:p>
        </p:txBody>
      </p:sp>
      <p:pic>
        <p:nvPicPr>
          <p:cNvPr id="5" name="image26.pn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4311" y="2667460"/>
            <a:ext cx="2743706" cy="205778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1530350" y="4766828"/>
            <a:ext cx="263168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Blountstown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3808" y="802189"/>
            <a:ext cx="3237597" cy="242819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2" name="TextBox 21"/>
          <p:cNvSpPr txBox="1"/>
          <p:nvPr/>
        </p:nvSpPr>
        <p:spPr>
          <a:xfrm>
            <a:off x="5090928" y="3260623"/>
            <a:ext cx="27318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Blountstown</a:t>
            </a:r>
          </a:p>
        </p:txBody>
      </p:sp>
      <p:pic>
        <p:nvPicPr>
          <p:cNvPr id="8" name="Picture 4" descr="“FNST”的图片搜索结果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01" y="3507707"/>
            <a:ext cx="1436913" cy="144768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0" name="TextBox 9"/>
          <p:cNvSpPr txBox="1"/>
          <p:nvPr/>
        </p:nvSpPr>
        <p:spPr>
          <a:xfrm>
            <a:off x="8710315" y="4730465"/>
            <a:ext cx="5016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latin typeface="Arial" panose="020B0604020202020204" pitchFamily="34" charset="0"/>
                <a:cs typeface="Arial" panose="020B0604020202020204" pitchFamily="34" charset="0"/>
              </a:rPr>
              <a:t>33</a:t>
            </a:r>
          </a:p>
        </p:txBody>
      </p:sp>
    </p:spTree>
    <p:extLst>
      <p:ext uri="{BB962C8B-B14F-4D97-AF65-F5344CB8AC3E}">
        <p14:creationId xmlns:p14="http://schemas.microsoft.com/office/powerpoint/2010/main" val="3644552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  <a:extLst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625600" y="0"/>
            <a:ext cx="9144000" cy="884466"/>
          </a:xfrm>
        </p:spPr>
        <p:txBody>
          <a:bodyPr/>
          <a:lstStyle/>
          <a:p>
            <a:r>
              <a:rPr lang="en-US">
                <a:solidFill>
                  <a:schemeClr val="tx1"/>
                </a:solidFill>
              </a:rPr>
              <a:t>Alternative A: Existing Route</a:t>
            </a:r>
          </a:p>
        </p:txBody>
      </p:sp>
      <p:graphicFrame>
        <p:nvGraphicFramePr>
          <p:cNvPr id="2" name="Content Placeholder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01427805"/>
              </p:ext>
            </p:extLst>
          </p:nvPr>
        </p:nvGraphicFramePr>
        <p:xfrm>
          <a:off x="1600200" y="1219200"/>
          <a:ext cx="2533650" cy="2479675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266825">
                  <a:extLst>
                    <a:ext uri="{9D8B030D-6E8A-4147-A177-3AD203B41FA5}">
                      <a16:colId xmlns="" xmlns:a16="http://schemas.microsoft.com/office/drawing/2014/main" val="2598835480"/>
                    </a:ext>
                  </a:extLst>
                </a:gridCol>
                <a:gridCol w="1266825">
                  <a:extLst>
                    <a:ext uri="{9D8B030D-6E8A-4147-A177-3AD203B41FA5}">
                      <a16:colId xmlns="" xmlns:a16="http://schemas.microsoft.com/office/drawing/2014/main" val="1573902953"/>
                    </a:ext>
                  </a:extLst>
                </a:gridCol>
              </a:tblGrid>
              <a:tr h="379865"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CN" b="1" i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Mileage Summary</a:t>
                      </a:r>
                      <a:endParaRPr lang="zh-CN" altLang="en-US" b="1" i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658623206"/>
                  </a:ext>
                </a:extLst>
              </a:tr>
              <a:tr h="664764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0" i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 Route Mileage</a:t>
                      </a:r>
                      <a:endParaRPr lang="zh-CN" altLang="en-US" sz="1400" b="0" i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b="0" i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43.30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880433512"/>
                  </a:ext>
                </a:extLst>
              </a:tr>
              <a:tr h="385141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0" i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Public Land</a:t>
                      </a:r>
                      <a:endParaRPr lang="zh-CN" altLang="en-US" sz="1400" b="0" i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b="0" i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43.30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603268089"/>
                  </a:ext>
                </a:extLst>
              </a:tr>
              <a:tr h="385141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0" i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Private Land</a:t>
                      </a:r>
                      <a:endParaRPr lang="zh-CN" altLang="en-US" sz="1400" b="0" i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b="0" i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969910025"/>
                  </a:ext>
                </a:extLst>
              </a:tr>
              <a:tr h="664764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0" i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FDOT Right of Way</a:t>
                      </a:r>
                      <a:endParaRPr lang="zh-CN" altLang="en-US" sz="1400" b="0" i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b="0" i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42.70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940481959"/>
                  </a:ext>
                </a:extLst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5435532"/>
              </p:ext>
            </p:extLst>
          </p:nvPr>
        </p:nvGraphicFramePr>
        <p:xfrm>
          <a:off x="4238625" y="1219200"/>
          <a:ext cx="4823731" cy="366268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4105928">
                  <a:extLst>
                    <a:ext uri="{9D8B030D-6E8A-4147-A177-3AD203B41FA5}">
                      <a16:colId xmlns="" xmlns:a16="http://schemas.microsoft.com/office/drawing/2014/main" val="3066007438"/>
                    </a:ext>
                  </a:extLst>
                </a:gridCol>
                <a:gridCol w="717803">
                  <a:extLst>
                    <a:ext uri="{9D8B030D-6E8A-4147-A177-3AD203B41FA5}">
                      <a16:colId xmlns="" xmlns:a16="http://schemas.microsoft.com/office/drawing/2014/main" val="3528477610"/>
                    </a:ext>
                  </a:extLst>
                </a:gridCol>
              </a:tblGrid>
              <a:tr h="320675"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CN" b="1" i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Location Criteria Summary</a:t>
                      </a:r>
                      <a:endParaRPr lang="zh-CN" altLang="en-US" b="1" i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441178297"/>
                  </a:ext>
                </a:extLst>
              </a:tr>
              <a:tr h="320675"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CN" b="0" i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Must</a:t>
                      </a:r>
                      <a:endParaRPr lang="zh-CN" altLang="en-US" b="0" i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380500027"/>
                  </a:ext>
                </a:extLst>
              </a:tr>
              <a:tr h="320675">
                <a:tc>
                  <a:txBody>
                    <a:bodyPr/>
                    <a:lstStyle/>
                    <a:p>
                      <a:r>
                        <a:rPr lang="en-US" altLang="zh-CN" sz="1200" b="0" i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Meet Laws, Regulations &amp; Higher Order Plans</a:t>
                      </a:r>
                      <a:endParaRPr lang="zh-CN" altLang="en-US" sz="1200" b="0" i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050" b="0" i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575575750"/>
                  </a:ext>
                </a:extLst>
              </a:tr>
              <a:tr h="320675">
                <a:tc>
                  <a:txBody>
                    <a:bodyPr/>
                    <a:lstStyle/>
                    <a:p>
                      <a:r>
                        <a:rPr lang="en-US" altLang="zh-CN" sz="1200" b="0" i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Meet Objectives of P.L. 90-543 National Scenic Trails Act</a:t>
                      </a:r>
                      <a:endParaRPr lang="zh-CN" altLang="en-US" sz="1200" b="0" i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050" b="0" i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No</a:t>
                      </a:r>
                      <a:endParaRPr lang="zh-CN" altLang="en-US" sz="1050" b="0" i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76248256"/>
                  </a:ext>
                </a:extLst>
              </a:tr>
              <a:tr h="320675"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CN" sz="1800" b="0" i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Wants</a:t>
                      </a:r>
                      <a:endParaRPr lang="zh-CN" altLang="en-US" sz="1800" b="0" i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 sz="105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513719285"/>
                  </a:ext>
                </a:extLst>
              </a:tr>
              <a:tr h="320675">
                <a:tc>
                  <a:txBody>
                    <a:bodyPr/>
                    <a:lstStyle/>
                    <a:p>
                      <a:r>
                        <a:rPr lang="en-US" altLang="zh-CN" sz="1200" b="0" i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Unique Natural and Cultural Environments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050" b="0" i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869885051"/>
                  </a:ext>
                </a:extLst>
              </a:tr>
              <a:tr h="320675">
                <a:tc>
                  <a:txBody>
                    <a:bodyPr/>
                    <a:lstStyle/>
                    <a:p>
                      <a:r>
                        <a:rPr lang="en-US" altLang="zh-CN" sz="1200" b="0" i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Broad Range of Recreation Opportunities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050" b="1" i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332460846"/>
                  </a:ext>
                </a:extLst>
              </a:tr>
              <a:tr h="320675">
                <a:tc>
                  <a:txBody>
                    <a:bodyPr/>
                    <a:lstStyle/>
                    <a:p>
                      <a:r>
                        <a:rPr lang="en-US" altLang="zh-CN" sz="1200" b="0" i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Functionality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050" b="1" i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791727045"/>
                  </a:ext>
                </a:extLst>
              </a:tr>
              <a:tr h="320675">
                <a:tc>
                  <a:txBody>
                    <a:bodyPr/>
                    <a:lstStyle/>
                    <a:p>
                      <a:r>
                        <a:rPr lang="en-US" altLang="zh-CN" sz="1200" b="0" i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Resource and Private Land Impacts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050" b="0" i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795126444"/>
                  </a:ext>
                </a:extLst>
              </a:tr>
              <a:tr h="320675">
                <a:tc>
                  <a:txBody>
                    <a:bodyPr/>
                    <a:lstStyle/>
                    <a:p>
                      <a:r>
                        <a:rPr lang="en-US" altLang="zh-CN" sz="1200" b="0" i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Minimize Costs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050" b="0" i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938657693"/>
                  </a:ext>
                </a:extLst>
              </a:tr>
              <a:tr h="320675">
                <a:tc>
                  <a:txBody>
                    <a:bodyPr/>
                    <a:lstStyle/>
                    <a:p>
                      <a:r>
                        <a:rPr lang="en-US" altLang="zh-CN" sz="1200" b="0" i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 Points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050" b="0" i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</a:t>
                      </a:r>
                      <a:endParaRPr lang="zh-CN" altLang="en-US" sz="1050" b="0" i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275178869"/>
                  </a:ext>
                </a:extLst>
              </a:tr>
            </a:tbl>
          </a:graphicData>
        </a:graphic>
      </p:graphicFrame>
      <p:pic>
        <p:nvPicPr>
          <p:cNvPr id="6" name="Picture 4" descr="“FNST”的图片搜索结果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01" y="3507707"/>
            <a:ext cx="1436913" cy="144768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8710315" y="4808840"/>
            <a:ext cx="5016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latin typeface="Arial" panose="020B0604020202020204" pitchFamily="34" charset="0"/>
                <a:cs typeface="Arial" panose="020B0604020202020204" pitchFamily="34" charset="0"/>
              </a:rPr>
              <a:t>34</a:t>
            </a:r>
          </a:p>
        </p:txBody>
      </p:sp>
    </p:spTree>
    <p:extLst>
      <p:ext uri="{BB962C8B-B14F-4D97-AF65-F5344CB8AC3E}">
        <p14:creationId xmlns:p14="http://schemas.microsoft.com/office/powerpoint/2010/main" val="152084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Optimal Decision</a:t>
            </a:r>
            <a:endParaRPr lang="zh-CN" altLang="en-US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59544756"/>
              </p:ext>
            </p:extLst>
          </p:nvPr>
        </p:nvGraphicFramePr>
        <p:xfrm>
          <a:off x="0" y="0"/>
          <a:ext cx="9136046" cy="5290184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943225">
                  <a:extLst>
                    <a:ext uri="{9D8B030D-6E8A-4147-A177-3AD203B41FA5}">
                      <a16:colId xmlns="" xmlns:a16="http://schemas.microsoft.com/office/drawing/2014/main" val="3602719944"/>
                    </a:ext>
                  </a:extLst>
                </a:gridCol>
                <a:gridCol w="790574">
                  <a:extLst>
                    <a:ext uri="{9D8B030D-6E8A-4147-A177-3AD203B41FA5}">
                      <a16:colId xmlns="" xmlns:a16="http://schemas.microsoft.com/office/drawing/2014/main" val="1697794693"/>
                    </a:ext>
                  </a:extLst>
                </a:gridCol>
                <a:gridCol w="5402247">
                  <a:extLst>
                    <a:ext uri="{9D8B030D-6E8A-4147-A177-3AD203B41FA5}">
                      <a16:colId xmlns="" xmlns:a16="http://schemas.microsoft.com/office/drawing/2014/main" val="2332948583"/>
                    </a:ext>
                  </a:extLst>
                </a:gridCol>
              </a:tblGrid>
              <a:tr h="474763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i="0" dirty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Location Criteria</a:t>
                      </a:r>
                      <a:endParaRPr lang="en-US" altLang="zh-CN" sz="1400" b="1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en-US" altLang="zh-CN" sz="1400" b="1" i="0" dirty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"Wants"</a:t>
                      </a:r>
                    </a:p>
                  </a:txBody>
                  <a:tcP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Weight</a:t>
                      </a:r>
                      <a:endParaRPr lang="zh-CN" altLang="en-US" sz="1400" b="1" i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Alternative A:</a:t>
                      </a:r>
                    </a:p>
                    <a:p>
                      <a:pPr 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Existing Route</a:t>
                      </a:r>
                    </a:p>
                  </a:txBody>
                  <a:tcPr>
                    <a:solidFill>
                      <a:schemeClr val="accent3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800240695"/>
                  </a:ext>
                </a:extLst>
              </a:tr>
              <a:tr h="1055027">
                <a:tc>
                  <a:txBody>
                    <a:bodyPr/>
                    <a:lstStyle/>
                    <a:p>
                      <a:r>
                        <a:rPr lang="en-US" altLang="zh-CN" sz="1000" b="0" i="0" kern="1200" dirty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Unique Physical and Cultural Environments:</a:t>
                      </a:r>
                    </a:p>
                    <a:p>
                      <a:r>
                        <a:rPr lang="en-US" altLang="zh-CN" sz="1000" b="0" i="0" kern="1200" dirty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10 Total Points</a:t>
                      </a:r>
                      <a:br>
                        <a:rPr lang="en-US" altLang="zh-CN" sz="1000" b="0" i="0" kern="1200" dirty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</a:br>
                      <a:r>
                        <a:rPr lang="en-US" altLang="zh-CN" sz="1000" b="0" i="0" kern="1200" dirty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/>
                      </a:r>
                      <a:br>
                        <a:rPr lang="en-US" altLang="zh-CN" sz="1000" b="0" i="0" kern="1200" dirty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</a:br>
                      <a:r>
                        <a:rPr lang="en-US" altLang="zh-CN" sz="1000" b="0" i="0" kern="1200" dirty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Natural Communities: 6 Points</a:t>
                      </a:r>
                      <a:br>
                        <a:rPr lang="en-US" altLang="zh-CN" sz="1000" b="0" i="0" kern="1200" dirty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</a:br>
                      <a:r>
                        <a:rPr lang="en-US" altLang="zh-CN" sz="1000" b="0" i="0" kern="1200" dirty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      Biodiversity: 2 Points </a:t>
                      </a:r>
                      <a:br>
                        <a:rPr lang="en-US" altLang="zh-CN" sz="1000" b="0" i="0" kern="1200" dirty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</a:br>
                      <a:r>
                        <a:rPr lang="en-US" altLang="zh-CN" sz="1000" b="0" i="0" kern="1200" dirty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      (# of Natural </a:t>
                      </a:r>
                      <a:r>
                        <a:rPr lang="en-US" altLang="zh-CN" sz="1000" b="0" i="0" kern="1200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Communities </a:t>
                      </a:r>
                      <a:r>
                        <a:rPr lang="en-US" altLang="zh-CN" sz="1000" b="0" i="0" kern="1200" dirty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Crossed)</a:t>
                      </a:r>
                      <a:br>
                        <a:rPr lang="en-US" altLang="zh-CN" sz="1000" b="0" i="0" kern="1200" dirty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</a:br>
                      <a:r>
                        <a:rPr lang="en-US" altLang="zh-CN" sz="1000" b="0" i="0" kern="1200" dirty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      Altered Landscape: 4 Points </a:t>
                      </a:r>
                      <a:br>
                        <a:rPr lang="en-US" altLang="zh-CN" sz="1000" b="0" i="0" kern="1200" dirty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</a:br>
                      <a:r>
                        <a:rPr lang="en-US" altLang="zh-CN" sz="1000" b="0" i="0" kern="1200" dirty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    (# of miles of altered landscape)            </a:t>
                      </a:r>
                      <a:br>
                        <a:rPr lang="en-US" altLang="zh-CN" sz="1000" b="0" i="0" kern="1200" dirty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</a:br>
                      <a:r>
                        <a:rPr lang="en-US" altLang="zh-CN" sz="1000" b="0" i="0" kern="1200" dirty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Cultural Environment: 4 Points</a:t>
                      </a:r>
                      <a:br>
                        <a:rPr lang="en-US" altLang="zh-CN" sz="1000" b="0" i="0" kern="1200" dirty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</a:br>
                      <a:r>
                        <a:rPr lang="en-US" altLang="zh-CN" sz="1000" b="0" i="0" kern="1200" dirty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      Historic &amp; Cultural Sites: 2 Points </a:t>
                      </a:r>
                      <a:br>
                        <a:rPr lang="en-US" altLang="zh-CN" sz="1000" b="0" i="0" kern="1200" dirty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</a:br>
                      <a:r>
                        <a:rPr lang="en-US" altLang="zh-CN" sz="1000" b="0" i="0" kern="1200" dirty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      </a:t>
                      </a:r>
                      <a:r>
                        <a:rPr lang="en-US" altLang="zh-CN" sz="1000" b="0" i="0" kern="1200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(Prominence </a:t>
                      </a:r>
                      <a:r>
                        <a:rPr lang="en-US" altLang="zh-CN" sz="1000" b="0" i="0" kern="1200" dirty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of Historical and Cultural Sites)</a:t>
                      </a:r>
                      <a:br>
                        <a:rPr lang="en-US" altLang="zh-CN" sz="1000" b="0" i="0" kern="1200" dirty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</a:br>
                      <a:r>
                        <a:rPr lang="en-US" altLang="zh-CN" sz="1000" b="0" i="0" kern="1200" dirty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      Trail Towns: 2 Points </a:t>
                      </a:r>
                      <a:br>
                        <a:rPr lang="en-US" altLang="zh-CN" sz="1000" b="0" i="0" kern="1200" dirty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</a:br>
                      <a:r>
                        <a:rPr lang="en-US" altLang="zh-CN" sz="1000" b="0" i="0" kern="1200" dirty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     (# of Potential Trail Communities)</a:t>
                      </a:r>
                    </a:p>
                    <a:p>
                      <a:endParaRPr lang="zh-CN" altLang="en-US" sz="1000" b="0" i="0" kern="1200" dirty="0">
                        <a:solidFill>
                          <a:srgbClr val="000000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 b="0" i="0" kern="120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10</a:t>
                      </a:r>
                      <a:endParaRPr lang="zh-CN" altLang="en-US" sz="1000" b="0" i="0" kern="1200">
                        <a:solidFill>
                          <a:srgbClr val="000000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900" b="0" i="0" kern="120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Biodiversity: 1 Point - There is 1 unique natural community crossed.</a:t>
                      </a:r>
                      <a:endParaRPr lang="zh-CN" altLang="en-US" sz="900" b="0" i="0" kern="120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  <a:p>
                      <a:r>
                        <a:rPr lang="en-US" altLang="zh-CN" sz="900" b="0" i="0" kern="120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Altered Landscape: 1 Point - There is 28.3 miles of altered landscape.</a:t>
                      </a:r>
                    </a:p>
                    <a:p>
                      <a:r>
                        <a:rPr lang="en-US" altLang="zh-CN" sz="900" b="0" i="0" kern="120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Historic &amp; Cultural Sites: 1 Point -There are 2 sites with historical or cultural significance.</a:t>
                      </a:r>
                    </a:p>
                    <a:p>
                      <a:r>
                        <a:rPr lang="en-US" altLang="zh-CN" sz="900" b="0" i="0" kern="120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Trail Towns: 1 Points -Bristol , Blountstown, and </a:t>
                      </a:r>
                      <a:r>
                        <a:rPr lang="en-US" altLang="zh-CN" sz="900" b="0" i="0" kern="1200" err="1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Altha</a:t>
                      </a:r>
                      <a:r>
                        <a:rPr lang="en-US" altLang="zh-CN" sz="900" b="0" i="0" kern="120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 are 3 towns that could function as trail towns.</a:t>
                      </a:r>
                    </a:p>
                    <a:p>
                      <a:r>
                        <a:rPr lang="en-US" altLang="zh-CN" sz="900" b="0" i="0" kern="120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Arial"/>
                        </a:rPr>
                        <a:t>4/40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724629753"/>
                  </a:ext>
                </a:extLst>
              </a:tr>
              <a:tr h="1495424">
                <a:tc>
                  <a:txBody>
                    <a:bodyPr/>
                    <a:lstStyle/>
                    <a:p>
                      <a:r>
                        <a:rPr lang="en-US" altLang="zh-CN" sz="1000" b="0" i="0" kern="120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Arial"/>
                        </a:rPr>
                        <a:t>Resource and Private Land Impact:</a:t>
                      </a:r>
                    </a:p>
                    <a:p>
                      <a:r>
                        <a:rPr lang="en-US" altLang="zh-CN" sz="1000" b="0" i="0" kern="120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Arial"/>
                        </a:rPr>
                        <a:t>10 Total Points</a:t>
                      </a:r>
                      <a:br>
                        <a:rPr lang="en-US" altLang="zh-CN" sz="1000" b="0" i="0" kern="120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Arial"/>
                        </a:rPr>
                      </a:br>
                      <a:r>
                        <a:rPr lang="en-US" altLang="zh-CN" sz="1000" b="0" i="0" kern="120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Arial"/>
                        </a:rPr>
                        <a:t> </a:t>
                      </a:r>
                      <a:br>
                        <a:rPr lang="en-US" altLang="zh-CN" sz="1000" b="0" i="0" kern="120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Arial"/>
                        </a:rPr>
                      </a:br>
                      <a:r>
                        <a:rPr lang="en-US" altLang="zh-CN" sz="1000" b="0" i="0" kern="120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Arial"/>
                        </a:rPr>
                        <a:t>Number of Land Owners Impacted: 5 Points</a:t>
                      </a:r>
                      <a:br>
                        <a:rPr lang="en-US" altLang="zh-CN" sz="1000" b="0" i="0" kern="120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Arial"/>
                        </a:rPr>
                      </a:br>
                      <a:r>
                        <a:rPr lang="en-US" altLang="zh-CN" sz="1000" b="0" i="0" kern="120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Arial"/>
                        </a:rPr>
                        <a:t>(# of Land Owners)</a:t>
                      </a:r>
                      <a:br>
                        <a:rPr lang="en-US" altLang="zh-CN" sz="1000" b="0" i="0" kern="120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Arial"/>
                        </a:rPr>
                      </a:br>
                      <a:r>
                        <a:rPr lang="en-US" altLang="zh-CN" sz="1000" b="0" i="0" kern="120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Arial"/>
                        </a:rPr>
                        <a:t> Public Conservation Land: 5 Points </a:t>
                      </a:r>
                      <a:br>
                        <a:rPr lang="en-US" altLang="zh-CN" sz="1000" b="0" i="0" kern="120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Arial"/>
                        </a:rPr>
                      </a:br>
                      <a:r>
                        <a:rPr lang="en-US" altLang="zh-CN" sz="1000" b="0" i="0" kern="120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Arial"/>
                        </a:rPr>
                        <a:t>(# of acres)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 b="0" i="0" kern="120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8</a:t>
                      </a:r>
                      <a:endParaRPr lang="zh-CN" altLang="en-US" sz="1000" b="0" i="0" kern="1200">
                        <a:solidFill>
                          <a:srgbClr val="000000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900" b="1" i="0" kern="1200" dirty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Recreation Opportunities: 1 Point</a:t>
                      </a:r>
                      <a:r>
                        <a:rPr lang="en-US" altLang="zh-CN" sz="900" b="0" i="0" kern="1200" dirty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/>
                      </a:r>
                      <a:br>
                        <a:rPr lang="en-US" altLang="zh-CN" sz="900" b="0" i="0" kern="1200" dirty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</a:br>
                      <a:r>
                        <a:rPr lang="en-US" altLang="zh-CN" sz="900" b="0" i="0" kern="1200" dirty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 Recreational opportunities consist of swimming, paddling, or fishing the various waterways along the </a:t>
                      </a:r>
                      <a:endParaRPr lang="en-US" altLang="zh-CN" sz="900" b="0" i="0" kern="1200" dirty="0" smtClean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  <a:p>
                      <a:r>
                        <a:rPr lang="en-US" altLang="zh-CN" sz="900" b="0" i="0" kern="1200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route</a:t>
                      </a:r>
                      <a:r>
                        <a:rPr lang="en-US" altLang="zh-CN" sz="900" b="0" i="0" kern="1200" dirty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.  </a:t>
                      </a:r>
                      <a:br>
                        <a:rPr lang="en-US" altLang="zh-CN" sz="900" b="0" i="0" kern="1200" dirty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</a:br>
                      <a:r>
                        <a:rPr lang="en-US" altLang="zh-CN" sz="900" b="1" i="0" kern="1200" dirty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Potential for Camping: 0 Points</a:t>
                      </a:r>
                      <a:r>
                        <a:rPr lang="en-US" altLang="zh-CN" sz="900" b="0" i="0" kern="1200" dirty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/>
                      </a:r>
                      <a:br>
                        <a:rPr lang="en-US" altLang="zh-CN" sz="900" b="0" i="0" kern="1200" dirty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</a:br>
                      <a:r>
                        <a:rPr lang="en-US" altLang="zh-CN" sz="900" b="0" i="0" kern="1200" dirty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 There are no registered camping grounds. There is a primitive  campsite near the </a:t>
                      </a:r>
                      <a:r>
                        <a:rPr lang="en-US" altLang="zh-CN" sz="900" b="0" i="0" kern="1200" dirty="0" err="1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Chipola</a:t>
                      </a:r>
                      <a:r>
                        <a:rPr lang="en-US" altLang="zh-CN" sz="900" b="0" i="0" kern="1200" dirty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 River WMA.</a:t>
                      </a:r>
                      <a:br>
                        <a:rPr lang="en-US" altLang="zh-CN" sz="900" b="0" i="0" kern="1200" dirty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</a:br>
                      <a:r>
                        <a:rPr lang="en-US" altLang="zh-CN" sz="900" b="0" i="0" kern="1200" dirty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 Spur Trail Opportunities: 1 Point</a:t>
                      </a:r>
                      <a:br>
                        <a:rPr lang="en-US" altLang="zh-CN" sz="900" b="0" i="0" kern="1200" dirty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</a:br>
                      <a:r>
                        <a:rPr lang="en-US" altLang="zh-CN" sz="900" b="0" i="0" kern="1200" dirty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 There is 1 spur trail opportunity with the Garden of Eden Trail north  of Bristol.</a:t>
                      </a:r>
                    </a:p>
                    <a:p>
                      <a:r>
                        <a:rPr lang="en-US" altLang="zh-CN" sz="900" b="1" i="0" kern="1200" dirty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2/16</a:t>
                      </a:r>
                      <a:r>
                        <a:rPr lang="en-US" altLang="zh-CN" sz="900" b="0" i="0" kern="1200" dirty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/>
                      </a:r>
                      <a:br>
                        <a:rPr lang="en-US" altLang="zh-CN" sz="900" b="0" i="0" kern="1200" dirty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</a:br>
                      <a:r>
                        <a:rPr lang="en-US" altLang="zh-CN" sz="900" b="0" i="0" kern="1200" dirty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 </a:t>
                      </a:r>
                    </a:p>
                    <a:p>
                      <a:endParaRPr lang="en-US" altLang="zh-CN" sz="900" b="0" i="0" kern="1200" dirty="0">
                        <a:solidFill>
                          <a:srgbClr val="000000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67258086"/>
                  </a:ext>
                </a:extLst>
              </a:tr>
              <a:tr h="806342">
                <a:tc>
                  <a:txBody>
                    <a:bodyPr/>
                    <a:lstStyle/>
                    <a:p>
                      <a:pPr algn="l"/>
                      <a:r>
                        <a:rPr lang="en-US" altLang="zh-CN" sz="1000" b="0" i="0" kern="120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Functionality: 10 Total Points</a:t>
                      </a:r>
                    </a:p>
                    <a:p>
                      <a:pPr algn="l"/>
                      <a:r>
                        <a:rPr lang="en-US" altLang="zh-CN" sz="1000" b="0" i="0" kern="120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Safety: 6 Points</a:t>
                      </a:r>
                    </a:p>
                    <a:p>
                      <a:pPr algn="l"/>
                      <a:r>
                        <a:rPr lang="en-US" altLang="zh-CN" sz="1000" b="0" i="0" kern="120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     Amount of </a:t>
                      </a:r>
                      <a:r>
                        <a:rPr lang="en-US" altLang="zh-CN" sz="1000" b="0" i="0" kern="1200" err="1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Roadwalk</a:t>
                      </a:r>
                      <a:r>
                        <a:rPr lang="en-US" altLang="zh-CN" sz="1000" b="0" i="0" kern="120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: 4 Points </a:t>
                      </a:r>
                    </a:p>
                    <a:p>
                      <a:pPr algn="l"/>
                      <a:r>
                        <a:rPr lang="en-US" altLang="zh-CN" sz="1000" b="0" i="0" kern="120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         Speed on </a:t>
                      </a:r>
                      <a:r>
                        <a:rPr lang="en-US" altLang="zh-CN" sz="1000" b="0" i="0" kern="1200" err="1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Roadwalks</a:t>
                      </a:r>
                      <a:r>
                        <a:rPr lang="en-US" altLang="zh-CN" sz="1000" b="0" i="0" kern="120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: 2 Points </a:t>
                      </a:r>
                    </a:p>
                    <a:p>
                      <a:pPr algn="l"/>
                      <a:r>
                        <a:rPr lang="en-US" altLang="zh-CN" sz="1000" b="0" i="0" kern="120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    Obstacles: 4 Points</a:t>
                      </a:r>
                      <a:endParaRPr lang="en-US" altLang="zh-CN" sz="1000" b="0" i="0" kern="1200">
                        <a:solidFill>
                          <a:srgbClr val="000000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 b="0" i="0" kern="120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7</a:t>
                      </a:r>
                      <a:endParaRPr lang="zh-CN" altLang="en-US" sz="1000" b="0" i="0" kern="1200">
                        <a:solidFill>
                          <a:srgbClr val="000000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900" b="1" i="0" kern="120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Arial"/>
                        </a:rPr>
                        <a:t>Amount of </a:t>
                      </a:r>
                      <a:r>
                        <a:rPr lang="en-US" altLang="zh-CN" sz="900" b="1" i="0" kern="1200" err="1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Arial"/>
                        </a:rPr>
                        <a:t>Roadwalk</a:t>
                      </a:r>
                      <a:r>
                        <a:rPr lang="en-US" altLang="zh-CN" sz="900" b="1" i="0" kern="120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Arial"/>
                        </a:rPr>
                        <a:t>: 1 Point</a:t>
                      </a:r>
                      <a:r>
                        <a:rPr lang="en-US" altLang="zh-CN" sz="900" b="0" i="0" kern="120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Arial"/>
                        </a:rPr>
                        <a:t/>
                      </a:r>
                      <a:br>
                        <a:rPr lang="en-US" altLang="zh-CN" sz="900" b="0" i="0" kern="120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Arial"/>
                        </a:rPr>
                      </a:br>
                      <a:r>
                        <a:rPr lang="en-US" altLang="zh-CN" sz="900" b="0" i="0" kern="120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Arial"/>
                        </a:rPr>
                        <a:t> There is over 35 miles of road walk, which is a significant portion of the route.</a:t>
                      </a:r>
                      <a:br>
                        <a:rPr lang="en-US" altLang="zh-CN" sz="900" b="0" i="0" kern="120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Arial"/>
                        </a:rPr>
                      </a:br>
                      <a:r>
                        <a:rPr lang="en-US" altLang="zh-CN" sz="900" b="0" i="0" kern="120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Arial"/>
                        </a:rPr>
                        <a:t> </a:t>
                      </a:r>
                      <a:r>
                        <a:rPr lang="en-US" altLang="zh-CN" sz="900" b="1" i="0" kern="120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Arial"/>
                        </a:rPr>
                        <a:t>Speed on </a:t>
                      </a:r>
                      <a:r>
                        <a:rPr lang="en-US" altLang="zh-CN" sz="900" b="1" i="0" kern="1200" err="1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Arial"/>
                        </a:rPr>
                        <a:t>Roadwalks</a:t>
                      </a:r>
                      <a:r>
                        <a:rPr lang="en-US" altLang="zh-CN" sz="900" b="1" i="0" kern="120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Arial"/>
                        </a:rPr>
                        <a:t>: 0 Points</a:t>
                      </a:r>
                      <a:r>
                        <a:rPr lang="en-US" altLang="zh-CN" sz="900" b="0" i="0" kern="120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Arial"/>
                        </a:rPr>
                        <a:t/>
                      </a:r>
                      <a:br>
                        <a:rPr lang="en-US" altLang="zh-CN" sz="900" b="0" i="0" kern="120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Arial"/>
                        </a:rPr>
                      </a:br>
                      <a:r>
                        <a:rPr lang="en-US" altLang="zh-CN" sz="900" b="0" i="0" kern="120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Arial"/>
                        </a:rPr>
                        <a:t> The speed limit ranges from 55 mph along the State Roads to 30 mph along the County Roads.</a:t>
                      </a:r>
                      <a:br>
                        <a:rPr lang="en-US" altLang="zh-CN" sz="900" b="0" i="0" kern="120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Arial"/>
                        </a:rPr>
                      </a:br>
                      <a:r>
                        <a:rPr lang="en-US" altLang="zh-CN" sz="900" b="0" i="0" kern="120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Arial"/>
                        </a:rPr>
                        <a:t> Obstacles: 2 Points</a:t>
                      </a:r>
                      <a:br>
                        <a:rPr lang="en-US" altLang="zh-CN" sz="900" b="0" i="0" kern="120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Arial"/>
                        </a:rPr>
                      </a:br>
                      <a:r>
                        <a:rPr lang="en-US" altLang="zh-CN" sz="900" b="0" i="0" kern="120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Arial"/>
                        </a:rPr>
                        <a:t> The major obstacle on this route is the US 231 crossing.</a:t>
                      </a:r>
                      <a:br>
                        <a:rPr lang="en-US" altLang="zh-CN" sz="900" b="0" i="0" kern="120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Arial"/>
                        </a:rPr>
                      </a:br>
                      <a:endParaRPr lang="en-US" altLang="zh-CN" sz="900" b="1" kern="1200">
                        <a:solidFill>
                          <a:srgbClr val="000000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677675101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8710315" y="4808840"/>
            <a:ext cx="5016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latin typeface="Arial" panose="020B0604020202020204" pitchFamily="34" charset="0"/>
                <a:cs typeface="Arial" panose="020B0604020202020204" pitchFamily="34" charset="0"/>
              </a:rPr>
              <a:t>35</a:t>
            </a:r>
          </a:p>
        </p:txBody>
      </p:sp>
    </p:spTree>
    <p:extLst>
      <p:ext uri="{BB962C8B-B14F-4D97-AF65-F5344CB8AC3E}">
        <p14:creationId xmlns:p14="http://schemas.microsoft.com/office/powerpoint/2010/main" val="2278198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  <a:extLst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2496" y="0"/>
            <a:ext cx="7095744" cy="5143500"/>
          </a:xfrm>
          <a:prstGeom prst="rect">
            <a:avLst/>
          </a:prstGeom>
        </p:spPr>
      </p:pic>
      <p:pic>
        <p:nvPicPr>
          <p:cNvPr id="3" name="Picture 4" descr="“FNST”的图片搜索结果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01" y="3507707"/>
            <a:ext cx="1436913" cy="144768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8736439" y="4808840"/>
            <a:ext cx="475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latin typeface="Arial" panose="020B0604020202020204" pitchFamily="34" charset="0"/>
                <a:cs typeface="Arial" panose="020B0604020202020204" pitchFamily="34" charset="0"/>
              </a:rPr>
              <a:t>36</a:t>
            </a:r>
          </a:p>
        </p:txBody>
      </p:sp>
    </p:spTree>
    <p:extLst>
      <p:ext uri="{BB962C8B-B14F-4D97-AF65-F5344CB8AC3E}">
        <p14:creationId xmlns:p14="http://schemas.microsoft.com/office/powerpoint/2010/main" val="3799495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  <a:extLst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530350" y="-82277"/>
            <a:ext cx="9144000" cy="884466"/>
          </a:xfrm>
        </p:spPr>
        <p:txBody>
          <a:bodyPr/>
          <a:lstStyle/>
          <a:p>
            <a:r>
              <a:rPr lang="en-US">
                <a:solidFill>
                  <a:schemeClr val="tx1"/>
                </a:solidFill>
              </a:rPr>
              <a:t>Alternative B: Four Mile Creek</a:t>
            </a:r>
          </a:p>
        </p:txBody>
      </p:sp>
      <p:pic>
        <p:nvPicPr>
          <p:cNvPr id="4" name="image26.pn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0887" y="802189"/>
            <a:ext cx="2743706" cy="205777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1566926" y="2896544"/>
            <a:ext cx="27318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Four Mile Creek</a:t>
            </a:r>
          </a:p>
        </p:txBody>
      </p:sp>
      <p:pic>
        <p:nvPicPr>
          <p:cNvPr id="7" name="image26.pn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4662" y="802189"/>
            <a:ext cx="3833307" cy="296359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4846574" y="3802364"/>
            <a:ext cx="27318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Four Mile Creek</a:t>
            </a:r>
          </a:p>
        </p:txBody>
      </p:sp>
      <p:pic>
        <p:nvPicPr>
          <p:cNvPr id="9" name="Picture 4" descr="“FNST”的图片搜索结果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01" y="3507707"/>
            <a:ext cx="1436913" cy="144768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1" name="TextBox 10"/>
          <p:cNvSpPr txBox="1"/>
          <p:nvPr/>
        </p:nvSpPr>
        <p:spPr>
          <a:xfrm>
            <a:off x="8736439" y="4814065"/>
            <a:ext cx="475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latin typeface="Arial" panose="020B0604020202020204" pitchFamily="34" charset="0"/>
                <a:cs typeface="Arial" panose="020B0604020202020204" pitchFamily="34" charset="0"/>
              </a:rPr>
              <a:t>37</a:t>
            </a:r>
          </a:p>
        </p:txBody>
      </p:sp>
    </p:spTree>
    <p:extLst>
      <p:ext uri="{BB962C8B-B14F-4D97-AF65-F5344CB8AC3E}">
        <p14:creationId xmlns:p14="http://schemas.microsoft.com/office/powerpoint/2010/main" val="964075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  <a:extLst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625600" y="0"/>
            <a:ext cx="9144000" cy="884466"/>
          </a:xfrm>
        </p:spPr>
        <p:txBody>
          <a:bodyPr/>
          <a:lstStyle/>
          <a:p>
            <a:r>
              <a:rPr lang="en-US">
                <a:solidFill>
                  <a:schemeClr val="tx1"/>
                </a:solidFill>
              </a:rPr>
              <a:t>Alternative B: Four Mile Creek</a:t>
            </a:r>
          </a:p>
        </p:txBody>
      </p:sp>
      <p:graphicFrame>
        <p:nvGraphicFramePr>
          <p:cNvPr id="2" name="Content Placeholder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69326286"/>
              </p:ext>
            </p:extLst>
          </p:nvPr>
        </p:nvGraphicFramePr>
        <p:xfrm>
          <a:off x="1600200" y="1219200"/>
          <a:ext cx="2533650" cy="2479675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266825">
                  <a:extLst>
                    <a:ext uri="{9D8B030D-6E8A-4147-A177-3AD203B41FA5}">
                      <a16:colId xmlns="" xmlns:a16="http://schemas.microsoft.com/office/drawing/2014/main" val="2598835480"/>
                    </a:ext>
                  </a:extLst>
                </a:gridCol>
                <a:gridCol w="1266825">
                  <a:extLst>
                    <a:ext uri="{9D8B030D-6E8A-4147-A177-3AD203B41FA5}">
                      <a16:colId xmlns="" xmlns:a16="http://schemas.microsoft.com/office/drawing/2014/main" val="1573902953"/>
                    </a:ext>
                  </a:extLst>
                </a:gridCol>
              </a:tblGrid>
              <a:tr h="379865"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CN" b="1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Mileage Summary</a:t>
                      </a:r>
                      <a:endParaRPr lang="zh-CN" altLang="en-US" b="1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658623206"/>
                  </a:ext>
                </a:extLst>
              </a:tr>
              <a:tr h="664764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0" i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 Route Mileage</a:t>
                      </a:r>
                      <a:endParaRPr lang="zh-CN" altLang="en-US" sz="1400" b="0" i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b="0" i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37.57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880433512"/>
                  </a:ext>
                </a:extLst>
              </a:tr>
              <a:tr h="385141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0" i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Public Land</a:t>
                      </a:r>
                      <a:endParaRPr lang="zh-CN" altLang="en-US" sz="1400" b="0" i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b="0" i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19.90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603268089"/>
                  </a:ext>
                </a:extLst>
              </a:tr>
              <a:tr h="385141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0" i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Private Land</a:t>
                      </a:r>
                      <a:endParaRPr lang="zh-CN" altLang="en-US" sz="1400" b="0" i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b="0" i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17.67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969910025"/>
                  </a:ext>
                </a:extLst>
              </a:tr>
              <a:tr h="664764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0" i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FDOT Right of Way</a:t>
                      </a:r>
                      <a:endParaRPr lang="zh-CN" altLang="en-US" sz="1400" b="0" i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b="0" i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19.90</a:t>
                      </a:r>
                      <a:endParaRPr lang="en-US" altLang="zh-CN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940481959"/>
                  </a:ext>
                </a:extLst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9872130"/>
              </p:ext>
            </p:extLst>
          </p:nvPr>
        </p:nvGraphicFramePr>
        <p:xfrm>
          <a:off x="4238625" y="1219200"/>
          <a:ext cx="4823731" cy="366268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4152954">
                  <a:extLst>
                    <a:ext uri="{9D8B030D-6E8A-4147-A177-3AD203B41FA5}">
                      <a16:colId xmlns="" xmlns:a16="http://schemas.microsoft.com/office/drawing/2014/main" val="3066007438"/>
                    </a:ext>
                  </a:extLst>
                </a:gridCol>
                <a:gridCol w="670777">
                  <a:extLst>
                    <a:ext uri="{9D8B030D-6E8A-4147-A177-3AD203B41FA5}">
                      <a16:colId xmlns="" xmlns:a16="http://schemas.microsoft.com/office/drawing/2014/main" val="3528477610"/>
                    </a:ext>
                  </a:extLst>
                </a:gridCol>
              </a:tblGrid>
              <a:tr h="320675"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CN" b="1" i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Location Criteria Summary</a:t>
                      </a:r>
                      <a:endParaRPr lang="zh-CN" altLang="en-US" b="1" i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441178297"/>
                  </a:ext>
                </a:extLst>
              </a:tr>
              <a:tr h="320675"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CN" b="1" i="0">
                          <a:latin typeface="Arial"/>
                          <a:cs typeface="Arial"/>
                        </a:rPr>
                        <a:t>Must</a:t>
                      </a:r>
                      <a:endParaRPr lang="zh-CN" altLang="en-US" b="1" i="0">
                        <a:latin typeface="Arial"/>
                        <a:cs typeface="Arial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380500027"/>
                  </a:ext>
                </a:extLst>
              </a:tr>
              <a:tr h="320675">
                <a:tc>
                  <a:txBody>
                    <a:bodyPr/>
                    <a:lstStyle/>
                    <a:p>
                      <a:r>
                        <a:rPr lang="en-US" altLang="zh-CN" sz="1200" b="0" i="0">
                          <a:latin typeface="Arial"/>
                          <a:cs typeface="Arial"/>
                        </a:rPr>
                        <a:t>Meet Laws, Regulations &amp; Higher Order Plans</a:t>
                      </a:r>
                      <a:endParaRPr lang="zh-CN" altLang="en-US" sz="1200" b="0" i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200" b="0" i="0">
                          <a:latin typeface="Arial"/>
                          <a:cs typeface="Arial"/>
                        </a:rPr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575575750"/>
                  </a:ext>
                </a:extLst>
              </a:tr>
              <a:tr h="320675">
                <a:tc>
                  <a:txBody>
                    <a:bodyPr/>
                    <a:lstStyle/>
                    <a:p>
                      <a:r>
                        <a:rPr lang="en-US" altLang="zh-CN" sz="1200" b="0" i="0">
                          <a:latin typeface="Arial"/>
                          <a:cs typeface="Arial"/>
                        </a:rPr>
                        <a:t>Meet Objectives of P.L. 90-543 National Scenic Trails Act</a:t>
                      </a:r>
                      <a:endParaRPr lang="zh-CN" altLang="en-US" sz="1200" b="0" i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200" b="0" i="0">
                          <a:latin typeface="Arial"/>
                          <a:cs typeface="Arial"/>
                        </a:rPr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76248256"/>
                  </a:ext>
                </a:extLst>
              </a:tr>
              <a:tr h="320675"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CN" sz="1800" b="1" i="0">
                          <a:latin typeface="Arial"/>
                          <a:cs typeface="Arial"/>
                        </a:rPr>
                        <a:t>Wants</a:t>
                      </a:r>
                      <a:endParaRPr lang="zh-CN" altLang="en-US" sz="1800" b="1" i="0">
                        <a:latin typeface="Arial"/>
                        <a:cs typeface="Arial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 sz="105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513719285"/>
                  </a:ext>
                </a:extLst>
              </a:tr>
              <a:tr h="320675">
                <a:tc>
                  <a:txBody>
                    <a:bodyPr/>
                    <a:lstStyle/>
                    <a:p>
                      <a:r>
                        <a:rPr lang="en-US" altLang="zh-CN" sz="1200" b="0" i="0">
                          <a:latin typeface="Arial"/>
                          <a:cs typeface="Arial"/>
                        </a:rPr>
                        <a:t>Unique Natural and Cultural Environments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200" b="0" i="0">
                          <a:latin typeface="Arial"/>
                          <a:cs typeface="Arial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869885051"/>
                  </a:ext>
                </a:extLst>
              </a:tr>
              <a:tr h="320675">
                <a:tc>
                  <a:txBody>
                    <a:bodyPr/>
                    <a:lstStyle/>
                    <a:p>
                      <a:r>
                        <a:rPr lang="en-US" altLang="zh-CN" sz="1200" b="0" i="0">
                          <a:latin typeface="Arial"/>
                          <a:cs typeface="Arial"/>
                        </a:rPr>
                        <a:t>Broad Range of Recreation Opportunities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200" b="1" i="0">
                          <a:latin typeface="Arial"/>
                          <a:cs typeface="Arial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332460846"/>
                  </a:ext>
                </a:extLst>
              </a:tr>
              <a:tr h="320675">
                <a:tc>
                  <a:txBody>
                    <a:bodyPr/>
                    <a:lstStyle/>
                    <a:p>
                      <a:r>
                        <a:rPr lang="en-US" altLang="zh-CN" sz="1200" b="0" i="0">
                          <a:latin typeface="Arial"/>
                          <a:cs typeface="Arial"/>
                        </a:rPr>
                        <a:t>Functionality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200" b="0" i="0">
                          <a:latin typeface="Arial"/>
                          <a:cs typeface="Arial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791727045"/>
                  </a:ext>
                </a:extLst>
              </a:tr>
              <a:tr h="320675">
                <a:tc>
                  <a:txBody>
                    <a:bodyPr/>
                    <a:lstStyle/>
                    <a:p>
                      <a:r>
                        <a:rPr lang="en-US" altLang="zh-CN" sz="1200" b="0" i="0">
                          <a:latin typeface="Arial"/>
                          <a:cs typeface="Arial"/>
                        </a:rPr>
                        <a:t>Resource and Private Land Impacts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200" b="1" i="0">
                          <a:latin typeface="Arial"/>
                          <a:cs typeface="Arial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795126444"/>
                  </a:ext>
                </a:extLst>
              </a:tr>
              <a:tr h="320675">
                <a:tc>
                  <a:txBody>
                    <a:bodyPr/>
                    <a:lstStyle/>
                    <a:p>
                      <a:r>
                        <a:rPr lang="en-US" altLang="zh-CN" sz="1200" b="0" i="0">
                          <a:latin typeface="Arial"/>
                          <a:cs typeface="Arial"/>
                        </a:rPr>
                        <a:t>Minimize Costs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200" b="0" i="0">
                          <a:latin typeface="Arial"/>
                          <a:cs typeface="Arial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938657693"/>
                  </a:ext>
                </a:extLst>
              </a:tr>
              <a:tr h="320675">
                <a:tc>
                  <a:txBody>
                    <a:bodyPr/>
                    <a:lstStyle/>
                    <a:p>
                      <a:r>
                        <a:rPr lang="en-US" altLang="zh-CN" sz="1200" b="0" i="0">
                          <a:latin typeface="Arial"/>
                          <a:cs typeface="Arial"/>
                        </a:rPr>
                        <a:t>Total Points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200" b="0" i="0">
                          <a:latin typeface="Arial"/>
                          <a:cs typeface="Arial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275178869"/>
                  </a:ext>
                </a:extLst>
              </a:tr>
            </a:tbl>
          </a:graphicData>
        </a:graphic>
      </p:graphicFrame>
      <p:pic>
        <p:nvPicPr>
          <p:cNvPr id="6" name="Picture 4" descr="“FNST”的图片搜索结果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01" y="3507707"/>
            <a:ext cx="1436913" cy="144768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8736439" y="4814065"/>
            <a:ext cx="475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latin typeface="Arial" panose="020B0604020202020204" pitchFamily="34" charset="0"/>
                <a:cs typeface="Arial" panose="020B0604020202020204" pitchFamily="34" charset="0"/>
              </a:rPr>
              <a:t>38</a:t>
            </a:r>
          </a:p>
        </p:txBody>
      </p:sp>
    </p:spTree>
    <p:extLst>
      <p:ext uri="{BB962C8B-B14F-4D97-AF65-F5344CB8AC3E}">
        <p14:creationId xmlns:p14="http://schemas.microsoft.com/office/powerpoint/2010/main" val="1959594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  <a:extLst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Optimal Decision</a:t>
            </a:r>
            <a:endParaRPr lang="zh-CN" altLang="en-US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98850156"/>
              </p:ext>
            </p:extLst>
          </p:nvPr>
        </p:nvGraphicFramePr>
        <p:xfrm>
          <a:off x="0" y="0"/>
          <a:ext cx="9144000" cy="5161411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814961">
                  <a:extLst>
                    <a:ext uri="{9D8B030D-6E8A-4147-A177-3AD203B41FA5}">
                      <a16:colId xmlns="" xmlns:a16="http://schemas.microsoft.com/office/drawing/2014/main" val="3602719944"/>
                    </a:ext>
                  </a:extLst>
                </a:gridCol>
                <a:gridCol w="926790">
                  <a:extLst>
                    <a:ext uri="{9D8B030D-6E8A-4147-A177-3AD203B41FA5}">
                      <a16:colId xmlns="" xmlns:a16="http://schemas.microsoft.com/office/drawing/2014/main" val="1697794693"/>
                    </a:ext>
                  </a:extLst>
                </a:gridCol>
                <a:gridCol w="5402249">
                  <a:extLst>
                    <a:ext uri="{9D8B030D-6E8A-4147-A177-3AD203B41FA5}">
                      <a16:colId xmlns="" xmlns:a16="http://schemas.microsoft.com/office/drawing/2014/main" val="2332948583"/>
                    </a:ext>
                  </a:extLst>
                </a:gridCol>
              </a:tblGrid>
              <a:tr h="829919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i="0" dirty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Location Criteria "Wants"</a:t>
                      </a:r>
                      <a:endParaRPr lang="zh-CN" altLang="en-US" sz="1400" b="1" i="0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Weight</a:t>
                      </a:r>
                      <a:endParaRPr lang="zh-CN" altLang="en-US" sz="1400" b="1" i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i="0" dirty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Alternative: B </a:t>
                      </a:r>
                    </a:p>
                    <a:p>
                      <a:pPr algn="ctr"/>
                      <a:r>
                        <a:rPr lang="en-US" altLang="zh-CN" sz="1400" b="1" i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Four-mile</a:t>
                      </a:r>
                      <a:r>
                        <a:rPr lang="en-US" altLang="zh-CN" sz="1400" b="1" i="0" baseline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en-US" altLang="zh-CN" sz="1400" b="1" i="0" baseline="0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Creek Route</a:t>
                      </a:r>
                      <a:endParaRPr lang="zh-CN" altLang="en-US" sz="1400" b="1" i="0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solidFill>
                      <a:schemeClr val="accent3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800240695"/>
                  </a:ext>
                </a:extLst>
              </a:tr>
              <a:tr h="1432464">
                <a:tc>
                  <a:txBody>
                    <a:bodyPr/>
                    <a:lstStyle/>
                    <a:p>
                      <a:pPr algn="l"/>
                      <a:r>
                        <a:rPr lang="en-US" altLang="zh-CN" sz="1000" b="0" i="0" kern="1200">
                          <a:latin typeface="Arial"/>
                          <a:cs typeface="Arial"/>
                        </a:rPr>
                        <a:t>Functionality: 10 Total Points</a:t>
                      </a:r>
                    </a:p>
                    <a:p>
                      <a:pPr algn="l"/>
                      <a:r>
                        <a:rPr lang="en-US" altLang="zh-CN" sz="1000" b="0" i="0" kern="1200">
                          <a:latin typeface="Arial"/>
                          <a:cs typeface="Arial"/>
                        </a:rPr>
                        <a:t>Safety: 6 Points</a:t>
                      </a:r>
                    </a:p>
                    <a:p>
                      <a:pPr algn="l"/>
                      <a:r>
                        <a:rPr lang="en-US" altLang="zh-CN" sz="1000" b="0" i="0" kern="1200">
                          <a:latin typeface="Arial"/>
                          <a:cs typeface="Arial"/>
                        </a:rPr>
                        <a:t>     Amount of </a:t>
                      </a:r>
                      <a:r>
                        <a:rPr lang="en-US" altLang="zh-CN" sz="1000" b="0" i="0" kern="1200" err="1">
                          <a:latin typeface="Arial"/>
                          <a:cs typeface="Arial"/>
                        </a:rPr>
                        <a:t>Roadwalk</a:t>
                      </a:r>
                      <a:r>
                        <a:rPr lang="en-US" altLang="zh-CN" sz="1000" b="0" i="0" kern="1200">
                          <a:latin typeface="Arial"/>
                          <a:cs typeface="Arial"/>
                        </a:rPr>
                        <a:t>: 4 Points </a:t>
                      </a:r>
                    </a:p>
                    <a:p>
                      <a:pPr algn="l"/>
                      <a:r>
                        <a:rPr lang="en-US" altLang="zh-CN" sz="1000" b="0" i="0" kern="1200">
                          <a:latin typeface="Arial"/>
                          <a:cs typeface="Arial"/>
                        </a:rPr>
                        <a:t>         Speed on </a:t>
                      </a:r>
                      <a:r>
                        <a:rPr lang="en-US" altLang="zh-CN" sz="1000" b="0" i="0" kern="1200" err="1">
                          <a:latin typeface="Arial"/>
                          <a:cs typeface="Arial"/>
                        </a:rPr>
                        <a:t>Roadwalks</a:t>
                      </a:r>
                      <a:r>
                        <a:rPr lang="en-US" altLang="zh-CN" sz="1000" b="0" i="0" kern="1200">
                          <a:latin typeface="Arial"/>
                          <a:cs typeface="Arial"/>
                        </a:rPr>
                        <a:t>: 2 Points </a:t>
                      </a:r>
                    </a:p>
                    <a:p>
                      <a:pPr algn="l"/>
                      <a:r>
                        <a:rPr lang="en-US" altLang="zh-CN" sz="1000" b="0" i="0" kern="1200">
                          <a:latin typeface="Arial"/>
                          <a:cs typeface="Arial"/>
                        </a:rPr>
                        <a:t>    Obstacles: 4 Points</a:t>
                      </a:r>
                      <a:endParaRPr lang="en-US" altLang="zh-CN" sz="1000" b="0" i="0" kern="1200">
                        <a:solidFill>
                          <a:schemeClr val="dk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 b="0" i="0" kern="1200">
                          <a:latin typeface="Arial"/>
                          <a:cs typeface="Arial"/>
                        </a:rPr>
                        <a:t>7</a:t>
                      </a:r>
                      <a:endParaRPr lang="zh-CN" altLang="en-US" sz="1000" b="0" i="0" kern="1200">
                        <a:solidFill>
                          <a:schemeClr val="dk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900" b="0" i="0" kern="120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Amount of </a:t>
                      </a:r>
                      <a:r>
                        <a:rPr lang="en-US" altLang="zh-CN" sz="900" b="0" i="0" kern="1200" err="1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Roadwalk</a:t>
                      </a:r>
                      <a:r>
                        <a:rPr lang="en-US" altLang="zh-CN" sz="900" b="0" i="0" kern="120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: 3 Points - There is 15.4 miles of </a:t>
                      </a:r>
                      <a:r>
                        <a:rPr lang="en-US" altLang="zh-CN" sz="900" b="0" i="0" kern="1200" err="1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roadwalk</a:t>
                      </a:r>
                      <a:r>
                        <a:rPr lang="en-US" altLang="zh-CN" sz="900" b="0" i="0" kern="120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, which is less than half the distance of the route. </a:t>
                      </a:r>
                      <a:endParaRPr lang="zh-CN" altLang="en-US" sz="900" b="0" i="0" kern="120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  <a:p>
                      <a:r>
                        <a:rPr lang="en-US" altLang="zh-CN" sz="900" b="0" i="0" kern="120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Speed on </a:t>
                      </a:r>
                      <a:r>
                        <a:rPr lang="en-US" altLang="zh-CN" sz="900" b="0" i="0" kern="1200" err="1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Roadwalks</a:t>
                      </a:r>
                      <a:r>
                        <a:rPr lang="en-US" altLang="zh-CN" sz="900" b="0" i="0" kern="120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: 1 Point - The speed limits along the State Roads are 55 mph. The speeds </a:t>
                      </a:r>
                    </a:p>
                    <a:p>
                      <a:r>
                        <a:rPr lang="en-US" altLang="zh-CN" sz="900" b="0" i="0" kern="120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along the county roads are around 30 mph.</a:t>
                      </a:r>
                      <a:endParaRPr lang="en-US" altLang="zh-CN" sz="900" b="0" i="0" kern="1200">
                        <a:latin typeface="Arial"/>
                        <a:cs typeface="Arial"/>
                      </a:endParaRPr>
                    </a:p>
                    <a:p>
                      <a:r>
                        <a:rPr lang="en-US" altLang="zh-CN" sz="900" b="0" i="0" kern="120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Obstacles: 2 Points - </a:t>
                      </a:r>
                      <a:r>
                        <a:rPr lang="en-US" altLang="zh-CN" sz="900" b="0" i="0" kern="1200">
                          <a:latin typeface="Arial"/>
                          <a:cs typeface="Arial"/>
                        </a:rPr>
                        <a:t>The only obstacle on this route </a:t>
                      </a:r>
                      <a:r>
                        <a:rPr lang="en-US" altLang="zh-CN" sz="900" b="0" i="0" kern="120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is the lack of a pedestrian crossing at US231.  </a:t>
                      </a:r>
                    </a:p>
                    <a:p>
                      <a:r>
                        <a:rPr lang="en-US" altLang="zh-CN" sz="900" b="0" i="0" kern="120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6/42</a:t>
                      </a:r>
                      <a:endParaRPr lang="en-US" altLang="zh-CN" sz="900" b="0" i="0" kern="1200">
                        <a:solidFill>
                          <a:schemeClr val="dk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677675101"/>
                  </a:ext>
                </a:extLst>
              </a:tr>
              <a:tr h="1261929">
                <a:tc>
                  <a:txBody>
                    <a:bodyPr/>
                    <a:lstStyle/>
                    <a:p>
                      <a:r>
                        <a:rPr lang="en-US" altLang="zh-CN" sz="1000" b="0" i="0" kern="1200" dirty="0">
                          <a:latin typeface="Arial"/>
                          <a:cs typeface="Arial"/>
                        </a:rPr>
                        <a:t>Resource and Private Land Impact:          </a:t>
                      </a:r>
                      <a:endParaRPr lang="en-US" altLang="zh-CN" sz="1000" b="0" i="0" kern="1200" dirty="0" smtClean="0">
                        <a:latin typeface="Arial"/>
                        <a:cs typeface="Arial"/>
                      </a:endParaRPr>
                    </a:p>
                    <a:p>
                      <a:r>
                        <a:rPr lang="en-US" altLang="zh-CN" sz="1000" b="0" i="0" kern="1200" dirty="0" smtClean="0">
                          <a:latin typeface="Arial"/>
                          <a:cs typeface="Arial"/>
                        </a:rPr>
                        <a:t>10 </a:t>
                      </a:r>
                      <a:r>
                        <a:rPr lang="en-US" altLang="zh-CN" sz="1000" b="0" i="0" kern="1200" dirty="0">
                          <a:latin typeface="Arial"/>
                          <a:cs typeface="Arial"/>
                        </a:rPr>
                        <a:t>Total Points</a:t>
                      </a:r>
                    </a:p>
                    <a:p>
                      <a:pPr algn="l"/>
                      <a:r>
                        <a:rPr lang="en-US" altLang="zh-CN" sz="1000" b="0" i="0" kern="1200" dirty="0">
                          <a:latin typeface="Arial"/>
                          <a:cs typeface="Arial"/>
                        </a:rPr>
                        <a:t>Number of Land Owners Impacted:           </a:t>
                      </a:r>
                      <a:endParaRPr lang="en-US" altLang="zh-CN" sz="1000" b="0" i="0" kern="1200" dirty="0" smtClean="0">
                        <a:latin typeface="Arial"/>
                        <a:cs typeface="Arial"/>
                      </a:endParaRPr>
                    </a:p>
                    <a:p>
                      <a:pPr algn="l"/>
                      <a:r>
                        <a:rPr lang="en-US" altLang="zh-CN" sz="1000" b="0" i="0" kern="1200" dirty="0">
                          <a:latin typeface="Arial"/>
                          <a:cs typeface="Arial"/>
                        </a:rPr>
                        <a:t> </a:t>
                      </a:r>
                      <a:r>
                        <a:rPr lang="en-US" altLang="zh-CN" sz="1000" b="0" i="0" kern="1200" dirty="0" smtClean="0">
                          <a:latin typeface="Arial"/>
                          <a:cs typeface="Arial"/>
                        </a:rPr>
                        <a:t>5 </a:t>
                      </a:r>
                      <a:r>
                        <a:rPr lang="en-US" altLang="zh-CN" sz="1000" b="0" i="0" kern="1200" dirty="0">
                          <a:latin typeface="Arial"/>
                          <a:cs typeface="Arial"/>
                        </a:rPr>
                        <a:t>Points </a:t>
                      </a:r>
                    </a:p>
                    <a:p>
                      <a:pPr algn="l"/>
                      <a:r>
                        <a:rPr lang="en-US" altLang="zh-CN" sz="1000" b="0" i="0" kern="1200" dirty="0">
                          <a:latin typeface="Arial"/>
                          <a:cs typeface="Arial"/>
                        </a:rPr>
                        <a:t>Public Conservation Land: 5 Points </a:t>
                      </a:r>
                      <a:endParaRPr lang="en-US" altLang="zh-CN" sz="1000" b="0" i="0" kern="1200" dirty="0">
                        <a:solidFill>
                          <a:schemeClr val="dk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 b="0" i="0" kern="1200">
                          <a:latin typeface="Arial"/>
                          <a:cs typeface="Arial"/>
                        </a:rPr>
                        <a:t>5</a:t>
                      </a:r>
                      <a:endParaRPr lang="zh-CN" altLang="en-US" sz="1000" b="0" i="0" kern="1200">
                        <a:solidFill>
                          <a:schemeClr val="dk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900" b="1" i="0" kern="120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Number of Landowners Impacted: 0 Points – Land acquisition will affect 29 landowners.</a:t>
                      </a:r>
                      <a:endParaRPr lang="en-US" altLang="zh-CN" sz="900" b="1" i="0" kern="1200">
                        <a:latin typeface="Arial"/>
                        <a:cs typeface="Arial"/>
                      </a:endParaRPr>
                    </a:p>
                    <a:p>
                      <a:r>
                        <a:rPr lang="en-US" altLang="zh-CN" sz="900" b="1" i="0" kern="120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Public Conservation Land: 0 Point - </a:t>
                      </a:r>
                      <a:r>
                        <a:rPr lang="en-US" altLang="zh-CN" sz="900" b="1" i="0" kern="1200">
                          <a:latin typeface="Arial"/>
                          <a:cs typeface="Arial"/>
                        </a:rPr>
                        <a:t>There is no </a:t>
                      </a:r>
                      <a:r>
                        <a:rPr lang="en-US" altLang="zh-CN" sz="900" b="1" i="0" kern="120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public conservation land near this </a:t>
                      </a:r>
                    </a:p>
                    <a:p>
                      <a:r>
                        <a:rPr lang="en-US" altLang="zh-CN" sz="900" b="1" i="0" kern="120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route.  This region is primarily composed of privately owned parcels.</a:t>
                      </a:r>
                    </a:p>
                    <a:p>
                      <a:r>
                        <a:rPr lang="en-US" altLang="zh-CN" sz="900" b="1" i="0" kern="120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0/0</a:t>
                      </a:r>
                      <a:endParaRPr lang="en-US" altLang="zh-CN" sz="900" b="1" i="0" kern="1200">
                        <a:solidFill>
                          <a:srgbClr val="000000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739883727"/>
                  </a:ext>
                </a:extLst>
              </a:tr>
              <a:tr h="1637099">
                <a:tc>
                  <a:txBody>
                    <a:bodyPr/>
                    <a:lstStyle/>
                    <a:p>
                      <a:pPr algn="l"/>
                      <a:r>
                        <a:rPr lang="en-US" altLang="zh-CN" sz="1000" b="0" i="0" kern="1200">
                          <a:latin typeface="Arial"/>
                          <a:cs typeface="Arial"/>
                        </a:rPr>
                        <a:t>Minimize Costs: 10 Total Points</a:t>
                      </a:r>
                    </a:p>
                    <a:p>
                      <a:pPr algn="l"/>
                      <a:r>
                        <a:rPr lang="en-US" altLang="zh-CN" sz="1000" b="0" i="0" kern="1200">
                          <a:latin typeface="Arial"/>
                          <a:cs typeface="Arial"/>
                        </a:rPr>
                        <a:t>Trail Miles: 4 Points </a:t>
                      </a:r>
                    </a:p>
                    <a:p>
                      <a:pPr algn="l"/>
                      <a:r>
                        <a:rPr lang="en-US" altLang="zh-CN" sz="1000" b="0" i="0" kern="1200">
                          <a:latin typeface="Arial"/>
                          <a:cs typeface="Arial"/>
                        </a:rPr>
                        <a:t>Total Land Acquisition Needs: 4 Points </a:t>
                      </a:r>
                    </a:p>
                    <a:p>
                      <a:pPr algn="l"/>
                      <a:r>
                        <a:rPr lang="en-US" altLang="zh-CN" sz="1000" b="0" i="0" kern="1200">
                          <a:latin typeface="Arial"/>
                          <a:cs typeface="Arial"/>
                        </a:rPr>
                        <a:t>Major Infrastructure Costs: 2 Points </a:t>
                      </a:r>
                      <a:endParaRPr lang="en-US" altLang="zh-CN" sz="1000" b="0" i="0" kern="1200">
                        <a:solidFill>
                          <a:schemeClr val="dk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 b="0" i="0" kern="1200">
                          <a:latin typeface="Arial"/>
                          <a:cs typeface="Arial"/>
                        </a:rPr>
                        <a:t>5</a:t>
                      </a:r>
                      <a:endParaRPr lang="zh-CN" altLang="en-US" sz="1000" b="0" i="0" kern="1200">
                        <a:solidFill>
                          <a:schemeClr val="dk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900" b="0" i="0" kern="1200" dirty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Trail Miles: 3 Points -The total mileage is 37.60 miles with 15.04 miles of road walk and 17.67 miles  </a:t>
                      </a:r>
                      <a:endParaRPr lang="en-US" altLang="zh-CN" sz="900" b="0" i="0" kern="1200" dirty="0" smtClean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  <a:p>
                      <a:r>
                        <a:rPr lang="en-US" altLang="zh-CN" sz="900" b="0" i="0" kern="1200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of</a:t>
                      </a:r>
                      <a:r>
                        <a:rPr lang="en-US" altLang="zh-CN" sz="900" b="0" i="0" kern="1200" dirty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  footpath. </a:t>
                      </a:r>
                      <a:endParaRPr lang="zh-CN" altLang="en-US" sz="900" b="0" i="0" kern="1200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  <a:p>
                      <a:r>
                        <a:rPr lang="en-US" altLang="zh-CN" sz="900" b="0" i="0" kern="1200" dirty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Total Land Acquisition Needs: 0 Points - Thirty-seven different parcels with 29 different landowners </a:t>
                      </a:r>
                    </a:p>
                    <a:p>
                      <a:r>
                        <a:rPr lang="en-US" altLang="zh-CN" sz="900" b="0" i="0" kern="1200" dirty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would have to be acquired for this route. 17.60 miles of land acquisition would be required. </a:t>
                      </a:r>
                    </a:p>
                    <a:p>
                      <a:r>
                        <a:rPr lang="en-US" altLang="zh-CN" sz="900" b="0" i="0" kern="1200" dirty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Major Infrastructure Costs: 2 points - There are no significant infrastructure changes need along this </a:t>
                      </a:r>
                    </a:p>
                    <a:p>
                      <a:r>
                        <a:rPr lang="en-US" altLang="zh-CN" sz="900" b="0" i="0" kern="1200" dirty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route.</a:t>
                      </a:r>
                    </a:p>
                    <a:p>
                      <a:r>
                        <a:rPr lang="en-US" altLang="zh-CN" sz="900" b="0" i="0" kern="1200" dirty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5/25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400941816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8736439" y="4814065"/>
            <a:ext cx="475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latin typeface="Arial" panose="020B0604020202020204" pitchFamily="34" charset="0"/>
                <a:cs typeface="Arial" panose="020B0604020202020204" pitchFamily="34" charset="0"/>
              </a:rPr>
              <a:t>39</a:t>
            </a:r>
          </a:p>
        </p:txBody>
      </p:sp>
    </p:spTree>
    <p:extLst>
      <p:ext uri="{BB962C8B-B14F-4D97-AF65-F5344CB8AC3E}">
        <p14:creationId xmlns:p14="http://schemas.microsoft.com/office/powerpoint/2010/main" val="2310937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  <a:extLst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9344" y="0"/>
            <a:ext cx="7184571" cy="5143500"/>
          </a:xfrm>
          <a:prstGeom prst="rect">
            <a:avLst/>
          </a:prstGeom>
        </p:spPr>
      </p:pic>
      <p:pic>
        <p:nvPicPr>
          <p:cNvPr id="3" name="Picture 4" descr="“FNST”的图片搜索结果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01" y="3507707"/>
            <a:ext cx="1436913" cy="144768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8762565" y="4814065"/>
            <a:ext cx="4493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latin typeface="Arial" panose="020B0604020202020204" pitchFamily="34" charset="0"/>
                <a:cs typeface="Arial" panose="020B0604020202020204" pitchFamily="34" charset="0"/>
              </a:rPr>
              <a:t>40</a:t>
            </a:r>
          </a:p>
        </p:txBody>
      </p:sp>
    </p:spTree>
    <p:extLst>
      <p:ext uri="{BB962C8B-B14F-4D97-AF65-F5344CB8AC3E}">
        <p14:creationId xmlns:p14="http://schemas.microsoft.com/office/powerpoint/2010/main" val="1747752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  <a:extLst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530350" y="-82277"/>
            <a:ext cx="9144000" cy="884466"/>
          </a:xfrm>
        </p:spPr>
        <p:txBody>
          <a:bodyPr/>
          <a:lstStyle/>
          <a:p>
            <a:r>
              <a:rPr lang="en-US">
                <a:solidFill>
                  <a:schemeClr val="tx1"/>
                </a:solidFill>
              </a:rPr>
              <a:t>Alternative C: Marianna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76172" y="4866501"/>
            <a:ext cx="2743200" cy="553998"/>
          </a:xfrm>
          <a:prstGeom prst="rect">
            <a:avLst/>
          </a:prstGeom>
        </p:spPr>
        <p:txBody>
          <a:bodyPr rtlCol="0">
            <a:sp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View from </a:t>
            </a:r>
            <a:r>
              <a:rPr kumimoji="0" lang="en-US" sz="1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Torreya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 State Park</a:t>
            </a:r>
          </a:p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/>
              <a:cs typeface="+mn-cs"/>
            </a:endParaRPr>
          </a:p>
        </p:txBody>
      </p:sp>
      <p:pic>
        <p:nvPicPr>
          <p:cNvPr id="6" name="image26.pn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2327" y="2785377"/>
            <a:ext cx="2743705" cy="205777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image26.pn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2263" y="802189"/>
            <a:ext cx="2743705" cy="205777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5259324" y="2896544"/>
            <a:ext cx="2743200" cy="276999"/>
          </a:xfrm>
          <a:prstGeom prst="rect">
            <a:avLst/>
          </a:prstGeom>
        </p:spPr>
        <p:txBody>
          <a:bodyPr rtlCol="0">
            <a:sp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Three Rivers State Park</a:t>
            </a:r>
          </a:p>
        </p:txBody>
      </p:sp>
      <p:pic>
        <p:nvPicPr>
          <p:cNvPr id="10" name="image26.pn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1903" y="3210119"/>
            <a:ext cx="2094242" cy="157068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1" name="TextBox 10"/>
          <p:cNvSpPr txBox="1"/>
          <p:nvPr/>
        </p:nvSpPr>
        <p:spPr>
          <a:xfrm>
            <a:off x="4633276" y="4824104"/>
            <a:ext cx="2743200" cy="276999"/>
          </a:xfrm>
          <a:prstGeom prst="rect">
            <a:avLst/>
          </a:prstGeom>
        </p:spPr>
        <p:txBody>
          <a:bodyPr rtlCol="0">
            <a:sp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Longleaf Pine in AWMA</a:t>
            </a:r>
          </a:p>
        </p:txBody>
      </p:sp>
      <p:pic>
        <p:nvPicPr>
          <p:cNvPr id="12" name="image26.png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8002" y="802189"/>
            <a:ext cx="2094242" cy="157068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3" name="TextBox 12"/>
          <p:cNvSpPr txBox="1"/>
          <p:nvPr/>
        </p:nvSpPr>
        <p:spPr>
          <a:xfrm>
            <a:off x="1209044" y="2397648"/>
            <a:ext cx="2743200" cy="276999"/>
          </a:xfrm>
          <a:prstGeom prst="rect">
            <a:avLst/>
          </a:prstGeom>
        </p:spPr>
        <p:txBody>
          <a:bodyPr rtlCol="0">
            <a:sp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Main Street Marianna</a:t>
            </a:r>
          </a:p>
        </p:txBody>
      </p:sp>
      <p:pic>
        <p:nvPicPr>
          <p:cNvPr id="14" name="Picture 4" descr="“FNST”的图片搜索结果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01" y="3507707"/>
            <a:ext cx="1436913" cy="144768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5" name="TextBox 14"/>
          <p:cNvSpPr txBox="1"/>
          <p:nvPr/>
        </p:nvSpPr>
        <p:spPr>
          <a:xfrm>
            <a:off x="8762565" y="4814065"/>
            <a:ext cx="4493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latin typeface="Arial" panose="020B0604020202020204" pitchFamily="34" charset="0"/>
                <a:cs typeface="Arial" panose="020B0604020202020204" pitchFamily="34" charset="0"/>
              </a:rPr>
              <a:t>41</a:t>
            </a:r>
          </a:p>
        </p:txBody>
      </p:sp>
    </p:spTree>
    <p:extLst>
      <p:ext uri="{BB962C8B-B14F-4D97-AF65-F5344CB8AC3E}">
        <p14:creationId xmlns:p14="http://schemas.microsoft.com/office/powerpoint/2010/main" val="214215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  <a:extLst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530350" y="-82277"/>
            <a:ext cx="9144000" cy="884466"/>
          </a:xfrm>
        </p:spPr>
        <p:txBody>
          <a:bodyPr/>
          <a:lstStyle/>
          <a:p>
            <a:r>
              <a:rPr lang="en-US">
                <a:solidFill>
                  <a:schemeClr val="tx1"/>
                </a:solidFill>
              </a:rPr>
              <a:t>Alternative C: Marianna</a:t>
            </a:r>
          </a:p>
        </p:txBody>
      </p:sp>
      <p:pic>
        <p:nvPicPr>
          <p:cNvPr id="14" name="image26.pn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2738" y="802189"/>
            <a:ext cx="2743704" cy="236867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5" name="TextBox 14"/>
          <p:cNvSpPr txBox="1"/>
          <p:nvPr/>
        </p:nvSpPr>
        <p:spPr>
          <a:xfrm>
            <a:off x="1087124" y="3207439"/>
            <a:ext cx="2743200" cy="276999"/>
          </a:xfrm>
          <a:prstGeom prst="rect">
            <a:avLst/>
          </a:prstGeom>
        </p:spPr>
        <p:txBody>
          <a:bodyPr rtlCol="0">
            <a:sp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Section of Butler Road</a:t>
            </a:r>
          </a:p>
        </p:txBody>
      </p:sp>
      <p:pic>
        <p:nvPicPr>
          <p:cNvPr id="16" name="image26.pn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200" y="802189"/>
            <a:ext cx="3968496" cy="376981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7" name="TextBox 16"/>
          <p:cNvSpPr txBox="1"/>
          <p:nvPr/>
        </p:nvSpPr>
        <p:spPr>
          <a:xfrm>
            <a:off x="4086356" y="4590288"/>
            <a:ext cx="2743200" cy="276999"/>
          </a:xfrm>
          <a:prstGeom prst="rect">
            <a:avLst/>
          </a:prstGeom>
        </p:spPr>
        <p:txBody>
          <a:bodyPr rtlCol="0">
            <a:sp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View in AWMA</a:t>
            </a:r>
          </a:p>
        </p:txBody>
      </p:sp>
      <p:pic>
        <p:nvPicPr>
          <p:cNvPr id="7" name="Picture 4" descr="“FNST”的图片搜索结果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01" y="3507707"/>
            <a:ext cx="1436913" cy="144768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8762565" y="4814065"/>
            <a:ext cx="4493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latin typeface="Arial" panose="020B0604020202020204" pitchFamily="34" charset="0"/>
                <a:cs typeface="Arial" panose="020B0604020202020204" pitchFamily="34" charset="0"/>
              </a:rPr>
              <a:t>42</a:t>
            </a:r>
          </a:p>
        </p:txBody>
      </p:sp>
    </p:spTree>
    <p:extLst>
      <p:ext uri="{BB962C8B-B14F-4D97-AF65-F5344CB8AC3E}">
        <p14:creationId xmlns:p14="http://schemas.microsoft.com/office/powerpoint/2010/main" val="3995218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  <a:extLst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625600" y="0"/>
            <a:ext cx="9144000" cy="884466"/>
          </a:xfrm>
        </p:spPr>
        <p:txBody>
          <a:bodyPr/>
          <a:lstStyle/>
          <a:p>
            <a:r>
              <a:rPr lang="en-US">
                <a:solidFill>
                  <a:schemeClr val="tx1"/>
                </a:solidFill>
              </a:rPr>
              <a:t>Alternative C: Marianna</a:t>
            </a:r>
          </a:p>
        </p:txBody>
      </p:sp>
      <p:graphicFrame>
        <p:nvGraphicFramePr>
          <p:cNvPr id="2" name="Content Placeholder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32145068"/>
              </p:ext>
            </p:extLst>
          </p:nvPr>
        </p:nvGraphicFramePr>
        <p:xfrm>
          <a:off x="1600200" y="1219200"/>
          <a:ext cx="2533650" cy="2479675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266825">
                  <a:extLst>
                    <a:ext uri="{9D8B030D-6E8A-4147-A177-3AD203B41FA5}">
                      <a16:colId xmlns="" xmlns:a16="http://schemas.microsoft.com/office/drawing/2014/main" val="2598835480"/>
                    </a:ext>
                  </a:extLst>
                </a:gridCol>
                <a:gridCol w="1266825">
                  <a:extLst>
                    <a:ext uri="{9D8B030D-6E8A-4147-A177-3AD203B41FA5}">
                      <a16:colId xmlns="" xmlns:a16="http://schemas.microsoft.com/office/drawing/2014/main" val="1573902953"/>
                    </a:ext>
                  </a:extLst>
                </a:gridCol>
              </a:tblGrid>
              <a:tr h="379865"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CN" b="1" i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Mileage Summary</a:t>
                      </a:r>
                      <a:endParaRPr lang="zh-CN" altLang="en-US" b="1" i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658623206"/>
                  </a:ext>
                </a:extLst>
              </a:tr>
              <a:tr h="664764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0" i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 Route Mileage</a:t>
                      </a:r>
                      <a:endParaRPr lang="zh-CN" altLang="en-US" sz="1400" b="0" i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b="0" i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76.65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880433512"/>
                  </a:ext>
                </a:extLst>
              </a:tr>
              <a:tr h="385141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0" i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Public Land</a:t>
                      </a:r>
                      <a:endParaRPr lang="zh-CN" altLang="en-US" sz="1400" b="0" i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b="0" i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76.65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603268089"/>
                  </a:ext>
                </a:extLst>
              </a:tr>
              <a:tr h="385141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0" i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Private Land</a:t>
                      </a:r>
                      <a:endParaRPr lang="zh-CN" altLang="en-US" sz="1400" b="0" i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b="0" i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00.00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969910025"/>
                  </a:ext>
                </a:extLst>
              </a:tr>
              <a:tr h="664764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0" i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FDOT Right of Way</a:t>
                      </a:r>
                      <a:endParaRPr lang="zh-CN" altLang="en-US" sz="1400" b="0" i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b="0" i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45.97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940481959"/>
                  </a:ext>
                </a:extLst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4747664"/>
              </p:ext>
            </p:extLst>
          </p:nvPr>
        </p:nvGraphicFramePr>
        <p:xfrm>
          <a:off x="4238625" y="1219200"/>
          <a:ext cx="4823731" cy="366268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4069352">
                  <a:extLst>
                    <a:ext uri="{9D8B030D-6E8A-4147-A177-3AD203B41FA5}">
                      <a16:colId xmlns="" xmlns:a16="http://schemas.microsoft.com/office/drawing/2014/main" val="3066007438"/>
                    </a:ext>
                  </a:extLst>
                </a:gridCol>
                <a:gridCol w="754379">
                  <a:extLst>
                    <a:ext uri="{9D8B030D-6E8A-4147-A177-3AD203B41FA5}">
                      <a16:colId xmlns="" xmlns:a16="http://schemas.microsoft.com/office/drawing/2014/main" val="3528477610"/>
                    </a:ext>
                  </a:extLst>
                </a:gridCol>
              </a:tblGrid>
              <a:tr h="320675"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CN" b="1" i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Location Criteria Summary</a:t>
                      </a:r>
                      <a:endParaRPr lang="zh-CN" altLang="en-US" b="1" i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441178297"/>
                  </a:ext>
                </a:extLst>
              </a:tr>
              <a:tr h="320675"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CN" b="1" i="0">
                          <a:latin typeface="Arial"/>
                          <a:cs typeface="Arial"/>
                        </a:rPr>
                        <a:t>Must</a:t>
                      </a:r>
                      <a:endParaRPr lang="zh-CN" altLang="en-US" b="1" i="0">
                        <a:latin typeface="Arial"/>
                        <a:cs typeface="Arial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380500027"/>
                  </a:ext>
                </a:extLst>
              </a:tr>
              <a:tr h="320675">
                <a:tc>
                  <a:txBody>
                    <a:bodyPr/>
                    <a:lstStyle/>
                    <a:p>
                      <a:r>
                        <a:rPr lang="en-US" altLang="zh-CN" sz="1200" b="0" i="0">
                          <a:latin typeface="Arial"/>
                          <a:cs typeface="Arial"/>
                        </a:rPr>
                        <a:t>Meet Laws, Regulations &amp; Higher Order Plans</a:t>
                      </a:r>
                      <a:endParaRPr lang="zh-CN" altLang="en-US" sz="1200" b="0" i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200" b="0" i="0">
                          <a:latin typeface="Arial"/>
                          <a:cs typeface="Arial"/>
                        </a:rPr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575575750"/>
                  </a:ext>
                </a:extLst>
              </a:tr>
              <a:tr h="320675">
                <a:tc>
                  <a:txBody>
                    <a:bodyPr/>
                    <a:lstStyle/>
                    <a:p>
                      <a:r>
                        <a:rPr lang="en-US" altLang="zh-CN" sz="1200" b="0" i="0">
                          <a:latin typeface="Arial"/>
                          <a:cs typeface="Arial"/>
                        </a:rPr>
                        <a:t>Meet Objectives of P.L. 90-543 National Scenic Trails Act</a:t>
                      </a:r>
                      <a:endParaRPr lang="zh-CN" altLang="en-US" sz="1200" b="0" i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200" b="0" i="0">
                          <a:latin typeface="Arial"/>
                          <a:cs typeface="Arial"/>
                        </a:rPr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76248256"/>
                  </a:ext>
                </a:extLst>
              </a:tr>
              <a:tr h="320675"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CN" sz="1800" b="1" i="0">
                          <a:latin typeface="Arial"/>
                          <a:cs typeface="Arial"/>
                        </a:rPr>
                        <a:t>Wants</a:t>
                      </a:r>
                      <a:endParaRPr lang="zh-CN" altLang="en-US" sz="1800" b="1" i="0">
                        <a:latin typeface="Arial"/>
                        <a:cs typeface="Arial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 sz="105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513719285"/>
                  </a:ext>
                </a:extLst>
              </a:tr>
              <a:tr h="320675">
                <a:tc>
                  <a:txBody>
                    <a:bodyPr/>
                    <a:lstStyle/>
                    <a:p>
                      <a:r>
                        <a:rPr lang="en-US" altLang="zh-CN" sz="1200" b="0" i="0">
                          <a:latin typeface="Arial"/>
                          <a:cs typeface="Arial"/>
                        </a:rPr>
                        <a:t>Unique Natural and Cultural Environments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200" b="0" i="0">
                          <a:latin typeface="Arial"/>
                          <a:cs typeface="Arial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869885051"/>
                  </a:ext>
                </a:extLst>
              </a:tr>
              <a:tr h="320675">
                <a:tc>
                  <a:txBody>
                    <a:bodyPr/>
                    <a:lstStyle/>
                    <a:p>
                      <a:r>
                        <a:rPr lang="en-US" altLang="zh-CN" sz="1200" b="0" i="0">
                          <a:latin typeface="Arial"/>
                          <a:cs typeface="Arial"/>
                        </a:rPr>
                        <a:t>Broad Range of Recreation Opportunities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200" b="0" i="0">
                          <a:latin typeface="Arial"/>
                          <a:cs typeface="Arial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332460846"/>
                  </a:ext>
                </a:extLst>
              </a:tr>
              <a:tr h="320675">
                <a:tc>
                  <a:txBody>
                    <a:bodyPr/>
                    <a:lstStyle/>
                    <a:p>
                      <a:r>
                        <a:rPr lang="en-US" altLang="zh-CN" sz="1200" b="0" i="0">
                          <a:latin typeface="Arial"/>
                          <a:cs typeface="Arial"/>
                        </a:rPr>
                        <a:t>Functionality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200" b="1" i="0">
                          <a:latin typeface="Arial"/>
                          <a:cs typeface="Arial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791727045"/>
                  </a:ext>
                </a:extLst>
              </a:tr>
              <a:tr h="320675">
                <a:tc>
                  <a:txBody>
                    <a:bodyPr/>
                    <a:lstStyle/>
                    <a:p>
                      <a:r>
                        <a:rPr lang="en-US" altLang="zh-CN" sz="1200" b="0" i="0">
                          <a:latin typeface="Arial"/>
                          <a:cs typeface="Arial"/>
                        </a:rPr>
                        <a:t>Resource and Private Land Impacts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200" b="0" i="0">
                          <a:latin typeface="Arial"/>
                          <a:cs typeface="Arial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795126444"/>
                  </a:ext>
                </a:extLst>
              </a:tr>
              <a:tr h="320675">
                <a:tc>
                  <a:txBody>
                    <a:bodyPr/>
                    <a:lstStyle/>
                    <a:p>
                      <a:r>
                        <a:rPr lang="en-US" altLang="zh-CN" sz="1200" b="0" i="0">
                          <a:latin typeface="Arial"/>
                          <a:cs typeface="Arial"/>
                        </a:rPr>
                        <a:t>Minimize Costs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200" b="0" i="0">
                          <a:latin typeface="Arial"/>
                          <a:cs typeface="Arial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938657693"/>
                  </a:ext>
                </a:extLst>
              </a:tr>
              <a:tr h="320675">
                <a:tc>
                  <a:txBody>
                    <a:bodyPr/>
                    <a:lstStyle/>
                    <a:p>
                      <a:r>
                        <a:rPr lang="en-US" altLang="zh-CN" sz="1200" b="0" i="0">
                          <a:latin typeface="Arial"/>
                          <a:cs typeface="Arial"/>
                        </a:rPr>
                        <a:t>Total Points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200" b="0" i="0">
                          <a:latin typeface="Arial"/>
                          <a:cs typeface="Arial"/>
                        </a:rPr>
                        <a:t>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275178869"/>
                  </a:ext>
                </a:extLst>
              </a:tr>
            </a:tbl>
          </a:graphicData>
        </a:graphic>
      </p:graphicFrame>
      <p:pic>
        <p:nvPicPr>
          <p:cNvPr id="6" name="Picture 4" descr="“FNST”的图片搜索结果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01" y="3507707"/>
            <a:ext cx="1436913" cy="144768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8762565" y="4814065"/>
            <a:ext cx="4493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latin typeface="Arial" panose="020B0604020202020204" pitchFamily="34" charset="0"/>
                <a:cs typeface="Arial" panose="020B0604020202020204" pitchFamily="34" charset="0"/>
              </a:rPr>
              <a:t>40</a:t>
            </a:r>
          </a:p>
        </p:txBody>
      </p:sp>
    </p:spTree>
    <p:extLst>
      <p:ext uri="{BB962C8B-B14F-4D97-AF65-F5344CB8AC3E}">
        <p14:creationId xmlns:p14="http://schemas.microsoft.com/office/powerpoint/2010/main" val="125789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  <a:extLst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Optimal Decision</a:t>
            </a:r>
            <a:endParaRPr lang="zh-CN" altLang="en-US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90457476"/>
              </p:ext>
            </p:extLst>
          </p:nvPr>
        </p:nvGraphicFramePr>
        <p:xfrm>
          <a:off x="0" y="0"/>
          <a:ext cx="9144000" cy="5205356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814961">
                  <a:extLst>
                    <a:ext uri="{9D8B030D-6E8A-4147-A177-3AD203B41FA5}">
                      <a16:colId xmlns="" xmlns:a16="http://schemas.microsoft.com/office/drawing/2014/main" val="3602719944"/>
                    </a:ext>
                  </a:extLst>
                </a:gridCol>
                <a:gridCol w="926790">
                  <a:extLst>
                    <a:ext uri="{9D8B030D-6E8A-4147-A177-3AD203B41FA5}">
                      <a16:colId xmlns="" xmlns:a16="http://schemas.microsoft.com/office/drawing/2014/main" val="1697794693"/>
                    </a:ext>
                  </a:extLst>
                </a:gridCol>
                <a:gridCol w="5402249">
                  <a:extLst>
                    <a:ext uri="{9D8B030D-6E8A-4147-A177-3AD203B41FA5}">
                      <a16:colId xmlns="" xmlns:a16="http://schemas.microsoft.com/office/drawing/2014/main" val="2332948583"/>
                    </a:ext>
                  </a:extLst>
                </a:gridCol>
              </a:tblGrid>
              <a:tr h="525631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Location Criteria "Wants"</a:t>
                      </a:r>
                      <a:endParaRPr lang="zh-CN" altLang="en-US" sz="1400" b="1" i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Weight</a:t>
                      </a:r>
                      <a:endParaRPr lang="zh-CN" altLang="en-US" sz="1400" b="1" i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Alternative C:</a:t>
                      </a:r>
                    </a:p>
                    <a:p>
                      <a:pPr 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Marianna Northern Route</a:t>
                      </a:r>
                      <a:endParaRPr lang="zh-CN" altLang="en-US" sz="1400" b="1" i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solidFill>
                      <a:schemeClr val="accent3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800240695"/>
                  </a:ext>
                </a:extLst>
              </a:tr>
              <a:tr h="954435">
                <a:tc>
                  <a:txBody>
                    <a:bodyPr/>
                    <a:lstStyle/>
                    <a:p>
                      <a:r>
                        <a:rPr lang="en-US" altLang="zh-CN" sz="900" b="0" i="0" kern="120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Arial"/>
                        </a:rPr>
                        <a:t>Broad Range of Recreation Interests: 10 Total  </a:t>
                      </a:r>
                    </a:p>
                    <a:p>
                      <a:r>
                        <a:rPr lang="en-US" altLang="zh-CN" sz="900" b="0" i="0" kern="120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Arial"/>
                        </a:rPr>
                        <a:t>Points </a:t>
                      </a:r>
                    </a:p>
                    <a:p>
                      <a:r>
                        <a:rPr lang="en-US" altLang="zh-CN" sz="900" b="0" i="0" kern="120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Arial"/>
                        </a:rPr>
                        <a:t>Recreation Opportunities: 4 Points     </a:t>
                      </a:r>
                    </a:p>
                    <a:p>
                      <a:r>
                        <a:rPr lang="en-US" altLang="zh-CN" sz="900" b="0" i="0" kern="120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Arial"/>
                        </a:rPr>
                        <a:t>Potential for camping: 3 Points      </a:t>
                      </a:r>
                    </a:p>
                    <a:p>
                      <a:r>
                        <a:rPr lang="en-US" altLang="zh-CN" sz="900" b="0" i="0" kern="120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Arial"/>
                        </a:rPr>
                        <a:t>Spur Trail Opportunities: 3 Points       </a:t>
                      </a:r>
                    </a:p>
                    <a:p>
                      <a:endParaRPr lang="en-US" altLang="zh-CN" sz="900" b="0" i="0" kern="1200">
                        <a:solidFill>
                          <a:srgbClr val="000000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900" b="0" i="0" kern="1200">
                          <a:latin typeface="Arial"/>
                          <a:cs typeface="Arial"/>
                        </a:rPr>
                        <a:t>8</a:t>
                      </a:r>
                      <a:endParaRPr lang="zh-CN" altLang="en-US" sz="900" b="0" i="0" kern="1200">
                        <a:solidFill>
                          <a:schemeClr val="dk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900" b="0" i="0" kern="120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Recreation Opportunities: 4 Points - There are 7 or more recreational opportunities including wildlife </a:t>
                      </a:r>
                      <a:endParaRPr lang="en-US" altLang="zh-CN" sz="900" b="0" i="0" kern="120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en-US" altLang="zh-CN" sz="900" b="0" i="0" kern="120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viewing, paddling, and swimming.</a:t>
                      </a:r>
                    </a:p>
                    <a:p>
                      <a:r>
                        <a:rPr lang="en-US" altLang="zh-CN" sz="900" b="0" i="0" kern="120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Potential for Camping: 3 Points - Primitive camp site established, privately owned sites near Marianna, easily implementable sites on public land.</a:t>
                      </a:r>
                    </a:p>
                    <a:p>
                      <a:r>
                        <a:rPr lang="en-US" altLang="zh-CN" sz="900" b="0" i="0" kern="120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Spur Trail Opportunities: 3 Points -There  are numerous spur trail opportunities in the state parks as </a:t>
                      </a:r>
                    </a:p>
                    <a:p>
                      <a:r>
                        <a:rPr lang="en-US" altLang="zh-CN" sz="900" b="0" i="0" kern="120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well as the Marianna Caverns State Park. </a:t>
                      </a:r>
                    </a:p>
                    <a:p>
                      <a:r>
                        <a:rPr lang="en-US" altLang="zh-CN" sz="900" b="0" i="0" kern="120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Arial"/>
                        </a:rPr>
                        <a:t>10/80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67258086"/>
                  </a:ext>
                </a:extLst>
              </a:tr>
              <a:tr h="809195">
                <a:tc>
                  <a:txBody>
                    <a:bodyPr/>
                    <a:lstStyle/>
                    <a:p>
                      <a:pPr algn="l"/>
                      <a:r>
                        <a:rPr lang="en-US" altLang="zh-CN" sz="900" b="0" i="0" kern="1200">
                          <a:latin typeface="Arial"/>
                          <a:cs typeface="Arial"/>
                        </a:rPr>
                        <a:t>Functionality: 10 Total Points</a:t>
                      </a:r>
                    </a:p>
                    <a:p>
                      <a:pPr algn="l"/>
                      <a:r>
                        <a:rPr lang="en-US" altLang="zh-CN" sz="900" b="0" i="0" kern="1200">
                          <a:latin typeface="Arial"/>
                          <a:cs typeface="Arial"/>
                        </a:rPr>
                        <a:t>Safety: 6 Points</a:t>
                      </a:r>
                    </a:p>
                    <a:p>
                      <a:pPr algn="l"/>
                      <a:r>
                        <a:rPr lang="en-US" altLang="zh-CN" sz="900" b="0" i="0" kern="1200">
                          <a:latin typeface="Arial"/>
                          <a:cs typeface="Arial"/>
                        </a:rPr>
                        <a:t>     Amount of </a:t>
                      </a:r>
                      <a:r>
                        <a:rPr lang="en-US" altLang="zh-CN" sz="900" b="0" i="0" kern="1200" err="1">
                          <a:latin typeface="Arial"/>
                          <a:cs typeface="Arial"/>
                        </a:rPr>
                        <a:t>Roadwalk</a:t>
                      </a:r>
                      <a:r>
                        <a:rPr lang="en-US" altLang="zh-CN" sz="900" b="0" i="0" kern="1200">
                          <a:latin typeface="Arial"/>
                          <a:cs typeface="Arial"/>
                        </a:rPr>
                        <a:t>: 4 Points </a:t>
                      </a:r>
                    </a:p>
                    <a:p>
                      <a:pPr algn="l"/>
                      <a:r>
                        <a:rPr lang="en-US" altLang="zh-CN" sz="900" b="0" i="0" kern="1200">
                          <a:latin typeface="Arial"/>
                          <a:cs typeface="Arial"/>
                        </a:rPr>
                        <a:t>         Speed on </a:t>
                      </a:r>
                      <a:r>
                        <a:rPr lang="en-US" altLang="zh-CN" sz="900" b="0" i="0" kern="1200" err="1">
                          <a:latin typeface="Arial"/>
                          <a:cs typeface="Arial"/>
                        </a:rPr>
                        <a:t>Roadwalks</a:t>
                      </a:r>
                      <a:r>
                        <a:rPr lang="en-US" altLang="zh-CN" sz="900" b="0" i="0" kern="1200">
                          <a:latin typeface="Arial"/>
                          <a:cs typeface="Arial"/>
                        </a:rPr>
                        <a:t>: 2 Points </a:t>
                      </a:r>
                    </a:p>
                    <a:p>
                      <a:pPr algn="l"/>
                      <a:r>
                        <a:rPr lang="en-US" altLang="zh-CN" sz="900" b="0" i="0" kern="1200">
                          <a:latin typeface="Arial"/>
                          <a:cs typeface="Arial"/>
                        </a:rPr>
                        <a:t>    Obstacles: 4 Points</a:t>
                      </a:r>
                      <a:endParaRPr lang="en-US" altLang="zh-CN" sz="900" b="0" i="0" kern="1200">
                        <a:solidFill>
                          <a:schemeClr val="dk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900" b="0" i="0" kern="1200">
                          <a:latin typeface="Arial"/>
                          <a:cs typeface="Arial"/>
                        </a:rPr>
                        <a:t>7</a:t>
                      </a:r>
                      <a:endParaRPr lang="zh-CN" altLang="en-US" sz="900" b="0" i="0" kern="1200">
                        <a:solidFill>
                          <a:schemeClr val="dk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900" b="1" i="0" kern="120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Amount of </a:t>
                      </a:r>
                      <a:r>
                        <a:rPr lang="en-US" altLang="zh-CN" sz="900" b="1" i="0" kern="1200" err="1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Roadwalk</a:t>
                      </a:r>
                      <a:r>
                        <a:rPr lang="en-US" altLang="zh-CN" sz="900" b="1" i="0" kern="120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: 0 Points - There is 49.41 miles of </a:t>
                      </a:r>
                      <a:r>
                        <a:rPr lang="en-US" altLang="zh-CN" sz="900" b="1" i="0" kern="1200" err="1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roadwalk</a:t>
                      </a:r>
                      <a:r>
                        <a:rPr lang="en-US" altLang="zh-CN" sz="900" b="1" i="0" kern="120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.</a:t>
                      </a:r>
                      <a:endParaRPr lang="zh-CN" altLang="en-US" sz="900" b="1" i="0" kern="120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  <a:p>
                      <a:r>
                        <a:rPr lang="en-US" altLang="zh-CN" sz="900" b="1" i="0" kern="120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Speed on </a:t>
                      </a:r>
                      <a:r>
                        <a:rPr lang="en-US" altLang="zh-CN" sz="900" b="1" i="0" kern="1200" err="1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Roadwalks</a:t>
                      </a:r>
                      <a:r>
                        <a:rPr lang="en-US" altLang="zh-CN" sz="900" b="1" i="0" kern="120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: 0 Points - 34 miles of </a:t>
                      </a:r>
                      <a:r>
                        <a:rPr lang="en-US" altLang="zh-CN" sz="900" b="1" i="0" kern="1200" err="1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roadwalk</a:t>
                      </a:r>
                      <a:r>
                        <a:rPr lang="en-US" altLang="zh-CN" sz="900" b="1" i="0" kern="120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 speeds above 40 mph</a:t>
                      </a:r>
                    </a:p>
                    <a:p>
                      <a:r>
                        <a:rPr lang="en-US" altLang="zh-CN" sz="900" b="1" i="0" kern="120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Obstacles: 2 Points - There are no major obstacles along the route.</a:t>
                      </a:r>
                    </a:p>
                    <a:p>
                      <a:r>
                        <a:rPr lang="en-US" altLang="zh-CN" sz="900" b="1" i="0" kern="120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2/14</a:t>
                      </a:r>
                      <a:endParaRPr lang="en-US" altLang="zh-CN" sz="900" b="1" i="0" kern="1200">
                        <a:solidFill>
                          <a:schemeClr val="dk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677675101"/>
                  </a:ext>
                </a:extLst>
              </a:tr>
              <a:tr h="809195">
                <a:tc>
                  <a:txBody>
                    <a:bodyPr/>
                    <a:lstStyle/>
                    <a:p>
                      <a:pPr algn="l"/>
                      <a:r>
                        <a:rPr lang="en-US" altLang="zh-CN" sz="900" b="0" i="0" kern="1200">
                          <a:latin typeface="Arial"/>
                          <a:cs typeface="Arial"/>
                        </a:rPr>
                        <a:t>Resource and Private Land Impact: 10 Total Points</a:t>
                      </a:r>
                    </a:p>
                    <a:p>
                      <a:pPr algn="l"/>
                      <a:r>
                        <a:rPr lang="en-US" altLang="zh-CN" sz="900" b="0" i="0" kern="1200">
                          <a:latin typeface="Arial"/>
                          <a:cs typeface="Arial"/>
                        </a:rPr>
                        <a:t>Number of Land Owners Impacted: 5 Points </a:t>
                      </a:r>
                    </a:p>
                    <a:p>
                      <a:pPr algn="l"/>
                      <a:r>
                        <a:rPr lang="en-US" altLang="zh-CN" sz="900" b="0" i="0" kern="1200">
                          <a:latin typeface="Arial"/>
                          <a:cs typeface="Arial"/>
                        </a:rPr>
                        <a:t>Public Conservation Land: 5 Points </a:t>
                      </a:r>
                      <a:endParaRPr lang="en-US" altLang="zh-CN" sz="900" b="0" i="0" kern="1200">
                        <a:solidFill>
                          <a:schemeClr val="dk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900" b="0" i="0" kern="1200">
                          <a:latin typeface="Arial"/>
                          <a:cs typeface="Arial"/>
                        </a:rPr>
                        <a:t>5</a:t>
                      </a:r>
                      <a:endParaRPr lang="zh-CN" altLang="en-US" sz="900" b="0" i="0" kern="1200">
                        <a:solidFill>
                          <a:schemeClr val="dk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900" b="0" i="0" kern="120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Number of Landowners Impacted: 5 Points - There are no private landowners impacted.</a:t>
                      </a:r>
                      <a:r>
                        <a:rPr lang="en-US" altLang="zh-CN" sz="900" b="0" i="0" kern="1200">
                          <a:latin typeface="Arial"/>
                          <a:cs typeface="Arial"/>
                        </a:rPr>
                        <a:t>  </a:t>
                      </a:r>
                      <a:endParaRPr lang="zh-CN" altLang="en-US" sz="900" b="0" i="0" kern="120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  <a:p>
                      <a:r>
                        <a:rPr lang="en-US" altLang="zh-CN" sz="900" b="0" i="0" kern="120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Public Conservation Land: 5 Points - Utilizes roughly 66k acres of public lands.</a:t>
                      </a:r>
                    </a:p>
                    <a:p>
                      <a:r>
                        <a:rPr lang="en-US" altLang="zh-CN" sz="900" b="0" i="0" kern="120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10/50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739883727"/>
                  </a:ext>
                </a:extLst>
              </a:tr>
              <a:tr h="2009775">
                <a:tc>
                  <a:txBody>
                    <a:bodyPr/>
                    <a:lstStyle/>
                    <a:p>
                      <a:pPr algn="l"/>
                      <a:r>
                        <a:rPr lang="en-US" altLang="zh-CN" sz="900" b="0" i="0" kern="1200">
                          <a:latin typeface="Arial"/>
                          <a:cs typeface="Arial"/>
                        </a:rPr>
                        <a:t>Minimize Costs: 10 Total Points</a:t>
                      </a:r>
                    </a:p>
                    <a:p>
                      <a:pPr algn="l"/>
                      <a:r>
                        <a:rPr lang="en-US" altLang="zh-CN" sz="900" b="0" i="0" kern="1200">
                          <a:latin typeface="Arial"/>
                          <a:cs typeface="Arial"/>
                        </a:rPr>
                        <a:t>Trail Miles: 4 Points </a:t>
                      </a:r>
                    </a:p>
                    <a:p>
                      <a:pPr algn="l"/>
                      <a:r>
                        <a:rPr lang="en-US" altLang="zh-CN" sz="900" b="0" i="0" kern="1200">
                          <a:latin typeface="Arial"/>
                          <a:cs typeface="Arial"/>
                        </a:rPr>
                        <a:t>Total Land Acquisition Needs: 4 Points </a:t>
                      </a:r>
                    </a:p>
                    <a:p>
                      <a:pPr algn="l"/>
                      <a:r>
                        <a:rPr lang="en-US" altLang="zh-CN" sz="900" b="0" i="0" kern="1200">
                          <a:latin typeface="Arial"/>
                          <a:cs typeface="Arial"/>
                        </a:rPr>
                        <a:t>Major Infrastructure Costs: 2 Points </a:t>
                      </a:r>
                      <a:endParaRPr lang="en-US" altLang="zh-CN" sz="900" b="0" i="0" kern="1200">
                        <a:solidFill>
                          <a:schemeClr val="dk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900" b="0" i="0" kern="1200">
                          <a:latin typeface="Arial"/>
                          <a:cs typeface="Arial"/>
                        </a:rPr>
                        <a:t>5</a:t>
                      </a:r>
                      <a:endParaRPr lang="zh-CN" altLang="en-US" sz="900" b="0" i="0" kern="1200">
                        <a:solidFill>
                          <a:schemeClr val="dk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900" b="1" i="0" kern="120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Trail Miles: 0 Points – Total  trail length is 76.65 miles.</a:t>
                      </a:r>
                      <a:endParaRPr lang="zh-CN" altLang="en-US" sz="900" b="1" i="0" kern="120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  <a:p>
                      <a:r>
                        <a:rPr lang="en-US" altLang="zh-CN" sz="900" b="0" i="0" kern="120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Total Land Acquisition Needs: 4 Points - No land acquisition needed. </a:t>
                      </a:r>
                    </a:p>
                    <a:p>
                      <a:r>
                        <a:rPr lang="en-US" altLang="zh-CN" sz="900" b="0" i="0" kern="120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Major Infrastructure Costs: 1 Point - </a:t>
                      </a:r>
                      <a:r>
                        <a:rPr lang="en-US" altLang="zh-CN" sz="900" b="0" i="0" kern="1200">
                          <a:latin typeface="Arial"/>
                          <a:cs typeface="Arial"/>
                        </a:rPr>
                        <a:t>The US 90 bridge over the Apalachicola River is unsafe for </a:t>
                      </a:r>
                    </a:p>
                    <a:p>
                      <a:r>
                        <a:rPr lang="en-US" altLang="zh-CN" sz="900" b="0" i="0" kern="1200">
                          <a:latin typeface="Arial"/>
                          <a:cs typeface="Arial"/>
                        </a:rPr>
                        <a:t>pedestrians and would need to be altered </a:t>
                      </a:r>
                      <a:r>
                        <a:rPr lang="en-US" altLang="zh-CN" sz="900" b="0" i="0" kern="120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to be certifiable for the FNST.</a:t>
                      </a:r>
                    </a:p>
                    <a:p>
                      <a:r>
                        <a:rPr lang="en-US" altLang="zh-CN" sz="900" b="0" i="0" kern="120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5/25</a:t>
                      </a:r>
                      <a:endParaRPr lang="zh-CN" altLang="en-US" sz="900" b="0" i="0" kern="1200">
                        <a:solidFill>
                          <a:schemeClr val="dk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400941816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8731215" y="4814065"/>
            <a:ext cx="4493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latin typeface="Arial" panose="020B0604020202020204" pitchFamily="34" charset="0"/>
                <a:cs typeface="Arial" panose="020B0604020202020204" pitchFamily="34" charset="0"/>
              </a:rPr>
              <a:t>44</a:t>
            </a:r>
          </a:p>
        </p:txBody>
      </p:sp>
    </p:spTree>
    <p:extLst>
      <p:ext uri="{BB962C8B-B14F-4D97-AF65-F5344CB8AC3E}">
        <p14:creationId xmlns:p14="http://schemas.microsoft.com/office/powerpoint/2010/main" val="2123157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546642" y="15842"/>
            <a:ext cx="7283849" cy="5127658"/>
          </a:xfrm>
          <a:prstGeom prst="rect">
            <a:avLst/>
          </a:prstGeom>
        </p:spPr>
      </p:pic>
      <p:pic>
        <p:nvPicPr>
          <p:cNvPr id="5" name="Picture 4" descr="“FNST”的图片搜索结果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87" y="3505977"/>
            <a:ext cx="1436913" cy="144768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8762565" y="4814065"/>
            <a:ext cx="4493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latin typeface="Arial" panose="020B0604020202020204" pitchFamily="34" charset="0"/>
                <a:cs typeface="Arial" panose="020B0604020202020204" pitchFamily="34" charset="0"/>
              </a:rPr>
              <a:t>45</a:t>
            </a:r>
          </a:p>
        </p:txBody>
      </p:sp>
    </p:spTree>
    <p:extLst>
      <p:ext uri="{BB962C8B-B14F-4D97-AF65-F5344CB8AC3E}">
        <p14:creationId xmlns:p14="http://schemas.microsoft.com/office/powerpoint/2010/main" val="789224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530350" y="-82277"/>
            <a:ext cx="9144000" cy="884466"/>
          </a:xfrm>
        </p:spPr>
        <p:txBody>
          <a:bodyPr/>
          <a:lstStyle/>
          <a:p>
            <a:r>
              <a:rPr lang="en-US">
                <a:solidFill>
                  <a:schemeClr val="tx1"/>
                </a:solidFill>
              </a:rPr>
              <a:t>Alternative D: Dead Lake</a:t>
            </a:r>
          </a:p>
        </p:txBody>
      </p:sp>
      <p:pic>
        <p:nvPicPr>
          <p:cNvPr id="8" name="image31.png"/>
          <p:cNvPicPr/>
          <p:nvPr/>
        </p:nvPicPr>
        <p:blipFill rotWithShape="1">
          <a:blip r:embed="rId4" cstate="print"/>
          <a:srcRect r="50941"/>
          <a:stretch/>
        </p:blipFill>
        <p:spPr>
          <a:xfrm>
            <a:off x="1530350" y="2832627"/>
            <a:ext cx="2560937" cy="187000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4282600" y="4702629"/>
            <a:ext cx="267720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>
                <a:latin typeface="Arial" panose="020B0604020202020204" pitchFamily="34" charset="0"/>
                <a:cs typeface="Arial" panose="020B0604020202020204" pitchFamily="34" charset="0"/>
              </a:rPr>
              <a:t>Dead Lakes</a:t>
            </a:r>
            <a:endParaRPr lang="zh-CN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605395" y="4702629"/>
            <a:ext cx="267720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>
                <a:latin typeface="Arial" panose="020B0604020202020204" pitchFamily="34" charset="0"/>
                <a:cs typeface="Arial" panose="020B0604020202020204" pitchFamily="34" charset="0"/>
              </a:rPr>
              <a:t>Apalachicola River</a:t>
            </a:r>
            <a:endParaRPr lang="zh-CN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605395" y="2555628"/>
            <a:ext cx="267720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>
                <a:latin typeface="Arial" panose="020B0604020202020204" pitchFamily="34" charset="0"/>
                <a:cs typeface="Arial" panose="020B0604020202020204" pitchFamily="34" charset="0"/>
              </a:rPr>
              <a:t>Dead Lakes</a:t>
            </a:r>
            <a:endParaRPr lang="zh-CN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4" descr="“FNST”的图片搜索结果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01" y="3507707"/>
            <a:ext cx="1436913" cy="144768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200" t="3295" r="3200" b="6532"/>
          <a:stretch/>
        </p:blipFill>
        <p:spPr>
          <a:xfrm>
            <a:off x="4282600" y="716654"/>
            <a:ext cx="4559726" cy="394859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8" t="4253" r="34514" b="8558"/>
          <a:stretch/>
        </p:blipFill>
        <p:spPr>
          <a:xfrm>
            <a:off x="1605395" y="716653"/>
            <a:ext cx="2417965" cy="179319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2" name="TextBox 11"/>
          <p:cNvSpPr txBox="1"/>
          <p:nvPr/>
        </p:nvSpPr>
        <p:spPr>
          <a:xfrm>
            <a:off x="8762565" y="4814065"/>
            <a:ext cx="4493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latin typeface="Arial" panose="020B0604020202020204" pitchFamily="34" charset="0"/>
                <a:cs typeface="Arial" panose="020B0604020202020204" pitchFamily="34" charset="0"/>
              </a:rPr>
              <a:t>46</a:t>
            </a:r>
          </a:p>
        </p:txBody>
      </p:sp>
    </p:spTree>
    <p:extLst>
      <p:ext uri="{BB962C8B-B14F-4D97-AF65-F5344CB8AC3E}">
        <p14:creationId xmlns:p14="http://schemas.microsoft.com/office/powerpoint/2010/main" val="1727286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625600" y="0"/>
            <a:ext cx="9144000" cy="884466"/>
          </a:xfrm>
        </p:spPr>
        <p:txBody>
          <a:bodyPr/>
          <a:lstStyle/>
          <a:p>
            <a:r>
              <a:rPr lang="en-US">
                <a:solidFill>
                  <a:schemeClr val="tx1"/>
                </a:solidFill>
              </a:rPr>
              <a:t>Alternative D:</a:t>
            </a:r>
            <a:r>
              <a:rPr lang="zh-CN" altLang="en-US">
                <a:solidFill>
                  <a:schemeClr val="tx1"/>
                </a:solidFill>
              </a:rPr>
              <a:t> </a:t>
            </a:r>
            <a:r>
              <a:rPr lang="en-US" altLang="zh-CN">
                <a:solidFill>
                  <a:schemeClr val="tx1"/>
                </a:solidFill>
              </a:rPr>
              <a:t>Dead Lake</a:t>
            </a:r>
            <a:endParaRPr lang="en-US">
              <a:solidFill>
                <a:schemeClr val="tx1"/>
              </a:solidFill>
            </a:endParaRPr>
          </a:p>
        </p:txBody>
      </p:sp>
      <p:graphicFrame>
        <p:nvGraphicFramePr>
          <p:cNvPr id="2" name="Content Placeholder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05704739"/>
              </p:ext>
            </p:extLst>
          </p:nvPr>
        </p:nvGraphicFramePr>
        <p:xfrm>
          <a:off x="1670050" y="1190624"/>
          <a:ext cx="2533650" cy="2479675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266825">
                  <a:extLst>
                    <a:ext uri="{9D8B030D-6E8A-4147-A177-3AD203B41FA5}">
                      <a16:colId xmlns="" xmlns:a16="http://schemas.microsoft.com/office/drawing/2014/main" val="2598835480"/>
                    </a:ext>
                  </a:extLst>
                </a:gridCol>
                <a:gridCol w="1266825">
                  <a:extLst>
                    <a:ext uri="{9D8B030D-6E8A-4147-A177-3AD203B41FA5}">
                      <a16:colId xmlns="" xmlns:a16="http://schemas.microsoft.com/office/drawing/2014/main" val="1573902953"/>
                    </a:ext>
                  </a:extLst>
                </a:gridCol>
              </a:tblGrid>
              <a:tr h="379865"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CN" b="1" i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Mileage Summary</a:t>
                      </a:r>
                      <a:endParaRPr lang="zh-CN" altLang="en-US" b="1" i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658623206"/>
                  </a:ext>
                </a:extLst>
              </a:tr>
              <a:tr h="664764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0" i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 Route Mileage</a:t>
                      </a:r>
                      <a:endParaRPr lang="zh-CN" altLang="en-US" sz="1400" b="0" i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b="0" i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63.70</a:t>
                      </a:r>
                      <a:endParaRPr lang="zh-CN" altLang="en-US" b="0" i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880433512"/>
                  </a:ext>
                </a:extLst>
              </a:tr>
              <a:tr h="385141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0" i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Public Land</a:t>
                      </a:r>
                      <a:endParaRPr lang="zh-CN" altLang="en-US" sz="1400" b="0" i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b="0" i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18.50</a:t>
                      </a:r>
                      <a:endParaRPr lang="zh-CN" altLang="en-US" b="0" i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603268089"/>
                  </a:ext>
                </a:extLst>
              </a:tr>
              <a:tr h="385141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0" i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Private Land</a:t>
                      </a:r>
                      <a:endParaRPr lang="zh-CN" altLang="en-US" sz="1400" b="0" i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b="0" i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969910025"/>
                  </a:ext>
                </a:extLst>
              </a:tr>
              <a:tr h="664764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0" i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FDOT Right of Way</a:t>
                      </a:r>
                      <a:endParaRPr lang="zh-CN" altLang="en-US" sz="1400" b="0" i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b="0" i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45.20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940481959"/>
                  </a:ext>
                </a:extLst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6857118"/>
              </p:ext>
            </p:extLst>
          </p:nvPr>
        </p:nvGraphicFramePr>
        <p:xfrm>
          <a:off x="4315968" y="1190624"/>
          <a:ext cx="4732782" cy="366268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4133088">
                  <a:extLst>
                    <a:ext uri="{9D8B030D-6E8A-4147-A177-3AD203B41FA5}">
                      <a16:colId xmlns="" xmlns:a16="http://schemas.microsoft.com/office/drawing/2014/main" val="3066007438"/>
                    </a:ext>
                  </a:extLst>
                </a:gridCol>
                <a:gridCol w="599694">
                  <a:extLst>
                    <a:ext uri="{9D8B030D-6E8A-4147-A177-3AD203B41FA5}">
                      <a16:colId xmlns="" xmlns:a16="http://schemas.microsoft.com/office/drawing/2014/main" val="3528477610"/>
                    </a:ext>
                  </a:extLst>
                </a:gridCol>
              </a:tblGrid>
              <a:tr h="320675"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CN" b="1" i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Location Criteria Summary</a:t>
                      </a:r>
                      <a:endParaRPr lang="zh-CN" altLang="en-US" b="1" i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441178297"/>
                  </a:ext>
                </a:extLst>
              </a:tr>
              <a:tr h="320675"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CN" b="1" i="0">
                          <a:latin typeface="Arial"/>
                          <a:cs typeface="Arial"/>
                        </a:rPr>
                        <a:t>Must</a:t>
                      </a:r>
                      <a:endParaRPr lang="zh-CN" altLang="en-US" b="1" i="0">
                        <a:latin typeface="Arial"/>
                        <a:cs typeface="Arial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380500027"/>
                  </a:ext>
                </a:extLst>
              </a:tr>
              <a:tr h="320675">
                <a:tc>
                  <a:txBody>
                    <a:bodyPr/>
                    <a:lstStyle/>
                    <a:p>
                      <a:r>
                        <a:rPr lang="en-US" altLang="zh-CN" sz="1200" b="0" i="0">
                          <a:latin typeface="Arial"/>
                          <a:cs typeface="Arial"/>
                        </a:rPr>
                        <a:t>Meet Laws, Regulations &amp; Higher Order Plans</a:t>
                      </a:r>
                      <a:endParaRPr lang="zh-CN" altLang="en-US" sz="1200" b="0" i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200" b="0" i="0">
                          <a:latin typeface="Arial"/>
                          <a:cs typeface="Arial"/>
                        </a:rPr>
                        <a:t>No</a:t>
                      </a:r>
                      <a:endParaRPr lang="zh-CN" altLang="en-US" sz="1200" b="0" i="0">
                        <a:latin typeface="Arial"/>
                        <a:cs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575575750"/>
                  </a:ext>
                </a:extLst>
              </a:tr>
              <a:tr h="320675">
                <a:tc>
                  <a:txBody>
                    <a:bodyPr/>
                    <a:lstStyle/>
                    <a:p>
                      <a:r>
                        <a:rPr lang="en-US" altLang="zh-CN" sz="1200" b="0" i="0">
                          <a:latin typeface="Arial"/>
                          <a:cs typeface="Arial"/>
                        </a:rPr>
                        <a:t>Meet Objectives of P.L. 90-543 National Scenic Trails Act</a:t>
                      </a:r>
                      <a:endParaRPr lang="zh-CN" altLang="en-US" sz="1200" b="0" i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200" b="0" i="0">
                          <a:latin typeface="Arial"/>
                          <a:cs typeface="Arial"/>
                        </a:rPr>
                        <a:t>No</a:t>
                      </a:r>
                      <a:endParaRPr lang="zh-CN" altLang="en-US" sz="1200" b="0" i="0">
                        <a:latin typeface="Arial"/>
                        <a:cs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76248256"/>
                  </a:ext>
                </a:extLst>
              </a:tr>
              <a:tr h="320675"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CN" sz="1800" b="1" i="0">
                          <a:latin typeface="Arial"/>
                          <a:cs typeface="Arial"/>
                        </a:rPr>
                        <a:t>Wants</a:t>
                      </a:r>
                      <a:endParaRPr lang="zh-CN" altLang="en-US" sz="1800" b="1" i="0">
                        <a:latin typeface="Arial"/>
                        <a:cs typeface="Arial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 sz="105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513719285"/>
                  </a:ext>
                </a:extLst>
              </a:tr>
              <a:tr h="320675">
                <a:tc>
                  <a:txBody>
                    <a:bodyPr/>
                    <a:lstStyle/>
                    <a:p>
                      <a:r>
                        <a:rPr lang="en-US" altLang="zh-CN" sz="1200" b="0" i="0">
                          <a:latin typeface="Arial"/>
                          <a:cs typeface="Arial"/>
                        </a:rPr>
                        <a:t>Unique Natural and Cultural Environments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200" b="0" i="0">
                          <a:latin typeface="Arial"/>
                          <a:cs typeface="Arial"/>
                        </a:rPr>
                        <a:t>6</a:t>
                      </a:r>
                      <a:endParaRPr lang="zh-CN" altLang="en-US" sz="1200" b="0" i="0">
                        <a:latin typeface="Arial"/>
                        <a:cs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869885051"/>
                  </a:ext>
                </a:extLst>
              </a:tr>
              <a:tr h="320675">
                <a:tc>
                  <a:txBody>
                    <a:bodyPr/>
                    <a:lstStyle/>
                    <a:p>
                      <a:r>
                        <a:rPr lang="en-US" altLang="zh-CN" sz="1200" b="0" i="0">
                          <a:latin typeface="Arial"/>
                          <a:cs typeface="Arial"/>
                        </a:rPr>
                        <a:t>Broad Range of Recreation Opportunities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200" b="0" i="0">
                          <a:latin typeface="Arial"/>
                          <a:cs typeface="Arial"/>
                        </a:rPr>
                        <a:t>5</a:t>
                      </a:r>
                      <a:endParaRPr lang="zh-CN" altLang="en-US" sz="1200" b="0" i="0">
                        <a:latin typeface="Arial"/>
                        <a:cs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332460846"/>
                  </a:ext>
                </a:extLst>
              </a:tr>
              <a:tr h="320675">
                <a:tc>
                  <a:txBody>
                    <a:bodyPr/>
                    <a:lstStyle/>
                    <a:p>
                      <a:r>
                        <a:rPr lang="en-US" altLang="zh-CN" sz="1200" b="0" i="0">
                          <a:latin typeface="Arial"/>
                          <a:cs typeface="Arial"/>
                        </a:rPr>
                        <a:t>Functionality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200" b="1" i="0">
                          <a:latin typeface="Arial"/>
                          <a:cs typeface="Arial"/>
                        </a:rPr>
                        <a:t>0</a:t>
                      </a:r>
                      <a:endParaRPr lang="zh-CN" altLang="en-US" sz="1200" b="1" i="0">
                        <a:latin typeface="Arial"/>
                        <a:cs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791727045"/>
                  </a:ext>
                </a:extLst>
              </a:tr>
              <a:tr h="320675">
                <a:tc>
                  <a:txBody>
                    <a:bodyPr/>
                    <a:lstStyle/>
                    <a:p>
                      <a:r>
                        <a:rPr lang="en-US" altLang="zh-CN" sz="1200" b="0" i="0">
                          <a:latin typeface="Arial"/>
                          <a:cs typeface="Arial"/>
                        </a:rPr>
                        <a:t>Resource and Private Land Impacts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200" b="0" i="0">
                          <a:latin typeface="Arial"/>
                          <a:cs typeface="Arial"/>
                        </a:rPr>
                        <a:t>7</a:t>
                      </a:r>
                      <a:endParaRPr lang="zh-CN" altLang="en-US" sz="1200" b="0" i="0">
                        <a:latin typeface="Arial"/>
                        <a:cs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795126444"/>
                  </a:ext>
                </a:extLst>
              </a:tr>
              <a:tr h="320675">
                <a:tc>
                  <a:txBody>
                    <a:bodyPr/>
                    <a:lstStyle/>
                    <a:p>
                      <a:r>
                        <a:rPr lang="en-US" altLang="zh-CN" sz="1200" b="0" i="0">
                          <a:latin typeface="Arial"/>
                          <a:cs typeface="Arial"/>
                        </a:rPr>
                        <a:t>Minimize Costs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200" b="1" i="0">
                          <a:latin typeface="Arial"/>
                          <a:cs typeface="Arial"/>
                        </a:rPr>
                        <a:t>5</a:t>
                      </a:r>
                      <a:endParaRPr lang="zh-CN" altLang="en-US" sz="1200" b="1" i="0">
                        <a:latin typeface="Arial"/>
                        <a:cs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938657693"/>
                  </a:ext>
                </a:extLst>
              </a:tr>
              <a:tr h="320675">
                <a:tc>
                  <a:txBody>
                    <a:bodyPr/>
                    <a:lstStyle/>
                    <a:p>
                      <a:r>
                        <a:rPr lang="en-US" altLang="zh-CN" sz="1200" b="0" i="0">
                          <a:latin typeface="Arial"/>
                          <a:cs typeface="Arial"/>
                        </a:rPr>
                        <a:t>Total Points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200" b="0" i="0">
                          <a:latin typeface="Arial"/>
                          <a:cs typeface="Arial"/>
                        </a:rPr>
                        <a:t>23</a:t>
                      </a:r>
                      <a:endParaRPr lang="zh-CN" altLang="en-US" sz="1200" b="0" i="0">
                        <a:latin typeface="Arial"/>
                        <a:cs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275178869"/>
                  </a:ext>
                </a:extLst>
              </a:tr>
            </a:tbl>
          </a:graphicData>
        </a:graphic>
      </p:graphicFrame>
      <p:pic>
        <p:nvPicPr>
          <p:cNvPr id="7" name="Picture 4" descr="“FNST”的图片搜索结果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01" y="3507707"/>
            <a:ext cx="1436913" cy="144768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8762565" y="4814065"/>
            <a:ext cx="4493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latin typeface="Arial" panose="020B0604020202020204" pitchFamily="34" charset="0"/>
                <a:cs typeface="Arial" panose="020B0604020202020204" pitchFamily="34" charset="0"/>
              </a:rPr>
              <a:t>47</a:t>
            </a:r>
          </a:p>
        </p:txBody>
      </p:sp>
    </p:spTree>
    <p:extLst>
      <p:ext uri="{BB962C8B-B14F-4D97-AF65-F5344CB8AC3E}">
        <p14:creationId xmlns:p14="http://schemas.microsoft.com/office/powerpoint/2010/main" val="2797950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Optimal Decision</a:t>
            </a:r>
            <a:endParaRPr lang="zh-CN" altLang="en-US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17430775"/>
              </p:ext>
            </p:extLst>
          </p:nvPr>
        </p:nvGraphicFramePr>
        <p:xfrm>
          <a:off x="0" y="0"/>
          <a:ext cx="9144000" cy="514350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814961">
                  <a:extLst>
                    <a:ext uri="{9D8B030D-6E8A-4147-A177-3AD203B41FA5}">
                      <a16:colId xmlns="" xmlns:a16="http://schemas.microsoft.com/office/drawing/2014/main" val="3602719944"/>
                    </a:ext>
                  </a:extLst>
                </a:gridCol>
                <a:gridCol w="926790">
                  <a:extLst>
                    <a:ext uri="{9D8B030D-6E8A-4147-A177-3AD203B41FA5}">
                      <a16:colId xmlns="" xmlns:a16="http://schemas.microsoft.com/office/drawing/2014/main" val="1697794693"/>
                    </a:ext>
                  </a:extLst>
                </a:gridCol>
                <a:gridCol w="5402249">
                  <a:extLst>
                    <a:ext uri="{9D8B030D-6E8A-4147-A177-3AD203B41FA5}">
                      <a16:colId xmlns="" xmlns:a16="http://schemas.microsoft.com/office/drawing/2014/main" val="2332948583"/>
                    </a:ext>
                  </a:extLst>
                </a:gridCol>
              </a:tblGrid>
              <a:tr h="589324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Location Criteria "Wants"</a:t>
                      </a:r>
                      <a:endParaRPr lang="zh-CN" altLang="en-US" sz="1400" b="1" i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Weight</a:t>
                      </a:r>
                      <a:endParaRPr lang="zh-CN" altLang="en-US" sz="1400" b="1" i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Alternative D:</a:t>
                      </a:r>
                    </a:p>
                    <a:p>
                      <a:pPr 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Gulf County Southern Route</a:t>
                      </a:r>
                      <a:endParaRPr lang="zh-CN" altLang="en-US" sz="1400" b="1" i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solidFill>
                      <a:schemeClr val="accent3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800240695"/>
                  </a:ext>
                </a:extLst>
              </a:tr>
              <a:tr h="1021156">
                <a:tc>
                  <a:txBody>
                    <a:bodyPr/>
                    <a:lstStyle/>
                    <a:p>
                      <a:pPr algn="l"/>
                      <a:r>
                        <a:rPr lang="en-US" altLang="zh-CN" sz="900" b="0" i="0" kern="1200">
                          <a:latin typeface="Arial"/>
                          <a:cs typeface="Arial"/>
                        </a:rPr>
                        <a:t>Broad Range of Recreation Interests: 10</a:t>
                      </a:r>
                      <a:endParaRPr lang="zh-CN" altLang="en-US" sz="900" b="0" i="0" kern="1200">
                        <a:latin typeface="Arial"/>
                        <a:cs typeface="Arial"/>
                      </a:endParaRPr>
                    </a:p>
                    <a:p>
                      <a:pPr algn="l"/>
                      <a:r>
                        <a:rPr lang="en-US" altLang="zh-CN" sz="900" b="0" i="0" kern="1200">
                          <a:latin typeface="Arial"/>
                          <a:cs typeface="Arial"/>
                        </a:rPr>
                        <a:t>Total Points</a:t>
                      </a:r>
                    </a:p>
                    <a:p>
                      <a:pPr algn="l"/>
                      <a:r>
                        <a:rPr lang="en-US" altLang="zh-CN" sz="900" b="0" i="0" kern="1200">
                          <a:latin typeface="Arial"/>
                          <a:cs typeface="Arial"/>
                        </a:rPr>
                        <a:t>Recreation Opportunities: 4 Points    </a:t>
                      </a:r>
                    </a:p>
                    <a:p>
                      <a:pPr algn="l"/>
                      <a:r>
                        <a:rPr lang="en-US" altLang="zh-CN" sz="900" b="0" i="0" kern="1200">
                          <a:latin typeface="Arial"/>
                          <a:cs typeface="Arial"/>
                        </a:rPr>
                        <a:t>Potential for camping: 3 Points     </a:t>
                      </a:r>
                    </a:p>
                    <a:p>
                      <a:pPr algn="l"/>
                      <a:r>
                        <a:rPr lang="en-US" altLang="zh-CN" sz="900" b="0" i="0" kern="1200">
                          <a:latin typeface="Arial"/>
                          <a:cs typeface="Arial"/>
                        </a:rPr>
                        <a:t>Spur Trail Opportunities: 3 Points        </a:t>
                      </a:r>
                      <a:endParaRPr lang="zh-CN" altLang="en-US" sz="900" b="0" i="0" kern="1200">
                        <a:solidFill>
                          <a:schemeClr val="dk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900" b="0" i="0" kern="1200">
                          <a:latin typeface="Arial"/>
                          <a:cs typeface="Arial"/>
                        </a:rPr>
                        <a:t>10</a:t>
                      </a:r>
                      <a:endParaRPr lang="zh-CN" altLang="en-US" sz="900" b="0" i="0" kern="1200">
                        <a:solidFill>
                          <a:schemeClr val="dk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900" b="0" i="0" kern="120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Biodiversity: 1 Point - There are 3 natural communities crossed.</a:t>
                      </a:r>
                      <a:endParaRPr lang="zh-CN" altLang="en-US" sz="900" b="0" i="0" kern="120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  <a:p>
                      <a:r>
                        <a:rPr lang="en-US" altLang="zh-CN" sz="900" b="0" i="0" kern="120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Altered Landscape: 2 Points - There is 23.2 miles of altered landscape, primarily along road walks.</a:t>
                      </a:r>
                    </a:p>
                    <a:p>
                      <a:r>
                        <a:rPr lang="en-US" altLang="zh-CN" sz="900" b="0" i="0" kern="120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Historic &amp; Cultural Sites: 1 Point - Fountain and Youngstown feature Native American historical and </a:t>
                      </a:r>
                    </a:p>
                    <a:p>
                      <a:r>
                        <a:rPr lang="en-US" altLang="zh-CN" sz="900" b="0" i="0" kern="120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cultural sites.</a:t>
                      </a:r>
                    </a:p>
                    <a:p>
                      <a:r>
                        <a:rPr lang="en-US" altLang="zh-CN" sz="900" b="0" i="0" kern="120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Trail Towns: 2 Points - Youngstown, Fountain, and Wewahitchka could function as trail towns.</a:t>
                      </a:r>
                    </a:p>
                    <a:p>
                      <a:r>
                        <a:rPr lang="en-US" altLang="zh-CN" sz="900" b="0" i="0" kern="120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Arial"/>
                        </a:rPr>
                        <a:t>6/60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724629753"/>
                  </a:ext>
                </a:extLst>
              </a:tr>
              <a:tr h="811731">
                <a:tc>
                  <a:txBody>
                    <a:bodyPr/>
                    <a:lstStyle/>
                    <a:p>
                      <a:pPr algn="l"/>
                      <a:r>
                        <a:rPr lang="en-US" altLang="zh-CN" sz="900" b="0" i="0" kern="1200">
                          <a:latin typeface="Arial"/>
                          <a:cs typeface="Arial"/>
                        </a:rPr>
                        <a:t>Broad Range of Recreation Interests</a:t>
                      </a:r>
                      <a:r>
                        <a:rPr lang="en-US" altLang="zh-CN" sz="900" b="0" i="0" kern="120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: 10 Total  </a:t>
                      </a:r>
                      <a:endParaRPr lang="en-US" altLang="zh-CN" sz="900" b="0" i="0" kern="1200">
                        <a:latin typeface="Arial"/>
                        <a:cs typeface="Arial"/>
                      </a:endParaRPr>
                    </a:p>
                    <a:p>
                      <a:pPr algn="l"/>
                      <a:r>
                        <a:rPr lang="en-US" altLang="zh-CN" sz="900" b="0" i="0" kern="120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Points  </a:t>
                      </a:r>
                    </a:p>
                    <a:p>
                      <a:pPr algn="l"/>
                      <a:r>
                        <a:rPr lang="en-US" altLang="zh-CN" sz="900" b="0" i="0" kern="1200">
                          <a:latin typeface="Arial"/>
                          <a:cs typeface="Arial"/>
                        </a:rPr>
                        <a:t>Recreation Opportunities    </a:t>
                      </a:r>
                      <a:r>
                        <a:rPr lang="en-US" altLang="zh-CN" sz="900" b="0" i="0" kern="120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: 4 Points      </a:t>
                      </a:r>
                    </a:p>
                    <a:p>
                      <a:pPr algn="l"/>
                      <a:r>
                        <a:rPr lang="en-US" altLang="zh-CN" sz="900" b="0" i="0" kern="1200">
                          <a:latin typeface="Arial"/>
                          <a:cs typeface="Arial"/>
                        </a:rPr>
                        <a:t>Potential for camping    </a:t>
                      </a:r>
                      <a:r>
                        <a:rPr lang="en-US" altLang="zh-CN" sz="900" b="0" i="0" kern="120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: 3 Points       </a:t>
                      </a:r>
                      <a:endParaRPr lang="en-US" altLang="zh-CN" sz="900" b="0" i="0" kern="1200">
                        <a:latin typeface="Arial"/>
                        <a:cs typeface="Arial"/>
                      </a:endParaRPr>
                    </a:p>
                    <a:p>
                      <a:pPr algn="l"/>
                      <a:r>
                        <a:rPr lang="en-US" altLang="zh-CN" sz="900" b="0" i="0" kern="1200">
                          <a:latin typeface="Arial"/>
                          <a:cs typeface="Arial"/>
                        </a:rPr>
                        <a:t>Spur Trail Opportunities</a:t>
                      </a:r>
                      <a:r>
                        <a:rPr lang="en-US" altLang="zh-CN" sz="900" b="0" i="0" kern="120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: 3 Points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900" b="0" i="0" kern="1200">
                          <a:latin typeface="Arial"/>
                          <a:cs typeface="Arial"/>
                        </a:rPr>
                        <a:t>8</a:t>
                      </a:r>
                      <a:endParaRPr lang="zh-CN" altLang="en-US" sz="900" b="0" i="0" kern="1200">
                        <a:solidFill>
                          <a:schemeClr val="dk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900" b="0" i="0" kern="120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Recreation Opportunities: 3 Points - Floating</a:t>
                      </a:r>
                      <a:r>
                        <a:rPr lang="en-US" altLang="zh-CN" sz="900" b="0" i="0" kern="1200">
                          <a:latin typeface="Arial"/>
                          <a:cs typeface="Arial"/>
                        </a:rPr>
                        <a:t> </a:t>
                      </a:r>
                      <a:r>
                        <a:rPr lang="en-US" altLang="zh-CN" sz="900" b="0" i="0" kern="120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, fishing, boating, occasionally swimming, and sightseeing are five recreational opportunities along the route.</a:t>
                      </a:r>
                      <a:endParaRPr lang="en-US" altLang="zh-CN" sz="900" b="0" i="0" kern="1200">
                        <a:latin typeface="Arial"/>
                        <a:cs typeface="Arial"/>
                      </a:endParaRPr>
                    </a:p>
                    <a:p>
                      <a:r>
                        <a:rPr lang="en-US" altLang="zh-CN" sz="900" b="0" i="0" kern="120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Potential for Camping: 2 Points - Pine Lakes and Dead Lakes are two potential camping sites.</a:t>
                      </a:r>
                    </a:p>
                    <a:p>
                      <a:r>
                        <a:rPr lang="en-US" altLang="zh-CN" sz="900" b="0" i="0" kern="120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Spur Trail Opportunities: 0 Points - There are no spur trail opportunities.</a:t>
                      </a:r>
                    </a:p>
                    <a:p>
                      <a:r>
                        <a:rPr lang="en-US" altLang="zh-CN" sz="900" b="0" i="0" kern="120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Arial"/>
                        </a:rPr>
                        <a:t>5/40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67258086"/>
                  </a:ext>
                </a:extLst>
              </a:tr>
              <a:tr h="1039983">
                <a:tc>
                  <a:txBody>
                    <a:bodyPr/>
                    <a:lstStyle/>
                    <a:p>
                      <a:pPr algn="l"/>
                      <a:r>
                        <a:rPr lang="en-US" altLang="zh-CN" sz="900" b="0" i="0" kern="1200">
                          <a:latin typeface="Arial"/>
                          <a:cs typeface="Arial"/>
                        </a:rPr>
                        <a:t>Functionality: 10 Total Points</a:t>
                      </a:r>
                    </a:p>
                    <a:p>
                      <a:pPr algn="l"/>
                      <a:r>
                        <a:rPr lang="en-US" altLang="zh-CN" sz="900" b="0" i="0" kern="1200">
                          <a:latin typeface="Arial"/>
                          <a:cs typeface="Arial"/>
                        </a:rPr>
                        <a:t>Safety: 6 Points</a:t>
                      </a:r>
                    </a:p>
                    <a:p>
                      <a:pPr algn="l"/>
                      <a:r>
                        <a:rPr lang="en-US" altLang="zh-CN" sz="900" b="0" i="0" kern="1200">
                          <a:latin typeface="Arial"/>
                          <a:cs typeface="Arial"/>
                        </a:rPr>
                        <a:t>     Amount of </a:t>
                      </a:r>
                      <a:r>
                        <a:rPr lang="en-US" altLang="zh-CN" sz="900" b="0" i="0" kern="1200" err="1">
                          <a:latin typeface="Arial"/>
                          <a:cs typeface="Arial"/>
                        </a:rPr>
                        <a:t>Roadwalk</a:t>
                      </a:r>
                      <a:r>
                        <a:rPr lang="en-US" altLang="zh-CN" sz="900" b="0" i="0" kern="1200">
                          <a:latin typeface="Arial"/>
                          <a:cs typeface="Arial"/>
                        </a:rPr>
                        <a:t>: 4 Points </a:t>
                      </a:r>
                    </a:p>
                    <a:p>
                      <a:pPr algn="l"/>
                      <a:r>
                        <a:rPr lang="en-US" altLang="zh-CN" sz="900" b="0" i="0" kern="1200">
                          <a:latin typeface="Arial"/>
                          <a:cs typeface="Arial"/>
                        </a:rPr>
                        <a:t>         Speed on </a:t>
                      </a:r>
                      <a:r>
                        <a:rPr lang="en-US" altLang="zh-CN" sz="900" b="0" i="0" kern="1200" err="1">
                          <a:latin typeface="Arial"/>
                          <a:cs typeface="Arial"/>
                        </a:rPr>
                        <a:t>Roadwalks</a:t>
                      </a:r>
                      <a:r>
                        <a:rPr lang="en-US" altLang="zh-CN" sz="900" b="0" i="0" kern="1200">
                          <a:latin typeface="Arial"/>
                          <a:cs typeface="Arial"/>
                        </a:rPr>
                        <a:t>: 2 Points </a:t>
                      </a:r>
                    </a:p>
                    <a:p>
                      <a:pPr algn="l"/>
                      <a:r>
                        <a:rPr lang="en-US" altLang="zh-CN" sz="900" b="0" i="0" kern="1200">
                          <a:latin typeface="Arial"/>
                          <a:cs typeface="Arial"/>
                        </a:rPr>
                        <a:t>    Obstacles: 4 Points</a:t>
                      </a:r>
                      <a:endParaRPr lang="en-US" altLang="zh-CN" sz="900" b="0" i="0" kern="1200">
                        <a:solidFill>
                          <a:schemeClr val="dk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900" b="0" i="0" kern="1200">
                          <a:latin typeface="Arial"/>
                          <a:cs typeface="Arial"/>
                        </a:rPr>
                        <a:t>7</a:t>
                      </a:r>
                      <a:endParaRPr lang="zh-CN" altLang="en-US" sz="900" b="0" i="0" kern="1200">
                        <a:solidFill>
                          <a:schemeClr val="dk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900" b="0" i="0" kern="120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Amount of </a:t>
                      </a:r>
                      <a:r>
                        <a:rPr lang="en-US" altLang="zh-CN" sz="900" b="0" i="0" kern="1200" err="1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Roadwalk</a:t>
                      </a:r>
                      <a:r>
                        <a:rPr lang="en-US" altLang="zh-CN" sz="900" b="0" i="0" kern="120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: 0 Points - There is 45.2 miles of </a:t>
                      </a:r>
                      <a:r>
                        <a:rPr lang="en-US" altLang="zh-CN" sz="900" b="0" i="0" kern="1200" err="1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roadwalk</a:t>
                      </a:r>
                      <a:r>
                        <a:rPr lang="en-US" altLang="zh-CN" sz="900" b="0" i="0" kern="120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.</a:t>
                      </a:r>
                      <a:endParaRPr lang="zh-CN" altLang="en-US" sz="900" b="0" i="0" kern="120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  <a:p>
                      <a:r>
                        <a:rPr lang="en-US" altLang="zh-CN" sz="900" b="0" i="0" kern="120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Speed on </a:t>
                      </a:r>
                      <a:r>
                        <a:rPr lang="en-US" altLang="zh-CN" sz="900" b="0" i="0" kern="1200" err="1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Roadwalks</a:t>
                      </a:r>
                      <a:r>
                        <a:rPr lang="en-US" altLang="zh-CN" sz="900" b="0" i="0" kern="120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: 0 Points -  Speed</a:t>
                      </a:r>
                      <a:r>
                        <a:rPr lang="en-US" altLang="zh-CN" sz="900" b="0" i="0" kern="1200">
                          <a:latin typeface="Arial"/>
                          <a:cs typeface="Arial"/>
                        </a:rPr>
                        <a:t> </a:t>
                      </a:r>
                      <a:r>
                        <a:rPr lang="en-US" altLang="zh-CN" sz="900" b="0" i="0" kern="120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limits over 40 mph affect 34.4 miles of </a:t>
                      </a:r>
                      <a:r>
                        <a:rPr lang="en-US" altLang="zh-CN" sz="900" b="0" i="0" kern="1200" err="1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roadwalk</a:t>
                      </a:r>
                      <a:r>
                        <a:rPr lang="en-US" altLang="zh-CN" sz="900" b="0" i="0" kern="120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.</a:t>
                      </a:r>
                    </a:p>
                    <a:p>
                      <a:r>
                        <a:rPr lang="en-US" altLang="zh-CN" sz="900" b="0" i="0" kern="120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Obstacles: 0 Points - There are two major obstacles along this route: A new pedestrian </a:t>
                      </a:r>
                    </a:p>
                    <a:p>
                      <a:r>
                        <a:rPr lang="en-US" altLang="zh-CN" sz="900" b="0" i="0" kern="120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bridge would need to be built across the</a:t>
                      </a:r>
                      <a:r>
                        <a:rPr lang="en-US" altLang="zh-CN" sz="900" b="0" i="0" kern="1200">
                          <a:latin typeface="Arial"/>
                          <a:cs typeface="Arial"/>
                        </a:rPr>
                        <a:t> </a:t>
                      </a:r>
                      <a:r>
                        <a:rPr lang="en-US" altLang="zh-CN" sz="900" b="0" i="0" kern="120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Apalachicola River and there is no safe </a:t>
                      </a:r>
                    </a:p>
                    <a:p>
                      <a:r>
                        <a:rPr lang="en-US" altLang="zh-CN" sz="900" b="0" i="0" kern="120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pedestrian crossing US 231.</a:t>
                      </a:r>
                    </a:p>
                    <a:p>
                      <a:r>
                        <a:rPr lang="en-US" altLang="zh-CN" sz="900" b="0" i="0" kern="120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0/0</a:t>
                      </a:r>
                      <a:r>
                        <a:rPr lang="en-US" altLang="zh-CN" sz="900" b="0" i="0" kern="1200">
                          <a:latin typeface="Arial"/>
                          <a:cs typeface="Arial"/>
                        </a:rPr>
                        <a:t> </a:t>
                      </a:r>
                      <a:endParaRPr lang="en-US" altLang="zh-CN" sz="900" b="0" i="0" kern="1200">
                        <a:solidFill>
                          <a:srgbClr val="000000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677675101"/>
                  </a:ext>
                </a:extLst>
              </a:tr>
              <a:tr h="797320">
                <a:tc>
                  <a:txBody>
                    <a:bodyPr/>
                    <a:lstStyle/>
                    <a:p>
                      <a:pPr algn="l"/>
                      <a:r>
                        <a:rPr lang="en-US" altLang="zh-CN" sz="900" b="0" i="0" kern="1200">
                          <a:latin typeface="Arial"/>
                          <a:cs typeface="Arial"/>
                        </a:rPr>
                        <a:t>Resource and Private Land Impact: 10 Total Points</a:t>
                      </a:r>
                    </a:p>
                    <a:p>
                      <a:pPr algn="l"/>
                      <a:r>
                        <a:rPr lang="en-US" altLang="zh-CN" sz="900" b="0" i="0" kern="1200">
                          <a:latin typeface="Arial"/>
                          <a:cs typeface="Arial"/>
                        </a:rPr>
                        <a:t>Number of Land Owners Impacted: 5 Points </a:t>
                      </a:r>
                    </a:p>
                    <a:p>
                      <a:pPr algn="l"/>
                      <a:r>
                        <a:rPr lang="en-US" altLang="zh-CN" sz="900" b="0" i="0" kern="1200">
                          <a:latin typeface="Arial"/>
                          <a:cs typeface="Arial"/>
                        </a:rPr>
                        <a:t>Public Conservation Land: 5 Points </a:t>
                      </a:r>
                      <a:endParaRPr lang="en-US" altLang="zh-CN" sz="900" b="0" i="0" kern="1200">
                        <a:solidFill>
                          <a:schemeClr val="dk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900" b="0" i="0" kern="1200">
                          <a:latin typeface="Arial"/>
                          <a:cs typeface="Arial"/>
                        </a:rPr>
                        <a:t>5</a:t>
                      </a:r>
                      <a:endParaRPr lang="zh-CN" altLang="en-US" sz="900" b="0" i="0" kern="1200">
                        <a:solidFill>
                          <a:schemeClr val="dk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900" b="0" i="0" kern="120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Number of Landowners Impacted: 5 Points - There are no private landowners impacted.</a:t>
                      </a:r>
                      <a:endParaRPr lang="en-US" altLang="zh-CN" sz="900" b="0" i="0" kern="1200">
                        <a:latin typeface="Arial"/>
                        <a:cs typeface="Arial"/>
                      </a:endParaRPr>
                    </a:p>
                    <a:p>
                      <a:r>
                        <a:rPr lang="en-US" altLang="zh-CN" sz="900" b="0" i="0" kern="120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Public Conservation Land: 2 Points-There is roughly 12,000 acres of public conservation land, primarily around the Apalachicola River WMA and the Dead Lakes Recreation Area.</a:t>
                      </a:r>
                    </a:p>
                    <a:p>
                      <a:r>
                        <a:rPr lang="en-US" altLang="zh-CN" sz="900" b="0" i="0" kern="120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Arial"/>
                        </a:rPr>
                        <a:t>7/35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739883727"/>
                  </a:ext>
                </a:extLst>
              </a:tr>
              <a:tr h="883986">
                <a:tc>
                  <a:txBody>
                    <a:bodyPr/>
                    <a:lstStyle/>
                    <a:p>
                      <a:pPr algn="l"/>
                      <a:r>
                        <a:rPr lang="en-US" altLang="zh-CN" sz="900" b="0" i="0" kern="1200">
                          <a:latin typeface="Arial"/>
                          <a:cs typeface="Arial"/>
                        </a:rPr>
                        <a:t>Minimize Costs: 10 Total Points</a:t>
                      </a:r>
                    </a:p>
                    <a:p>
                      <a:pPr algn="l"/>
                      <a:r>
                        <a:rPr lang="en-US" altLang="zh-CN" sz="900" b="0" i="0" kern="1200">
                          <a:latin typeface="Arial"/>
                          <a:cs typeface="Arial"/>
                        </a:rPr>
                        <a:t>Trail Miles: 4 Points </a:t>
                      </a:r>
                    </a:p>
                    <a:p>
                      <a:pPr algn="l"/>
                      <a:r>
                        <a:rPr lang="en-US" altLang="zh-CN" sz="900" b="0" i="0" kern="1200">
                          <a:latin typeface="Arial"/>
                          <a:cs typeface="Arial"/>
                        </a:rPr>
                        <a:t>Total Land Acquisition Needs: 4 Points </a:t>
                      </a:r>
                    </a:p>
                    <a:p>
                      <a:pPr algn="l"/>
                      <a:r>
                        <a:rPr lang="en-US" altLang="zh-CN" sz="900" b="0" i="0" kern="1200">
                          <a:latin typeface="Arial"/>
                          <a:cs typeface="Arial"/>
                        </a:rPr>
                        <a:t>Major Infrastructure Costs: 2 Points </a:t>
                      </a:r>
                      <a:endParaRPr lang="en-US" altLang="zh-CN" sz="900" b="0" i="0" kern="1200">
                        <a:solidFill>
                          <a:schemeClr val="dk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900" b="0" i="0" kern="1200">
                          <a:latin typeface="Arial"/>
                          <a:cs typeface="Arial"/>
                        </a:rPr>
                        <a:t>5</a:t>
                      </a:r>
                      <a:endParaRPr lang="zh-CN" altLang="en-US" sz="900" b="0" i="0" kern="1200">
                        <a:solidFill>
                          <a:schemeClr val="dk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900" b="0" i="0" kern="120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Trail Miles: 1 Point - The total mileage for this trail is 63.7 miles.</a:t>
                      </a:r>
                      <a:endParaRPr lang="zh-CN" altLang="en-US" sz="900" b="0" i="0" kern="120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  <a:p>
                      <a:r>
                        <a:rPr lang="en-US" altLang="zh-CN" sz="900" b="0" i="0" kern="120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Total Land Acquisition Needs: 4 Points - No</a:t>
                      </a:r>
                      <a:r>
                        <a:rPr lang="en-US" altLang="zh-CN" sz="900" b="0" i="0" kern="1200">
                          <a:latin typeface="Arial"/>
                          <a:cs typeface="Arial"/>
                        </a:rPr>
                        <a:t> </a:t>
                      </a:r>
                      <a:r>
                        <a:rPr lang="en-US" altLang="zh-CN" sz="900" b="0" i="0" kern="120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land acquisition would be acquired.</a:t>
                      </a:r>
                    </a:p>
                    <a:p>
                      <a:r>
                        <a:rPr lang="en-US" altLang="zh-CN" sz="900" b="0" i="0" kern="120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Major Infrastructure Costs: 0 Points - A roughly 700-feet bridge crossing the Apalachicola River would need to be constructed.</a:t>
                      </a:r>
                    </a:p>
                    <a:p>
                      <a:r>
                        <a:rPr lang="en-US" altLang="zh-CN" sz="900" b="0" i="0" kern="120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5/25</a:t>
                      </a:r>
                      <a:endParaRPr lang="zh-CN" altLang="en-US" sz="900" b="0" i="0" kern="1200">
                        <a:solidFill>
                          <a:srgbClr val="000000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400941816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8731215" y="4814065"/>
            <a:ext cx="4493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latin typeface="Arial" panose="020B0604020202020204" pitchFamily="34" charset="0"/>
                <a:cs typeface="Arial" panose="020B0604020202020204" pitchFamily="34" charset="0"/>
              </a:rPr>
              <a:t>48</a:t>
            </a:r>
          </a:p>
        </p:txBody>
      </p:sp>
    </p:spTree>
    <p:extLst>
      <p:ext uri="{BB962C8B-B14F-4D97-AF65-F5344CB8AC3E}">
        <p14:creationId xmlns:p14="http://schemas.microsoft.com/office/powerpoint/2010/main" val="3634617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95470" y="0"/>
            <a:ext cx="9144000" cy="884466"/>
          </a:xfrm>
        </p:spPr>
        <p:txBody>
          <a:bodyPr/>
          <a:lstStyle/>
          <a:p>
            <a:r>
              <a:rPr lang="en-US" altLang="zh-CN">
                <a:solidFill>
                  <a:schemeClr val="tx1"/>
                </a:solidFill>
              </a:rPr>
              <a:t>Optimal Decision</a:t>
            </a:r>
            <a:endParaRPr lang="zh-CN" altLang="en-US">
              <a:solidFill>
                <a:schemeClr val="tx1"/>
              </a:solidFill>
            </a:endParaRPr>
          </a:p>
        </p:txBody>
      </p:sp>
      <p:pic>
        <p:nvPicPr>
          <p:cNvPr id="5" name="image33.png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658532" y="1147730"/>
            <a:ext cx="7233948" cy="3373469"/>
          </a:xfrm>
          <a:prstGeom prst="rect">
            <a:avLst/>
          </a:prstGeom>
        </p:spPr>
      </p:pic>
      <p:pic>
        <p:nvPicPr>
          <p:cNvPr id="4" name="Picture 4" descr="“FNST”的图片搜索结果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01" y="3507707"/>
            <a:ext cx="1436913" cy="144768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8762565" y="4814065"/>
            <a:ext cx="4493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latin typeface="Arial" panose="020B0604020202020204" pitchFamily="34" charset="0"/>
                <a:cs typeface="Arial" panose="020B0604020202020204" pitchFamily="34" charset="0"/>
              </a:rPr>
              <a:t>49</a:t>
            </a:r>
          </a:p>
        </p:txBody>
      </p:sp>
    </p:spTree>
    <p:extLst>
      <p:ext uri="{BB962C8B-B14F-4D97-AF65-F5344CB8AC3E}">
        <p14:creationId xmlns:p14="http://schemas.microsoft.com/office/powerpoint/2010/main" val="3111257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19794" y="0"/>
            <a:ext cx="9144000" cy="884466"/>
          </a:xfrm>
        </p:spPr>
        <p:txBody>
          <a:bodyPr/>
          <a:lstStyle/>
          <a:p>
            <a:r>
              <a:rPr lang="en-US" altLang="zh-CN">
                <a:solidFill>
                  <a:schemeClr val="tx1"/>
                </a:solidFill>
              </a:rPr>
              <a:t>Moving Forward </a:t>
            </a:r>
            <a:endParaRPr lang="zh-CN" altLang="en-US">
              <a:solidFill>
                <a:schemeClr val="tx1"/>
              </a:solidFill>
            </a:endParaRPr>
          </a:p>
        </p:txBody>
      </p:sp>
      <p:pic>
        <p:nvPicPr>
          <p:cNvPr id="5" name="Picture 4" descr="“FNST”的图片搜索结果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01" y="3507707"/>
            <a:ext cx="1436913" cy="144768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1594188207"/>
              </p:ext>
            </p:extLst>
          </p:nvPr>
        </p:nvGraphicFramePr>
        <p:xfrm>
          <a:off x="1647825" y="818683"/>
          <a:ext cx="7114739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8762565" y="4814065"/>
            <a:ext cx="4493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latin typeface="Arial" panose="020B0604020202020204" pitchFamily="34" charset="0"/>
                <a:cs typeface="Arial" panose="020B0604020202020204" pitchFamily="34" charset="0"/>
              </a:rPr>
              <a:t>50</a:t>
            </a:r>
          </a:p>
        </p:txBody>
      </p:sp>
    </p:spTree>
    <p:extLst>
      <p:ext uri="{BB962C8B-B14F-4D97-AF65-F5344CB8AC3E}">
        <p14:creationId xmlns:p14="http://schemas.microsoft.com/office/powerpoint/2010/main" val="2808279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19794" y="0"/>
            <a:ext cx="9144000" cy="884466"/>
          </a:xfrm>
        </p:spPr>
        <p:txBody>
          <a:bodyPr/>
          <a:lstStyle/>
          <a:p>
            <a:r>
              <a:rPr lang="en-US" altLang="zh-CN">
                <a:solidFill>
                  <a:schemeClr val="tx1"/>
                </a:solidFill>
              </a:rPr>
              <a:t>Moving Forward </a:t>
            </a:r>
            <a:endParaRPr lang="zh-CN" altLang="en-US">
              <a:solidFill>
                <a:schemeClr val="tx1"/>
              </a:solidFill>
            </a:endParaRPr>
          </a:p>
        </p:txBody>
      </p:sp>
      <p:pic>
        <p:nvPicPr>
          <p:cNvPr id="5" name="Picture 4" descr="“FNST”的图片搜索结果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01" y="3507707"/>
            <a:ext cx="1436913" cy="144768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1881963" y="1180214"/>
            <a:ext cx="595423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  <a:buFont typeface="Arial" pitchFamily="34" charset="0"/>
              <a:buChar char="•"/>
            </a:pP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Further develop FPDL survey if needed</a:t>
            </a:r>
          </a:p>
          <a:p>
            <a:pPr>
              <a:lnSpc>
                <a:spcPct val="200000"/>
              </a:lnSpc>
              <a:buFont typeface="Arial" pitchFamily="34" charset="0"/>
              <a:buChar char="•"/>
            </a:pP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Implementation of survey</a:t>
            </a:r>
          </a:p>
          <a:p>
            <a:pPr lvl="1">
              <a:lnSpc>
                <a:spcPct val="200000"/>
              </a:lnSpc>
              <a:buFont typeface="Arial" pitchFamily="34" charset="0"/>
              <a:buChar char="•"/>
            </a:pP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Targeted audience</a:t>
            </a:r>
          </a:p>
          <a:p>
            <a:pPr>
              <a:buFont typeface="Arial" pitchFamily="34" charset="0"/>
              <a:buChar char="•"/>
            </a:pPr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Arial" pitchFamily="34" charset="0"/>
              <a:buChar char="•"/>
            </a:pPr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762565" y="4824515"/>
            <a:ext cx="4493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latin typeface="Arial" panose="020B0604020202020204" pitchFamily="34" charset="0"/>
                <a:cs typeface="Arial" panose="020B0604020202020204" pitchFamily="34" charset="0"/>
              </a:rPr>
              <a:t>51</a:t>
            </a:r>
          </a:p>
        </p:txBody>
      </p:sp>
    </p:spTree>
    <p:extLst>
      <p:ext uri="{BB962C8B-B14F-4D97-AF65-F5344CB8AC3E}">
        <p14:creationId xmlns:p14="http://schemas.microsoft.com/office/powerpoint/2010/main" val="2808279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extLst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9725" y="0"/>
            <a:ext cx="9144000" cy="884466"/>
          </a:xfrm>
        </p:spPr>
        <p:txBody>
          <a:bodyPr/>
          <a:lstStyle/>
          <a:p>
            <a:r>
              <a:rPr lang="en-US">
                <a:solidFill>
                  <a:schemeClr val="tx1"/>
                </a:solidFill>
              </a:rPr>
              <a:t>Questions &amp; Comments</a:t>
            </a:r>
          </a:p>
        </p:txBody>
      </p:sp>
      <p:pic>
        <p:nvPicPr>
          <p:cNvPr id="5" name="Picture 4" descr="“FNST”的图片搜索结果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32" y="3504481"/>
            <a:ext cx="1436913" cy="144768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7440" y="884466"/>
            <a:ext cx="5513832" cy="413537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8762565" y="4814065"/>
            <a:ext cx="4493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latin typeface="Arial" panose="020B0604020202020204" pitchFamily="34" charset="0"/>
                <a:cs typeface="Arial" panose="020B0604020202020204" pitchFamily="34" charset="0"/>
              </a:rPr>
              <a:t>52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72</TotalTime>
  <Words>2272</Words>
  <Application>Microsoft Office PowerPoint</Application>
  <PresentationFormat>On-screen Show (16:9)</PresentationFormat>
  <Paragraphs>931</Paragraphs>
  <Slides>53</Slides>
  <Notes>46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53</vt:i4>
      </vt:variant>
    </vt:vector>
  </HeadingPairs>
  <TitlesOfParts>
    <vt:vector size="64" baseType="lpstr">
      <vt:lpstr>맑은 고딕</vt:lpstr>
      <vt:lpstr>맑은 고딕</vt:lpstr>
      <vt:lpstr>宋体</vt:lpstr>
      <vt:lpstr>Arial</vt:lpstr>
      <vt:lpstr>Calibri</vt:lpstr>
      <vt:lpstr>等线</vt:lpstr>
      <vt:lpstr>Verdana</vt:lpstr>
      <vt:lpstr>Office Theme</vt:lpstr>
      <vt:lpstr>Custom Design</vt:lpstr>
      <vt:lpstr>1_Office Theme</vt:lpstr>
      <vt:lpstr>1_Custom Design</vt:lpstr>
      <vt:lpstr>PowerPoint Presentation</vt:lpstr>
      <vt:lpstr>Studio Members​</vt:lpstr>
      <vt:lpstr>Agenda</vt:lpstr>
      <vt:lpstr>Scope of Work</vt:lpstr>
      <vt:lpstr>Florida National Scenic Trail</vt:lpstr>
      <vt:lpstr>PowerPoint Presentation</vt:lpstr>
      <vt:lpstr>Intro to Economic Impact Analysis</vt:lpstr>
      <vt:lpstr>Methodology Outline</vt:lpstr>
      <vt:lpstr>Literature Review</vt:lpstr>
      <vt:lpstr>Change in Scope</vt:lpstr>
      <vt:lpstr>FDEP/FPS Formula 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Results</vt:lpstr>
      <vt:lpstr>PowerPoint Presentation</vt:lpstr>
      <vt:lpstr>PowerPoint Presentation</vt:lpstr>
      <vt:lpstr>PowerPoint Presentation</vt:lpstr>
      <vt:lpstr>Conclusion</vt:lpstr>
      <vt:lpstr>PowerPoint Presentation</vt:lpstr>
      <vt:lpstr>The Gap</vt:lpstr>
      <vt:lpstr>Methodology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Alternative A: Existing Route</vt:lpstr>
      <vt:lpstr>Alternative A: Existing Route</vt:lpstr>
      <vt:lpstr>Alternative A: Existing Route</vt:lpstr>
      <vt:lpstr>Optimal Decision</vt:lpstr>
      <vt:lpstr>PowerPoint Presentation</vt:lpstr>
      <vt:lpstr>Alternative B: Four Mile Creek</vt:lpstr>
      <vt:lpstr>Alternative B: Four Mile Creek</vt:lpstr>
      <vt:lpstr>Optimal Decision</vt:lpstr>
      <vt:lpstr>PowerPoint Presentation</vt:lpstr>
      <vt:lpstr>Alternative C: Marianna</vt:lpstr>
      <vt:lpstr>Alternative C: Marianna</vt:lpstr>
      <vt:lpstr>Alternative C: Marianna</vt:lpstr>
      <vt:lpstr>Optimal Decision</vt:lpstr>
      <vt:lpstr>PowerPoint Presentation</vt:lpstr>
      <vt:lpstr>Alternative D: Dead Lake</vt:lpstr>
      <vt:lpstr>Alternative D: Dead Lake</vt:lpstr>
      <vt:lpstr>Optimal Decision</vt:lpstr>
      <vt:lpstr>Optimal Decision</vt:lpstr>
      <vt:lpstr>Moving Forward </vt:lpstr>
      <vt:lpstr>Moving Forward </vt:lpstr>
      <vt:lpstr>Questions &amp; Comments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Michael Schilling</dc:creator>
  <cp:lastModifiedBy>Thomas, Shawn C -FS</cp:lastModifiedBy>
  <cp:revision>14</cp:revision>
  <dcterms:modified xsi:type="dcterms:W3CDTF">2017-07-28T14:12:04Z</dcterms:modified>
</cp:coreProperties>
</file>