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image72.jpg" ContentType="image/jpg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media/image76.jpg" ContentType="image/jpg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media/image85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88"/>
  </p:notesMasterIdLst>
  <p:sldIdLst>
    <p:sldId id="347" r:id="rId2"/>
    <p:sldId id="348" r:id="rId3"/>
    <p:sldId id="349" r:id="rId4"/>
    <p:sldId id="350" r:id="rId5"/>
    <p:sldId id="351" r:id="rId6"/>
    <p:sldId id="425" r:id="rId7"/>
    <p:sldId id="352" r:id="rId8"/>
    <p:sldId id="353" r:id="rId9"/>
    <p:sldId id="354" r:id="rId10"/>
    <p:sldId id="355" r:id="rId11"/>
    <p:sldId id="356" r:id="rId12"/>
    <p:sldId id="362" r:id="rId13"/>
    <p:sldId id="366" r:id="rId14"/>
    <p:sldId id="415" r:id="rId15"/>
    <p:sldId id="414" r:id="rId16"/>
    <p:sldId id="444" r:id="rId17"/>
    <p:sldId id="458" r:id="rId18"/>
    <p:sldId id="459" r:id="rId19"/>
    <p:sldId id="461" r:id="rId20"/>
    <p:sldId id="447" r:id="rId21"/>
    <p:sldId id="450" r:id="rId22"/>
    <p:sldId id="451" r:id="rId23"/>
    <p:sldId id="452" r:id="rId24"/>
    <p:sldId id="448" r:id="rId25"/>
    <p:sldId id="453" r:id="rId26"/>
    <p:sldId id="454" r:id="rId27"/>
    <p:sldId id="449" r:id="rId28"/>
    <p:sldId id="455" r:id="rId29"/>
    <p:sldId id="456" r:id="rId30"/>
    <p:sldId id="457" r:id="rId31"/>
    <p:sldId id="427" r:id="rId32"/>
    <p:sldId id="439" r:id="rId33"/>
    <p:sldId id="440" r:id="rId34"/>
    <p:sldId id="441" r:id="rId35"/>
    <p:sldId id="442" r:id="rId36"/>
    <p:sldId id="369" r:id="rId37"/>
    <p:sldId id="371" r:id="rId38"/>
    <p:sldId id="406" r:id="rId39"/>
    <p:sldId id="408" r:id="rId40"/>
    <p:sldId id="409" r:id="rId41"/>
    <p:sldId id="410" r:id="rId42"/>
    <p:sldId id="411" r:id="rId43"/>
    <p:sldId id="412" r:id="rId44"/>
    <p:sldId id="407" r:id="rId45"/>
    <p:sldId id="462" r:id="rId46"/>
    <p:sldId id="463" r:id="rId47"/>
    <p:sldId id="464" r:id="rId48"/>
    <p:sldId id="465" r:id="rId49"/>
    <p:sldId id="466" r:id="rId50"/>
    <p:sldId id="467" r:id="rId51"/>
    <p:sldId id="468" r:id="rId52"/>
    <p:sldId id="469" r:id="rId53"/>
    <p:sldId id="470" r:id="rId54"/>
    <p:sldId id="471" r:id="rId55"/>
    <p:sldId id="472" r:id="rId56"/>
    <p:sldId id="473" r:id="rId57"/>
    <p:sldId id="474" r:id="rId58"/>
    <p:sldId id="475" r:id="rId59"/>
    <p:sldId id="416" r:id="rId60"/>
    <p:sldId id="419" r:id="rId61"/>
    <p:sldId id="420" r:id="rId62"/>
    <p:sldId id="421" r:id="rId63"/>
    <p:sldId id="422" r:id="rId64"/>
    <p:sldId id="428" r:id="rId65"/>
    <p:sldId id="424" r:id="rId66"/>
    <p:sldId id="381" r:id="rId67"/>
    <p:sldId id="384" r:id="rId68"/>
    <p:sldId id="385" r:id="rId69"/>
    <p:sldId id="387" r:id="rId70"/>
    <p:sldId id="388" r:id="rId71"/>
    <p:sldId id="429" r:id="rId72"/>
    <p:sldId id="389" r:id="rId73"/>
    <p:sldId id="392" r:id="rId74"/>
    <p:sldId id="393" r:id="rId75"/>
    <p:sldId id="394" r:id="rId76"/>
    <p:sldId id="395" r:id="rId77"/>
    <p:sldId id="430" r:id="rId78"/>
    <p:sldId id="431" r:id="rId79"/>
    <p:sldId id="432" r:id="rId80"/>
    <p:sldId id="433" r:id="rId81"/>
    <p:sldId id="434" r:id="rId82"/>
    <p:sldId id="435" r:id="rId83"/>
    <p:sldId id="436" r:id="rId84"/>
    <p:sldId id="437" r:id="rId85"/>
    <p:sldId id="403" r:id="rId86"/>
    <p:sldId id="404" r:id="rId8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3" autoAdjust="0"/>
    <p:restoredTop sz="91697" autoAdjust="0"/>
  </p:normalViewPr>
  <p:slideViewPr>
    <p:cSldViewPr>
      <p:cViewPr varScale="1">
        <p:scale>
          <a:sx n="93" d="100"/>
          <a:sy n="93" d="100"/>
        </p:scale>
        <p:origin x="1008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nageondelestang\AppData\Local\Microsoft\Windows\Temporary%20Internet%20Files\Content.Outlook\IVN3MHZP\FNST_accounting_2012-1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cat>
            <c:strRef>
              <c:f>Sheet1!$H$7:$H$10</c:f>
              <c:strCache>
                <c:ptCount val="4"/>
                <c:pt idx="0">
                  <c:v>Goal 4</c:v>
                </c:pt>
                <c:pt idx="1">
                  <c:v>Goal 3</c:v>
                </c:pt>
                <c:pt idx="2">
                  <c:v>Goal 2</c:v>
                </c:pt>
                <c:pt idx="3">
                  <c:v>Goal 1</c:v>
                </c:pt>
              </c:strCache>
            </c:strRef>
          </c:cat>
          <c:val>
            <c:numRef>
              <c:f>Sheet1!$I$7:$I$10</c:f>
              <c:numCache>
                <c:formatCode>0.0%</c:formatCode>
                <c:ptCount val="4"/>
                <c:pt idx="0">
                  <c:v>0.65</c:v>
                </c:pt>
                <c:pt idx="1">
                  <c:v>0.1</c:v>
                </c:pt>
                <c:pt idx="2">
                  <c:v>1</c:v>
                </c:pt>
                <c:pt idx="3">
                  <c:v>0.32400000000000001</c:v>
                </c:pt>
              </c:numCache>
            </c:numRef>
          </c:val>
        </c:ser>
        <c:ser>
          <c:idx val="1"/>
          <c:order val="1"/>
          <c:spPr>
            <a:solidFill>
              <a:schemeClr val="accent1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Sheet1!$H$7:$H$10</c:f>
              <c:strCache>
                <c:ptCount val="4"/>
                <c:pt idx="0">
                  <c:v>Goal 4</c:v>
                </c:pt>
                <c:pt idx="1">
                  <c:v>Goal 3</c:v>
                </c:pt>
                <c:pt idx="2">
                  <c:v>Goal 2</c:v>
                </c:pt>
                <c:pt idx="3">
                  <c:v>Goal 1</c:v>
                </c:pt>
              </c:strCache>
            </c:strRef>
          </c:cat>
          <c:val>
            <c:numRef>
              <c:f>Sheet1!$J$7:$J$10</c:f>
              <c:numCache>
                <c:formatCode>0.0%</c:formatCode>
                <c:ptCount val="4"/>
                <c:pt idx="0">
                  <c:v>0.35</c:v>
                </c:pt>
                <c:pt idx="1">
                  <c:v>0.9</c:v>
                </c:pt>
                <c:pt idx="2">
                  <c:v>0</c:v>
                </c:pt>
                <c:pt idx="3">
                  <c:v>0.67599999999999993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945288"/>
        <c:axId val="313948816"/>
      </c:barChart>
      <c:catAx>
        <c:axId val="313945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948816"/>
        <c:crosses val="autoZero"/>
        <c:auto val="1"/>
        <c:lblAlgn val="ctr"/>
        <c:lblOffset val="100"/>
        <c:noMultiLvlLbl val="0"/>
      </c:catAx>
      <c:valAx>
        <c:axId val="31394881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945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223736976"/>
        <c:axId val="223737368"/>
      </c:areaChart>
      <c:catAx>
        <c:axId val="22373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C0D0E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23737368"/>
        <c:crosses val="autoZero"/>
        <c:auto val="1"/>
        <c:lblAlgn val="ctr"/>
        <c:lblOffset val="100"/>
        <c:noMultiLvlLbl val="0"/>
      </c:catAx>
      <c:valAx>
        <c:axId val="223737368"/>
        <c:scaling>
          <c:orientation val="minMax"/>
          <c:max val="13537"/>
          <c:min val="0"/>
        </c:scaling>
        <c:delete val="0"/>
        <c:axPos val="l"/>
        <c:majorGridlines>
          <c:spPr>
            <a:ln w="12700">
              <a:solidFill>
                <a:srgbClr val="D8D8D8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23736976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Sheet1!$A$2:$A$170</c:f>
              <c:strCache>
                <c:ptCount val="169"/>
                <c:pt idx="0">
                  <c:v>Aug 01</c:v>
                </c:pt>
                <c:pt idx="1">
                  <c:v>Aug 02</c:v>
                </c:pt>
                <c:pt idx="2">
                  <c:v>Aug 03</c:v>
                </c:pt>
                <c:pt idx="3">
                  <c:v>Aug 04</c:v>
                </c:pt>
                <c:pt idx="4">
                  <c:v>Aug 05</c:v>
                </c:pt>
                <c:pt idx="5">
                  <c:v>Aug 06</c:v>
                </c:pt>
                <c:pt idx="6">
                  <c:v>Aug 07</c:v>
                </c:pt>
                <c:pt idx="7">
                  <c:v>Aug 08</c:v>
                </c:pt>
                <c:pt idx="8">
                  <c:v>Aug 09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01</c:v>
                </c:pt>
                <c:pt idx="32">
                  <c:v>Sep 02</c:v>
                </c:pt>
                <c:pt idx="33">
                  <c:v>Sep 03</c:v>
                </c:pt>
                <c:pt idx="34">
                  <c:v>Sep 04</c:v>
                </c:pt>
                <c:pt idx="35">
                  <c:v>Sep 05</c:v>
                </c:pt>
                <c:pt idx="36">
                  <c:v>Sep 06</c:v>
                </c:pt>
                <c:pt idx="37">
                  <c:v>Sep 07</c:v>
                </c:pt>
                <c:pt idx="38">
                  <c:v>Sep 08</c:v>
                </c:pt>
                <c:pt idx="39">
                  <c:v>Sep 09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  <c:pt idx="61">
                  <c:v>Oct 01</c:v>
                </c:pt>
                <c:pt idx="62">
                  <c:v>Oct 02</c:v>
                </c:pt>
                <c:pt idx="63">
                  <c:v>Oct 03</c:v>
                </c:pt>
                <c:pt idx="64">
                  <c:v>Oct 04</c:v>
                </c:pt>
                <c:pt idx="65">
                  <c:v>Oct 05</c:v>
                </c:pt>
                <c:pt idx="66">
                  <c:v>Oct 06</c:v>
                </c:pt>
                <c:pt idx="67">
                  <c:v>Oct 07</c:v>
                </c:pt>
                <c:pt idx="68">
                  <c:v>Oct 08</c:v>
                </c:pt>
                <c:pt idx="69">
                  <c:v>Oct 09</c:v>
                </c:pt>
                <c:pt idx="70">
                  <c:v>Oct 10</c:v>
                </c:pt>
                <c:pt idx="71">
                  <c:v>Oct 11</c:v>
                </c:pt>
                <c:pt idx="72">
                  <c:v>Oct 12</c:v>
                </c:pt>
                <c:pt idx="73">
                  <c:v>Oct 13</c:v>
                </c:pt>
                <c:pt idx="74">
                  <c:v>Oct 14</c:v>
                </c:pt>
                <c:pt idx="75">
                  <c:v>Oct 15</c:v>
                </c:pt>
                <c:pt idx="76">
                  <c:v>Oct 16</c:v>
                </c:pt>
                <c:pt idx="77">
                  <c:v>Oct 17</c:v>
                </c:pt>
                <c:pt idx="78">
                  <c:v>Oct 18</c:v>
                </c:pt>
                <c:pt idx="79">
                  <c:v>Oct 19</c:v>
                </c:pt>
                <c:pt idx="80">
                  <c:v>Oct 20</c:v>
                </c:pt>
                <c:pt idx="81">
                  <c:v>Oct 21</c:v>
                </c:pt>
                <c:pt idx="82">
                  <c:v>Oct 22</c:v>
                </c:pt>
                <c:pt idx="83">
                  <c:v>Oct 23</c:v>
                </c:pt>
                <c:pt idx="84">
                  <c:v>Oct 24</c:v>
                </c:pt>
                <c:pt idx="85">
                  <c:v>Oct 25</c:v>
                </c:pt>
                <c:pt idx="86">
                  <c:v>Oct 26</c:v>
                </c:pt>
                <c:pt idx="87">
                  <c:v>Oct 27</c:v>
                </c:pt>
                <c:pt idx="88">
                  <c:v>Oct 28</c:v>
                </c:pt>
                <c:pt idx="89">
                  <c:v>Oct 29</c:v>
                </c:pt>
                <c:pt idx="90">
                  <c:v>Oct 30</c:v>
                </c:pt>
                <c:pt idx="91">
                  <c:v>Oct 31</c:v>
                </c:pt>
                <c:pt idx="92">
                  <c:v>Nov 01</c:v>
                </c:pt>
                <c:pt idx="93">
                  <c:v>Nov 02</c:v>
                </c:pt>
                <c:pt idx="94">
                  <c:v>Nov 03</c:v>
                </c:pt>
                <c:pt idx="95">
                  <c:v>Nov 04</c:v>
                </c:pt>
                <c:pt idx="96">
                  <c:v>Nov 05</c:v>
                </c:pt>
                <c:pt idx="97">
                  <c:v>Nov 06</c:v>
                </c:pt>
                <c:pt idx="98">
                  <c:v>Nov 07</c:v>
                </c:pt>
                <c:pt idx="99">
                  <c:v>Nov 08</c:v>
                </c:pt>
                <c:pt idx="100">
                  <c:v>Nov 09</c:v>
                </c:pt>
                <c:pt idx="101">
                  <c:v>Nov 10</c:v>
                </c:pt>
                <c:pt idx="102">
                  <c:v>Nov 11</c:v>
                </c:pt>
                <c:pt idx="103">
                  <c:v>Nov 12</c:v>
                </c:pt>
                <c:pt idx="104">
                  <c:v>Nov 13</c:v>
                </c:pt>
                <c:pt idx="105">
                  <c:v>Nov 14</c:v>
                </c:pt>
                <c:pt idx="106">
                  <c:v>Nov 15</c:v>
                </c:pt>
                <c:pt idx="107">
                  <c:v>Nov 16</c:v>
                </c:pt>
                <c:pt idx="108">
                  <c:v>Nov 17</c:v>
                </c:pt>
                <c:pt idx="109">
                  <c:v>Nov 18</c:v>
                </c:pt>
                <c:pt idx="110">
                  <c:v>Nov 19</c:v>
                </c:pt>
                <c:pt idx="111">
                  <c:v>Nov 20</c:v>
                </c:pt>
                <c:pt idx="112">
                  <c:v>Nov 21</c:v>
                </c:pt>
                <c:pt idx="113">
                  <c:v>Nov 22</c:v>
                </c:pt>
                <c:pt idx="114">
                  <c:v>Nov 23</c:v>
                </c:pt>
                <c:pt idx="115">
                  <c:v>Nov 24</c:v>
                </c:pt>
                <c:pt idx="116">
                  <c:v>Nov 25</c:v>
                </c:pt>
                <c:pt idx="117">
                  <c:v>Nov 26</c:v>
                </c:pt>
                <c:pt idx="118">
                  <c:v>Nov 27</c:v>
                </c:pt>
                <c:pt idx="119">
                  <c:v>Nov 28</c:v>
                </c:pt>
                <c:pt idx="120">
                  <c:v>Nov 29</c:v>
                </c:pt>
                <c:pt idx="121">
                  <c:v>Nov 30</c:v>
                </c:pt>
                <c:pt idx="122">
                  <c:v>Dec 01</c:v>
                </c:pt>
                <c:pt idx="123">
                  <c:v>Dec 02</c:v>
                </c:pt>
                <c:pt idx="124">
                  <c:v>Dec 03</c:v>
                </c:pt>
                <c:pt idx="125">
                  <c:v>Dec 04</c:v>
                </c:pt>
                <c:pt idx="126">
                  <c:v>Dec 05</c:v>
                </c:pt>
                <c:pt idx="127">
                  <c:v>Dec 06</c:v>
                </c:pt>
                <c:pt idx="128">
                  <c:v>Dec 07</c:v>
                </c:pt>
                <c:pt idx="129">
                  <c:v>Dec 08</c:v>
                </c:pt>
                <c:pt idx="130">
                  <c:v>Dec 09</c:v>
                </c:pt>
                <c:pt idx="131">
                  <c:v>Dec 10</c:v>
                </c:pt>
                <c:pt idx="132">
                  <c:v>Dec 11</c:v>
                </c:pt>
                <c:pt idx="133">
                  <c:v>Dec 12</c:v>
                </c:pt>
                <c:pt idx="134">
                  <c:v>Dec 13</c:v>
                </c:pt>
                <c:pt idx="135">
                  <c:v>Dec 14</c:v>
                </c:pt>
                <c:pt idx="136">
                  <c:v>Dec 15</c:v>
                </c:pt>
                <c:pt idx="137">
                  <c:v>Dec 16</c:v>
                </c:pt>
                <c:pt idx="138">
                  <c:v>Dec 17</c:v>
                </c:pt>
                <c:pt idx="139">
                  <c:v>Dec 18</c:v>
                </c:pt>
                <c:pt idx="140">
                  <c:v>Dec 19</c:v>
                </c:pt>
                <c:pt idx="141">
                  <c:v>Dec 20</c:v>
                </c:pt>
                <c:pt idx="142">
                  <c:v>Dec 21</c:v>
                </c:pt>
                <c:pt idx="143">
                  <c:v>Dec 22</c:v>
                </c:pt>
                <c:pt idx="144">
                  <c:v>Dec 23</c:v>
                </c:pt>
                <c:pt idx="145">
                  <c:v>Dec 24</c:v>
                </c:pt>
                <c:pt idx="146">
                  <c:v>Dec 25</c:v>
                </c:pt>
                <c:pt idx="147">
                  <c:v>Dec 26</c:v>
                </c:pt>
                <c:pt idx="148">
                  <c:v>Dec 27</c:v>
                </c:pt>
                <c:pt idx="149">
                  <c:v>Dec 28</c:v>
                </c:pt>
                <c:pt idx="150">
                  <c:v>Dec 29</c:v>
                </c:pt>
                <c:pt idx="151">
                  <c:v>Dec 30</c:v>
                </c:pt>
                <c:pt idx="152">
                  <c:v>Dec 31</c:v>
                </c:pt>
                <c:pt idx="153">
                  <c:v>Jan 01</c:v>
                </c:pt>
                <c:pt idx="154">
                  <c:v>Jan 02</c:v>
                </c:pt>
                <c:pt idx="155">
                  <c:v>Jan 03</c:v>
                </c:pt>
                <c:pt idx="156">
                  <c:v>Jan 04</c:v>
                </c:pt>
                <c:pt idx="157">
                  <c:v>Jan 05</c:v>
                </c:pt>
                <c:pt idx="158">
                  <c:v>Jan 06</c:v>
                </c:pt>
                <c:pt idx="159">
                  <c:v>Jan 07</c:v>
                </c:pt>
                <c:pt idx="160">
                  <c:v>Jan 08</c:v>
                </c:pt>
                <c:pt idx="161">
                  <c:v>Jan 09</c:v>
                </c:pt>
                <c:pt idx="162">
                  <c:v>Jan 10</c:v>
                </c:pt>
                <c:pt idx="163">
                  <c:v>Jan 11</c:v>
                </c:pt>
                <c:pt idx="164">
                  <c:v>Jan 12</c:v>
                </c:pt>
                <c:pt idx="165">
                  <c:v>Jan 13</c:v>
                </c:pt>
                <c:pt idx="166">
                  <c:v>Jan 14</c:v>
                </c:pt>
                <c:pt idx="167">
                  <c:v>Jan 15</c:v>
                </c:pt>
                <c:pt idx="168">
                  <c:v>Jan 16</c:v>
                </c:pt>
              </c:strCache>
            </c:str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4860</c:v>
                </c:pt>
                <c:pt idx="1">
                  <c:v>4867</c:v>
                </c:pt>
                <c:pt idx="2">
                  <c:v>4867</c:v>
                </c:pt>
                <c:pt idx="3">
                  <c:v>4868</c:v>
                </c:pt>
                <c:pt idx="4">
                  <c:v>4868</c:v>
                </c:pt>
                <c:pt idx="5">
                  <c:v>4873</c:v>
                </c:pt>
                <c:pt idx="6">
                  <c:v>4878</c:v>
                </c:pt>
                <c:pt idx="7">
                  <c:v>4878</c:v>
                </c:pt>
                <c:pt idx="8">
                  <c:v>4877</c:v>
                </c:pt>
                <c:pt idx="9">
                  <c:v>4882</c:v>
                </c:pt>
                <c:pt idx="10">
                  <c:v>4887</c:v>
                </c:pt>
                <c:pt idx="11">
                  <c:v>4883</c:v>
                </c:pt>
                <c:pt idx="12">
                  <c:v>4886</c:v>
                </c:pt>
                <c:pt idx="13">
                  <c:v>4893</c:v>
                </c:pt>
                <c:pt idx="14">
                  <c:v>4893</c:v>
                </c:pt>
                <c:pt idx="15">
                  <c:v>4894</c:v>
                </c:pt>
                <c:pt idx="16">
                  <c:v>4896</c:v>
                </c:pt>
                <c:pt idx="17">
                  <c:v>4912</c:v>
                </c:pt>
                <c:pt idx="18">
                  <c:v>4926</c:v>
                </c:pt>
                <c:pt idx="19">
                  <c:v>4933</c:v>
                </c:pt>
                <c:pt idx="20">
                  <c:v>4937</c:v>
                </c:pt>
                <c:pt idx="21">
                  <c:v>4940</c:v>
                </c:pt>
                <c:pt idx="22">
                  <c:v>4941</c:v>
                </c:pt>
                <c:pt idx="23">
                  <c:v>4952</c:v>
                </c:pt>
                <c:pt idx="24">
                  <c:v>4953</c:v>
                </c:pt>
                <c:pt idx="25">
                  <c:v>4954</c:v>
                </c:pt>
                <c:pt idx="26">
                  <c:v>4957</c:v>
                </c:pt>
                <c:pt idx="27">
                  <c:v>4962</c:v>
                </c:pt>
                <c:pt idx="28">
                  <c:v>4967</c:v>
                </c:pt>
                <c:pt idx="29">
                  <c:v>4975</c:v>
                </c:pt>
                <c:pt idx="30">
                  <c:v>4976</c:v>
                </c:pt>
                <c:pt idx="31">
                  <c:v>4976</c:v>
                </c:pt>
                <c:pt idx="32">
                  <c:v>4980</c:v>
                </c:pt>
                <c:pt idx="33">
                  <c:v>4984</c:v>
                </c:pt>
                <c:pt idx="34">
                  <c:v>4988</c:v>
                </c:pt>
                <c:pt idx="35">
                  <c:v>4988</c:v>
                </c:pt>
                <c:pt idx="36">
                  <c:v>4989</c:v>
                </c:pt>
                <c:pt idx="37">
                  <c:v>4989</c:v>
                </c:pt>
                <c:pt idx="38">
                  <c:v>4995</c:v>
                </c:pt>
                <c:pt idx="39">
                  <c:v>4992</c:v>
                </c:pt>
                <c:pt idx="40">
                  <c:v>4993</c:v>
                </c:pt>
                <c:pt idx="41">
                  <c:v>4993</c:v>
                </c:pt>
                <c:pt idx="42">
                  <c:v>4998</c:v>
                </c:pt>
                <c:pt idx="43">
                  <c:v>4997</c:v>
                </c:pt>
                <c:pt idx="44">
                  <c:v>4998</c:v>
                </c:pt>
                <c:pt idx="45">
                  <c:v>5002</c:v>
                </c:pt>
                <c:pt idx="46">
                  <c:v>5003</c:v>
                </c:pt>
                <c:pt idx="47">
                  <c:v>5007</c:v>
                </c:pt>
                <c:pt idx="48">
                  <c:v>5011</c:v>
                </c:pt>
                <c:pt idx="49">
                  <c:v>5009</c:v>
                </c:pt>
                <c:pt idx="50">
                  <c:v>5008</c:v>
                </c:pt>
                <c:pt idx="51">
                  <c:v>5009</c:v>
                </c:pt>
                <c:pt idx="52">
                  <c:v>5012</c:v>
                </c:pt>
                <c:pt idx="53">
                  <c:v>5014</c:v>
                </c:pt>
                <c:pt idx="54">
                  <c:v>5014</c:v>
                </c:pt>
                <c:pt idx="55">
                  <c:v>5016</c:v>
                </c:pt>
                <c:pt idx="56">
                  <c:v>5018</c:v>
                </c:pt>
                <c:pt idx="57">
                  <c:v>5020</c:v>
                </c:pt>
                <c:pt idx="58">
                  <c:v>5020</c:v>
                </c:pt>
                <c:pt idx="59">
                  <c:v>5026</c:v>
                </c:pt>
                <c:pt idx="60">
                  <c:v>5029</c:v>
                </c:pt>
                <c:pt idx="61">
                  <c:v>5033</c:v>
                </c:pt>
                <c:pt idx="62">
                  <c:v>5038</c:v>
                </c:pt>
                <c:pt idx="63">
                  <c:v>5043</c:v>
                </c:pt>
                <c:pt idx="64">
                  <c:v>5046</c:v>
                </c:pt>
                <c:pt idx="65">
                  <c:v>5045</c:v>
                </c:pt>
                <c:pt idx="66">
                  <c:v>5051</c:v>
                </c:pt>
                <c:pt idx="67">
                  <c:v>5051</c:v>
                </c:pt>
                <c:pt idx="68">
                  <c:v>5056</c:v>
                </c:pt>
                <c:pt idx="69">
                  <c:v>5060</c:v>
                </c:pt>
                <c:pt idx="70">
                  <c:v>5065</c:v>
                </c:pt>
                <c:pt idx="71">
                  <c:v>5066</c:v>
                </c:pt>
                <c:pt idx="72">
                  <c:v>5074</c:v>
                </c:pt>
                <c:pt idx="73">
                  <c:v>5080</c:v>
                </c:pt>
                <c:pt idx="74">
                  <c:v>5085</c:v>
                </c:pt>
                <c:pt idx="75">
                  <c:v>5091</c:v>
                </c:pt>
                <c:pt idx="76">
                  <c:v>5094</c:v>
                </c:pt>
                <c:pt idx="77">
                  <c:v>5091</c:v>
                </c:pt>
                <c:pt idx="78">
                  <c:v>5093</c:v>
                </c:pt>
                <c:pt idx="79">
                  <c:v>5095</c:v>
                </c:pt>
                <c:pt idx="80">
                  <c:v>5096</c:v>
                </c:pt>
                <c:pt idx="81">
                  <c:v>5096</c:v>
                </c:pt>
                <c:pt idx="82">
                  <c:v>5099</c:v>
                </c:pt>
                <c:pt idx="83">
                  <c:v>5103</c:v>
                </c:pt>
                <c:pt idx="84">
                  <c:v>5108</c:v>
                </c:pt>
                <c:pt idx="85">
                  <c:v>5114</c:v>
                </c:pt>
                <c:pt idx="86">
                  <c:v>5118</c:v>
                </c:pt>
                <c:pt idx="87">
                  <c:v>5127</c:v>
                </c:pt>
                <c:pt idx="88">
                  <c:v>5130</c:v>
                </c:pt>
                <c:pt idx="89">
                  <c:v>5131</c:v>
                </c:pt>
                <c:pt idx="90">
                  <c:v>5133</c:v>
                </c:pt>
                <c:pt idx="91">
                  <c:v>5138</c:v>
                </c:pt>
                <c:pt idx="92">
                  <c:v>5141</c:v>
                </c:pt>
                <c:pt idx="93">
                  <c:v>5151</c:v>
                </c:pt>
                <c:pt idx="94">
                  <c:v>5156</c:v>
                </c:pt>
                <c:pt idx="95">
                  <c:v>5158</c:v>
                </c:pt>
                <c:pt idx="96">
                  <c:v>5162</c:v>
                </c:pt>
                <c:pt idx="97">
                  <c:v>5162</c:v>
                </c:pt>
                <c:pt idx="98">
                  <c:v>5169</c:v>
                </c:pt>
                <c:pt idx="99">
                  <c:v>5173</c:v>
                </c:pt>
                <c:pt idx="100">
                  <c:v>5178</c:v>
                </c:pt>
                <c:pt idx="101">
                  <c:v>5189</c:v>
                </c:pt>
                <c:pt idx="102">
                  <c:v>5200</c:v>
                </c:pt>
                <c:pt idx="103">
                  <c:v>5213</c:v>
                </c:pt>
                <c:pt idx="104">
                  <c:v>5217</c:v>
                </c:pt>
                <c:pt idx="105">
                  <c:v>5223</c:v>
                </c:pt>
                <c:pt idx="106">
                  <c:v>5234</c:v>
                </c:pt>
                <c:pt idx="107">
                  <c:v>5238</c:v>
                </c:pt>
                <c:pt idx="108">
                  <c:v>5250</c:v>
                </c:pt>
                <c:pt idx="109">
                  <c:v>5262</c:v>
                </c:pt>
                <c:pt idx="110">
                  <c:v>5267</c:v>
                </c:pt>
                <c:pt idx="111">
                  <c:v>5276</c:v>
                </c:pt>
                <c:pt idx="112">
                  <c:v>5288</c:v>
                </c:pt>
                <c:pt idx="113">
                  <c:v>5293</c:v>
                </c:pt>
                <c:pt idx="114">
                  <c:v>5303</c:v>
                </c:pt>
                <c:pt idx="115">
                  <c:v>5305</c:v>
                </c:pt>
                <c:pt idx="116">
                  <c:v>5305</c:v>
                </c:pt>
                <c:pt idx="117">
                  <c:v>5311</c:v>
                </c:pt>
                <c:pt idx="118">
                  <c:v>5314</c:v>
                </c:pt>
                <c:pt idx="119">
                  <c:v>5317</c:v>
                </c:pt>
                <c:pt idx="120">
                  <c:v>5322</c:v>
                </c:pt>
                <c:pt idx="121">
                  <c:v>5328</c:v>
                </c:pt>
                <c:pt idx="122">
                  <c:v>5333</c:v>
                </c:pt>
                <c:pt idx="123">
                  <c:v>5342</c:v>
                </c:pt>
                <c:pt idx="124">
                  <c:v>5348</c:v>
                </c:pt>
                <c:pt idx="125">
                  <c:v>5349</c:v>
                </c:pt>
                <c:pt idx="126">
                  <c:v>5358</c:v>
                </c:pt>
                <c:pt idx="127">
                  <c:v>5358</c:v>
                </c:pt>
                <c:pt idx="128">
                  <c:v>5362</c:v>
                </c:pt>
                <c:pt idx="129">
                  <c:v>5369</c:v>
                </c:pt>
                <c:pt idx="130">
                  <c:v>5375</c:v>
                </c:pt>
                <c:pt idx="131">
                  <c:v>5376</c:v>
                </c:pt>
                <c:pt idx="132">
                  <c:v>5384</c:v>
                </c:pt>
                <c:pt idx="133">
                  <c:v>5390</c:v>
                </c:pt>
                <c:pt idx="134">
                  <c:v>5395</c:v>
                </c:pt>
                <c:pt idx="135">
                  <c:v>5399</c:v>
                </c:pt>
                <c:pt idx="136">
                  <c:v>5397</c:v>
                </c:pt>
                <c:pt idx="137">
                  <c:v>5405</c:v>
                </c:pt>
                <c:pt idx="138">
                  <c:v>5408</c:v>
                </c:pt>
                <c:pt idx="139">
                  <c:v>5411</c:v>
                </c:pt>
                <c:pt idx="140">
                  <c:v>5413</c:v>
                </c:pt>
                <c:pt idx="141">
                  <c:v>5413</c:v>
                </c:pt>
                <c:pt idx="142">
                  <c:v>5423</c:v>
                </c:pt>
                <c:pt idx="143">
                  <c:v>5425</c:v>
                </c:pt>
                <c:pt idx="144">
                  <c:v>5432</c:v>
                </c:pt>
                <c:pt idx="145">
                  <c:v>5441</c:v>
                </c:pt>
                <c:pt idx="146">
                  <c:v>5447</c:v>
                </c:pt>
                <c:pt idx="147">
                  <c:v>5451</c:v>
                </c:pt>
                <c:pt idx="148">
                  <c:v>5454</c:v>
                </c:pt>
                <c:pt idx="149">
                  <c:v>5461</c:v>
                </c:pt>
                <c:pt idx="150">
                  <c:v>5472</c:v>
                </c:pt>
                <c:pt idx="151">
                  <c:v>5475</c:v>
                </c:pt>
                <c:pt idx="152">
                  <c:v>5491</c:v>
                </c:pt>
                <c:pt idx="153">
                  <c:v>5498</c:v>
                </c:pt>
                <c:pt idx="154">
                  <c:v>5509</c:v>
                </c:pt>
                <c:pt idx="155">
                  <c:v>5522</c:v>
                </c:pt>
                <c:pt idx="156">
                  <c:v>5527</c:v>
                </c:pt>
                <c:pt idx="157">
                  <c:v>5543</c:v>
                </c:pt>
                <c:pt idx="158">
                  <c:v>5556</c:v>
                </c:pt>
                <c:pt idx="159">
                  <c:v>5570</c:v>
                </c:pt>
                <c:pt idx="160">
                  <c:v>5579</c:v>
                </c:pt>
                <c:pt idx="161">
                  <c:v>5589</c:v>
                </c:pt>
                <c:pt idx="162">
                  <c:v>5607</c:v>
                </c:pt>
                <c:pt idx="163">
                  <c:v>5613</c:v>
                </c:pt>
                <c:pt idx="164">
                  <c:v>5616</c:v>
                </c:pt>
                <c:pt idx="165">
                  <c:v>5629</c:v>
                </c:pt>
                <c:pt idx="166">
                  <c:v>5633</c:v>
                </c:pt>
                <c:pt idx="167">
                  <c:v>5647</c:v>
                </c:pt>
                <c:pt idx="168">
                  <c:v>5648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496-461F-AEEF-2912D8EF9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738936"/>
        <c:axId val="223739328"/>
      </c:lineChart>
      <c:catAx>
        <c:axId val="223738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rgbClr val="C0D0E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23739328"/>
        <c:crosses val="autoZero"/>
        <c:auto val="1"/>
        <c:lblAlgn val="ctr"/>
        <c:lblOffset val="100"/>
        <c:noMultiLvlLbl val="0"/>
      </c:catAx>
      <c:valAx>
        <c:axId val="223739328"/>
        <c:scaling>
          <c:orientation val="minMax"/>
          <c:max val="5767"/>
          <c:min val="4741"/>
        </c:scaling>
        <c:delete val="0"/>
        <c:axPos val="l"/>
        <c:majorGridlines>
          <c:spPr>
            <a:ln w="12700">
              <a:solidFill>
                <a:srgbClr val="D8D8D8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237389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0.39626</cdr:x>
      <cdr:y>0.09947</cdr:y>
    </cdr:from>
    <cdr:to>
      <cdr:x>0.81978</cdr:x>
      <cdr:y>0.18183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3350847" y="462347"/>
          <a:ext cx="3581400" cy="382836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6DE85-96EE-4C57-BDFC-584726166FDF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946E6-B3F0-4089-9FBF-ADB569F4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Obligatory?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Icebreaker – introduce self and add fun fact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of pg. 4 Role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99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Pg. 4 roles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29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okay if</a:t>
            </a:r>
            <a:r>
              <a:rPr lang="en-US" baseline="0" dirty="0" smtClean="0"/>
              <a:t> our mission has changed, typically it will. </a:t>
            </a:r>
          </a:p>
          <a:p>
            <a:endParaRPr lang="en-US" baseline="0" dirty="0" smtClean="0"/>
          </a:p>
          <a:p>
            <a:r>
              <a:rPr lang="en-US" dirty="0" smtClean="0"/>
              <a:t>What</a:t>
            </a:r>
            <a:r>
              <a:rPr lang="en-US" baseline="0" dirty="0" smtClean="0"/>
              <a:t> do the members feel the mission of the coalition is? (Jot down some notes of themes)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15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80 miles added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75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 past 5 year plan, added roughly 80 miles of trail.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33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55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9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08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en-US" dirty="0" err="1" smtClean="0"/>
              <a:t>harry’s</a:t>
            </a:r>
            <a:r>
              <a:rPr lang="en-US" dirty="0" smtClean="0"/>
              <a:t> trailhead/kiosk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2F2A1-CF6F-4CBC-A299-7063838A241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4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04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2F2A1-CF6F-4CBC-A299-7063838A241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41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of historic marker (Karl)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2F2A1-CF6F-4CBC-A299-7063838A241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2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43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time allows discuss</a:t>
            </a:r>
            <a:r>
              <a:rPr lang="en-US" baseline="0" dirty="0" smtClean="0"/>
              <a:t> Appendix II page 71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61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36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 Dale to talk about how we got to Osceola/Orange reroute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32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13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3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36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29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2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53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65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43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224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750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76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63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769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171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560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07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2859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521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414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conversation on major performance measure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53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475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718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976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page 83-84 this goal</a:t>
            </a:r>
            <a:r>
              <a:rPr lang="en-US" baseline="0" dirty="0" smtClean="0"/>
              <a:t> is 84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925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049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National effort of gap analysis</a:t>
            </a:r>
            <a:r>
              <a:rPr lang="en-US" baseline="0" dirty="0" smtClean="0"/>
              <a:t> w/NPS NTAR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818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000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775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288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985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793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830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71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493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Connectors that are Trail w/o agreements: 15.43 miles; up until 2012 there were 982 miles of designated Trail and in 2016 there were 1062.7 miles of dedicated Trail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371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752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3948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866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946E6-B3F0-4089-9FBF-ADB569F4580E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94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1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0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7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7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2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2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1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0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1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8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5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.usda.gov/fns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44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chart" Target="../charts/char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png"/><Relationship Id="rId4" Type="http://schemas.openxmlformats.org/officeDocument/2006/relationships/image" Target="../media/image7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77.png"/><Relationship Id="rId4" Type="http://schemas.openxmlformats.org/officeDocument/2006/relationships/image" Target="../media/image76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3.png"/><Relationship Id="rId4" Type="http://schemas.openxmlformats.org/officeDocument/2006/relationships/image" Target="../media/image76.jp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4.emf"/><Relationship Id="rId5" Type="http://schemas.openxmlformats.org/officeDocument/2006/relationships/package" Target="../embeddings/Microsoft_Excel_Worksheet3.xlsx"/><Relationship Id="rId4" Type="http://schemas.openxmlformats.org/officeDocument/2006/relationships/oleObject" Target="../embeddings/oleObject1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/>
          <a:stretch/>
        </p:blipFill>
        <p:spPr>
          <a:xfrm>
            <a:off x="448055" y="2514600"/>
            <a:ext cx="8351539" cy="35525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609600"/>
            <a:ext cx="7832090" cy="143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400" b="1" spc="-35" dirty="0">
                <a:solidFill>
                  <a:srgbClr val="FF0000"/>
                </a:solidFill>
                <a:latin typeface="Gill Sans MT"/>
                <a:cs typeface="Gill Sans MT"/>
              </a:rPr>
              <a:t>FLORIDA </a:t>
            </a:r>
            <a:r>
              <a:rPr sz="3400" b="1" spc="-60" dirty="0">
                <a:solidFill>
                  <a:srgbClr val="FF0000"/>
                </a:solidFill>
                <a:latin typeface="Gill Sans MT"/>
                <a:cs typeface="Gill Sans MT"/>
              </a:rPr>
              <a:t>NATIONAL </a:t>
            </a:r>
            <a:r>
              <a:rPr sz="3400" b="1" spc="-10" dirty="0" smtClean="0">
                <a:solidFill>
                  <a:srgbClr val="FF0000"/>
                </a:solidFill>
                <a:latin typeface="Gill Sans MT"/>
                <a:cs typeface="Gill Sans MT"/>
              </a:rPr>
              <a:t>SCENIC</a:t>
            </a:r>
            <a:r>
              <a:rPr lang="en-US" sz="3400" b="1" spc="-10" dirty="0" smtClean="0">
                <a:solidFill>
                  <a:srgbClr val="FF0000"/>
                </a:solidFill>
                <a:latin typeface="Gill Sans MT"/>
                <a:cs typeface="Gill Sans MT"/>
              </a:rPr>
              <a:t> </a:t>
            </a:r>
            <a:r>
              <a:rPr sz="3400" b="1" spc="-360" dirty="0" smtClean="0">
                <a:solidFill>
                  <a:srgbClr val="FF0000"/>
                </a:solidFill>
                <a:latin typeface="Gill Sans MT"/>
                <a:cs typeface="Gill Sans MT"/>
              </a:rPr>
              <a:t> </a:t>
            </a:r>
            <a:r>
              <a:rPr sz="3400" b="1" spc="-5" dirty="0">
                <a:solidFill>
                  <a:srgbClr val="FF0000"/>
                </a:solidFill>
                <a:latin typeface="Gill Sans MT"/>
                <a:cs typeface="Gill Sans MT"/>
              </a:rPr>
              <a:t>TRAIL  </a:t>
            </a:r>
            <a:r>
              <a:rPr sz="3400" b="1" spc="-20" dirty="0">
                <a:solidFill>
                  <a:srgbClr val="313131"/>
                </a:solidFill>
                <a:latin typeface="Gill Sans MT"/>
                <a:cs typeface="Gill Sans MT"/>
              </a:rPr>
              <a:t>COALITION</a:t>
            </a:r>
            <a:r>
              <a:rPr sz="3400" b="1" spc="-25" dirty="0">
                <a:solidFill>
                  <a:srgbClr val="313131"/>
                </a:solidFill>
                <a:latin typeface="Gill Sans MT"/>
                <a:cs typeface="Gill Sans MT"/>
              </a:rPr>
              <a:t> </a:t>
            </a:r>
            <a:r>
              <a:rPr sz="3400" b="1" spc="-5" dirty="0">
                <a:solidFill>
                  <a:srgbClr val="313131"/>
                </a:solidFill>
                <a:latin typeface="Gill Sans MT"/>
                <a:cs typeface="Gill Sans MT"/>
              </a:rPr>
              <a:t>MEETING</a:t>
            </a:r>
            <a:endParaRPr sz="3400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sz="24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19 JANUARY 2018</a:t>
            </a:r>
            <a:endParaRPr sz="2400" dirty="0">
              <a:latin typeface="Gill Sans MT"/>
              <a:cs typeface="Gill Sans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971800"/>
            <a:ext cx="2175559" cy="221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7400" y="2438400"/>
            <a:ext cx="6760591" cy="3608039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573405" indent="-560705">
              <a:lnSpc>
                <a:spcPct val="100000"/>
              </a:lnSpc>
              <a:spcBef>
                <a:spcPts val="113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44195" algn="l"/>
                <a:tab pos="544830" algn="l"/>
              </a:tabLst>
            </a:pPr>
            <a:r>
              <a:rPr sz="2000" spc="-25" dirty="0">
                <a:solidFill>
                  <a:srgbClr val="313131"/>
                </a:solidFill>
                <a:latin typeface="Gill Sans MT"/>
                <a:cs typeface="Gill Sans MT"/>
              </a:rPr>
              <a:t>Welcome </a:t>
            </a:r>
            <a:r>
              <a:rPr sz="2000" dirty="0">
                <a:solidFill>
                  <a:srgbClr val="313131"/>
                </a:solidFill>
                <a:latin typeface="Gill Sans MT"/>
                <a:cs typeface="Gill Sans MT"/>
              </a:rPr>
              <a:t>and</a:t>
            </a:r>
            <a:r>
              <a:rPr sz="2000" spc="-15" dirty="0">
                <a:solidFill>
                  <a:srgbClr val="313131"/>
                </a:solidFill>
                <a:latin typeface="Gill Sans MT"/>
                <a:cs typeface="Gill Sans MT"/>
              </a:rPr>
              <a:t> </a:t>
            </a:r>
            <a:r>
              <a:rPr sz="2000" spc="-10" dirty="0" smtClean="0">
                <a:solidFill>
                  <a:srgbClr val="313131"/>
                </a:solidFill>
                <a:latin typeface="Gill Sans MT"/>
                <a:cs typeface="Gill Sans MT"/>
              </a:rPr>
              <a:t>I</a:t>
            </a:r>
            <a:r>
              <a:rPr lang="en-US" sz="2000" spc="-10" dirty="0" smtClean="0">
                <a:solidFill>
                  <a:srgbClr val="313131"/>
                </a:solidFill>
                <a:latin typeface="Gill Sans MT"/>
                <a:cs typeface="Gill Sans MT"/>
              </a:rPr>
              <a:t>ntroductions</a:t>
            </a:r>
            <a:endParaRPr sz="2000" dirty="0">
              <a:latin typeface="Gill Sans MT"/>
              <a:cs typeface="Gill Sans MT"/>
            </a:endParaRP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lang="en-US" sz="2000" spc="-5" dirty="0">
                <a:solidFill>
                  <a:srgbClr val="313131"/>
                </a:solidFill>
                <a:cs typeface="Gill Sans MT"/>
              </a:rPr>
              <a:t>Coalition </a:t>
            </a:r>
            <a:r>
              <a:rPr lang="en-US" sz="2000" dirty="0">
                <a:solidFill>
                  <a:srgbClr val="313131"/>
                </a:solidFill>
                <a:cs typeface="Gill Sans MT"/>
              </a:rPr>
              <a:t>Member</a:t>
            </a:r>
            <a:r>
              <a:rPr lang="en-US" sz="2000" spc="-90" dirty="0">
                <a:solidFill>
                  <a:srgbClr val="313131"/>
                </a:solidFill>
                <a:cs typeface="Gill Sans MT"/>
              </a:rPr>
              <a:t> </a:t>
            </a:r>
            <a:r>
              <a:rPr lang="en-US" sz="2000" spc="-5" dirty="0" smtClean="0">
                <a:solidFill>
                  <a:srgbClr val="313131"/>
                </a:solidFill>
                <a:cs typeface="Gill Sans MT"/>
              </a:rPr>
              <a:t>Updates</a:t>
            </a:r>
            <a:endParaRPr lang="en-US" sz="2000" spc="-5" dirty="0">
              <a:solidFill>
                <a:srgbClr val="313131"/>
              </a:solidFill>
              <a:latin typeface="Gill Sans MT"/>
              <a:cs typeface="Gill Sans MT"/>
            </a:endParaRP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lang="en-US" sz="2000" spc="-5" dirty="0" smtClean="0">
                <a:solidFill>
                  <a:srgbClr val="313131"/>
                </a:solidFill>
                <a:latin typeface="Gill Sans MT"/>
                <a:cs typeface="Gill Sans MT"/>
              </a:rPr>
              <a:t>2012 Strategic Plan Achievements and Challenges</a:t>
            </a:r>
            <a:endParaRPr lang="en-US" sz="2000" spc="-5" dirty="0">
              <a:solidFill>
                <a:srgbClr val="313131"/>
              </a:solidFill>
              <a:latin typeface="Gill Sans MT"/>
              <a:cs typeface="Gill Sans MT"/>
            </a:endParaRP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sz="2000" dirty="0">
                <a:solidFill>
                  <a:srgbClr val="313131"/>
                </a:solidFill>
                <a:latin typeface="Gill Sans MT"/>
                <a:cs typeface="Gill Sans MT"/>
              </a:rPr>
              <a:t>Lunch</a:t>
            </a:r>
            <a:r>
              <a:rPr sz="2000" spc="-95" dirty="0">
                <a:solidFill>
                  <a:srgbClr val="313131"/>
                </a:solidFill>
                <a:latin typeface="Gill Sans MT"/>
                <a:cs typeface="Gill Sans MT"/>
              </a:rPr>
              <a:t> </a:t>
            </a:r>
            <a:r>
              <a:rPr lang="en-US" sz="2000" spc="-95" dirty="0" smtClean="0">
                <a:solidFill>
                  <a:srgbClr val="313131"/>
                </a:solidFill>
                <a:latin typeface="Gill Sans MT"/>
                <a:cs typeface="Gill Sans MT"/>
              </a:rPr>
              <a:t>Courtesy of the Florida Trail Association</a:t>
            </a: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lang="en-US" sz="2000" dirty="0" smtClean="0">
                <a:solidFill>
                  <a:srgbClr val="313131"/>
                </a:solidFill>
                <a:latin typeface="Gill Sans MT"/>
                <a:cs typeface="Gill Sans MT"/>
              </a:rPr>
              <a:t>Implementation Guide Overview: </a:t>
            </a:r>
          </a:p>
          <a:p>
            <a:pPr marL="12700" marR="897255">
              <a:lnSpc>
                <a:spcPct val="150000"/>
              </a:lnSpc>
              <a:buClr>
                <a:srgbClr val="9F2936"/>
              </a:buClr>
              <a:buSzPct val="91666"/>
              <a:tabLst>
                <a:tab pos="573405" algn="l"/>
                <a:tab pos="574040" algn="l"/>
              </a:tabLst>
            </a:pPr>
            <a:r>
              <a:rPr lang="en-US" sz="2000" dirty="0">
                <a:solidFill>
                  <a:srgbClr val="313131"/>
                </a:solidFill>
                <a:latin typeface="Gill Sans MT"/>
                <a:cs typeface="Gill Sans MT"/>
              </a:rPr>
              <a:t>	</a:t>
            </a:r>
            <a:r>
              <a:rPr lang="en-US" sz="2000" dirty="0" smtClean="0">
                <a:solidFill>
                  <a:srgbClr val="313131"/>
                </a:solidFill>
                <a:latin typeface="Gill Sans MT"/>
                <a:cs typeface="Gill Sans MT"/>
              </a:rPr>
              <a:t>Promote Connections &amp; Strategic Partnerships</a:t>
            </a:r>
            <a:endParaRPr lang="en-US" sz="2000" dirty="0">
              <a:solidFill>
                <a:srgbClr val="313131"/>
              </a:solidFill>
              <a:latin typeface="Gill Sans MT"/>
              <a:cs typeface="Gill Sans MT"/>
            </a:endParaRP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lang="en-US" sz="2000" dirty="0" smtClean="0">
                <a:solidFill>
                  <a:srgbClr val="313131"/>
                </a:solidFill>
                <a:latin typeface="Gill Sans MT"/>
                <a:cs typeface="Gill Sans MT"/>
              </a:rPr>
              <a:t>Complete the Trail &amp; Sustainable Management</a:t>
            </a:r>
            <a:endParaRPr lang="en-US" sz="2000" dirty="0">
              <a:latin typeface="Gill Sans MT"/>
              <a:cs typeface="Gill Sans MT"/>
            </a:endParaRPr>
          </a:p>
          <a:p>
            <a:pPr marL="573405" marR="897255" indent="-560705">
              <a:lnSpc>
                <a:spcPts val="3360"/>
              </a:lnSpc>
              <a:spcBef>
                <a:spcPts val="1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573405" algn="l"/>
                <a:tab pos="574040" algn="l"/>
              </a:tabLst>
            </a:pPr>
            <a:r>
              <a:rPr sz="2000" spc="-5" dirty="0">
                <a:solidFill>
                  <a:srgbClr val="313131"/>
                </a:solidFill>
                <a:latin typeface="Gill Sans MT"/>
                <a:cs typeface="Gill Sans MT"/>
              </a:rPr>
              <a:t>Meeting </a:t>
            </a:r>
            <a:r>
              <a:rPr sz="2000" spc="-10" dirty="0">
                <a:solidFill>
                  <a:srgbClr val="313131"/>
                </a:solidFill>
                <a:latin typeface="Gill Sans MT"/>
                <a:cs typeface="Gill Sans MT"/>
              </a:rPr>
              <a:t>Wrap</a:t>
            </a:r>
            <a:r>
              <a:rPr sz="2000" spc="-300" dirty="0">
                <a:solidFill>
                  <a:srgbClr val="313131"/>
                </a:solidFill>
                <a:latin typeface="Gill Sans MT"/>
                <a:cs typeface="Gill Sans MT"/>
              </a:rPr>
              <a:t> </a:t>
            </a:r>
            <a:r>
              <a:rPr sz="2000" spc="-5" dirty="0">
                <a:solidFill>
                  <a:srgbClr val="313131"/>
                </a:solidFill>
                <a:latin typeface="Gill Sans MT"/>
                <a:cs typeface="Gill Sans MT"/>
              </a:rPr>
              <a:t>Up</a:t>
            </a:r>
            <a:endParaRPr sz="20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196609"/>
            <a:ext cx="767524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03725" algn="l"/>
              </a:tabLst>
            </a:pPr>
            <a:r>
              <a:rPr sz="3400" b="1" spc="-55" dirty="0" smtClean="0">
                <a:solidFill>
                  <a:srgbClr val="313131"/>
                </a:solidFill>
                <a:latin typeface="Gill Sans MT"/>
                <a:cs typeface="Gill Sans MT"/>
              </a:rPr>
              <a:t>AGENDA</a:t>
            </a:r>
            <a:r>
              <a:rPr lang="en-US" sz="3400" b="1" spc="-55" dirty="0">
                <a:solidFill>
                  <a:srgbClr val="313131"/>
                </a:solidFill>
                <a:latin typeface="Gill Sans MT"/>
                <a:cs typeface="Gill Sans MT"/>
              </a:rPr>
              <a:t> </a:t>
            </a:r>
            <a:r>
              <a:rPr lang="en-US" sz="3400" b="1" spc="-55" dirty="0" smtClean="0">
                <a:solidFill>
                  <a:srgbClr val="313131"/>
                </a:solidFill>
                <a:latin typeface="Gill Sans MT"/>
                <a:cs typeface="Gill Sans MT"/>
              </a:rPr>
              <a:t>  </a:t>
            </a:r>
            <a:r>
              <a:rPr lang="en-US" spc="-5" dirty="0" smtClean="0">
                <a:solidFill>
                  <a:srgbClr val="313131"/>
                </a:solidFill>
                <a:latin typeface="Gill Sans MT"/>
                <a:cs typeface="Gill Sans MT"/>
              </a:rPr>
              <a:t>9:30</a:t>
            </a:r>
            <a:r>
              <a:rPr spc="-5" dirty="0" smtClean="0">
                <a:solidFill>
                  <a:srgbClr val="313131"/>
                </a:solidFill>
              </a:rPr>
              <a:t> </a:t>
            </a:r>
            <a:r>
              <a:rPr spc="-5" dirty="0">
                <a:solidFill>
                  <a:srgbClr val="313131"/>
                </a:solidFill>
              </a:rPr>
              <a:t>AM</a:t>
            </a:r>
            <a:r>
              <a:rPr spc="-620" dirty="0">
                <a:solidFill>
                  <a:srgbClr val="313131"/>
                </a:solidFill>
              </a:rPr>
              <a:t> </a:t>
            </a:r>
            <a:r>
              <a:rPr lang="en-US" spc="-620" dirty="0">
                <a:solidFill>
                  <a:srgbClr val="313131"/>
                </a:solidFill>
              </a:rPr>
              <a:t>  </a:t>
            </a:r>
            <a:r>
              <a:rPr lang="en-US" spc="-95" dirty="0" smtClean="0">
                <a:solidFill>
                  <a:srgbClr val="313131"/>
                </a:solidFill>
              </a:rPr>
              <a:t>-</a:t>
            </a:r>
            <a:r>
              <a:rPr spc="-95" dirty="0" smtClean="0">
                <a:solidFill>
                  <a:srgbClr val="313131"/>
                </a:solidFill>
              </a:rPr>
              <a:t> </a:t>
            </a:r>
            <a:r>
              <a:rPr lang="en-US" spc="-5" dirty="0" smtClean="0">
                <a:solidFill>
                  <a:srgbClr val="313131"/>
                </a:solidFill>
              </a:rPr>
              <a:t>3:00 </a:t>
            </a:r>
            <a:r>
              <a:rPr spc="-5" dirty="0" smtClean="0">
                <a:solidFill>
                  <a:srgbClr val="313131"/>
                </a:solidFill>
              </a:rPr>
              <a:t>PM</a:t>
            </a:r>
            <a:endParaRPr dirty="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2438400"/>
            <a:ext cx="837565" cy="352853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313131"/>
                </a:solidFill>
                <a:latin typeface="Gill Sans MT"/>
                <a:cs typeface="Gill Sans MT"/>
              </a:rPr>
              <a:t>9:30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  <a:spcAft>
                <a:spcPts val="300"/>
              </a:spcAft>
            </a:pPr>
            <a:r>
              <a:rPr lang="en-US" b="1" dirty="0">
                <a:solidFill>
                  <a:srgbClr val="313131"/>
                </a:solidFill>
                <a:latin typeface="Gill Sans MT"/>
                <a:cs typeface="Gill Sans MT"/>
              </a:rPr>
              <a:t>10</a:t>
            </a:r>
            <a:r>
              <a:rPr sz="18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:</a:t>
            </a:r>
            <a:r>
              <a:rPr lang="en-US" b="1" dirty="0" smtClean="0">
                <a:solidFill>
                  <a:srgbClr val="313131"/>
                </a:solidFill>
                <a:latin typeface="Gill Sans MT"/>
                <a:cs typeface="Gill Sans MT"/>
              </a:rPr>
              <a:t>15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1</a:t>
            </a:r>
            <a:r>
              <a:rPr lang="en-US" b="1" dirty="0">
                <a:solidFill>
                  <a:srgbClr val="313131"/>
                </a:solidFill>
                <a:latin typeface="Gill Sans MT"/>
                <a:cs typeface="Gill Sans MT"/>
              </a:rPr>
              <a:t>1</a:t>
            </a: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:</a:t>
            </a:r>
            <a:r>
              <a:rPr lang="en-US" sz="1800" b="1" dirty="0">
                <a:solidFill>
                  <a:srgbClr val="313131"/>
                </a:solidFill>
                <a:latin typeface="Gill Sans MT"/>
                <a:cs typeface="Gill Sans MT"/>
              </a:rPr>
              <a:t>3</a:t>
            </a: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0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12:</a:t>
            </a:r>
            <a:r>
              <a:rPr lang="en-US" sz="1800" b="1" dirty="0">
                <a:solidFill>
                  <a:srgbClr val="313131"/>
                </a:solidFill>
                <a:latin typeface="Gill Sans MT"/>
                <a:cs typeface="Gill Sans MT"/>
              </a:rPr>
              <a:t>3</a:t>
            </a: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0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r>
              <a:rPr sz="1800" b="1" dirty="0">
                <a:solidFill>
                  <a:srgbClr val="313131"/>
                </a:solidFill>
                <a:latin typeface="Gill Sans MT"/>
                <a:cs typeface="Gill Sans MT"/>
              </a:rPr>
              <a:t>1:00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endParaRPr lang="en-US" sz="1800" b="1" dirty="0" smtClean="0">
              <a:solidFill>
                <a:srgbClr val="313131"/>
              </a:solidFill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r>
              <a:rPr lang="en-US" b="1" dirty="0">
                <a:solidFill>
                  <a:srgbClr val="313131"/>
                </a:solidFill>
                <a:latin typeface="Gill Sans MT"/>
                <a:cs typeface="Gill Sans MT"/>
              </a:rPr>
              <a:t>2</a:t>
            </a:r>
            <a:r>
              <a:rPr sz="18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:</a:t>
            </a:r>
            <a:r>
              <a:rPr lang="en-US" sz="1800" b="1" dirty="0">
                <a:solidFill>
                  <a:srgbClr val="313131"/>
                </a:solidFill>
                <a:latin typeface="Gill Sans MT"/>
                <a:cs typeface="Gill Sans MT"/>
              </a:rPr>
              <a:t>15</a:t>
            </a:r>
            <a:endParaRPr sz="1800" b="1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  <a:spcAft>
                <a:spcPts val="300"/>
              </a:spcAft>
            </a:pPr>
            <a:r>
              <a:rPr sz="18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3:</a:t>
            </a:r>
            <a:r>
              <a:rPr lang="en-US" b="1" dirty="0">
                <a:solidFill>
                  <a:srgbClr val="313131"/>
                </a:solidFill>
                <a:latin typeface="Gill Sans MT"/>
                <a:cs typeface="Gill Sans MT"/>
              </a:rPr>
              <a:t>0</a:t>
            </a:r>
            <a:r>
              <a:rPr lang="en-US" sz="18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0</a:t>
            </a:r>
            <a:endParaRPr sz="1800" b="1" dirty="0">
              <a:latin typeface="Gill Sans MT"/>
              <a:cs typeface="Gill Sans M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09" y="742496"/>
            <a:ext cx="1420276" cy="144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5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007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77130" algn="l"/>
              </a:tabLst>
            </a:pPr>
            <a:r>
              <a:rPr spc="-10" dirty="0">
                <a:solidFill>
                  <a:srgbClr val="313131"/>
                </a:solidFill>
              </a:rPr>
              <a:t>FED</a:t>
            </a:r>
            <a:r>
              <a:rPr dirty="0">
                <a:solidFill>
                  <a:srgbClr val="313131"/>
                </a:solidFill>
              </a:rPr>
              <a:t>E</a:t>
            </a:r>
            <a:r>
              <a:rPr spc="-10" dirty="0">
                <a:solidFill>
                  <a:srgbClr val="313131"/>
                </a:solidFill>
              </a:rPr>
              <a:t>RA</a:t>
            </a:r>
            <a:r>
              <a:rPr spc="-5" dirty="0">
                <a:solidFill>
                  <a:srgbClr val="313131"/>
                </a:solidFill>
              </a:rPr>
              <a:t>L</a:t>
            </a:r>
            <a:r>
              <a:rPr spc="-290" dirty="0">
                <a:solidFill>
                  <a:srgbClr val="313131"/>
                </a:solidFill>
              </a:rPr>
              <a:t> </a:t>
            </a:r>
            <a:r>
              <a:rPr lang="en-US" spc="-290" dirty="0">
                <a:solidFill>
                  <a:srgbClr val="313131"/>
                </a:solidFill>
              </a:rPr>
              <a:t> </a:t>
            </a:r>
            <a:r>
              <a:rPr spc="-5" dirty="0">
                <a:solidFill>
                  <a:srgbClr val="313131"/>
                </a:solidFill>
              </a:rPr>
              <a:t>A</a:t>
            </a:r>
            <a:r>
              <a:rPr spc="-155" dirty="0">
                <a:solidFill>
                  <a:srgbClr val="313131"/>
                </a:solidFill>
              </a:rPr>
              <a:t>D</a:t>
            </a:r>
            <a:r>
              <a:rPr spc="-10" dirty="0">
                <a:solidFill>
                  <a:srgbClr val="313131"/>
                </a:solidFill>
              </a:rPr>
              <a:t>VISO</a:t>
            </a:r>
            <a:r>
              <a:rPr spc="-275" dirty="0">
                <a:solidFill>
                  <a:srgbClr val="313131"/>
                </a:solidFill>
              </a:rPr>
              <a:t>R</a:t>
            </a:r>
            <a:r>
              <a:rPr spc="-5" dirty="0">
                <a:solidFill>
                  <a:srgbClr val="313131"/>
                </a:solidFill>
              </a:rPr>
              <a:t>Y </a:t>
            </a:r>
            <a:r>
              <a:rPr spc="-10" dirty="0">
                <a:solidFill>
                  <a:srgbClr val="313131"/>
                </a:solidFill>
              </a:rPr>
              <a:t>COUNCI</a:t>
            </a:r>
            <a:r>
              <a:rPr spc="-5" dirty="0">
                <a:solidFill>
                  <a:srgbClr val="313131"/>
                </a:solidFill>
              </a:rPr>
              <a:t>L</a:t>
            </a:r>
            <a:r>
              <a:rPr lang="en-US" spc="-5" dirty="0">
                <a:solidFill>
                  <a:srgbClr val="313131"/>
                </a:solidFill>
              </a:rPr>
              <a:t> </a:t>
            </a:r>
            <a:r>
              <a:rPr spc="-120" dirty="0">
                <a:solidFill>
                  <a:srgbClr val="313131"/>
                </a:solidFill>
              </a:rPr>
              <a:t>A</a:t>
            </a:r>
            <a:r>
              <a:rPr spc="-10" dirty="0">
                <a:solidFill>
                  <a:srgbClr val="313131"/>
                </a:solidFill>
              </a:rPr>
              <a:t>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610" y="1426539"/>
            <a:ext cx="7743825" cy="370165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18770" marR="50800" indent="-306070">
              <a:lnSpc>
                <a:spcPts val="1939"/>
              </a:lnSpc>
              <a:spcBef>
                <a:spcPts val="345"/>
              </a:spcBef>
              <a:buClr>
                <a:srgbClr val="9F2936"/>
              </a:buClr>
              <a:buSzPct val="91666"/>
              <a:buFont typeface="Wingdings 2"/>
              <a:buChar char=""/>
              <a:tabLst>
                <a:tab pos="318770" algn="l"/>
                <a:tab pos="319405" algn="l"/>
              </a:tabLst>
            </a:pP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The 1972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Federal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Advisory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Committee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Act </a:t>
            </a:r>
            <a:r>
              <a:rPr sz="1800" spc="-25" dirty="0">
                <a:solidFill>
                  <a:srgbClr val="585858"/>
                </a:solidFill>
                <a:latin typeface="Gill Sans MT"/>
                <a:cs typeface="Gill Sans MT"/>
              </a:rPr>
              <a:t>(FACA)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was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passed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to </a:t>
            </a:r>
            <a:r>
              <a:rPr sz="1800" spc="-15" dirty="0">
                <a:solidFill>
                  <a:srgbClr val="585858"/>
                </a:solidFill>
                <a:latin typeface="Gill Sans MT"/>
                <a:cs typeface="Gill Sans MT"/>
              </a:rPr>
              <a:t>make</a:t>
            </a:r>
            <a:r>
              <a:rPr sz="1800" spc="-34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certain 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that citizen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involvement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in federal decisions is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equitable, and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that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no one 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individual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or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group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has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undue influence </a:t>
            </a:r>
            <a:r>
              <a:rPr sz="1800" spc="-15" dirty="0">
                <a:solidFill>
                  <a:srgbClr val="585858"/>
                </a:solidFill>
                <a:latin typeface="Gill Sans MT"/>
                <a:cs typeface="Gill Sans MT"/>
              </a:rPr>
              <a:t>over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government</a:t>
            </a:r>
            <a:r>
              <a:rPr sz="1800" spc="-4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decisions.</a:t>
            </a:r>
            <a:endParaRPr sz="1800" dirty="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"/>
            </a:pPr>
            <a:endParaRPr sz="1950" dirty="0">
              <a:latin typeface="Times New Roman"/>
              <a:cs typeface="Times New Roman"/>
            </a:endParaRPr>
          </a:p>
          <a:p>
            <a:pPr marL="318770" marR="5080" indent="-306070">
              <a:lnSpc>
                <a:spcPct val="90000"/>
              </a:lnSpc>
              <a:buClr>
                <a:srgbClr val="9F2936"/>
              </a:buClr>
              <a:buSzPct val="91666"/>
              <a:buFont typeface="Wingdings 2"/>
              <a:buChar char=""/>
              <a:tabLst>
                <a:tab pos="318770" algn="l"/>
                <a:tab pos="319405" algn="l"/>
              </a:tabLst>
            </a:pP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The Florida National Scenic </a:t>
            </a:r>
            <a:r>
              <a:rPr sz="1800" spc="-50" dirty="0">
                <a:solidFill>
                  <a:srgbClr val="585858"/>
                </a:solidFill>
                <a:latin typeface="Gill Sans MT"/>
                <a:cs typeface="Gill Sans MT"/>
              </a:rPr>
              <a:t>Trail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Coalition is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not a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decision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making </a:t>
            </a:r>
            <a:r>
              <a:rPr sz="1800" spc="-30" dirty="0">
                <a:solidFill>
                  <a:srgbClr val="585858"/>
                </a:solidFill>
                <a:latin typeface="Gill Sans MT"/>
                <a:cs typeface="Gill Sans MT"/>
              </a:rPr>
              <a:t>body,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but  rather a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gathering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of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land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managers, partners and users of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the FNST to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seek</a:t>
            </a:r>
            <a:r>
              <a:rPr sz="1800" spc="-33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out 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information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regarding,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and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to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regularly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discuss,</a:t>
            </a:r>
            <a:r>
              <a:rPr sz="1800" spc="-40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lang="en-US" sz="1800" spc="-405" dirty="0">
                <a:solidFill>
                  <a:srgbClr val="585858"/>
                </a:solidFill>
                <a:latin typeface="Gill Sans MT"/>
                <a:cs typeface="Gill Sans MT"/>
              </a:rPr>
              <a:t>  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issues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and needs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surrounding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the  Florida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National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Scenic </a:t>
            </a:r>
            <a:r>
              <a:rPr sz="1800" spc="-40" dirty="0">
                <a:solidFill>
                  <a:srgbClr val="585858"/>
                </a:solidFill>
                <a:latin typeface="Gill Sans MT"/>
                <a:cs typeface="Gill Sans MT"/>
              </a:rPr>
              <a:t>Trail.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The </a:t>
            </a:r>
            <a:r>
              <a:rPr sz="1800" spc="-15" dirty="0">
                <a:solidFill>
                  <a:srgbClr val="585858"/>
                </a:solidFill>
                <a:latin typeface="Gill Sans MT"/>
                <a:cs typeface="Gill Sans MT"/>
              </a:rPr>
              <a:t>Forest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Service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will inform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members of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the  </a:t>
            </a:r>
            <a:r>
              <a:rPr sz="1800" spc="-15" dirty="0">
                <a:solidFill>
                  <a:srgbClr val="585858"/>
                </a:solidFill>
                <a:latin typeface="Gill Sans MT"/>
                <a:cs typeface="Gill Sans MT"/>
              </a:rPr>
              <a:t>group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by reading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this statement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prior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to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meetings and also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inform</a:t>
            </a:r>
            <a:r>
              <a:rPr sz="1800" spc="-10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new</a:t>
            </a:r>
            <a:endParaRPr sz="1800" dirty="0">
              <a:latin typeface="Gill Sans MT"/>
              <a:cs typeface="Gill Sans MT"/>
            </a:endParaRPr>
          </a:p>
          <a:p>
            <a:pPr marL="318770">
              <a:lnSpc>
                <a:spcPts val="1839"/>
              </a:lnSpc>
            </a:pP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members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in writing that the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agency cannot obtain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the </a:t>
            </a:r>
            <a:r>
              <a:rPr sz="1800" spc="-30" dirty="0">
                <a:solidFill>
                  <a:srgbClr val="585858"/>
                </a:solidFill>
                <a:latin typeface="Gill Sans MT"/>
                <a:cs typeface="Gill Sans MT"/>
              </a:rPr>
              <a:t>group’s </a:t>
            </a: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consensus</a:t>
            </a:r>
            <a:r>
              <a:rPr sz="1800" spc="-6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advice</a:t>
            </a:r>
            <a:endParaRPr sz="1800" dirty="0">
              <a:latin typeface="Gill Sans MT"/>
              <a:cs typeface="Gill Sans MT"/>
            </a:endParaRPr>
          </a:p>
          <a:p>
            <a:pPr marL="318770">
              <a:lnSpc>
                <a:spcPts val="2055"/>
              </a:lnSpc>
            </a:pPr>
            <a:r>
              <a:rPr sz="1800" dirty="0">
                <a:solidFill>
                  <a:srgbClr val="585858"/>
                </a:solidFill>
                <a:latin typeface="Gill Sans MT"/>
                <a:cs typeface="Gill Sans MT"/>
              </a:rPr>
              <a:t>or </a:t>
            </a:r>
            <a:r>
              <a:rPr sz="1800" spc="-10" dirty="0">
                <a:solidFill>
                  <a:srgbClr val="585858"/>
                </a:solidFill>
                <a:latin typeface="Gill Sans MT"/>
                <a:cs typeface="Gill Sans MT"/>
              </a:rPr>
              <a:t>recommendations </a:t>
            </a:r>
            <a:r>
              <a:rPr sz="1800" spc="-5" dirty="0">
                <a:solidFill>
                  <a:srgbClr val="585858"/>
                </a:solidFill>
                <a:latin typeface="Gill Sans MT"/>
                <a:cs typeface="Gill Sans MT"/>
              </a:rPr>
              <a:t>without triggering</a:t>
            </a:r>
            <a:r>
              <a:rPr sz="1800" spc="-3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1800" spc="-25" dirty="0">
                <a:solidFill>
                  <a:srgbClr val="585858"/>
                </a:solidFill>
                <a:latin typeface="Gill Sans MT"/>
                <a:cs typeface="Gill Sans MT"/>
              </a:rPr>
              <a:t>FACA.</a:t>
            </a:r>
            <a:endParaRPr sz="1800" dirty="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050" dirty="0">
              <a:latin typeface="Times New Roman"/>
              <a:cs typeface="Times New Roman"/>
            </a:endParaRPr>
          </a:p>
          <a:p>
            <a:pPr marL="318770" marR="194945" indent="-306070">
              <a:lnSpc>
                <a:spcPts val="2160"/>
              </a:lnSpc>
              <a:buClr>
                <a:srgbClr val="9F2936"/>
              </a:buClr>
              <a:buSzPct val="90000"/>
              <a:buFont typeface="Wingdings 2"/>
              <a:buChar char=""/>
              <a:tabLst>
                <a:tab pos="318770" algn="l"/>
                <a:tab pos="319405" algn="l"/>
              </a:tabLst>
            </a:pPr>
            <a:r>
              <a:rPr sz="2000" dirty="0">
                <a:solidFill>
                  <a:srgbClr val="585858"/>
                </a:solidFill>
                <a:latin typeface="Gill Sans MT"/>
                <a:cs typeface="Gill Sans MT"/>
              </a:rPr>
              <a:t>Meetings </a:t>
            </a:r>
            <a:r>
              <a:rPr sz="2000" spc="-15" dirty="0">
                <a:solidFill>
                  <a:srgbClr val="585858"/>
                </a:solidFill>
                <a:latin typeface="Gill Sans MT"/>
                <a:cs typeface="Gill Sans MT"/>
              </a:rPr>
              <a:t>are </a:t>
            </a:r>
            <a:r>
              <a:rPr sz="2000" dirty="0">
                <a:solidFill>
                  <a:srgbClr val="585858"/>
                </a:solidFill>
                <a:latin typeface="Gill Sans MT"/>
                <a:cs typeface="Gill Sans MT"/>
              </a:rPr>
              <a:t>open </a:t>
            </a:r>
            <a:r>
              <a:rPr sz="2000" spc="-5" dirty="0">
                <a:solidFill>
                  <a:srgbClr val="585858"/>
                </a:solidFill>
                <a:latin typeface="Gill Sans MT"/>
                <a:cs typeface="Gill Sans MT"/>
              </a:rPr>
              <a:t>to </a:t>
            </a:r>
            <a:r>
              <a:rPr sz="2000" dirty="0">
                <a:solidFill>
                  <a:srgbClr val="585858"/>
                </a:solidFill>
                <a:latin typeface="Gill Sans MT"/>
                <a:cs typeface="Gill Sans MT"/>
              </a:rPr>
              <a:t>the public and summaries </a:t>
            </a:r>
            <a:r>
              <a:rPr sz="2000" spc="-15" dirty="0">
                <a:solidFill>
                  <a:srgbClr val="585858"/>
                </a:solidFill>
                <a:latin typeface="Gill Sans MT"/>
                <a:cs typeface="Gill Sans MT"/>
              </a:rPr>
              <a:t>are </a:t>
            </a:r>
            <a:r>
              <a:rPr sz="2000" spc="-10" dirty="0">
                <a:solidFill>
                  <a:srgbClr val="585858"/>
                </a:solidFill>
                <a:latin typeface="Gill Sans MT"/>
                <a:cs typeface="Gill Sans MT"/>
              </a:rPr>
              <a:t>available </a:t>
            </a:r>
            <a:r>
              <a:rPr sz="2000" dirty="0">
                <a:solidFill>
                  <a:srgbClr val="585858"/>
                </a:solidFill>
                <a:latin typeface="Gill Sans MT"/>
                <a:cs typeface="Gill Sans MT"/>
              </a:rPr>
              <a:t>on-line</a:t>
            </a:r>
            <a:r>
              <a:rPr sz="2000" spc="-17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000" dirty="0">
                <a:solidFill>
                  <a:srgbClr val="585858"/>
                </a:solidFill>
                <a:latin typeface="Gill Sans MT"/>
                <a:cs typeface="Gill Sans MT"/>
              </a:rPr>
              <a:t>at </a:t>
            </a:r>
            <a:r>
              <a:rPr sz="2000" u="sng" dirty="0">
                <a:solidFill>
                  <a:srgbClr val="6B9F24"/>
                </a:solidFill>
                <a:latin typeface="Gill Sans MT"/>
                <a:cs typeface="Gill Sans MT"/>
              </a:rPr>
              <a:t> </a:t>
            </a:r>
            <a:r>
              <a:rPr sz="2000" u="sng" spc="-10" dirty="0">
                <a:solidFill>
                  <a:srgbClr val="6B9F24"/>
                </a:solidFill>
                <a:latin typeface="Gill Sans MT"/>
                <a:cs typeface="Gill Sans MT"/>
                <a:hlinkClick r:id="rId3"/>
              </a:rPr>
              <a:t>www.fs.usda.gov/fnst</a:t>
            </a:r>
            <a:endParaRPr sz="2000" dirty="0">
              <a:latin typeface="Gill Sans MT"/>
              <a:cs typeface="Gill Sans M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" t="15377" r="4535" b="20252"/>
          <a:stretch/>
        </p:blipFill>
        <p:spPr>
          <a:xfrm>
            <a:off x="452626" y="571883"/>
            <a:ext cx="8239125" cy="441459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452973"/>
            <a:ext cx="70078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5" dirty="0">
                <a:solidFill>
                  <a:srgbClr val="FFFFFF"/>
                </a:solidFill>
                <a:latin typeface="Gill Sans MT"/>
                <a:cs typeface="Gill Sans MT"/>
              </a:rPr>
              <a:t>INTRODUCTIONS</a:t>
            </a:r>
            <a:endParaRPr sz="285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9558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3672" y="1894925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>
                <a:solidFill>
                  <a:srgbClr val="313131"/>
                </a:solidFill>
                <a:latin typeface="Gill Sans MT"/>
                <a:cs typeface="Gill Sans MT"/>
              </a:rPr>
              <a:t>COALITION MEMBER UPDATES</a:t>
            </a:r>
            <a:endParaRPr sz="36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3672" y="3067811"/>
            <a:ext cx="8305800" cy="3332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428361" y="2481676"/>
            <a:ext cx="7456221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313131"/>
                </a:solidFill>
                <a:latin typeface="Gill Sans MT"/>
                <a:cs typeface="Gill Sans MT"/>
              </a:rPr>
              <a:t>ROUND ROBIN</a:t>
            </a:r>
            <a:endParaRPr lang="en-US" sz="280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271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838200" y="5488167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15 MINUTE BREAK</a:t>
            </a:r>
            <a:endParaRPr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26" y="355123"/>
            <a:ext cx="8239125" cy="461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9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452973"/>
            <a:ext cx="6662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5" dirty="0">
                <a:solidFill>
                  <a:srgbClr val="FFFFFF"/>
                </a:solidFill>
                <a:latin typeface="Gill Sans MT"/>
                <a:cs typeface="Gill Sans MT"/>
              </a:rPr>
              <a:t>COALITION BACKGROUND</a:t>
            </a:r>
            <a:endParaRPr sz="2850" dirty="0">
              <a:latin typeface="Gill Sans MT"/>
              <a:cs typeface="Gill Sans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r="31601"/>
          <a:stretch/>
        </p:blipFill>
        <p:spPr>
          <a:xfrm>
            <a:off x="473199" y="571884"/>
            <a:ext cx="8218553" cy="44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5923" y="1447800"/>
            <a:ext cx="7823200" cy="3033523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  <a:buClr>
                <a:srgbClr val="9F2936"/>
              </a:buClr>
              <a:buSzPct val="91666"/>
              <a:tabLst>
                <a:tab pos="318770" algn="l"/>
                <a:tab pos="319405" algn="l"/>
              </a:tabLst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The FNST Coalition is dedicated to:</a:t>
            </a:r>
          </a:p>
          <a:p>
            <a:pPr marL="355600" indent="-342900">
              <a:lnSpc>
                <a:spcPct val="100000"/>
              </a:lnSpc>
              <a:spcBef>
                <a:spcPts val="1275"/>
              </a:spcBef>
              <a:buClr>
                <a:srgbClr val="9F2936"/>
              </a:buClr>
              <a:buSzPct val="91666"/>
              <a:buFont typeface="Wingdings" panose="05000000000000000000" pitchFamily="2" charset="2"/>
              <a:buChar char="§"/>
              <a:tabLst>
                <a:tab pos="318770" algn="l"/>
                <a:tab pos="319405" algn="l"/>
              </a:tabLst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The development, maintenance, and promotion of the </a:t>
            </a:r>
            <a:r>
              <a:rPr 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Florida Trail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to ensure an optimum recreation experience.  </a:t>
            </a:r>
          </a:p>
          <a:p>
            <a:pPr marL="355600" indent="-342900">
              <a:lnSpc>
                <a:spcPct val="100000"/>
              </a:lnSpc>
              <a:spcBef>
                <a:spcPts val="1275"/>
              </a:spcBef>
              <a:buClr>
                <a:srgbClr val="9F2936"/>
              </a:buClr>
              <a:buSzPct val="91666"/>
              <a:buFont typeface="Wingdings" panose="05000000000000000000" pitchFamily="2" charset="2"/>
              <a:buChar char="§"/>
              <a:tabLst>
                <a:tab pos="318770" algn="l"/>
                <a:tab pos="319405" algn="l"/>
              </a:tabLst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Ensuring that the Trail is a truly public asset, accessible and enjoyed by diverse constituents. </a:t>
            </a:r>
          </a:p>
          <a:p>
            <a:pPr marL="355600" indent="-342900">
              <a:lnSpc>
                <a:spcPct val="100000"/>
              </a:lnSpc>
              <a:spcBef>
                <a:spcPts val="1275"/>
              </a:spcBef>
              <a:buClr>
                <a:srgbClr val="9F2936"/>
              </a:buClr>
              <a:buSzPct val="91666"/>
              <a:buFont typeface="Wingdings" panose="05000000000000000000" pitchFamily="2" charset="2"/>
              <a:buChar char="§"/>
              <a:tabLst>
                <a:tab pos="318770" algn="l"/>
                <a:tab pos="319405" algn="l"/>
              </a:tabLst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Informing better decisions, attracting greater resources, and creating Trail </a:t>
            </a:r>
            <a:r>
              <a:rPr 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advocates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/>
                <a:cs typeface="Gill Sans MT"/>
              </a:rPr>
              <a:t>across the State. 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64744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20" dirty="0">
                <a:solidFill>
                  <a:srgbClr val="313131"/>
                </a:solidFill>
              </a:rPr>
              <a:t>PURPOSE OF THE COALITION</a:t>
            </a:r>
            <a:endParaRPr spc="-30" dirty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1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5483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>
                <a:solidFill>
                  <a:srgbClr val="313131"/>
                </a:solidFill>
              </a:rPr>
              <a:t>ROLE </a:t>
            </a:r>
            <a:r>
              <a:rPr spc="-10" dirty="0">
                <a:solidFill>
                  <a:srgbClr val="313131"/>
                </a:solidFill>
              </a:rPr>
              <a:t>OF THE</a:t>
            </a:r>
            <a:r>
              <a:rPr lang="en-US" spc="-10" dirty="0">
                <a:solidFill>
                  <a:srgbClr val="313131"/>
                </a:solidFill>
              </a:rPr>
              <a:t> </a:t>
            </a:r>
            <a:r>
              <a:rPr spc="-20" dirty="0">
                <a:solidFill>
                  <a:srgbClr val="313131"/>
                </a:solidFill>
              </a:rPr>
              <a:t>COALITION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0429" y="1552702"/>
            <a:ext cx="7586371" cy="334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100"/>
              </a:spcBef>
              <a:buClr>
                <a:srgbClr val="9F2936"/>
              </a:buClr>
              <a:buSzPct val="90476"/>
              <a:buFont typeface="Wingdings 2"/>
              <a:buChar char=""/>
              <a:tabLst>
                <a:tab pos="316865" algn="l"/>
                <a:tab pos="318135" algn="l"/>
              </a:tabLst>
            </a:pPr>
            <a:r>
              <a:rPr lang="en-US" sz="2100" b="1" spc="-5" dirty="0">
                <a:solidFill>
                  <a:srgbClr val="585858"/>
                </a:solidFill>
                <a:latin typeface="Gill Sans MT"/>
                <a:cs typeface="Gill Sans MT"/>
              </a:rPr>
              <a:t>Ensure accountability to and implementation of the goals and outcomes of the FNST Strategic Plan;</a:t>
            </a:r>
            <a:endParaRPr sz="2100" b="1" dirty="0">
              <a:latin typeface="Gill Sans MT"/>
              <a:cs typeface="Gill Sans MT"/>
            </a:endParaRPr>
          </a:p>
          <a:p>
            <a:pPr marL="317500" marR="84455" indent="-304800">
              <a:lnSpc>
                <a:spcPct val="100000"/>
              </a:lnSpc>
              <a:spcBef>
                <a:spcPts val="1105"/>
              </a:spcBef>
              <a:buClr>
                <a:srgbClr val="9F2936"/>
              </a:buClr>
              <a:buSzPct val="90476"/>
              <a:buFont typeface="Wingdings 2"/>
              <a:buChar char=""/>
              <a:tabLst>
                <a:tab pos="316865" algn="l"/>
                <a:tab pos="318135" algn="l"/>
              </a:tabLst>
            </a:pP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Oversee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adherence to trail </a:t>
            </a: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standards for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access, </a:t>
            </a:r>
            <a:r>
              <a:rPr sz="2100" spc="-30" dirty="0">
                <a:solidFill>
                  <a:srgbClr val="585858"/>
                </a:solidFill>
                <a:latin typeface="Gill Sans MT"/>
                <a:cs typeface="Gill Sans MT"/>
              </a:rPr>
              <a:t>safety, </a:t>
            </a:r>
            <a:r>
              <a:rPr sz="2100" dirty="0">
                <a:solidFill>
                  <a:srgbClr val="585858"/>
                </a:solidFill>
                <a:latin typeface="Gill Sans MT"/>
                <a:cs typeface="Gill Sans MT"/>
              </a:rPr>
              <a:t>signage,  and </a:t>
            </a: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interpretation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to </a:t>
            </a:r>
            <a:r>
              <a:rPr sz="2100" spc="-15" dirty="0">
                <a:solidFill>
                  <a:srgbClr val="585858"/>
                </a:solidFill>
                <a:latin typeface="Gill Sans MT"/>
                <a:cs typeface="Gill Sans MT"/>
              </a:rPr>
              <a:t>achieve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the </a:t>
            </a: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optimum recreation</a:t>
            </a:r>
            <a:r>
              <a:rPr sz="2100" spc="12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dirty="0">
                <a:solidFill>
                  <a:srgbClr val="585858"/>
                </a:solidFill>
                <a:latin typeface="Gill Sans MT"/>
                <a:cs typeface="Gill Sans MT"/>
              </a:rPr>
              <a:t>experience</a:t>
            </a:r>
            <a:r>
              <a:rPr lang="en-US" sz="2100" dirty="0">
                <a:solidFill>
                  <a:srgbClr val="585858"/>
                </a:solidFill>
                <a:latin typeface="Gill Sans MT"/>
                <a:cs typeface="Gill Sans MT"/>
              </a:rPr>
              <a:t>;</a:t>
            </a:r>
            <a:endParaRPr sz="2100" dirty="0">
              <a:latin typeface="Gill Sans MT"/>
              <a:cs typeface="Gill Sans MT"/>
            </a:endParaRPr>
          </a:p>
          <a:p>
            <a:pPr marL="317500" marR="80645" indent="-304800">
              <a:lnSpc>
                <a:spcPct val="100000"/>
              </a:lnSpc>
              <a:spcBef>
                <a:spcPts val="1100"/>
              </a:spcBef>
              <a:buClr>
                <a:srgbClr val="9F2936"/>
              </a:buClr>
              <a:buSzPct val="90476"/>
              <a:buFont typeface="Wingdings 2"/>
              <a:buChar char=""/>
              <a:tabLst>
                <a:tab pos="316865" algn="l"/>
                <a:tab pos="318135" algn="l"/>
              </a:tabLst>
            </a:pPr>
            <a:r>
              <a:rPr sz="2100" b="1" dirty="0">
                <a:solidFill>
                  <a:srgbClr val="585858"/>
                </a:solidFill>
                <a:latin typeface="Gill Sans MT"/>
                <a:cs typeface="Gill Sans MT"/>
              </a:rPr>
              <a:t>Serve as </a:t>
            </a:r>
            <a:r>
              <a:rPr lang="en-US" sz="2100" b="1" dirty="0">
                <a:solidFill>
                  <a:srgbClr val="585858"/>
                </a:solidFill>
                <a:latin typeface="Gill Sans MT"/>
                <a:cs typeface="Gill Sans MT"/>
              </a:rPr>
              <a:t>Trail </a:t>
            </a:r>
            <a:r>
              <a:rPr sz="2100" b="1" spc="-5" dirty="0">
                <a:solidFill>
                  <a:srgbClr val="585858"/>
                </a:solidFill>
                <a:latin typeface="Gill Sans MT"/>
                <a:cs typeface="Gill Sans MT"/>
              </a:rPr>
              <a:t>advocates </a:t>
            </a:r>
            <a:r>
              <a:rPr lang="en-US" sz="2100" b="1" spc="-5" dirty="0" smtClean="0">
                <a:solidFill>
                  <a:srgbClr val="585858"/>
                </a:solidFill>
                <a:cs typeface="Gill Sans MT"/>
              </a:rPr>
              <a:t>attracting </a:t>
            </a:r>
            <a:r>
              <a:rPr lang="en-US" sz="2100" b="1" spc="-5" dirty="0">
                <a:solidFill>
                  <a:srgbClr val="585858"/>
                </a:solidFill>
                <a:cs typeface="Gill Sans MT"/>
              </a:rPr>
              <a:t>the financial </a:t>
            </a:r>
            <a:r>
              <a:rPr lang="en-US" sz="2100" b="1" dirty="0">
                <a:solidFill>
                  <a:srgbClr val="585858"/>
                </a:solidFill>
                <a:cs typeface="Gill Sans MT"/>
              </a:rPr>
              <a:t>and human </a:t>
            </a:r>
            <a:r>
              <a:rPr lang="en-US" sz="2100" b="1" spc="-15" dirty="0">
                <a:solidFill>
                  <a:srgbClr val="585858"/>
                </a:solidFill>
                <a:cs typeface="Gill Sans MT"/>
              </a:rPr>
              <a:t>resources necessary </a:t>
            </a:r>
            <a:r>
              <a:rPr sz="2100" b="1" spc="-10" dirty="0">
                <a:solidFill>
                  <a:srgbClr val="585858"/>
                </a:solidFill>
                <a:latin typeface="Gill Sans MT"/>
                <a:cs typeface="Gill Sans MT"/>
              </a:rPr>
              <a:t>for </a:t>
            </a:r>
            <a:r>
              <a:rPr sz="2100" b="1" spc="-55" dirty="0">
                <a:solidFill>
                  <a:srgbClr val="585858"/>
                </a:solidFill>
                <a:latin typeface="Gill Sans MT"/>
                <a:cs typeface="Gill Sans MT"/>
              </a:rPr>
              <a:t>Trail </a:t>
            </a:r>
            <a:r>
              <a:rPr sz="2100" b="1" spc="-10" dirty="0">
                <a:solidFill>
                  <a:srgbClr val="585858"/>
                </a:solidFill>
                <a:latin typeface="Gill Sans MT"/>
                <a:cs typeface="Gill Sans MT"/>
              </a:rPr>
              <a:t>development,</a:t>
            </a:r>
            <a:r>
              <a:rPr sz="2100" b="1" spc="-32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lang="en-US" sz="2100" b="1" spc="-32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b="1" dirty="0">
                <a:solidFill>
                  <a:srgbClr val="585858"/>
                </a:solidFill>
                <a:latin typeface="Gill Sans MT"/>
                <a:cs typeface="Gill Sans MT"/>
              </a:rPr>
              <a:t>maintenance</a:t>
            </a:r>
            <a:r>
              <a:rPr lang="en-US" sz="2100" b="1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b="1" dirty="0">
                <a:solidFill>
                  <a:srgbClr val="585858"/>
                </a:solidFill>
                <a:latin typeface="Gill Sans MT"/>
                <a:cs typeface="Gill Sans MT"/>
              </a:rPr>
              <a:t>and</a:t>
            </a:r>
            <a:r>
              <a:rPr sz="2100" b="1" spc="-7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b="1" spc="-10" dirty="0">
                <a:solidFill>
                  <a:srgbClr val="585858"/>
                </a:solidFill>
                <a:latin typeface="Gill Sans MT"/>
                <a:cs typeface="Gill Sans MT"/>
              </a:rPr>
              <a:t>promotion</a:t>
            </a:r>
            <a:r>
              <a:rPr lang="en-US" sz="2100" b="1" spc="-15" dirty="0">
                <a:solidFill>
                  <a:srgbClr val="585858"/>
                </a:solidFill>
                <a:cs typeface="Gill Sans MT"/>
              </a:rPr>
              <a:t>;</a:t>
            </a:r>
            <a:endParaRPr lang="en-US" sz="2100" b="1" spc="-10" dirty="0">
              <a:solidFill>
                <a:srgbClr val="585858"/>
              </a:solidFill>
              <a:latin typeface="Gill Sans MT"/>
              <a:cs typeface="Gill Sans MT"/>
            </a:endParaRPr>
          </a:p>
          <a:p>
            <a:pPr marL="317500" marR="80645" indent="-304800">
              <a:lnSpc>
                <a:spcPct val="100000"/>
              </a:lnSpc>
              <a:spcBef>
                <a:spcPts val="1100"/>
              </a:spcBef>
              <a:buClr>
                <a:srgbClr val="9F2936"/>
              </a:buClr>
              <a:buSzPct val="90476"/>
              <a:buFont typeface="Wingdings 2"/>
              <a:buChar char=""/>
              <a:tabLst>
                <a:tab pos="316865" algn="l"/>
                <a:tab pos="318135" algn="l"/>
              </a:tabLst>
            </a:pP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Foster coordination </a:t>
            </a:r>
            <a:r>
              <a:rPr sz="2100" dirty="0">
                <a:solidFill>
                  <a:srgbClr val="585858"/>
                </a:solidFill>
                <a:latin typeface="Gill Sans MT"/>
                <a:cs typeface="Gill Sans MT"/>
              </a:rPr>
              <a:t>among various </a:t>
            </a: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interests,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networks,</a:t>
            </a:r>
            <a:r>
              <a:rPr sz="2100" spc="-29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lang="en-US" sz="2100" spc="-290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dirty="0">
                <a:solidFill>
                  <a:srgbClr val="585858"/>
                </a:solidFill>
                <a:latin typeface="Gill Sans MT"/>
                <a:cs typeface="Gill Sans MT"/>
              </a:rPr>
              <a:t>and</a:t>
            </a:r>
            <a:endParaRPr sz="2100" dirty="0">
              <a:latin typeface="Gill Sans MT"/>
              <a:cs typeface="Gill Sans MT"/>
            </a:endParaRPr>
          </a:p>
          <a:p>
            <a:pPr marL="317500">
              <a:lnSpc>
                <a:spcPct val="100000"/>
              </a:lnSpc>
            </a:pPr>
            <a:r>
              <a:rPr sz="2100" spc="-10" dirty="0">
                <a:solidFill>
                  <a:srgbClr val="585858"/>
                </a:solidFill>
                <a:latin typeface="Gill Sans MT"/>
                <a:cs typeface="Gill Sans MT"/>
              </a:rPr>
              <a:t>stakeholders throughout </a:t>
            </a:r>
            <a:r>
              <a:rPr sz="2100" spc="-5" dirty="0">
                <a:solidFill>
                  <a:srgbClr val="585858"/>
                </a:solidFill>
                <a:latin typeface="Gill Sans MT"/>
                <a:cs typeface="Gill Sans MT"/>
              </a:rPr>
              <a:t>the</a:t>
            </a:r>
            <a:r>
              <a:rPr sz="2100" spc="25" dirty="0">
                <a:solidFill>
                  <a:srgbClr val="585858"/>
                </a:solidFill>
                <a:latin typeface="Gill Sans MT"/>
                <a:cs typeface="Gill Sans MT"/>
              </a:rPr>
              <a:t> </a:t>
            </a:r>
            <a:r>
              <a:rPr sz="2100" dirty="0">
                <a:solidFill>
                  <a:srgbClr val="585858"/>
                </a:solidFill>
                <a:latin typeface="Gill Sans MT"/>
                <a:cs typeface="Gill Sans MT"/>
              </a:rPr>
              <a:t>State.</a:t>
            </a:r>
            <a:endParaRPr sz="210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5104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5452973"/>
            <a:ext cx="6662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600" b="1" spc="5" dirty="0">
                <a:solidFill>
                  <a:srgbClr val="FFFFFF"/>
                </a:solidFill>
                <a:cs typeface="Gill Sans MT"/>
              </a:rPr>
              <a:t>COALITION MISSION</a:t>
            </a:r>
            <a:endParaRPr sz="2850" dirty="0">
              <a:solidFill>
                <a:prstClr val="black"/>
              </a:solidFill>
              <a:cs typeface="Gill Sans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r="31601"/>
          <a:stretch/>
        </p:blipFill>
        <p:spPr>
          <a:xfrm>
            <a:off x="473199" y="571884"/>
            <a:ext cx="8218553" cy="44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MISSION STATEMENT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456" y="1516006"/>
            <a:ext cx="8147344" cy="314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635" algn="ctr">
              <a:spcBef>
                <a:spcPts val="95"/>
              </a:spcBef>
            </a:pPr>
            <a:endParaRPr lang="en-US" sz="2800" spc="-15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12700" marR="5080" indent="-635" algn="ctr">
              <a:spcBef>
                <a:spcPts val="95"/>
              </a:spcBef>
            </a:pPr>
            <a:r>
              <a:rPr lang="en-US" sz="2800" spc="-15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Florida National Scenic Trail Coalition meets as a collaborative body to inform better decisions and attract greater resources to advance, protect and connect people to the Florida Trail.</a:t>
            </a:r>
            <a:endParaRPr lang="en-US" sz="2800" spc="-15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12700" marR="5080" indent="-635">
              <a:spcBef>
                <a:spcPts val="95"/>
              </a:spcBef>
            </a:pPr>
            <a:endParaRPr lang="en-US" sz="2800" spc="-15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12700" marR="5080" indent="-635">
              <a:spcBef>
                <a:spcPts val="95"/>
              </a:spcBef>
            </a:pPr>
            <a:endParaRPr lang="en-US" sz="2800" spc="-15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8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452973"/>
            <a:ext cx="6662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5" dirty="0">
                <a:solidFill>
                  <a:srgbClr val="FFFFFF"/>
                </a:solidFill>
                <a:latin typeface="Gill Sans MT"/>
                <a:cs typeface="Gill Sans MT"/>
              </a:rPr>
              <a:t>COALITION  VISION</a:t>
            </a:r>
            <a:endParaRPr sz="2850" dirty="0">
              <a:latin typeface="Gill Sans MT"/>
              <a:cs typeface="Gill Sans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r="31601"/>
          <a:stretch/>
        </p:blipFill>
        <p:spPr>
          <a:xfrm>
            <a:off x="473199" y="571884"/>
            <a:ext cx="8218553" cy="44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3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VISION STATEMENT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456" y="1516006"/>
            <a:ext cx="81473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95"/>
              </a:spcBef>
            </a:pPr>
            <a:r>
              <a:rPr lang="en-US" sz="2800" spc="-15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From the Emerald Coast to the Everglades, the Florida Trail is a fully-designated corridor, actively supported by a network of partners dedicated to the advancement and protection of the Trail. The Trail is widely-valued as a national treasure and used by current and future generations to connect with the outstanding scenic, natural, cultural and historic resources of Florida.</a:t>
            </a:r>
            <a:endParaRPr lang="en-US" sz="28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9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1345" y="5211168"/>
            <a:ext cx="79222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5" dirty="0" smtClean="0">
                <a:solidFill>
                  <a:srgbClr val="FFFFFF"/>
                </a:solidFill>
                <a:latin typeface="Gill Sans MT"/>
                <a:cs typeface="Gill Sans MT"/>
              </a:rPr>
              <a:t>2012 Strategic Plan Achievements and Challenges</a:t>
            </a:r>
            <a:endParaRPr sz="2850" dirty="0">
              <a:latin typeface="Gill Sans MT"/>
              <a:cs typeface="Gill Sans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r="31601"/>
          <a:stretch/>
        </p:blipFill>
        <p:spPr>
          <a:xfrm>
            <a:off x="473199" y="571884"/>
            <a:ext cx="8218553" cy="44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6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Goal 1: Complete the Trail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1981200" y="2057400"/>
            <a:ext cx="50943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algn="ctr">
              <a:spcBef>
                <a:spcPts val="95"/>
              </a:spcBef>
              <a:buClr>
                <a:srgbClr val="A50021"/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 100 new scenic and designated miles of FNST towards completion of a high quality trail.</a:t>
            </a:r>
          </a:p>
        </p:txBody>
      </p:sp>
    </p:spTree>
    <p:extLst>
      <p:ext uri="{BB962C8B-B14F-4D97-AF65-F5344CB8AC3E}">
        <p14:creationId xmlns:p14="http://schemas.microsoft.com/office/powerpoint/2010/main" val="205355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97672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Notable Accomplishments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304800" y="1371600"/>
            <a:ext cx="807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marR="5080" lvl="1">
              <a:spcBef>
                <a:spcPts val="95"/>
              </a:spcBef>
              <a:buClr>
                <a:srgbClr val="A50021"/>
              </a:buClr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 of the Choctawhatchee River Section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19058"/>
            <a:ext cx="5546065" cy="47592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8594" y="2860148"/>
            <a:ext cx="4759271" cy="26770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1193" y="3753227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Developed </a:t>
            </a:r>
            <a:r>
              <a:rPr lang="en-US" b="1" dirty="0" smtClean="0"/>
              <a:t>8.3 Miles </a:t>
            </a:r>
            <a:r>
              <a:rPr lang="en-US" dirty="0" smtClean="0"/>
              <a:t>of Scenic Trail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715000"/>
            <a:ext cx="213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Removed </a:t>
            </a:r>
            <a:r>
              <a:rPr lang="en-US" b="1" dirty="0" smtClean="0"/>
              <a:t>9.2 Miles </a:t>
            </a:r>
            <a:r>
              <a:rPr lang="en-US" dirty="0"/>
              <a:t>of </a:t>
            </a:r>
            <a:r>
              <a:rPr lang="en-US" dirty="0" smtClean="0"/>
              <a:t>Road Walk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643633" y="5530290"/>
            <a:ext cx="152879" cy="1786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87946" y="4949958"/>
            <a:ext cx="428946" cy="762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762161" y="3091745"/>
            <a:ext cx="334631" cy="5359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67000" y="4140164"/>
            <a:ext cx="334631" cy="10691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32116" y="613580"/>
            <a:ext cx="8147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2012, there were 982 miles of designated Trail and in 2016 there were 1,062.7 miles of dedicated Trail.</a:t>
            </a:r>
          </a:p>
        </p:txBody>
      </p:sp>
    </p:spTree>
    <p:extLst>
      <p:ext uri="{BB962C8B-B14F-4D97-AF65-F5344CB8AC3E}">
        <p14:creationId xmlns:p14="http://schemas.microsoft.com/office/powerpoint/2010/main" val="23967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1059" y="5334000"/>
            <a:ext cx="79222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5" dirty="0" smtClean="0">
                <a:solidFill>
                  <a:srgbClr val="FFFFFF"/>
                </a:solidFill>
                <a:latin typeface="Gill Sans MT"/>
                <a:cs typeface="Gill Sans MT"/>
              </a:rPr>
              <a:t>Review of Infrastructure Projects</a:t>
            </a:r>
            <a:endParaRPr sz="2850" dirty="0">
              <a:latin typeface="Gill Sans MT"/>
              <a:cs typeface="Gill Sans M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52" y="478230"/>
            <a:ext cx="8229600" cy="46291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8752" y="4734173"/>
            <a:ext cx="2225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Swift Creek Bridge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021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Completed Infrastructure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75649" y="2590758"/>
            <a:ext cx="5265277" cy="2964411"/>
          </a:xfrm>
          <a:prstGeom prst="rect">
            <a:avLst/>
          </a:prstGeom>
        </p:spPr>
      </p:pic>
      <p:pic>
        <p:nvPicPr>
          <p:cNvPr id="8" name="Content Placeholder 8"/>
          <p:cNvPicPr>
            <a:picLocks noGrp="1" noChangeAspect="1"/>
          </p:cNvPicPr>
          <p:nvPr>
            <p:ph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0" b="324"/>
          <a:stretch/>
        </p:blipFill>
        <p:spPr>
          <a:xfrm>
            <a:off x="3657600" y="1430556"/>
            <a:ext cx="5029200" cy="2455644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r="78" b="8489"/>
          <a:stretch/>
        </p:blipFill>
        <p:spPr>
          <a:xfrm>
            <a:off x="3653692" y="4114800"/>
            <a:ext cx="5033108" cy="259080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54157" y="6336270"/>
            <a:ext cx="2765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Ocean Pond Boardwalk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33800" y="3446503"/>
            <a:ext cx="2969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Cypress Creek Boardwalk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62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76326"/>
            <a:ext cx="540766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800" spc="-5" dirty="0" smtClean="0">
                <a:solidFill>
                  <a:srgbClr val="313131"/>
                </a:solidFill>
              </a:rPr>
              <a:t>Alaqua Bridge – Eglin Air Force Base</a:t>
            </a:r>
            <a:endParaRPr sz="1800" spc="-5" dirty="0">
              <a:solidFill>
                <a:srgbClr val="313131"/>
              </a:solidFill>
            </a:endParaRPr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6168" y="598029"/>
            <a:ext cx="3276602" cy="2447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57600"/>
            <a:ext cx="4267200" cy="30946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657600"/>
            <a:ext cx="4267200" cy="3101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46872"/>
            <a:ext cx="6088499" cy="30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Goal 2: Standards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1910523" y="2008339"/>
            <a:ext cx="533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algn="ctr">
              <a:spcBef>
                <a:spcPts val="95"/>
              </a:spcBef>
              <a:buClr>
                <a:srgbClr val="A50021"/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100% of existing designated FNST meets the recreation, information, and interpretive Trail standards within its resource classification category of 1-5.</a:t>
            </a:r>
          </a:p>
        </p:txBody>
      </p:sp>
    </p:spTree>
    <p:extLst>
      <p:ext uri="{BB962C8B-B14F-4D97-AF65-F5344CB8AC3E}">
        <p14:creationId xmlns:p14="http://schemas.microsoft.com/office/powerpoint/2010/main" val="38549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914400" y="1676400"/>
            <a:ext cx="7989887" cy="796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100% Trail Classes Implemented and Maintained to Standard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05" y="2286000"/>
            <a:ext cx="8638252" cy="403744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Notable accomplishments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524000"/>
            <a:ext cx="37338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tx2"/>
                </a:solidFill>
              </a:rPr>
              <a:t>ArcGIS Online Interface</a:t>
            </a:r>
          </a:p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tx2"/>
                </a:solidFill>
              </a:rPr>
              <a:t>Statewide Highway and Railroad Crossings Inventory</a:t>
            </a:r>
          </a:p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tx2"/>
                </a:solidFill>
              </a:rPr>
              <a:t>Trailhead and Kiosk Inventory </a:t>
            </a:r>
          </a:p>
          <a:p>
            <a:pPr lvl="1"/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Mapping and inventories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098" y="3810000"/>
            <a:ext cx="4296319" cy="2765084"/>
          </a:xfrm>
          <a:prstGeom prst="rect">
            <a:avLst/>
          </a:prstGeom>
          <a:ln w="12700">
            <a:solidFill>
              <a:srgbClr val="2A313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737" y="1298499"/>
            <a:ext cx="3957040" cy="2343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797671"/>
            <a:ext cx="3470034" cy="277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5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Signage and permitting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2196" y="1609529"/>
            <a:ext cx="7543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tx2"/>
                </a:solidFill>
              </a:rPr>
              <a:t>Northern and Southern </a:t>
            </a:r>
            <a:r>
              <a:rPr lang="en-US" sz="2000" dirty="0" smtClean="0">
                <a:solidFill>
                  <a:schemeClr val="tx2"/>
                </a:solidFill>
              </a:rPr>
              <a:t>Termini</a:t>
            </a:r>
            <a:endParaRPr lang="en-US" sz="2000" dirty="0">
              <a:solidFill>
                <a:schemeClr val="tx2"/>
              </a:solidFill>
            </a:endParaRPr>
          </a:p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 smtClean="0">
                <a:solidFill>
                  <a:schemeClr val="tx2"/>
                </a:solidFill>
              </a:rPr>
              <a:t>Statewide </a:t>
            </a:r>
            <a:r>
              <a:rPr lang="en-US" sz="2000" dirty="0">
                <a:solidFill>
                  <a:schemeClr val="tx2"/>
                </a:solidFill>
              </a:rPr>
              <a:t>Signage, Crossings and Permitting with FDOT </a:t>
            </a:r>
          </a:p>
          <a:p>
            <a:pPr marL="306000" indent="-30600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 smtClean="0">
                <a:solidFill>
                  <a:schemeClr val="tx2"/>
                </a:solidFill>
              </a:rPr>
              <a:t>Developed Standard Trailhead Kiosk Information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3" descr="621281b0-3727-400b-88eb-a8c7a2725eee@pro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t="746" r="14819" b="-746"/>
          <a:stretch/>
        </p:blipFill>
        <p:spPr bwMode="auto">
          <a:xfrm>
            <a:off x="381000" y="3452988"/>
            <a:ext cx="4038600" cy="321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4" descr="Image result for Florida Trail southern terminus"/>
          <p:cNvSpPr>
            <a:spLocks noChangeAspect="1" noChangeArrowheads="1"/>
          </p:cNvSpPr>
          <p:nvPr/>
        </p:nvSpPr>
        <p:spPr bwMode="auto">
          <a:xfrm>
            <a:off x="-2152650" y="3313621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1" t="746" r="12044" b="-746"/>
          <a:stretch/>
        </p:blipFill>
        <p:spPr>
          <a:xfrm>
            <a:off x="4749903" y="3452988"/>
            <a:ext cx="4013097" cy="321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Goal 3: Partnerships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1676400" y="1981200"/>
            <a:ext cx="54157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marR="5080" lvl="1" algn="ctr">
              <a:spcBef>
                <a:spcPts val="95"/>
              </a:spcBef>
              <a:buClr>
                <a:srgbClr val="A50021"/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Each of the FNST land managers proactively contribute to Trail development, maintenance and promotion of their segment as part of a larger whole.</a:t>
            </a:r>
          </a:p>
        </p:txBody>
      </p:sp>
    </p:spTree>
    <p:extLst>
      <p:ext uri="{BB962C8B-B14F-4D97-AF65-F5344CB8AC3E}">
        <p14:creationId xmlns:p14="http://schemas.microsoft.com/office/powerpoint/2010/main" val="424495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562708" y="1578297"/>
            <a:ext cx="8077199" cy="1317303"/>
          </a:xfrm>
        </p:spPr>
        <p:txBody>
          <a:bodyPr/>
          <a:lstStyle/>
          <a:p>
            <a:r>
              <a:rPr lang="en-US" dirty="0" smtClean="0"/>
              <a:t>Transition from Certification Agreements to U.S. Forest Service MOUs</a:t>
            </a:r>
          </a:p>
          <a:p>
            <a:r>
              <a:rPr lang="en-US" dirty="0" smtClean="0"/>
              <a:t>Streamlined Infrastructure Review Process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Notable accomplishments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4338" name="Picture 2" descr="Image may contain: 2 people, people smiling, people standing, tree, outdoor and natur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t="11006" r="-24" b="21889"/>
          <a:stretch/>
        </p:blipFill>
        <p:spPr bwMode="auto">
          <a:xfrm>
            <a:off x="449384" y="2895600"/>
            <a:ext cx="8303848" cy="371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6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838200" y="1328464"/>
            <a:ext cx="3259719" cy="221289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Florida Trail Association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Framing Our Community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FNST Project Requests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AmeriCorps/Vets Work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Notable accomplishments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3314" name="Picture 2" descr="Human chain&lt;br /&gt;&#10;PHOTO CREDIT: Linda Patton  / Florida Trail Associ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64323"/>
            <a:ext cx="360045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It takes teamwork!&lt;br /&gt;&#10;PHOTO CREDIT: Kent Wimmer / Florida Trail Associa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20" y="3505200"/>
            <a:ext cx="4602169" cy="305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Goal 4: Promotion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1143000" y="2057400"/>
            <a:ext cx="6566158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algn="ctr">
              <a:spcBef>
                <a:spcPts val="95"/>
              </a:spcBef>
              <a:buClr>
                <a:srgbClr val="A50021"/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100% of Trail recreationists know they are on the FNST, know the significance of the Trail, and know how their experience is part of the large whole.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645747" y="1349299"/>
            <a:ext cx="3657600" cy="2743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FNST Brochure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Iconic Photographs of the FNST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Top Destinations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336784"/>
            <a:ext cx="3810000" cy="54033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Notable accomplishments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47" y="3124200"/>
            <a:ext cx="3888153" cy="36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23460" y="1676400"/>
            <a:ext cx="6396740" cy="4953911"/>
            <a:chOff x="0" y="3124200"/>
            <a:chExt cx="4866878" cy="3352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3575"/>
            <a:stretch/>
          </p:blipFill>
          <p:spPr>
            <a:xfrm>
              <a:off x="104378" y="3200400"/>
              <a:ext cx="4762500" cy="32766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6200" y="3124200"/>
              <a:ext cx="2743200" cy="533400"/>
            </a:xfrm>
            <a:prstGeom prst="rect">
              <a:avLst/>
            </a:prstGeom>
            <a:solidFill>
              <a:srgbClr val="FCFCF8"/>
            </a:solidFill>
            <a:ln>
              <a:solidFill>
                <a:srgbClr val="FCFC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5750000"/>
              <a:ext cx="2362200" cy="727000"/>
            </a:xfrm>
            <a:prstGeom prst="rect">
              <a:avLst/>
            </a:prstGeom>
            <a:solidFill>
              <a:srgbClr val="FCFCF8"/>
            </a:solidFill>
            <a:ln>
              <a:solidFill>
                <a:srgbClr val="FCFC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511"/>
          <a:stretch/>
        </p:blipFill>
        <p:spPr>
          <a:xfrm>
            <a:off x="299387" y="1447800"/>
            <a:ext cx="2667000" cy="320389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9153" y="618496"/>
            <a:ext cx="7989887" cy="68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Florida Trail Junior Explorer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t="20885" r="5326" b="21336"/>
          <a:stretch/>
        </p:blipFill>
        <p:spPr>
          <a:xfrm>
            <a:off x="3575728" y="1377873"/>
            <a:ext cx="3048000" cy="11447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t="3009" r="7739"/>
          <a:stretch/>
        </p:blipFill>
        <p:spPr>
          <a:xfrm>
            <a:off x="838200" y="4967023"/>
            <a:ext cx="3200400" cy="166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2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459153" y="1600200"/>
          <a:ext cx="8456247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459153" y="618496"/>
            <a:ext cx="7989887" cy="6860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Summary of Accomplishments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2015665"/>
            <a:ext cx="16033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32.4</a:t>
            </a:r>
            <a:r>
              <a:rPr lang="en-US" dirty="0"/>
              <a:t> </a:t>
            </a:r>
            <a:r>
              <a:rPr lang="en-US" dirty="0" smtClean="0"/>
              <a:t>Net Miles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14600" y="3048000"/>
            <a:ext cx="4953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100%</a:t>
            </a:r>
            <a:r>
              <a:rPr lang="en-US" dirty="0"/>
              <a:t> of FNST Meets Trail Maintenance Standards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52600" y="4080335"/>
            <a:ext cx="7162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10%</a:t>
            </a:r>
            <a:r>
              <a:rPr lang="en-US" dirty="0"/>
              <a:t> of </a:t>
            </a:r>
            <a:r>
              <a:rPr lang="en-US" dirty="0" smtClean="0"/>
              <a:t>Agreements </a:t>
            </a:r>
            <a:r>
              <a:rPr lang="en-US" dirty="0"/>
              <a:t>Transitioned to </a:t>
            </a:r>
            <a:r>
              <a:rPr lang="en-US" dirty="0" smtClean="0"/>
              <a:t>USDA Forest Service </a:t>
            </a:r>
            <a:r>
              <a:rPr lang="en-US" dirty="0"/>
              <a:t>Standards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7800" y="5112670"/>
            <a:ext cx="3657600" cy="45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60-70</a:t>
            </a:r>
            <a:r>
              <a:rPr lang="en-US" b="1" dirty="0" smtClean="0"/>
              <a:t>% </a:t>
            </a:r>
            <a:r>
              <a:rPr lang="en-US" dirty="0" smtClean="0"/>
              <a:t>Know </a:t>
            </a:r>
            <a:r>
              <a:rPr lang="en-US" sz="1600" dirty="0" smtClean="0"/>
              <a:t>they’re on the </a:t>
            </a:r>
            <a:r>
              <a:rPr lang="en-US" dirty="0" smtClean="0"/>
              <a:t>FNST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85614" y="2015665"/>
            <a:ext cx="3174843" cy="459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83.4</a:t>
            </a:r>
            <a:r>
              <a:rPr lang="en-US" dirty="0" smtClean="0"/>
              <a:t> Total Trail Miles Developed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7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Strategy Moving Forward</a:t>
            </a:r>
            <a:endParaRPr spc="-5" dirty="0">
              <a:solidFill>
                <a:srgbClr val="31313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2" t="19282" r="31647" b="51168"/>
          <a:stretch/>
        </p:blipFill>
        <p:spPr>
          <a:xfrm>
            <a:off x="468247" y="5257800"/>
            <a:ext cx="8218553" cy="13045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75081F5-DF51-4652-93D4-2E5A7AD72AED}"/>
              </a:ext>
            </a:extLst>
          </p:cNvPr>
          <p:cNvSpPr/>
          <p:nvPr/>
        </p:nvSpPr>
        <p:spPr>
          <a:xfrm>
            <a:off x="535940" y="1326210"/>
            <a:ext cx="6855460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2018 Strategic Plan Update and Completion of Implementation Guide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Goal 1: Promote Connections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Goal 2: Complete the Trail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Goal 3: Sustainable Management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Goal 4: Strategic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Partnerships</a:t>
            </a: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Branding shift from ‘FNST’ to ‘Florida Trail’</a:t>
            </a: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Gap Updates: 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Big Bend Coastline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Osceola/Orange County</a:t>
            </a:r>
          </a:p>
        </p:txBody>
      </p:sp>
    </p:spTree>
    <p:extLst>
      <p:ext uri="{BB962C8B-B14F-4D97-AF65-F5344CB8AC3E}">
        <p14:creationId xmlns:p14="http://schemas.microsoft.com/office/powerpoint/2010/main" val="78477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362200" y="-152400"/>
            <a:ext cx="6781800" cy="6597015"/>
            <a:chOff x="2650364" y="255186"/>
            <a:chExt cx="6705600" cy="6629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" t="2221" r="1111" b="1112"/>
            <a:stretch/>
          </p:blipFill>
          <p:spPr>
            <a:xfrm>
              <a:off x="2650364" y="255186"/>
              <a:ext cx="6705600" cy="66294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895600" y="3462694"/>
              <a:ext cx="2667000" cy="20574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08751" y="1781631"/>
            <a:ext cx="4114800" cy="387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Road walk gaps are areas </a:t>
            </a:r>
            <a:r>
              <a:rPr lang="en-US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of trail that are on paved </a:t>
            </a:r>
            <a:r>
              <a:rPr lang="en-US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roadways</a:t>
            </a:r>
          </a:p>
          <a:p>
            <a:pPr marL="469265" marR="5080" lvl="1">
              <a:spcBef>
                <a:spcPts val="95"/>
              </a:spcBef>
              <a:buClr>
                <a:srgbClr val="A50021"/>
              </a:buClr>
            </a:pPr>
            <a:endParaRPr lang="en-US" spc="-1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There </a:t>
            </a:r>
            <a:r>
              <a:rPr lang="en-US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are </a:t>
            </a:r>
            <a:r>
              <a:rPr lang="en-US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60 road walk gaps along the Florida </a:t>
            </a:r>
            <a:r>
              <a:rPr lang="en-US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Trails, which is approximately 311 miles of connector trail</a:t>
            </a:r>
          </a:p>
          <a:p>
            <a:pPr marL="469265" marR="5080" lvl="1">
              <a:spcBef>
                <a:spcPts val="95"/>
              </a:spcBef>
              <a:buClr>
                <a:srgbClr val="A50021"/>
              </a:buClr>
            </a:pPr>
            <a:endParaRPr lang="en-US" spc="-1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There </a:t>
            </a:r>
            <a:r>
              <a:rPr lang="en-US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are </a:t>
            </a:r>
            <a:r>
              <a:rPr lang="en-US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approximately 286 miles of gap as the crow flies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pc="-1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pc="-1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668" y="333203"/>
            <a:ext cx="2271931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spc="-5" dirty="0" smtClean="0">
                <a:solidFill>
                  <a:srgbClr val="313131"/>
                </a:solidFill>
              </a:rPr>
              <a:t>Trail Gaps </a:t>
            </a:r>
            <a:br>
              <a:rPr lang="en-US" sz="3200" spc="-5" dirty="0" smtClean="0">
                <a:solidFill>
                  <a:srgbClr val="313131"/>
                </a:solidFill>
              </a:rPr>
            </a:br>
            <a:r>
              <a:rPr lang="en-US" sz="3200" spc="-5" dirty="0" smtClean="0">
                <a:solidFill>
                  <a:srgbClr val="313131"/>
                </a:solidFill>
              </a:rPr>
              <a:t>on the </a:t>
            </a:r>
            <a:br>
              <a:rPr lang="en-US" sz="3200" spc="-5" dirty="0" smtClean="0">
                <a:solidFill>
                  <a:srgbClr val="313131"/>
                </a:solidFill>
              </a:rPr>
            </a:br>
            <a:r>
              <a:rPr lang="en-US" sz="3200" spc="-5" dirty="0" smtClean="0">
                <a:solidFill>
                  <a:srgbClr val="313131"/>
                </a:solidFill>
              </a:rPr>
              <a:t>Florida Trail </a:t>
            </a:r>
            <a:endParaRPr sz="3200" spc="-5" dirty="0">
              <a:solidFill>
                <a:srgbClr val="31313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48031" y="155728"/>
            <a:ext cx="190500" cy="508593"/>
            <a:chOff x="8899069" y="158065"/>
            <a:chExt cx="304800" cy="865687"/>
          </a:xfrm>
        </p:grpSpPr>
        <p:sp>
          <p:nvSpPr>
            <p:cNvPr id="20" name="Down Arrow 19"/>
            <p:cNvSpPr/>
            <p:nvPr/>
          </p:nvSpPr>
          <p:spPr>
            <a:xfrm rot="10800000">
              <a:off x="8930639" y="158065"/>
              <a:ext cx="228600" cy="304799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899069" y="395104"/>
              <a:ext cx="304800" cy="628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white">
                      <a:lumMod val="65000"/>
                    </a:prstClr>
                  </a:solidFill>
                </a:rPr>
                <a:t>N</a:t>
              </a:r>
              <a:endParaRPr lang="en-US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93228" y="136196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480" y="1140377"/>
            <a:ext cx="5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26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285325" y="2162481"/>
            <a:ext cx="495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21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786740" y="3818320"/>
            <a:ext cx="357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525048" y="34550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Panhandle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86243" y="1427446"/>
            <a:ext cx="819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North 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100080" y="2422596"/>
            <a:ext cx="958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Central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642269" y="4095319"/>
            <a:ext cx="83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South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11675" t="47500" r="59814" b="26252"/>
          <a:stretch/>
        </p:blipFill>
        <p:spPr>
          <a:xfrm>
            <a:off x="6400800" y="5214246"/>
            <a:ext cx="1805196" cy="1643754"/>
          </a:xfrm>
          <a:prstGeom prst="snip1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292090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" t="2708" r="1752" b="3096"/>
          <a:stretch/>
        </p:blipFill>
        <p:spPr>
          <a:xfrm>
            <a:off x="-152400" y="-56212"/>
            <a:ext cx="10287000" cy="691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t="3602" r="1642" b="2766"/>
          <a:stretch/>
        </p:blipFill>
        <p:spPr>
          <a:xfrm>
            <a:off x="-197293" y="0"/>
            <a:ext cx="10029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t="3333" r="5354" b="8889"/>
          <a:stretch/>
        </p:blipFill>
        <p:spPr>
          <a:xfrm>
            <a:off x="2263658" y="0"/>
            <a:ext cx="4514127" cy="68580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777785" y="4953000"/>
            <a:ext cx="1219385" cy="1818218"/>
            <a:chOff x="6134098" y="2514600"/>
            <a:chExt cx="1219385" cy="18182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73212"/>
            <a:stretch/>
          </p:blipFill>
          <p:spPr>
            <a:xfrm>
              <a:off x="6172200" y="2514600"/>
              <a:ext cx="1143185" cy="47552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39287" r="37501"/>
            <a:stretch/>
          </p:blipFill>
          <p:spPr>
            <a:xfrm>
              <a:off x="6210300" y="2926952"/>
              <a:ext cx="990600" cy="47552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t="17952" r="71427" b="17951"/>
            <a:stretch/>
          </p:blipFill>
          <p:spPr>
            <a:xfrm>
              <a:off x="6134098" y="3463042"/>
              <a:ext cx="1219385" cy="3048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6488" y="3836301"/>
              <a:ext cx="488897" cy="49651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8401" y="3824818"/>
              <a:ext cx="457200" cy="5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64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" t="15136" r="-506" b="9886"/>
          <a:stretch/>
        </p:blipFill>
        <p:spPr>
          <a:xfrm>
            <a:off x="423672" y="2286000"/>
            <a:ext cx="8306771" cy="4152206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428505" y="533400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>
                <a:solidFill>
                  <a:srgbClr val="313131"/>
                </a:solidFill>
                <a:latin typeface="Gill Sans MT"/>
                <a:cs typeface="Gill Sans MT"/>
              </a:rPr>
              <a:t>LUNCH</a:t>
            </a:r>
            <a:endParaRPr lang="en-US" sz="3600" dirty="0">
              <a:latin typeface="Gill Sans MT"/>
              <a:cs typeface="Gill Sans MT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423672" y="1371600"/>
            <a:ext cx="7456221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313131"/>
                </a:solidFill>
                <a:latin typeface="Gill Sans MT"/>
                <a:cs typeface="Gill Sans MT"/>
              </a:rPr>
              <a:t>Provided by the </a:t>
            </a:r>
            <a:r>
              <a:rPr lang="en-US" sz="2800" b="1" dirty="0">
                <a:solidFill>
                  <a:schemeClr val="accent2"/>
                </a:solidFill>
                <a:latin typeface="Gill Sans MT"/>
                <a:cs typeface="Gill Sans MT"/>
              </a:rPr>
              <a:t>Florida Trail Association</a:t>
            </a:r>
            <a:endParaRPr lang="en-US" sz="2800" dirty="0">
              <a:solidFill>
                <a:schemeClr val="accent2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26094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361" y="762000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>
                <a:solidFill>
                  <a:srgbClr val="313131"/>
                </a:solidFill>
                <a:latin typeface="Gill Sans MT"/>
                <a:cs typeface="Gill Sans MT"/>
              </a:rPr>
              <a:t>2018 STRATEGIC PLAN </a:t>
            </a:r>
            <a:endParaRPr sz="360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3672" y="3067811"/>
            <a:ext cx="8305800" cy="3332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9" b="25687"/>
          <a:stretch/>
        </p:blipFill>
        <p:spPr>
          <a:xfrm>
            <a:off x="423672" y="3067810"/>
            <a:ext cx="8305800" cy="3332989"/>
          </a:xfrm>
          <a:prstGeom prst="rect">
            <a:avLst/>
          </a:prstGeom>
        </p:spPr>
      </p:pic>
      <p:sp>
        <p:nvSpPr>
          <p:cNvPr id="12" name="object 2"/>
          <p:cNvSpPr txBox="1">
            <a:spLocks/>
          </p:cNvSpPr>
          <p:nvPr/>
        </p:nvSpPr>
        <p:spPr>
          <a:xfrm>
            <a:off x="432308" y="1532749"/>
            <a:ext cx="7456221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 smtClean="0">
                <a:solidFill>
                  <a:srgbClr val="313131"/>
                </a:solidFill>
                <a:latin typeface="Gill Sans MT"/>
                <a:cs typeface="Gill Sans MT"/>
              </a:rPr>
              <a:t>Implementation Guide Overview</a:t>
            </a:r>
            <a:endParaRPr lang="en-US" sz="280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03134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549595"/>
            <a:ext cx="68554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OAL</a:t>
            </a:r>
            <a:r>
              <a:rPr lang="en-US"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3600" b="1" spc="-1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5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ROMOT</a:t>
            </a:r>
            <a:r>
              <a:rPr lang="en-US" sz="285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E </a:t>
            </a:r>
            <a:r>
              <a:rPr lang="en-US" sz="360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lang="en-US" sz="285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ONNECTIONS</a:t>
            </a:r>
            <a:endParaRPr sz="285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2152" y="444830"/>
            <a:ext cx="8229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62152" y="444830"/>
            <a:ext cx="639584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 smtClean="0">
                <a:solidFill>
                  <a:schemeClr val="bg1"/>
                </a:solidFill>
              </a:rPr>
              <a:t>Connect citizens with the natural and cultural heritage of Florida through increasing awareness, use and protection of the Florida Trail.</a:t>
            </a:r>
            <a:endParaRPr lang="en-US" sz="165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5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2018 UPDATE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48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Promote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Connections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Major Performance Measure-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Increase number and diversity of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recreationists by 15% over 5 years.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Term Outcome-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widely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valued and used as a means for connecting people with the nationally significant resources of Florida.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0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1: Promote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2741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Connect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people to the Florida Trail through coordinated promotion efforts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include: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Relations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ampaign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Regional Trip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rochures and Itineraries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Improved User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ccess to Print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ontent</a:t>
            </a:r>
            <a:endParaRPr lang="en-US" sz="20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68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2: Engage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35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Cultivate community and cultural relevance through engaging new and non-traditional trail users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1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Next Generation Trail Ambassadors Program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Roundtable on Diversity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Improved Trailheads, Parking, Amenities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Social Media and Outreach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Gateway Communities Program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190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3: Educate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Provide education and interpretation opportunities to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encourage learning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enjoyment and attachment to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</a:t>
            </a: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Trailhead Interpretation &amp; Interpretive Displays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Junior Explorer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Programs </a:t>
            </a: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432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Summary of Performance Measures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90" y="1410404"/>
            <a:ext cx="7915275" cy="354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4840861"/>
            <a:ext cx="6966286" cy="4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Engaging Diversity in the Outdoors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FTA Strategic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 on Diversity 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Van Tran 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Community Outreach 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Coordinator, 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Association</a:t>
            </a: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880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>
                <a:solidFill>
                  <a:srgbClr val="313131"/>
                </a:solidFill>
                <a:latin typeface="Gill Sans MT" panose="020B0502020104020203" pitchFamily="34" charset="0"/>
              </a:rPr>
              <a:t>Engaging Diversity in the Outdoors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6"/>
            <a:ext cx="814734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Issue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Low participation rates of minority groups in outdoor rec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Racial and ethnic minority groups represent less than 5% of total recreationists on the Florida Trail</a:t>
            </a: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Why It Matters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Engaging ethnically and racially diverse audiences in outdoor recreation is essential to the future stewardship of public lands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Joining the movement to establish a more diverse and inclusive community of outdoor recreationists</a:t>
            </a:r>
            <a:endParaRPr lang="en-US" sz="24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300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2016-17 FTA Volunteer Demographic Data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193026"/>
            <a:ext cx="8147344" cy="122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Ethnicity and Race </a:t>
            </a:r>
          </a:p>
          <a:p>
            <a:pPr marL="12065" marR="5080">
              <a:spcBef>
                <a:spcPts val="95"/>
              </a:spcBef>
              <a:buClr>
                <a:srgbClr val="A50021"/>
              </a:buClr>
            </a:pPr>
            <a:endParaRPr lang="en-US" sz="24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387918"/>
            <a:ext cx="8229600" cy="1174429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621977" y="1655469"/>
          <a:ext cx="5982302" cy="3703320"/>
        </p:xfrm>
        <a:graphic>
          <a:graphicData uri="http://schemas.openxmlformats.org/drawingml/2006/table">
            <a:tbl>
              <a:tblPr/>
              <a:tblGrid>
                <a:gridCol w="1492235">
                  <a:extLst>
                    <a:ext uri="{9D8B030D-6E8A-4147-A177-3AD203B41FA5}">
                      <a16:colId xmlns:a16="http://schemas.microsoft.com/office/drawing/2014/main" xmlns="" val="369987605"/>
                    </a:ext>
                  </a:extLst>
                </a:gridCol>
                <a:gridCol w="703884">
                  <a:extLst>
                    <a:ext uri="{9D8B030D-6E8A-4147-A177-3AD203B41FA5}">
                      <a16:colId xmlns:a16="http://schemas.microsoft.com/office/drawing/2014/main" xmlns="" val="4234990936"/>
                    </a:ext>
                  </a:extLst>
                </a:gridCol>
                <a:gridCol w="732039">
                  <a:extLst>
                    <a:ext uri="{9D8B030D-6E8A-4147-A177-3AD203B41FA5}">
                      <a16:colId xmlns:a16="http://schemas.microsoft.com/office/drawing/2014/main" xmlns="" val="3080593838"/>
                    </a:ext>
                  </a:extLst>
                </a:gridCol>
                <a:gridCol w="732039">
                  <a:extLst>
                    <a:ext uri="{9D8B030D-6E8A-4147-A177-3AD203B41FA5}">
                      <a16:colId xmlns:a16="http://schemas.microsoft.com/office/drawing/2014/main" xmlns="" val="3929862321"/>
                    </a:ext>
                  </a:extLst>
                </a:gridCol>
                <a:gridCol w="961263">
                  <a:extLst>
                    <a:ext uri="{9D8B030D-6E8A-4147-A177-3AD203B41FA5}">
                      <a16:colId xmlns:a16="http://schemas.microsoft.com/office/drawing/2014/main" xmlns="" val="1776828139"/>
                    </a:ext>
                  </a:extLst>
                </a:gridCol>
                <a:gridCol w="1360842">
                  <a:extLst>
                    <a:ext uri="{9D8B030D-6E8A-4147-A177-3AD203B41FA5}">
                      <a16:colId xmlns:a16="http://schemas.microsoft.com/office/drawing/2014/main" xmlns="" val="2644706491"/>
                    </a:ext>
                  </a:extLst>
                </a:gridCol>
              </a:tblGrid>
              <a:tr h="28605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Ethnicity/Race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Male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Female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Total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Percentage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Florida (2005)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9402512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White (Non-Hispanic)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106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66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172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50.15%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60.01%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04641025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Hispanic or Latino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7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2.04%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20.00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1417203"/>
                  </a:ext>
                </a:extLst>
              </a:tr>
              <a:tr h="62368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Black or African American (Non-Hispanic)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0.29%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17.00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4671801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Asian/Pacific Islander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1.75%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1.04%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3015675"/>
                  </a:ext>
                </a:extLst>
              </a:tr>
              <a:tr h="62368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Native American/Alaskan Native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Below 1%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508718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Other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0.29%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Below 1%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2126190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Unknown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98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58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156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45.48%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4925466"/>
                  </a:ext>
                </a:extLst>
              </a:tr>
              <a:tr h="286051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Total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212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131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343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100.00%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100.00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789199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50818" y="186747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5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Current FTA Volunteer Demographic Data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673" y="1469983"/>
            <a:ext cx="8147344" cy="122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Age</a:t>
            </a:r>
          </a:p>
          <a:p>
            <a:pPr marL="12065" marR="5080">
              <a:spcBef>
                <a:spcPts val="95"/>
              </a:spcBef>
              <a:buClr>
                <a:srgbClr val="A50021"/>
              </a:buClr>
            </a:pPr>
            <a:endParaRPr lang="en-US" sz="24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95208"/>
            <a:ext cx="8229600" cy="1267140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50818" y="186747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17320" y="208297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881274" y="2082971"/>
          <a:ext cx="5428488" cy="278892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:a16="http://schemas.microsoft.com/office/drawing/2014/main" xmlns="" val="314549265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xmlns="" val="2082809715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1298933808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4042174909"/>
                    </a:ext>
                  </a:extLst>
                </a:gridCol>
                <a:gridCol w="961263">
                  <a:extLst>
                    <a:ext uri="{9D8B030D-6E8A-4147-A177-3AD203B41FA5}">
                      <a16:colId xmlns:a16="http://schemas.microsoft.com/office/drawing/2014/main" xmlns="" val="3555575651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1972913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Age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Male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Female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Total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Percentage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Florida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4108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Under 15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17.47%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3798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15-18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0.58%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3.81%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1886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19-24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7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20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5.83%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9.25%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868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25-35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2.62%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12.18%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4983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36-54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12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3.50%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27.50%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24336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55 Plus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29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17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46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13.41%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29.79%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0611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Unknown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159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95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254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74.05%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4515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Total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212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131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343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100.00%</a:t>
                      </a:r>
                      <a:endParaRPr lang="en-US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100.00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%</a:t>
                      </a:r>
                      <a:endParaRPr lang="en-US" dirty="0"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9662123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881274" y="2290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4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08936"/>
            <a:ext cx="7388860" cy="102784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</a:t>
            </a:r>
            <a:b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</a:b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Non-Traditional Users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5940" y="1799395"/>
            <a:ext cx="8147344" cy="3111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FTA website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(floridatrail.org)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Include USFS &amp; FTA Diversity Plan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Statement of commitment to enhancing diversity on the FNST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Share stories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Promote inclusive events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Platform for capturing Roundtable on Diversity and Next Generation Trail Ambassadors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75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01323"/>
            <a:ext cx="7388860" cy="44307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Washington Trails Association (WTA) as Example</a:t>
            </a:r>
            <a:endParaRPr sz="28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36781"/>
            <a:ext cx="7467600" cy="3635204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7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950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08936"/>
            <a:ext cx="7388860" cy="102784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</a:t>
            </a:r>
            <a:b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</a:b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Non-Traditional Users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536781"/>
            <a:ext cx="7173884" cy="158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Building Partnerships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Partner with diverse organizations to provide educational &amp; inclusive opportunities for trail maintenance and recreation of the FNST</a:t>
            </a: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20" y="1173946"/>
            <a:ext cx="18288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93" y="3186990"/>
            <a:ext cx="3508877" cy="1920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0205" y="3195022"/>
            <a:ext cx="3664409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4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08936"/>
            <a:ext cx="7388860" cy="102784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</a:t>
            </a:r>
            <a:b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</a:b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Non-Traditional Users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628221"/>
            <a:ext cx="6068291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b="1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Upcoming Collaborative Events:</a:t>
            </a:r>
            <a:endParaRPr lang="en-US" sz="20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Feb. 2018: UF Center for Outdoor Recreation (CORE), Ocala NF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Mar. 2018: Groundwork Jacksonville, Juniper Wilderness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Mar. 2018: Outdoor Afro Tallahassee, Apalachicola NF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Fall 2018: REI Winter Park &amp; </a:t>
            </a:r>
          </a:p>
          <a:p>
            <a:pPr marL="469265" marR="5080" lvl="1">
              <a:spcBef>
                <a:spcPts val="95"/>
              </a:spcBef>
              <a:buClr>
                <a:srgbClr val="A50021"/>
              </a:buClr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Seminole State College, Spring Hammock      </a:t>
            </a:r>
          </a:p>
          <a:p>
            <a:pPr marL="469265" marR="5080" lvl="1">
              <a:spcBef>
                <a:spcPts val="95"/>
              </a:spcBef>
              <a:buClr>
                <a:srgbClr val="A50021"/>
              </a:buClr>
            </a:pPr>
            <a:r>
              <a:rPr lang="en-US" sz="20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Preserve</a:t>
            </a:r>
            <a:endParaRPr lang="en-US" sz="20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4" name="Picture 2" descr="Image result for center for outdoor recreation and education U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683" y="1704104"/>
            <a:ext cx="228456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groundwork jacksonvil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747" y="2420067"/>
            <a:ext cx="242405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outdoor af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315" y="8315790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REI co-o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22" y="3261679"/>
            <a:ext cx="1622321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outdoor afr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843" y="3038593"/>
            <a:ext cx="1695108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8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24325"/>
            <a:ext cx="7388860" cy="997068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</a:t>
            </a:r>
            <a:br>
              <a:rPr lang="en-US" sz="32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</a:br>
            <a:r>
              <a:rPr lang="en-US" sz="32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Non-Traditional Users</a:t>
            </a:r>
            <a:endParaRPr sz="32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59837"/>
            <a:ext cx="8147344" cy="843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Improving accessibility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FTA and FNST info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Language Translator for FTA Website (floridatrail.org) </a:t>
            </a:r>
          </a:p>
        </p:txBody>
      </p:sp>
      <p:sp>
        <p:nvSpPr>
          <p:cNvPr id="6" name="object 4"/>
          <p:cNvSpPr/>
          <p:nvPr/>
        </p:nvSpPr>
        <p:spPr>
          <a:xfrm>
            <a:off x="457200" y="5511338"/>
            <a:ext cx="8229600" cy="1042696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7" y="2261578"/>
            <a:ext cx="7235686" cy="320040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58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429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08936"/>
            <a:ext cx="7388860" cy="102784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</a:t>
            </a:r>
            <a:b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</a:b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Non-Traditional Users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536781"/>
            <a:ext cx="8147344" cy="2333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Roundtable on Diversity &amp; </a:t>
            </a:r>
            <a:b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FNST Next Generation Trail Ambassadors Program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Supporting engagement, inclusivity and advocacy of underrepresented groups on the FNST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Development: Jacksonville Diversity in Action Roundtable “Building Bridges to Promote Inclusion”</a:t>
            </a: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Image result for diversity in ac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96" y="3825183"/>
            <a:ext cx="2743198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diversity council flori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256" y="3901382"/>
            <a:ext cx="4181475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78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32101"/>
            <a:ext cx="7388860" cy="38151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4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FTA Methods for Engaging New and Non-Traditional Users</a:t>
            </a:r>
            <a:endParaRPr sz="24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5940" y="1231228"/>
            <a:ext cx="8147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Enhance social media outreach for strengthening engagement on FNST</a:t>
            </a:r>
          </a:p>
        </p:txBody>
      </p:sp>
      <p:sp>
        <p:nvSpPr>
          <p:cNvPr id="6" name="object 4"/>
          <p:cNvSpPr/>
          <p:nvPr/>
        </p:nvSpPr>
        <p:spPr>
          <a:xfrm>
            <a:off x="457200" y="5702531"/>
            <a:ext cx="8229600" cy="859816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233" y="1631338"/>
            <a:ext cx="6856757" cy="14630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832" y="3132786"/>
            <a:ext cx="6488968" cy="1463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1410" y="4595826"/>
            <a:ext cx="5338627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6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Social Media Outreach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26681" y="174885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26681" y="1244393"/>
            <a:ext cx="5760541" cy="360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24004" y="477324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4" name="Chart Placeholder 19"/>
          <p:cNvGraphicFramePr>
            <a:graphicFrameLocks/>
          </p:cNvGraphicFramePr>
          <p:nvPr>
            <p:extLst/>
          </p:nvPr>
        </p:nvGraphicFramePr>
        <p:xfrm>
          <a:off x="225887" y="2135777"/>
          <a:ext cx="8639673" cy="2592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 Placeholder 2"/>
          <p:cNvSpPr txBox="1">
            <a:spLocks/>
          </p:cNvSpPr>
          <p:nvPr/>
        </p:nvSpPr>
        <p:spPr>
          <a:xfrm>
            <a:off x="226682" y="174890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</a:rPr>
              <a:t>Followers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226682" y="1244443"/>
            <a:ext cx="5760541" cy="360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</a:rPr>
              <a:t>Instagram Analytics Overview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>
          <a:xfrm>
            <a:off x="224005" y="477329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tx1"/>
                </a:solidFill>
              </a:rPr>
              <a:t>The number of people who are following the Florida Trail Instagram account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8" name="Picture Placeholder 5" descr="imag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2077" y="4727354"/>
            <a:ext cx="451815" cy="451814"/>
          </a:xfrm>
          <a:prstGeom prst="ellipse">
            <a:avLst/>
          </a:prstGeom>
        </p:spPr>
      </p:pic>
      <p:pic>
        <p:nvPicPr>
          <p:cNvPr id="19" name="Picture Placeholder 6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91472" y="5002710"/>
            <a:ext cx="224543" cy="224543"/>
          </a:xfrm>
          <a:prstGeom prst="ellipse">
            <a:avLst/>
          </a:prstGeom>
        </p:spPr>
      </p:pic>
      <p:pic>
        <p:nvPicPr>
          <p:cNvPr id="20" name="Picture Placeholder 17" descr="image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37051" y="1748907"/>
            <a:ext cx="432000" cy="432000"/>
          </a:xfrm>
          <a:prstGeom prst="rect">
            <a:avLst/>
          </a:prstGeom>
        </p:spPr>
      </p:pic>
      <p:sp>
        <p:nvSpPr>
          <p:cNvPr id="21" name="Text Placeholder 18"/>
          <p:cNvSpPr txBox="1">
            <a:spLocks/>
          </p:cNvSpPr>
          <p:nvPr/>
        </p:nvSpPr>
        <p:spPr>
          <a:xfrm>
            <a:off x="5987222" y="1245693"/>
            <a:ext cx="2881015" cy="359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 dirty="0" smtClean="0"/>
              <a:t>Aug 01, 2017 - Jan 16, 2018</a:t>
            </a:r>
            <a:endParaRPr lang="nl-NL" sz="1800" dirty="0"/>
          </a:p>
        </p:txBody>
      </p:sp>
      <p:graphicFrame>
        <p:nvGraphicFramePr>
          <p:cNvPr id="22" name="Chart Placeholder 19"/>
          <p:cNvGraphicFramePr>
            <a:graphicFrameLocks/>
          </p:cNvGraphicFramePr>
          <p:nvPr>
            <p:extLst/>
          </p:nvPr>
        </p:nvGraphicFramePr>
        <p:xfrm>
          <a:off x="225887" y="2180906"/>
          <a:ext cx="8639673" cy="2592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98424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Social Media Outreach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26681" y="174885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26681" y="1244393"/>
            <a:ext cx="5760541" cy="360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24004" y="477324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226682" y="174890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55128" y="1254959"/>
            <a:ext cx="5760541" cy="360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marR="5080" indent="-342900" algn="l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Encouraging Women in the Outdoors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>
          <a:xfrm>
            <a:off x="224005" y="477329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Text Placeholder 18"/>
          <p:cNvSpPr txBox="1">
            <a:spLocks/>
          </p:cNvSpPr>
          <p:nvPr/>
        </p:nvSpPr>
        <p:spPr>
          <a:xfrm>
            <a:off x="5987222" y="1245693"/>
            <a:ext cx="2881015" cy="359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sz="1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93" y="1650674"/>
            <a:ext cx="3994610" cy="256032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678" y="1120815"/>
            <a:ext cx="4379278" cy="219456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5399" y="3154657"/>
            <a:ext cx="4155054" cy="210312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23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4749" y="762852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Social Media Outreach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26681" y="174885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26681" y="1244393"/>
            <a:ext cx="5760541" cy="360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24004" y="477324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226682" y="1748907"/>
            <a:ext cx="820955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652763" y="1244393"/>
            <a:ext cx="4533267" cy="7364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marR="5080" indent="-342900" algn="l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Supporting and Engaging </a:t>
            </a:r>
          </a:p>
          <a:p>
            <a:pPr marL="12065" marR="5080" algn="l">
              <a:spcBef>
                <a:spcPts val="95"/>
              </a:spcBef>
              <a:buClr>
                <a:srgbClr val="A50021"/>
              </a:buClr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Non-Traditional Users and Volunteers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>
          <a:xfrm>
            <a:off x="224005" y="4773291"/>
            <a:ext cx="8641556" cy="54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Text Placeholder 18"/>
          <p:cNvSpPr txBox="1">
            <a:spLocks/>
          </p:cNvSpPr>
          <p:nvPr/>
        </p:nvSpPr>
        <p:spPr>
          <a:xfrm>
            <a:off x="5987222" y="1245693"/>
            <a:ext cx="2881015" cy="359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63" y="2151168"/>
            <a:ext cx="3678696" cy="265176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675" y="422797"/>
            <a:ext cx="3296444" cy="246888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1459" y="2953405"/>
            <a:ext cx="3439838" cy="2286000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824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spc="-5" dirty="0" smtClean="0">
                <a:solidFill>
                  <a:srgbClr val="313131"/>
                </a:solidFill>
                <a:latin typeface="Gill Sans MT" panose="020B0502020104020203" pitchFamily="34" charset="0"/>
              </a:rPr>
              <a:t>Engaging New and Non-Traditional Users</a:t>
            </a:r>
            <a:endParaRPr sz="3300" spc="-5" dirty="0">
              <a:solidFill>
                <a:srgbClr val="31313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2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80" y="1744530"/>
            <a:ext cx="7133440" cy="34747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0221" y="128286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4965" marR="5080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Advocacy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609600"/>
            <a:ext cx="8229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6030" y="5452973"/>
            <a:ext cx="719256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5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OAL</a:t>
            </a:r>
            <a:r>
              <a:rPr sz="3600" b="1" dirty="0" smtClean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3600" b="1" spc="-210" dirty="0" smtClean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en-US" sz="3600" b="1" spc="-210" dirty="0" smtClean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lang="en-US" sz="2800" b="1" spc="-210" dirty="0" smtClean="0">
                <a:solidFill>
                  <a:srgbClr val="FFFFFF"/>
                </a:solidFill>
                <a:latin typeface="Gill Sans MT"/>
                <a:cs typeface="Gill Sans MT"/>
              </a:rPr>
              <a:t>TRATEGIC</a:t>
            </a:r>
            <a:r>
              <a:rPr lang="en-US" sz="3600" b="1" spc="-210" dirty="0" smtClean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spc="-35" dirty="0" smtClean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50" b="1" spc="-35" dirty="0" smtClean="0">
                <a:solidFill>
                  <a:srgbClr val="FFFFFF"/>
                </a:solidFill>
                <a:latin typeface="Gill Sans MT"/>
                <a:cs typeface="Gill Sans MT"/>
              </a:rPr>
              <a:t>ARTNERSHIPS</a:t>
            </a:r>
            <a:endParaRPr sz="2850" dirty="0">
              <a:latin typeface="Gill Sans MT"/>
              <a:cs typeface="Gill Sans M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8242"/>
            <a:ext cx="63958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 smtClean="0"/>
              <a:t>Encourage and develop a diverse community of partners in the management, promotion and completion of the Florida Trail.</a:t>
            </a:r>
            <a:endParaRPr lang="en-US" sz="1650" b="1" i="1" dirty="0"/>
          </a:p>
        </p:txBody>
      </p:sp>
    </p:spTree>
    <p:extLst>
      <p:ext uri="{BB962C8B-B14F-4D97-AF65-F5344CB8AC3E}">
        <p14:creationId xmlns:p14="http://schemas.microsoft.com/office/powerpoint/2010/main" val="18655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2018 UPDATE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547" y="1046633"/>
            <a:ext cx="8147344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Strategic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Partnerships</a:t>
            </a: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Major Performance Measure-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Florida Trail Partnerships Program maintains high performing relationships that proactively contribute to development, maintenance or promotion of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Term Outcome-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Florida Trail is supported by a network of land management, conservation and stewardship partners dedicated to the protection of the Florida Trail.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638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1: Collaborate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Foster coordination among interests, networks and stakeholders to further the goals of the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Trail.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Bi-annual FNST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Coalition Meetings </a:t>
            </a:r>
            <a:endParaRPr lang="en-US" sz="24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Collaboratively-developed Projects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Land Manager E-blaze, Contribution to Partners Publications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Improved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Communication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hannels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101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2: Steward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111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Enhance partnerships to share stewardship of the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ensure access for future generations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Building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FTA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Capacity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Veteran,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Job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Youth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orps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artnerships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Diversity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ocus for Event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evelopment and Trail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nformation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00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3:  Complete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7994944" cy="3111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Engage partners in the development and protection of the Trail corridor.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MOUs and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Certification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greements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Land Trust P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artnerships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Mutually Beneficial State/Federal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cquisition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roposals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3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Summary of Performance Measures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47800"/>
            <a:ext cx="7086600" cy="3626410"/>
          </a:xfrm>
          <a:prstGeom prst="rect">
            <a:avLst/>
          </a:prstGeom>
        </p:spPr>
      </p:pic>
      <p:sp>
        <p:nvSpPr>
          <p:cNvPr id="7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5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77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838200" y="5488167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15 MINUTE BREAK</a:t>
            </a:r>
            <a:endParaRPr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421" y="762000"/>
            <a:ext cx="4419600" cy="390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3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"/>
            <a:ext cx="8229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2627" y="5141976"/>
            <a:ext cx="8239125" cy="1318951"/>
          </a:xfrm>
          <a:prstGeom prst="rect">
            <a:avLst/>
          </a:prstGeom>
          <a:solidFill>
            <a:srgbClr val="EF7E09"/>
          </a:solidFill>
        </p:spPr>
        <p:txBody>
          <a:bodyPr vert="horz" wrap="square" lIns="0" tIns="323215" rIns="0" bIns="0" rtlCol="0">
            <a:spAutoFit/>
          </a:bodyPr>
          <a:lstStyle/>
          <a:p>
            <a:pPr marL="248285">
              <a:lnSpc>
                <a:spcPct val="100000"/>
              </a:lnSpc>
              <a:spcBef>
                <a:spcPts val="2545"/>
              </a:spcBef>
            </a:pPr>
            <a:r>
              <a:rPr sz="3600" b="1" spc="-1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OAL</a:t>
            </a:r>
            <a:r>
              <a:rPr lang="en-US"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3600" b="1" spc="-3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en-US" sz="3600" b="1" spc="-3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spc="5" dirty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sz="2850" b="1" spc="5" dirty="0">
                <a:solidFill>
                  <a:srgbClr val="FFFFFF"/>
                </a:solidFill>
                <a:latin typeface="Gill Sans MT"/>
                <a:cs typeface="Gill Sans MT"/>
              </a:rPr>
              <a:t>OMPLETE</a:t>
            </a:r>
            <a:r>
              <a:rPr lang="en-US" sz="285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50" b="1" spc="-3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50" b="1" spc="10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2850" b="1" spc="-3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spc="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50" b="1" spc="5" dirty="0">
                <a:solidFill>
                  <a:srgbClr val="FFFFFF"/>
                </a:solidFill>
                <a:latin typeface="Gill Sans MT"/>
                <a:cs typeface="Gill Sans MT"/>
              </a:rPr>
              <a:t>RAIL</a:t>
            </a:r>
            <a:endParaRPr lang="en-US" sz="2850" b="1" spc="5" dirty="0">
              <a:solidFill>
                <a:srgbClr val="FFFFFF"/>
              </a:solidFill>
              <a:latin typeface="Gill Sans MT"/>
              <a:cs typeface="Gill Sans MT"/>
            </a:endParaRPr>
          </a:p>
          <a:p>
            <a:pPr marL="248285">
              <a:lnSpc>
                <a:spcPct val="100000"/>
              </a:lnSpc>
            </a:pPr>
            <a:r>
              <a:rPr lang="en-US" sz="900" b="1" spc="5" dirty="0">
                <a:solidFill>
                  <a:srgbClr val="FFFFFF"/>
                </a:solidFill>
                <a:latin typeface="Gill Sans MT"/>
                <a:cs typeface="Gill Sans MT"/>
              </a:rPr>
              <a:t>  </a:t>
            </a:r>
            <a:r>
              <a:rPr lang="en-US" sz="285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endParaRPr sz="2850" dirty="0">
              <a:latin typeface="Gill Sans MT"/>
              <a:cs typeface="Gill Sans M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7942" y="685800"/>
            <a:ext cx="3984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 smtClean="0">
                <a:solidFill>
                  <a:schemeClr val="bg1"/>
                </a:solidFill>
              </a:rPr>
              <a:t>Close the gaps in the Florida Trail through long-range planning, acquisition and agreements for long term protection of the Trail corridor.</a:t>
            </a:r>
            <a:endParaRPr lang="en-US" sz="165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2018 UPDATE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210" y="1046633"/>
            <a:ext cx="8147344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Trail </a:t>
            </a: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Major Performance Measure-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emove 30 miles of trail connectors and add 50 designatable miles of trail to close critical gaps within the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corridor.</a:t>
            </a: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Term Outcome-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a fully designated corridor, through ownership or agreement, from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northern terminus in Gulf Islands National Seashore to the southern terminus in Big Cypress National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Preserve.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948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1: Plan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Define the route of a complete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that reflects on the ground conditions.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Corridor Location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Reviews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Optimal Location Reviews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OGT Priority and Opportunity Mapping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Land Acquisition Plan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Large-Scale Infrastructure Planning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FNST Planning Corridor </a:t>
            </a:r>
          </a:p>
        </p:txBody>
      </p:sp>
      <p:sp>
        <p:nvSpPr>
          <p:cNvPr id="7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84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</a:t>
            </a:r>
            <a:r>
              <a:rPr lang="en-US" spc="-5" dirty="0" smtClean="0">
                <a:solidFill>
                  <a:srgbClr val="313131"/>
                </a:solidFill>
              </a:rPr>
              <a:t>2:  </a:t>
            </a:r>
            <a:r>
              <a:rPr lang="en-US" spc="-5" dirty="0">
                <a:solidFill>
                  <a:srgbClr val="313131"/>
                </a:solidFill>
              </a:rPr>
              <a:t>Acquire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50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Acquire segments necessary for completing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through fee-simple acquisition,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easements or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formal agreements. 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MOUs and Agreements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LWCF Grant Applications </a:t>
            </a:r>
            <a:endParaRPr lang="en-US" sz="2400" spc="-1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Willing Sellers List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Land Acquisition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094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</a:t>
            </a:r>
            <a:r>
              <a:rPr lang="en-US" spc="-5" dirty="0" smtClean="0">
                <a:solidFill>
                  <a:srgbClr val="313131"/>
                </a:solidFill>
              </a:rPr>
              <a:t>3:  </a:t>
            </a:r>
            <a:r>
              <a:rPr lang="en-US" spc="-5" dirty="0">
                <a:solidFill>
                  <a:srgbClr val="313131"/>
                </a:solidFill>
              </a:rPr>
              <a:t>Protect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Preserve the long term integrity of the Trail corridor and surrounding resources.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Trail Corridor Model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At-Risk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Trail Segment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Matrix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Trail Corridor Protection Plan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955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Summary of Performance Measures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4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59" y="1524000"/>
            <a:ext cx="8077200" cy="2400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940" y="4038600"/>
            <a:ext cx="8059119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xmlns="" id="{B00CD65B-5C5E-4A72-9A2A-8FF2277A0055}"/>
              </a:ext>
            </a:extLst>
          </p:cNvPr>
          <p:cNvSpPr/>
          <p:nvPr/>
        </p:nvSpPr>
        <p:spPr>
          <a:xfrm>
            <a:off x="452627" y="5144321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452972"/>
            <a:ext cx="72364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OAL</a:t>
            </a:r>
            <a:r>
              <a:rPr lang="en-US" sz="2850" b="1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3600" b="1" spc="-2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en-US" sz="3600" b="1" spc="-2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en-US" sz="3600" b="1" spc="-220" dirty="0" smtClean="0">
                <a:solidFill>
                  <a:srgbClr val="FFFFFF"/>
                </a:solidFill>
                <a:latin typeface="Gill Sans MT"/>
                <a:cs typeface="Gill Sans MT"/>
              </a:rPr>
              <a:t>Sustainable </a:t>
            </a:r>
            <a:r>
              <a:rPr lang="en-US" sz="3600" b="1" spc="-40" dirty="0" smtClean="0">
                <a:solidFill>
                  <a:srgbClr val="FFFFFF"/>
                </a:solidFill>
                <a:latin typeface="Gill Sans MT"/>
                <a:cs typeface="Gill Sans MT"/>
              </a:rPr>
              <a:t>Management</a:t>
            </a:r>
            <a:endParaRPr sz="2850" dirty="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609600"/>
            <a:ext cx="8229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048000" y="602327"/>
            <a:ext cx="57912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 smtClean="0"/>
              <a:t>Manage, monitor and maintain the Florida Trail and its associated infrastructure to ensure a high-quality recreation experience for current and future generations.</a:t>
            </a:r>
            <a:endParaRPr lang="en-US" sz="1650" b="1" i="1" dirty="0"/>
          </a:p>
        </p:txBody>
      </p:sp>
    </p:spTree>
    <p:extLst>
      <p:ext uri="{BB962C8B-B14F-4D97-AF65-F5344CB8AC3E}">
        <p14:creationId xmlns:p14="http://schemas.microsoft.com/office/powerpoint/2010/main" val="64042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2018 UPDATE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5869" y="1351858"/>
            <a:ext cx="8147344" cy="34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Sustainable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Management</a:t>
            </a: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Major Performance Measure-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100% of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managed to standard annually to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provide maximum potential for recreation, conservation and enjoyment.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Term Outcome-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is maintained as a high-quality, iconic, long-distance trail enjoyed by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and future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generations.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67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1:  Monitor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111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Champion an integrated approach to collecting and sharing trail information that better serves land managers and the public.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Infrastructure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Database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FNST Resource Atlas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Trail 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Inspection </a:t>
            </a: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rotocol 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889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2:  Manage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350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Collaboratively and sustainably manage the trail tread and associated resources to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standard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Annual Priority Project L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ist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Statewide Up-to-Date MOU’s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Stewardship Agreements with Land Management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62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Objective </a:t>
            </a:r>
            <a:r>
              <a:rPr lang="en-US" spc="-5" dirty="0" smtClean="0">
                <a:solidFill>
                  <a:srgbClr val="313131"/>
                </a:solidFill>
              </a:rPr>
              <a:t>3:  </a:t>
            </a:r>
            <a:r>
              <a:rPr lang="en-US" spc="-5" dirty="0">
                <a:solidFill>
                  <a:srgbClr val="313131"/>
                </a:solidFill>
              </a:rPr>
              <a:t>Maintain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2741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Florida Trail for recreation, conservation and enjoyment.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Associated projects include: 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Trail M</a:t>
            </a: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aintenance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Annual Reporting of Maintenance Activities</a:t>
            </a:r>
            <a:endParaRPr lang="en-US" sz="2400" spc="-1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3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09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Summary of Performance Measures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457200" y="5257800"/>
            <a:ext cx="8229600" cy="1304545"/>
          </a:xfrm>
          <a:prstGeom prst="rect">
            <a:avLst/>
          </a:prstGeom>
          <a:blipFill>
            <a:blip r:embed="rId3" cstate="print"/>
            <a:stretch>
              <a:fillRect l="-228" t="-186916" r="228" b="-5187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/>
          <p:cNvSpPr/>
          <p:nvPr/>
        </p:nvSpPr>
        <p:spPr>
          <a:xfrm>
            <a:off x="450954" y="5257800"/>
            <a:ext cx="8229600" cy="1304545"/>
          </a:xfrm>
          <a:prstGeom prst="rect">
            <a:avLst/>
          </a:prstGeom>
          <a:blipFill>
            <a:blip r:embed="rId4" cstate="print"/>
            <a:stretch>
              <a:fillRect l="76" t="-131540" r="-76" b="-107245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444708" y="5257800"/>
            <a:ext cx="8229600" cy="1304546"/>
          </a:xfrm>
          <a:prstGeom prst="rect">
            <a:avLst/>
          </a:prstGeom>
          <a:blipFill>
            <a:blip r:embed="rId5" cstate="print"/>
            <a:stretch>
              <a:fillRect t="-119391" b="-11939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984" y="1524000"/>
            <a:ext cx="8048625" cy="3181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940" y="4697601"/>
            <a:ext cx="8059119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0" y="1258824"/>
                </a:moveTo>
                <a:lnTo>
                  <a:pt x="8238744" y="1258824"/>
                </a:lnTo>
                <a:lnTo>
                  <a:pt x="8238744" y="0"/>
                </a:lnTo>
                <a:lnTo>
                  <a:pt x="0" y="0"/>
                </a:lnTo>
                <a:lnTo>
                  <a:pt x="0" y="1258824"/>
                </a:lnTo>
                <a:close/>
              </a:path>
            </a:pathLst>
          </a:custGeom>
          <a:solidFill>
            <a:srgbClr val="EF7E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5204756"/>
            <a:ext cx="853440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A Look at the Florida Trail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15" dirty="0" smtClean="0">
                <a:solidFill>
                  <a:srgbClr val="FFFFFF"/>
                </a:solidFill>
                <a:latin typeface="Gill Sans MT"/>
                <a:cs typeface="Gill Sans MT"/>
              </a:rPr>
              <a:t>Through GIS</a:t>
            </a:r>
            <a:endParaRPr sz="2850" dirty="0">
              <a:latin typeface="Gill Sans MT"/>
              <a:cs typeface="Gill Sans M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89" y="304800"/>
            <a:ext cx="7010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9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1111" r="833" b="1111"/>
          <a:stretch/>
        </p:blipFill>
        <p:spPr>
          <a:xfrm>
            <a:off x="-76200" y="-37454"/>
            <a:ext cx="9296400" cy="693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1185729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>
                <a:solidFill>
                  <a:srgbClr val="313131"/>
                </a:solidFill>
              </a:rPr>
              <a:t>BACKGROUND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128622"/>
            <a:ext cx="8147344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From Gulf Islands National Seashore to Big  Cypress National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Preserve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Florida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Trail is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,548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miles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long</a:t>
            </a:r>
          </a:p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includes: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designated trail length: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1,105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miles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connector length: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443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miles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6024" b="19879"/>
          <a:stretch/>
        </p:blipFill>
        <p:spPr>
          <a:xfrm>
            <a:off x="613898" y="5334000"/>
            <a:ext cx="79984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4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" y="0"/>
            <a:ext cx="914199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2479417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Florida National Scenic Trail 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500" y="3733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1983-2012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Freeform 9"/>
          <p:cNvSpPr/>
          <p:nvPr/>
        </p:nvSpPr>
        <p:spPr>
          <a:xfrm>
            <a:off x="2631831" y="4772817"/>
            <a:ext cx="408373" cy="157083"/>
          </a:xfrm>
          <a:custGeom>
            <a:avLst/>
            <a:gdLst>
              <a:gd name="connsiteX0" fmla="*/ 0 w 408373"/>
              <a:gd name="connsiteY0" fmla="*/ 157083 h 157083"/>
              <a:gd name="connsiteX1" fmla="*/ 91736 w 408373"/>
              <a:gd name="connsiteY1" fmla="*/ 26877 h 157083"/>
              <a:gd name="connsiteX2" fmla="*/ 162757 w 408373"/>
              <a:gd name="connsiteY2" fmla="*/ 6162 h 157083"/>
              <a:gd name="connsiteX3" fmla="*/ 236738 w 408373"/>
              <a:gd name="connsiteY3" fmla="*/ 106776 h 157083"/>
              <a:gd name="connsiteX4" fmla="*/ 307759 w 408373"/>
              <a:gd name="connsiteY4" fmla="*/ 148205 h 157083"/>
              <a:gd name="connsiteX5" fmla="*/ 408373 w 408373"/>
              <a:gd name="connsiteY5" fmla="*/ 3203 h 15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373" h="157083">
                <a:moveTo>
                  <a:pt x="0" y="157083"/>
                </a:moveTo>
                <a:cubicBezTo>
                  <a:pt x="32305" y="104556"/>
                  <a:pt x="64610" y="52030"/>
                  <a:pt x="91736" y="26877"/>
                </a:cubicBezTo>
                <a:cubicBezTo>
                  <a:pt x="118862" y="1723"/>
                  <a:pt x="138590" y="-7154"/>
                  <a:pt x="162757" y="6162"/>
                </a:cubicBezTo>
                <a:cubicBezTo>
                  <a:pt x="186924" y="19478"/>
                  <a:pt x="212571" y="83102"/>
                  <a:pt x="236738" y="106776"/>
                </a:cubicBezTo>
                <a:cubicBezTo>
                  <a:pt x="260905" y="130450"/>
                  <a:pt x="279153" y="165467"/>
                  <a:pt x="307759" y="148205"/>
                </a:cubicBezTo>
                <a:cubicBezTo>
                  <a:pt x="336365" y="130943"/>
                  <a:pt x="372369" y="67073"/>
                  <a:pt x="408373" y="3203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633002" y="5056766"/>
            <a:ext cx="408373" cy="157083"/>
          </a:xfrm>
          <a:custGeom>
            <a:avLst/>
            <a:gdLst>
              <a:gd name="connsiteX0" fmla="*/ 0 w 408373"/>
              <a:gd name="connsiteY0" fmla="*/ 157083 h 157083"/>
              <a:gd name="connsiteX1" fmla="*/ 91736 w 408373"/>
              <a:gd name="connsiteY1" fmla="*/ 26877 h 157083"/>
              <a:gd name="connsiteX2" fmla="*/ 162757 w 408373"/>
              <a:gd name="connsiteY2" fmla="*/ 6162 h 157083"/>
              <a:gd name="connsiteX3" fmla="*/ 236738 w 408373"/>
              <a:gd name="connsiteY3" fmla="*/ 106776 h 157083"/>
              <a:gd name="connsiteX4" fmla="*/ 307759 w 408373"/>
              <a:gd name="connsiteY4" fmla="*/ 148205 h 157083"/>
              <a:gd name="connsiteX5" fmla="*/ 408373 w 408373"/>
              <a:gd name="connsiteY5" fmla="*/ 3203 h 15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373" h="157083">
                <a:moveTo>
                  <a:pt x="0" y="157083"/>
                </a:moveTo>
                <a:cubicBezTo>
                  <a:pt x="32305" y="104556"/>
                  <a:pt x="64610" y="52030"/>
                  <a:pt x="91736" y="26877"/>
                </a:cubicBezTo>
                <a:cubicBezTo>
                  <a:pt x="118862" y="1723"/>
                  <a:pt x="138590" y="-7154"/>
                  <a:pt x="162757" y="6162"/>
                </a:cubicBezTo>
                <a:cubicBezTo>
                  <a:pt x="186924" y="19478"/>
                  <a:pt x="212571" y="83102"/>
                  <a:pt x="236738" y="106776"/>
                </a:cubicBezTo>
                <a:cubicBezTo>
                  <a:pt x="260905" y="130450"/>
                  <a:pt x="279153" y="165467"/>
                  <a:pt x="307759" y="148205"/>
                </a:cubicBezTo>
                <a:cubicBezTo>
                  <a:pt x="336365" y="130943"/>
                  <a:pt x="372369" y="67073"/>
                  <a:pt x="408373" y="320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03331" y="4724400"/>
            <a:ext cx="838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FF00"/>
                </a:solidFill>
              </a:rPr>
              <a:t>Trail Line </a:t>
            </a:r>
            <a:endParaRPr lang="en-US" sz="105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4503" y="5008349"/>
            <a:ext cx="838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0000"/>
                </a:solidFill>
              </a:rPr>
              <a:t>Road walk </a:t>
            </a:r>
            <a:endParaRPr 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5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" y="0"/>
            <a:ext cx="914199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2479417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Florida National Scenic Trail 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6500" y="3733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1B305"/>
                </a:solidFill>
              </a:rPr>
              <a:t>2013-2017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03330" y="4724400"/>
            <a:ext cx="15210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FF00"/>
                </a:solidFill>
              </a:rPr>
              <a:t>Prior to 2012 </a:t>
            </a:r>
            <a:endParaRPr lang="en-US" sz="1050" dirty="0">
              <a:solidFill>
                <a:srgbClr val="FFFF00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631831" y="4772817"/>
            <a:ext cx="408373" cy="157083"/>
          </a:xfrm>
          <a:custGeom>
            <a:avLst/>
            <a:gdLst>
              <a:gd name="connsiteX0" fmla="*/ 0 w 408373"/>
              <a:gd name="connsiteY0" fmla="*/ 157083 h 157083"/>
              <a:gd name="connsiteX1" fmla="*/ 91736 w 408373"/>
              <a:gd name="connsiteY1" fmla="*/ 26877 h 157083"/>
              <a:gd name="connsiteX2" fmla="*/ 162757 w 408373"/>
              <a:gd name="connsiteY2" fmla="*/ 6162 h 157083"/>
              <a:gd name="connsiteX3" fmla="*/ 236738 w 408373"/>
              <a:gd name="connsiteY3" fmla="*/ 106776 h 157083"/>
              <a:gd name="connsiteX4" fmla="*/ 307759 w 408373"/>
              <a:gd name="connsiteY4" fmla="*/ 148205 h 157083"/>
              <a:gd name="connsiteX5" fmla="*/ 408373 w 408373"/>
              <a:gd name="connsiteY5" fmla="*/ 3203 h 15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373" h="157083">
                <a:moveTo>
                  <a:pt x="0" y="157083"/>
                </a:moveTo>
                <a:cubicBezTo>
                  <a:pt x="32305" y="104556"/>
                  <a:pt x="64610" y="52030"/>
                  <a:pt x="91736" y="26877"/>
                </a:cubicBezTo>
                <a:cubicBezTo>
                  <a:pt x="118862" y="1723"/>
                  <a:pt x="138590" y="-7154"/>
                  <a:pt x="162757" y="6162"/>
                </a:cubicBezTo>
                <a:cubicBezTo>
                  <a:pt x="186924" y="19478"/>
                  <a:pt x="212571" y="83102"/>
                  <a:pt x="236738" y="106776"/>
                </a:cubicBezTo>
                <a:cubicBezTo>
                  <a:pt x="260905" y="130450"/>
                  <a:pt x="279153" y="165467"/>
                  <a:pt x="307759" y="148205"/>
                </a:cubicBezTo>
                <a:cubicBezTo>
                  <a:pt x="336365" y="130943"/>
                  <a:pt x="372369" y="67073"/>
                  <a:pt x="408373" y="3203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631831" y="5472083"/>
            <a:ext cx="408373" cy="157083"/>
          </a:xfrm>
          <a:custGeom>
            <a:avLst/>
            <a:gdLst>
              <a:gd name="connsiteX0" fmla="*/ 0 w 408373"/>
              <a:gd name="connsiteY0" fmla="*/ 157083 h 157083"/>
              <a:gd name="connsiteX1" fmla="*/ 91736 w 408373"/>
              <a:gd name="connsiteY1" fmla="*/ 26877 h 157083"/>
              <a:gd name="connsiteX2" fmla="*/ 162757 w 408373"/>
              <a:gd name="connsiteY2" fmla="*/ 6162 h 157083"/>
              <a:gd name="connsiteX3" fmla="*/ 236738 w 408373"/>
              <a:gd name="connsiteY3" fmla="*/ 106776 h 157083"/>
              <a:gd name="connsiteX4" fmla="*/ 307759 w 408373"/>
              <a:gd name="connsiteY4" fmla="*/ 148205 h 157083"/>
              <a:gd name="connsiteX5" fmla="*/ 408373 w 408373"/>
              <a:gd name="connsiteY5" fmla="*/ 3203 h 15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373" h="157083">
                <a:moveTo>
                  <a:pt x="0" y="157083"/>
                </a:moveTo>
                <a:cubicBezTo>
                  <a:pt x="32305" y="104556"/>
                  <a:pt x="64610" y="52030"/>
                  <a:pt x="91736" y="26877"/>
                </a:cubicBezTo>
                <a:cubicBezTo>
                  <a:pt x="118862" y="1723"/>
                  <a:pt x="138590" y="-7154"/>
                  <a:pt x="162757" y="6162"/>
                </a:cubicBezTo>
                <a:cubicBezTo>
                  <a:pt x="186924" y="19478"/>
                  <a:pt x="212571" y="83102"/>
                  <a:pt x="236738" y="106776"/>
                </a:cubicBezTo>
                <a:cubicBezTo>
                  <a:pt x="260905" y="130450"/>
                  <a:pt x="279153" y="165467"/>
                  <a:pt x="307759" y="148205"/>
                </a:cubicBezTo>
                <a:cubicBezTo>
                  <a:pt x="336365" y="130943"/>
                  <a:pt x="372369" y="67073"/>
                  <a:pt x="408373" y="320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202159" y="5423666"/>
            <a:ext cx="838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0000"/>
                </a:solidFill>
              </a:rPr>
              <a:t>Road walk 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631830" y="5128658"/>
            <a:ext cx="408373" cy="157083"/>
          </a:xfrm>
          <a:custGeom>
            <a:avLst/>
            <a:gdLst>
              <a:gd name="connsiteX0" fmla="*/ 0 w 408373"/>
              <a:gd name="connsiteY0" fmla="*/ 157083 h 157083"/>
              <a:gd name="connsiteX1" fmla="*/ 91736 w 408373"/>
              <a:gd name="connsiteY1" fmla="*/ 26877 h 157083"/>
              <a:gd name="connsiteX2" fmla="*/ 162757 w 408373"/>
              <a:gd name="connsiteY2" fmla="*/ 6162 h 157083"/>
              <a:gd name="connsiteX3" fmla="*/ 236738 w 408373"/>
              <a:gd name="connsiteY3" fmla="*/ 106776 h 157083"/>
              <a:gd name="connsiteX4" fmla="*/ 307759 w 408373"/>
              <a:gd name="connsiteY4" fmla="*/ 148205 h 157083"/>
              <a:gd name="connsiteX5" fmla="*/ 408373 w 408373"/>
              <a:gd name="connsiteY5" fmla="*/ 3203 h 15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373" h="157083">
                <a:moveTo>
                  <a:pt x="0" y="157083"/>
                </a:moveTo>
                <a:cubicBezTo>
                  <a:pt x="32305" y="104556"/>
                  <a:pt x="64610" y="52030"/>
                  <a:pt x="91736" y="26877"/>
                </a:cubicBezTo>
                <a:cubicBezTo>
                  <a:pt x="118862" y="1723"/>
                  <a:pt x="138590" y="-7154"/>
                  <a:pt x="162757" y="6162"/>
                </a:cubicBezTo>
                <a:cubicBezTo>
                  <a:pt x="186924" y="19478"/>
                  <a:pt x="212571" y="83102"/>
                  <a:pt x="236738" y="106776"/>
                </a:cubicBezTo>
                <a:cubicBezTo>
                  <a:pt x="260905" y="130450"/>
                  <a:pt x="279153" y="165467"/>
                  <a:pt x="307759" y="148205"/>
                </a:cubicBezTo>
                <a:cubicBezTo>
                  <a:pt x="336365" y="130943"/>
                  <a:pt x="372369" y="67073"/>
                  <a:pt x="408373" y="3203"/>
                </a:cubicBezTo>
              </a:path>
            </a:pathLst>
          </a:custGeom>
          <a:noFill/>
          <a:ln>
            <a:solidFill>
              <a:srgbClr val="FFC000"/>
            </a:solidFill>
          </a:ln>
          <a:effectLst>
            <a:outerShdw blurRad="50800" dist="12700" dir="2700000" algn="tl" rotWithShape="0">
              <a:schemeClr val="accent2">
                <a:lumMod val="75000"/>
                <a:alpha val="8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198056" y="5074033"/>
            <a:ext cx="1221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C000"/>
                </a:solidFill>
              </a:rPr>
              <a:t>Past 5 Years</a:t>
            </a:r>
            <a:endParaRPr lang="en-US" sz="105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8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62851"/>
            <a:ext cx="73888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The Florida Trail on Conservation Lands 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56" y="1410404"/>
            <a:ext cx="8147344" cy="158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Conservation lands are a vital component of the Florida Trail. Currently, the Trail goes through 86 different  managed lands totaling 912 miles.</a:t>
            </a:r>
          </a:p>
          <a:p>
            <a:pPr marL="926465" marR="5080" lvl="2">
              <a:spcBef>
                <a:spcPts val="95"/>
              </a:spcBef>
              <a:buClr>
                <a:srgbClr val="A50021"/>
              </a:buClr>
            </a:pPr>
            <a:endParaRPr lang="en-US" sz="2400" spc="-1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748044"/>
            <a:ext cx="8147344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FT on National Forest Lands: 210 miles</a:t>
            </a:r>
          </a:p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FT on State Forests: 146.2 miles across 8 forests</a:t>
            </a:r>
          </a:p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FT in State Parks: 45 miles in 11 </a:t>
            </a:r>
            <a:r>
              <a:rPr lang="en-US" sz="2400" spc="-10" dirty="0">
                <a:solidFill>
                  <a:prstClr val="black">
                    <a:lumMod val="65000"/>
                    <a:lumOff val="35000"/>
                  </a:prstClr>
                </a:solidFill>
              </a:rPr>
              <a:t>s</a:t>
            </a: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tate parks</a:t>
            </a:r>
          </a:p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FT on FWC Lands: 65.34 miles on 6 properties</a:t>
            </a:r>
          </a:p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FT on Water Management areas: 165.7 miles </a:t>
            </a:r>
          </a:p>
          <a:p>
            <a:pPr marL="1269365" marR="5080" lvl="2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endParaRPr lang="en-US" sz="2400" spc="-1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024" b="19879"/>
          <a:stretch/>
        </p:blipFill>
        <p:spPr>
          <a:xfrm>
            <a:off x="613898" y="5334000"/>
            <a:ext cx="79984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95864"/>
            <a:ext cx="78460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5" dirty="0" smtClean="0">
                <a:solidFill>
                  <a:srgbClr val="313131"/>
                </a:solidFill>
              </a:rPr>
              <a:t>Trail and Roadwalk Additions and Removals </a:t>
            </a:r>
            <a:endParaRPr spc="-5" dirty="0">
              <a:solidFill>
                <a:srgbClr val="31313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5940" y="1143000"/>
            <a:ext cx="8147344" cy="158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Through reroutes and maintenance the Florida Trail is constantly undergoing changes</a:t>
            </a:r>
          </a:p>
          <a:p>
            <a:pPr marL="812165" marR="5080" lvl="1" indent="-342900">
              <a:spcBef>
                <a:spcPts val="95"/>
              </a:spcBef>
              <a:buClr>
                <a:srgbClr val="A50021"/>
              </a:buClr>
              <a:buFont typeface="Wingdings" panose="05000000000000000000" pitchFamily="2" charset="2"/>
              <a:buChar char="§"/>
            </a:pPr>
            <a:r>
              <a:rPr lang="en-US" sz="2400" spc="-1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There was a net gain of 6.4 miles of trail and 4 miles of road walk removal </a:t>
            </a:r>
            <a:endParaRPr lang="en-US" sz="2400" spc="-1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769505"/>
              </p:ext>
            </p:extLst>
          </p:nvPr>
        </p:nvGraphicFramePr>
        <p:xfrm>
          <a:off x="2516188" y="2727325"/>
          <a:ext cx="39941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Worksheet" r:id="rId5" imgW="4914907" imgH="3131874" progId="Excel.Sheet.12">
                  <p:embed/>
                </p:oleObj>
              </mc:Choice>
              <mc:Fallback>
                <p:oleObj name="Worksheet" r:id="rId5" imgW="4914907" imgH="313187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6188" y="2727325"/>
                        <a:ext cx="3994150" cy="232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t="16024" b="19879"/>
          <a:stretch/>
        </p:blipFill>
        <p:spPr>
          <a:xfrm>
            <a:off x="613898" y="5334000"/>
            <a:ext cx="79984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7619" y="2438400"/>
            <a:ext cx="8305800" cy="3342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427619" y="838200"/>
            <a:ext cx="74562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>
                <a:latin typeface="Gill Sans MT"/>
                <a:cs typeface="Gill Sans MT"/>
              </a:rPr>
              <a:t>WRAP UP &amp; NEXT MEETING</a:t>
            </a:r>
          </a:p>
        </p:txBody>
      </p:sp>
    </p:spTree>
    <p:extLst>
      <p:ext uri="{BB962C8B-B14F-4D97-AF65-F5344CB8AC3E}">
        <p14:creationId xmlns:p14="http://schemas.microsoft.com/office/powerpoint/2010/main" val="378002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31669" r="4498" b="11642"/>
          <a:stretch/>
        </p:blipFill>
        <p:spPr>
          <a:xfrm>
            <a:off x="423672" y="2438400"/>
            <a:ext cx="8305800" cy="334289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23672" y="838200"/>
            <a:ext cx="8220898" cy="489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100" b="1" dirty="0">
                <a:latin typeface="Gill Sans MT"/>
                <a:ea typeface="+mj-ea"/>
              </a:rPr>
              <a:t>THANK YOU FOR  YOUR PARTICIPATION </a:t>
            </a:r>
          </a:p>
        </p:txBody>
      </p:sp>
    </p:spTree>
    <p:extLst>
      <p:ext uri="{BB962C8B-B14F-4D97-AF65-F5344CB8AC3E}">
        <p14:creationId xmlns:p14="http://schemas.microsoft.com/office/powerpoint/2010/main" val="33862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3849</TotalTime>
  <Words>2545</Words>
  <Application>Microsoft Office PowerPoint</Application>
  <PresentationFormat>On-screen Show (4:3)</PresentationFormat>
  <Paragraphs>536</Paragraphs>
  <Slides>86</Slides>
  <Notes>58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4" baseType="lpstr">
      <vt:lpstr>Arial</vt:lpstr>
      <vt:lpstr>Calibri</vt:lpstr>
      <vt:lpstr>Gill Sans MT</vt:lpstr>
      <vt:lpstr>Times New Roman</vt:lpstr>
      <vt:lpstr>Wingdings</vt:lpstr>
      <vt:lpstr>Wingdings 2</vt:lpstr>
      <vt:lpstr>Office Theme</vt:lpstr>
      <vt:lpstr>Worksheet</vt:lpstr>
      <vt:lpstr>FLORIDA NATIONAL SCENIC  TRAIL  COALITION MEETING 19 JANUARY 2018</vt:lpstr>
      <vt:lpstr>AGENDA   9:30 AM   - 3:00 PM</vt:lpstr>
      <vt:lpstr>FEDERAL  ADVISORY COUNCIL ACT</vt:lpstr>
      <vt:lpstr>PowerPoint Presentation</vt:lpstr>
      <vt:lpstr>COALITION MEMBER UPDATES</vt:lpstr>
      <vt:lpstr>15 MINUTE BREAK</vt:lpstr>
      <vt:lpstr>PowerPoint Presentation</vt:lpstr>
      <vt:lpstr>PURPOSE OF THE COALITION</vt:lpstr>
      <vt:lpstr>ROLE OF THE COALITION</vt:lpstr>
      <vt:lpstr>PowerPoint Presentation</vt:lpstr>
      <vt:lpstr>MISSION STATEMENT</vt:lpstr>
      <vt:lpstr>PowerPoint Presentation</vt:lpstr>
      <vt:lpstr>VISION STATEMENT</vt:lpstr>
      <vt:lpstr>PowerPoint Presentation</vt:lpstr>
      <vt:lpstr>Goal 1: Complete the Trail</vt:lpstr>
      <vt:lpstr>Notable Accomplishments</vt:lpstr>
      <vt:lpstr>PowerPoint Presentation</vt:lpstr>
      <vt:lpstr>Completed Infrastructure</vt:lpstr>
      <vt:lpstr>Alaqua Bridge – Eglin Air Force Base</vt:lpstr>
      <vt:lpstr>Goal 2: Standards</vt:lpstr>
      <vt:lpstr>PowerPoint Presentation</vt:lpstr>
      <vt:lpstr>PowerPoint Presentation</vt:lpstr>
      <vt:lpstr>PowerPoint Presentation</vt:lpstr>
      <vt:lpstr>Goal 3: Partnerships</vt:lpstr>
      <vt:lpstr>PowerPoint Presentation</vt:lpstr>
      <vt:lpstr>PowerPoint Presentation</vt:lpstr>
      <vt:lpstr>Goal 4: Promotion</vt:lpstr>
      <vt:lpstr>PowerPoint Presentation</vt:lpstr>
      <vt:lpstr>PowerPoint Presentation</vt:lpstr>
      <vt:lpstr>PowerPoint Presentation</vt:lpstr>
      <vt:lpstr>Strategy Moving Forward</vt:lpstr>
      <vt:lpstr>Trail Gaps  on the  Florida Trail </vt:lpstr>
      <vt:lpstr>PowerPoint Presentation</vt:lpstr>
      <vt:lpstr>PowerPoint Presentation</vt:lpstr>
      <vt:lpstr>PowerPoint Presentation</vt:lpstr>
      <vt:lpstr>PowerPoint Presentation</vt:lpstr>
      <vt:lpstr>2018 STRATEGIC PLAN </vt:lpstr>
      <vt:lpstr>PowerPoint Presentation</vt:lpstr>
      <vt:lpstr>2018 UPDATE</vt:lpstr>
      <vt:lpstr>Objective 1: Promote</vt:lpstr>
      <vt:lpstr>Objective 2: Engage</vt:lpstr>
      <vt:lpstr>Objective 3: Educate</vt:lpstr>
      <vt:lpstr>Summary of Performance Measures</vt:lpstr>
      <vt:lpstr>Engaging Diversity in the Outdoors</vt:lpstr>
      <vt:lpstr>Engaging Diversity in the Outdoors</vt:lpstr>
      <vt:lpstr>2016-17 FTA Volunteer Demographic Data</vt:lpstr>
      <vt:lpstr>Current FTA Volunteer Demographic Data</vt:lpstr>
      <vt:lpstr>FTA Methods for Engaging New and  Non-Traditional Users</vt:lpstr>
      <vt:lpstr>Washington Trails Association (WTA) as Example</vt:lpstr>
      <vt:lpstr>FTA Methods for Engaging New and  Non-Traditional Users</vt:lpstr>
      <vt:lpstr>FTA Methods for Engaging New and  Non-Traditional Users</vt:lpstr>
      <vt:lpstr>FTA Methods for Engaging New and  Non-Traditional Users</vt:lpstr>
      <vt:lpstr>FTA Methods for Engaging New and  Non-Traditional Users</vt:lpstr>
      <vt:lpstr>FTA Methods for Engaging New and Non-Traditional Users</vt:lpstr>
      <vt:lpstr>Social Media Outreach</vt:lpstr>
      <vt:lpstr>Social Media Outreach</vt:lpstr>
      <vt:lpstr>Social Media Outreach</vt:lpstr>
      <vt:lpstr>Engaging New and Non-Traditional Users</vt:lpstr>
      <vt:lpstr>PowerPoint Presentation</vt:lpstr>
      <vt:lpstr>2018 UPDATE</vt:lpstr>
      <vt:lpstr>Objective 1: Collaborate</vt:lpstr>
      <vt:lpstr>Objective 2: Steward</vt:lpstr>
      <vt:lpstr>Objective 3:  Complete</vt:lpstr>
      <vt:lpstr>Summary of Performance Measures</vt:lpstr>
      <vt:lpstr>15 MINUTE BREAK</vt:lpstr>
      <vt:lpstr>PowerPoint Presentation</vt:lpstr>
      <vt:lpstr>2018 UPDATE</vt:lpstr>
      <vt:lpstr>Objective 1: Plan</vt:lpstr>
      <vt:lpstr>Objective 2:  Acquire</vt:lpstr>
      <vt:lpstr>Objective 3:  Protect</vt:lpstr>
      <vt:lpstr>Summary of Performance Measures</vt:lpstr>
      <vt:lpstr>PowerPoint Presentation</vt:lpstr>
      <vt:lpstr>2018 UPDATE</vt:lpstr>
      <vt:lpstr>Objective 1:  Monitor</vt:lpstr>
      <vt:lpstr>Objective 2:  Manage</vt:lpstr>
      <vt:lpstr>Objective 3:  Maintain</vt:lpstr>
      <vt:lpstr>Summary of Performance Measures</vt:lpstr>
      <vt:lpstr>PowerPoint Presentation</vt:lpstr>
      <vt:lpstr>PowerPoint Presentation</vt:lpstr>
      <vt:lpstr>BACKGROUND</vt:lpstr>
      <vt:lpstr>PowerPoint Presentation</vt:lpstr>
      <vt:lpstr>PowerPoint Presentation</vt:lpstr>
      <vt:lpstr>The Florida Trail on Conservation Lands </vt:lpstr>
      <vt:lpstr>Trail and Roadwalk Additions and Removals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Santiago, Luis E -FS</dc:creator>
  <cp:lastModifiedBy>Thomas, Shawn C -FS</cp:lastModifiedBy>
  <cp:revision>108</cp:revision>
  <dcterms:created xsi:type="dcterms:W3CDTF">2017-06-26T05:59:10Z</dcterms:created>
  <dcterms:modified xsi:type="dcterms:W3CDTF">2018-01-17T13:46:06Z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2017-06-26T00:00:00Z</vt:filetime>
  </property>
</Properties>
</file>