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89" r:id="rId2"/>
    <p:sldId id="290" r:id="rId3"/>
    <p:sldId id="293" r:id="rId4"/>
    <p:sldId id="294" r:id="rId5"/>
    <p:sldId id="329" r:id="rId6"/>
    <p:sldId id="327" r:id="rId7"/>
    <p:sldId id="316" r:id="rId8"/>
    <p:sldId id="350" r:id="rId9"/>
    <p:sldId id="351" r:id="rId10"/>
    <p:sldId id="352" r:id="rId11"/>
    <p:sldId id="353" r:id="rId12"/>
    <p:sldId id="354" r:id="rId13"/>
    <p:sldId id="355" r:id="rId14"/>
    <p:sldId id="321" r:id="rId15"/>
    <p:sldId id="285" r:id="rId16"/>
    <p:sldId id="340" r:id="rId17"/>
    <p:sldId id="339" r:id="rId18"/>
    <p:sldId id="348" r:id="rId19"/>
    <p:sldId id="349" r:id="rId20"/>
    <p:sldId id="330" r:id="rId21"/>
    <p:sldId id="346" r:id="rId22"/>
    <p:sldId id="347" r:id="rId23"/>
    <p:sldId id="303" r:id="rId24"/>
    <p:sldId id="331" r:id="rId25"/>
    <p:sldId id="333" r:id="rId26"/>
    <p:sldId id="336" r:id="rId27"/>
    <p:sldId id="345" r:id="rId28"/>
    <p:sldId id="338" r:id="rId29"/>
    <p:sldId id="308" r:id="rId30"/>
    <p:sldId id="309" r:id="rId31"/>
    <p:sldId id="307"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nes, Robin -FS" initials="I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A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2" autoAdjust="0"/>
    <p:restoredTop sz="72711" autoAdjust="0"/>
  </p:normalViewPr>
  <p:slideViewPr>
    <p:cSldViewPr snapToGrid="0">
      <p:cViewPr varScale="1">
        <p:scale>
          <a:sx n="78" d="100"/>
          <a:sy n="78" d="100"/>
        </p:scale>
        <p:origin x="126" y="114"/>
      </p:cViewPr>
      <p:guideLst>
        <p:guide orient="horz" pos="2160"/>
        <p:guide pos="3840"/>
      </p:guideLst>
    </p:cSldViewPr>
  </p:slideViewPr>
  <p:outlineViewPr>
    <p:cViewPr>
      <p:scale>
        <a:sx n="33" d="100"/>
        <a:sy n="33" d="100"/>
      </p:scale>
      <p:origin x="0" y="-3300"/>
    </p:cViewPr>
  </p:outlineViewPr>
  <p:notesTextViewPr>
    <p:cViewPr>
      <p:scale>
        <a:sx n="3" d="2"/>
        <a:sy n="3" d="2"/>
      </p:scale>
      <p:origin x="0" y="0"/>
    </p:cViewPr>
  </p:notesTextViewPr>
  <p:sorterViewPr>
    <p:cViewPr>
      <p:scale>
        <a:sx n="100" d="100"/>
        <a:sy n="100" d="100"/>
      </p:scale>
      <p:origin x="0" y="-14958"/>
    </p:cViewPr>
  </p:sorterViewPr>
  <p:notesViewPr>
    <p:cSldViewPr snapToGrid="0">
      <p:cViewPr varScale="1">
        <p:scale>
          <a:sx n="55" d="100"/>
          <a:sy n="55" d="100"/>
        </p:scale>
        <p:origin x="283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1">
                <a:lumMod val="50000"/>
              </a:schemeClr>
            </a:solidFill>
          </c:spPr>
          <c:invertIfNegative val="0"/>
          <c:cat>
            <c:strRef>
              <c:f>Sheet1!$A$20:$A$24</c:f>
              <c:strCache>
                <c:ptCount val="5"/>
                <c:pt idx="0">
                  <c:v>1960s</c:v>
                </c:pt>
                <c:pt idx="1">
                  <c:v>1970s</c:v>
                </c:pt>
                <c:pt idx="2">
                  <c:v>1980s</c:v>
                </c:pt>
                <c:pt idx="3">
                  <c:v>1990s</c:v>
                </c:pt>
                <c:pt idx="4">
                  <c:v>2000s</c:v>
                </c:pt>
              </c:strCache>
            </c:strRef>
          </c:cat>
          <c:val>
            <c:numRef>
              <c:f>Sheet1!$B$20:$B$24</c:f>
              <c:numCache>
                <c:formatCode>General</c:formatCode>
                <c:ptCount val="5"/>
                <c:pt idx="0">
                  <c:v>2757</c:v>
                </c:pt>
                <c:pt idx="1">
                  <c:v>5442</c:v>
                </c:pt>
                <c:pt idx="2">
                  <c:v>8419</c:v>
                </c:pt>
                <c:pt idx="3">
                  <c:v>12414</c:v>
                </c:pt>
                <c:pt idx="4">
                  <c:v>24866</c:v>
                </c:pt>
              </c:numCache>
            </c:numRef>
          </c:val>
        </c:ser>
        <c:dLbls>
          <c:showLegendKey val="0"/>
          <c:showVal val="0"/>
          <c:showCatName val="0"/>
          <c:showSerName val="0"/>
          <c:showPercent val="0"/>
          <c:showBubbleSize val="0"/>
        </c:dLbls>
        <c:gapWidth val="150"/>
        <c:axId val="204922136"/>
        <c:axId val="204944512"/>
      </c:barChart>
      <c:catAx>
        <c:axId val="204922136"/>
        <c:scaling>
          <c:orientation val="minMax"/>
        </c:scaling>
        <c:delete val="0"/>
        <c:axPos val="b"/>
        <c:title>
          <c:tx>
            <c:rich>
              <a:bodyPr/>
              <a:lstStyle/>
              <a:p>
                <a:pPr>
                  <a:defRPr/>
                </a:pPr>
                <a:r>
                  <a:rPr lang="en-US" sz="2000" dirty="0"/>
                  <a:t>Decade of Publication</a:t>
                </a:r>
              </a:p>
            </c:rich>
          </c:tx>
          <c:overlay val="0"/>
        </c:title>
        <c:numFmt formatCode="General" sourceLinked="0"/>
        <c:majorTickMark val="out"/>
        <c:minorTickMark val="none"/>
        <c:tickLblPos val="nextTo"/>
        <c:txPr>
          <a:bodyPr/>
          <a:lstStyle/>
          <a:p>
            <a:pPr>
              <a:defRPr sz="1600"/>
            </a:pPr>
            <a:endParaRPr lang="en-US"/>
          </a:p>
        </c:txPr>
        <c:crossAx val="204944512"/>
        <c:crosses val="autoZero"/>
        <c:auto val="1"/>
        <c:lblAlgn val="ctr"/>
        <c:lblOffset val="100"/>
        <c:noMultiLvlLbl val="0"/>
      </c:catAx>
      <c:valAx>
        <c:axId val="204944512"/>
        <c:scaling>
          <c:orientation val="minMax"/>
        </c:scaling>
        <c:delete val="0"/>
        <c:axPos val="l"/>
        <c:majorGridlines/>
        <c:title>
          <c:tx>
            <c:rich>
              <a:bodyPr rot="-5400000" vert="horz"/>
              <a:lstStyle/>
              <a:p>
                <a:pPr>
                  <a:defRPr/>
                </a:pPr>
                <a:r>
                  <a:rPr lang="en-US" sz="2000" dirty="0"/>
                  <a:t>No. Documents on Fire</a:t>
                </a:r>
              </a:p>
            </c:rich>
          </c:tx>
          <c:overlay val="0"/>
        </c:title>
        <c:numFmt formatCode="General" sourceLinked="1"/>
        <c:majorTickMark val="out"/>
        <c:minorTickMark val="none"/>
        <c:tickLblPos val="nextTo"/>
        <c:txPr>
          <a:bodyPr/>
          <a:lstStyle/>
          <a:p>
            <a:pPr>
              <a:defRPr sz="1600"/>
            </a:pPr>
            <a:endParaRPr lang="en-US"/>
          </a:p>
        </c:txPr>
        <c:crossAx val="204922136"/>
        <c:crosses val="autoZero"/>
        <c:crossBetween val="between"/>
      </c:valAx>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a:p>
        </p:txBody>
      </p:sp>
      <p:sp>
        <p:nvSpPr>
          <p:cNvPr id="3" name="Date Placeholder 2"/>
          <p:cNvSpPr>
            <a:spLocks noGrp="1"/>
          </p:cNvSpPr>
          <p:nvPr>
            <p:ph type="dt" sz="quarter" idx="1"/>
          </p:nvPr>
        </p:nvSpPr>
        <p:spPr>
          <a:xfrm>
            <a:off x="3970576" y="0"/>
            <a:ext cx="3038258" cy="465292"/>
          </a:xfrm>
          <a:prstGeom prst="rect">
            <a:avLst/>
          </a:prstGeom>
        </p:spPr>
        <p:txBody>
          <a:bodyPr vert="horz" lIns="90416" tIns="45208" rIns="90416" bIns="45208" rtlCol="0"/>
          <a:lstStyle>
            <a:lvl1pPr algn="r">
              <a:defRPr sz="1200"/>
            </a:lvl1pPr>
          </a:lstStyle>
          <a:p>
            <a:fld id="{1296A821-5C0E-4773-BD3B-CBE4C080B285}" type="datetimeFigureOut">
              <a:rPr lang="en-US" smtClean="0"/>
              <a:t>2/19/2016</a:t>
            </a:fld>
            <a:endParaRPr lang="en-US"/>
          </a:p>
        </p:txBody>
      </p:sp>
      <p:sp>
        <p:nvSpPr>
          <p:cNvPr id="4" name="Footer Placeholder 3"/>
          <p:cNvSpPr>
            <a:spLocks noGrp="1"/>
          </p:cNvSpPr>
          <p:nvPr>
            <p:ph type="ftr" sz="quarter" idx="2"/>
          </p:nvPr>
        </p:nvSpPr>
        <p:spPr>
          <a:xfrm>
            <a:off x="1" y="8831108"/>
            <a:ext cx="3038258" cy="465292"/>
          </a:xfrm>
          <a:prstGeom prst="rect">
            <a:avLst/>
          </a:prstGeom>
        </p:spPr>
        <p:txBody>
          <a:bodyPr vert="horz" lIns="90416" tIns="45208" rIns="90416" bIns="45208" rtlCol="0" anchor="b"/>
          <a:lstStyle>
            <a:lvl1pPr algn="l">
              <a:defRPr sz="1200"/>
            </a:lvl1pPr>
          </a:lstStyle>
          <a:p>
            <a:endParaRPr lang="en-US"/>
          </a:p>
        </p:txBody>
      </p:sp>
      <p:sp>
        <p:nvSpPr>
          <p:cNvPr id="5" name="Slide Number Placeholder 4"/>
          <p:cNvSpPr>
            <a:spLocks noGrp="1"/>
          </p:cNvSpPr>
          <p:nvPr>
            <p:ph type="sldNum" sz="quarter" idx="3"/>
          </p:nvPr>
        </p:nvSpPr>
        <p:spPr>
          <a:xfrm>
            <a:off x="3970576" y="8831108"/>
            <a:ext cx="3038258" cy="465292"/>
          </a:xfrm>
          <a:prstGeom prst="rect">
            <a:avLst/>
          </a:prstGeom>
        </p:spPr>
        <p:txBody>
          <a:bodyPr vert="horz" lIns="90416" tIns="45208" rIns="90416" bIns="45208" rtlCol="0" anchor="b"/>
          <a:lstStyle>
            <a:lvl1pPr algn="r">
              <a:defRPr sz="1200"/>
            </a:lvl1pPr>
          </a:lstStyle>
          <a:p>
            <a:fld id="{E2DC2B97-A76B-45D4-9EF4-581794AEC83E}" type="slidenum">
              <a:rPr lang="en-US" smtClean="0"/>
              <a:t>‹#›</a:t>
            </a:fld>
            <a:endParaRPr lang="en-US"/>
          </a:p>
        </p:txBody>
      </p:sp>
    </p:spTree>
    <p:extLst>
      <p:ext uri="{BB962C8B-B14F-4D97-AF65-F5344CB8AC3E}">
        <p14:creationId xmlns:p14="http://schemas.microsoft.com/office/powerpoint/2010/main" val="3517988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0643D618-A494-4BA4-A1E0-9039B5953F31}" type="datetimeFigureOut">
              <a:rPr lang="en-US" smtClean="0"/>
              <a:t>2/19/2016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02867755-9E1A-4018-B5B0-73F1190D1376}" type="slidenum">
              <a:rPr lang="en-US" smtClean="0"/>
              <a:t>‹#›</a:t>
            </a:fld>
            <a:endParaRPr lang="en-US"/>
          </a:p>
        </p:txBody>
      </p:sp>
    </p:spTree>
    <p:extLst>
      <p:ext uri="{BB962C8B-B14F-4D97-AF65-F5344CB8AC3E}">
        <p14:creationId xmlns:p14="http://schemas.microsoft.com/office/powerpoint/2010/main" val="1827702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presentation is </a:t>
            </a:r>
            <a:r>
              <a:rPr lang="en-US" baseline="0" dirty="0" smtClean="0"/>
              <a:t>intended to be used by instructors to teach students about how to find </a:t>
            </a:r>
            <a:r>
              <a:rPr lang="en-US" baseline="0" dirty="0" smtClean="0"/>
              <a:t>fire effects and fire regime information </a:t>
            </a:r>
            <a:r>
              <a:rPr lang="en-US" baseline="0" dirty="0" smtClean="0"/>
              <a:t>in </a:t>
            </a:r>
            <a:r>
              <a:rPr lang="en-US" baseline="0" dirty="0" smtClean="0"/>
              <a:t>the Fire Effects Information System (FEIS</a:t>
            </a:r>
            <a:r>
              <a:rPr lang="en-US" baseline="0" dirty="0" smtClean="0"/>
              <a:t>). </a:t>
            </a:r>
            <a:endParaRPr lang="en-US" baseline="0" dirty="0" smtClean="0"/>
          </a:p>
        </p:txBody>
      </p:sp>
      <p:sp>
        <p:nvSpPr>
          <p:cNvPr id="4" name="Slide Number Placeholder 3"/>
          <p:cNvSpPr>
            <a:spLocks noGrp="1"/>
          </p:cNvSpPr>
          <p:nvPr>
            <p:ph type="sldNum" sz="quarter" idx="10"/>
          </p:nvPr>
        </p:nvSpPr>
        <p:spPr/>
        <p:txBody>
          <a:bodyPr/>
          <a:lstStyle/>
          <a:p>
            <a:fld id="{02867755-9E1A-4018-B5B0-73F1190D1376}" type="slidenum">
              <a:rPr lang="en-US" smtClean="0"/>
              <a:t>1</a:t>
            </a:fld>
            <a:endParaRPr lang="en-US"/>
          </a:p>
        </p:txBody>
      </p:sp>
    </p:spTree>
    <p:extLst>
      <p:ext uri="{BB962C8B-B14F-4D97-AF65-F5344CB8AC3E}">
        <p14:creationId xmlns:p14="http://schemas.microsoft.com/office/powerpoint/2010/main" val="886586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baseline="0" dirty="0" smtClean="0"/>
              <a:t>In addition to the synthesis of the scientific literature, Fire Regime Syntheses provide information about LANDFIRE’s Biophysical Settings.</a:t>
            </a:r>
          </a:p>
          <a:p>
            <a:pPr defTabSz="904159">
              <a:defRPr/>
            </a:pPr>
            <a:endParaRPr lang="en-US" baseline="0" dirty="0" smtClean="0"/>
          </a:p>
          <a:p>
            <a:pPr defTabSz="904159">
              <a:defRPr/>
            </a:pPr>
            <a:r>
              <a:rPr lang="en-US" baseline="0" dirty="0" smtClean="0"/>
              <a:t>In fact, Fire Regimes in FEIS are comprised of Biophysical Settings.</a:t>
            </a:r>
          </a:p>
          <a:p>
            <a:pPr defTabSz="904159">
              <a:defRPr/>
            </a:pPr>
            <a:endParaRPr lang="en-US" baseline="0" dirty="0" smtClean="0"/>
          </a:p>
          <a:p>
            <a:pPr defTabSz="904159">
              <a:defRPr/>
            </a:pPr>
            <a:r>
              <a:rPr lang="en-US" dirty="0" smtClean="0"/>
              <a:t>Biophysical Settings represent the vegetation that is thought to have been</a:t>
            </a:r>
            <a:r>
              <a:rPr lang="en-US" baseline="0" dirty="0" smtClean="0"/>
              <a:t> </a:t>
            </a:r>
            <a:r>
              <a:rPr lang="en-US" dirty="0" smtClean="0"/>
              <a:t>dominant on the landscape prior to European Settlement. </a:t>
            </a:r>
          </a:p>
          <a:p>
            <a:pPr defTabSz="904159">
              <a:defRPr/>
            </a:pPr>
            <a:endParaRPr lang="en-US" dirty="0" smtClean="0"/>
          </a:p>
          <a:p>
            <a:pPr defTabSz="904159">
              <a:defRPr/>
            </a:pPr>
            <a:r>
              <a:rPr lang="en-US" b="1" dirty="0" smtClean="0"/>
              <a:t>(Enter) </a:t>
            </a:r>
            <a:r>
              <a:rPr lang="en-US" dirty="0" smtClean="0"/>
              <a:t>To view</a:t>
            </a:r>
            <a:r>
              <a:rPr lang="en-US" baseline="0" dirty="0" smtClean="0"/>
              <a:t> the list of </a:t>
            </a:r>
            <a:r>
              <a:rPr lang="en-US" dirty="0" smtClean="0"/>
              <a:t>individual </a:t>
            </a:r>
            <a:r>
              <a:rPr lang="en-US" baseline="0" dirty="0" smtClean="0"/>
              <a:t>Biophysical Settings models </a:t>
            </a:r>
            <a:r>
              <a:rPr lang="en-US" dirty="0" smtClean="0"/>
              <a:t>covered by the Fire Regime,</a:t>
            </a:r>
            <a:r>
              <a:rPr lang="en-US" baseline="0" dirty="0" smtClean="0"/>
              <a:t> you can click on the link to the Appendix A in the synthesis. </a:t>
            </a:r>
            <a:endParaRPr lang="en-US" dirty="0" smtClean="0"/>
          </a:p>
          <a:p>
            <a:pPr defTabSz="931735">
              <a:defRPr/>
            </a:pP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02867755-9E1A-4018-B5B0-73F1190D1376}" type="slidenum">
              <a:rPr lang="en-US" smtClean="0"/>
              <a:t>10</a:t>
            </a:fld>
            <a:endParaRPr lang="en-US"/>
          </a:p>
        </p:txBody>
      </p:sp>
    </p:spTree>
    <p:extLst>
      <p:ext uri="{BB962C8B-B14F-4D97-AF65-F5344CB8AC3E}">
        <p14:creationId xmlns:p14="http://schemas.microsoft.com/office/powerpoint/2010/main" val="4075213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r>
              <a:rPr lang="en-US" dirty="0" smtClean="0"/>
              <a:t>To </a:t>
            </a:r>
            <a:r>
              <a:rPr lang="en-US" dirty="0"/>
              <a:t>access the LANDFIRE </a:t>
            </a:r>
            <a:r>
              <a:rPr lang="en-US" dirty="0" smtClean="0"/>
              <a:t>data in the Appendix, </a:t>
            </a:r>
            <a:r>
              <a:rPr lang="en-US" dirty="0"/>
              <a:t>you can click on the URL </a:t>
            </a:r>
            <a:r>
              <a:rPr lang="en-US" b="1" dirty="0" smtClean="0"/>
              <a:t>(Enter)</a:t>
            </a:r>
            <a:r>
              <a:rPr lang="en-US" b="0" baseline="0" dirty="0" smtClean="0"/>
              <a:t> </a:t>
            </a:r>
            <a:r>
              <a:rPr lang="en-US" dirty="0" smtClean="0"/>
              <a:t>and </a:t>
            </a:r>
            <a:r>
              <a:rPr lang="en-US" dirty="0"/>
              <a:t>it opens a </a:t>
            </a:r>
            <a:r>
              <a:rPr lang="en-US" dirty="0" smtClean="0"/>
              <a:t>pdf.</a:t>
            </a:r>
            <a:endParaRPr lang="en-US" dirty="0"/>
          </a:p>
          <a:p>
            <a:pPr defTabSz="931735">
              <a:defRPr/>
            </a:pP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02867755-9E1A-4018-B5B0-73F1190D1376}" type="slidenum">
              <a:rPr lang="en-US" smtClean="0"/>
              <a:t>11</a:t>
            </a:fld>
            <a:endParaRPr lang="en-US"/>
          </a:p>
        </p:txBody>
      </p:sp>
    </p:spTree>
    <p:extLst>
      <p:ext uri="{BB962C8B-B14F-4D97-AF65-F5344CB8AC3E}">
        <p14:creationId xmlns:p14="http://schemas.microsoft.com/office/powerpoint/2010/main" val="2993190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r>
              <a:rPr lang="en-US" dirty="0"/>
              <a:t>The pdf provides information on the Biophysical </a:t>
            </a:r>
            <a:r>
              <a:rPr lang="en-US" dirty="0" smtClean="0"/>
              <a:t>Setting’s </a:t>
            </a:r>
            <a:r>
              <a:rPr lang="en-US" dirty="0"/>
              <a:t>geographic range, site characteristics, vegetation, and natural </a:t>
            </a:r>
            <a:r>
              <a:rPr lang="en-US" dirty="0" smtClean="0"/>
              <a:t>disturbances, including fire.</a:t>
            </a:r>
          </a:p>
          <a:p>
            <a:pPr defTabSz="931735">
              <a:defRPr/>
            </a:pP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02867755-9E1A-4018-B5B0-73F1190D1376}" type="slidenum">
              <a:rPr lang="en-US" smtClean="0"/>
              <a:t>12</a:t>
            </a:fld>
            <a:endParaRPr lang="en-US"/>
          </a:p>
        </p:txBody>
      </p:sp>
    </p:spTree>
    <p:extLst>
      <p:ext uri="{BB962C8B-B14F-4D97-AF65-F5344CB8AC3E}">
        <p14:creationId xmlns:p14="http://schemas.microsoft.com/office/powerpoint/2010/main" val="1077412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Fire Regime Reports </a:t>
            </a:r>
            <a:r>
              <a:rPr lang="en-US" b="0" dirty="0" smtClean="0"/>
              <a:t>(our </a:t>
            </a:r>
            <a:r>
              <a:rPr lang="en-US" dirty="0" smtClean="0"/>
              <a:t>other fire regime product) </a:t>
            </a:r>
            <a:r>
              <a:rPr lang="en-US" b="0" dirty="0" smtClean="0"/>
              <a:t>provide</a:t>
            </a:r>
            <a:r>
              <a:rPr lang="en-US" b="0" baseline="0" dirty="0" smtClean="0"/>
              <a:t> only </a:t>
            </a:r>
            <a:r>
              <a:rPr lang="en-US" u="sng" baseline="0" dirty="0" smtClean="0"/>
              <a:t>brief</a:t>
            </a:r>
            <a:r>
              <a:rPr lang="en-US" baseline="0" dirty="0" smtClean="0"/>
              <a:t> summaries of LANDFIRE information on fire frequency and severity for the </a:t>
            </a:r>
            <a:r>
              <a:rPr lang="en-US" u="none" baseline="0" dirty="0" smtClean="0"/>
              <a:t>group </a:t>
            </a:r>
            <a:r>
              <a:rPr lang="en-US" baseline="0" dirty="0" smtClean="0"/>
              <a:t>of Biophysical Settings covered by the fire regime, but does not include an in-depth analysis of the published literature.</a:t>
            </a:r>
            <a:r>
              <a:rPr lang="en-US" dirty="0" smtClean="0"/>
              <a:t> </a:t>
            </a:r>
          </a:p>
          <a:p>
            <a:endParaRPr lang="en-US" dirty="0" smtClean="0"/>
          </a:p>
          <a:p>
            <a:r>
              <a:rPr lang="en-US" dirty="0" smtClean="0"/>
              <a:t>Here </a:t>
            </a:r>
            <a:r>
              <a:rPr lang="en-US" dirty="0"/>
              <a:t>is an example of a Fire Regime Report </a:t>
            </a:r>
            <a:r>
              <a:rPr lang="en-US" dirty="0" smtClean="0"/>
              <a:t>on Great Plains riparian</a:t>
            </a:r>
            <a:r>
              <a:rPr lang="en-US" baseline="0" dirty="0" smtClean="0"/>
              <a:t> and floodplain communities</a:t>
            </a:r>
            <a:r>
              <a:rPr lang="en-US" dirty="0" smtClean="0"/>
              <a:t>. </a:t>
            </a:r>
            <a:r>
              <a:rPr lang="en-US" dirty="0"/>
              <a:t>Right now, most of the fire regimes </a:t>
            </a:r>
            <a:r>
              <a:rPr lang="en-US" dirty="0" smtClean="0"/>
              <a:t>in FEIS are </a:t>
            </a:r>
            <a:r>
              <a:rPr lang="en-US" dirty="0"/>
              <a:t>described by a Fire Regime Report.</a:t>
            </a:r>
          </a:p>
          <a:p>
            <a:endParaRPr lang="en-US" dirty="0" smtClean="0"/>
          </a:p>
          <a:p>
            <a:pPr defTabSz="931735">
              <a:defRPr/>
            </a:pPr>
            <a:r>
              <a:rPr lang="en-US" b="1" dirty="0" smtClean="0"/>
              <a:t>(Enter)</a:t>
            </a:r>
            <a:r>
              <a:rPr lang="en-US" b="0" baseline="0" dirty="0" smtClean="0"/>
              <a:t> </a:t>
            </a:r>
            <a:r>
              <a:rPr lang="en-US" dirty="0" smtClean="0"/>
              <a:t>Reports include </a:t>
            </a:r>
            <a:r>
              <a:rPr lang="en-US" b="0" baseline="0" dirty="0" smtClean="0"/>
              <a:t>a </a:t>
            </a:r>
            <a:r>
              <a:rPr lang="en-US" b="0" dirty="0" smtClean="0"/>
              <a:t>summary </a:t>
            </a:r>
            <a:r>
              <a:rPr lang="en-US" dirty="0"/>
              <a:t>table </a:t>
            </a:r>
            <a:r>
              <a:rPr lang="en-US" dirty="0" smtClean="0"/>
              <a:t>with modeled ranges of fire-return intervals,</a:t>
            </a:r>
            <a:r>
              <a:rPr lang="en-US" baseline="0" dirty="0" smtClean="0"/>
              <a:t> fire severities, and fire regime groups, </a:t>
            </a:r>
            <a:r>
              <a:rPr lang="en-US" dirty="0" smtClean="0"/>
              <a:t>as </a:t>
            </a:r>
            <a:r>
              <a:rPr lang="en-US" dirty="0"/>
              <a:t>well </a:t>
            </a:r>
            <a:r>
              <a:rPr lang="en-US" dirty="0" smtClean="0"/>
              <a:t>as </a:t>
            </a:r>
            <a:r>
              <a:rPr lang="en-US" b="1" dirty="0" smtClean="0"/>
              <a:t>(Enter)</a:t>
            </a:r>
            <a:r>
              <a:rPr lang="en-US" b="0" baseline="0" dirty="0" smtClean="0"/>
              <a:t> a </a:t>
            </a:r>
            <a:r>
              <a:rPr lang="en-US" dirty="0" smtClean="0"/>
              <a:t>distribution </a:t>
            </a:r>
            <a:r>
              <a:rPr lang="en-US" dirty="0"/>
              <a:t>map and </a:t>
            </a:r>
            <a:r>
              <a:rPr lang="en-US" b="1" dirty="0" smtClean="0"/>
              <a:t>(Enter)</a:t>
            </a:r>
            <a:r>
              <a:rPr lang="en-US" b="1" baseline="0" dirty="0" smtClean="0"/>
              <a:t> </a:t>
            </a:r>
            <a:r>
              <a:rPr lang="en-US" dirty="0" smtClean="0"/>
              <a:t>the appendix,</a:t>
            </a:r>
            <a:r>
              <a:rPr lang="en-US" baseline="0" dirty="0" smtClean="0"/>
              <a:t> which lists the </a:t>
            </a:r>
            <a:r>
              <a:rPr lang="en-US" dirty="0" smtClean="0"/>
              <a:t>individual </a:t>
            </a:r>
            <a:r>
              <a:rPr lang="en-US" baseline="0" dirty="0" smtClean="0"/>
              <a:t>Biophysical Settings models </a:t>
            </a:r>
            <a:r>
              <a:rPr lang="en-US" dirty="0" smtClean="0"/>
              <a:t>covered by the Report. </a:t>
            </a:r>
          </a:p>
          <a:p>
            <a:pPr defTabSz="931735">
              <a:defRPr/>
            </a:pPr>
            <a:endParaRPr lang="en-US" dirty="0" smtClean="0"/>
          </a:p>
          <a:p>
            <a:pPr defTabSz="931735">
              <a:defRPr/>
            </a:pPr>
            <a:r>
              <a:rPr lang="en-US" dirty="0" smtClean="0"/>
              <a:t>Fire Regime</a:t>
            </a:r>
            <a:r>
              <a:rPr lang="en-US" baseline="0" dirty="0" smtClean="0"/>
              <a:t> Syntheses include all of the information contained in Fire Regime Reports in addition to the synthesized published literature.</a:t>
            </a:r>
            <a:endParaRPr lang="en-US" dirty="0" smtClean="0"/>
          </a:p>
          <a:p>
            <a:pPr defTabSz="931735">
              <a:defRPr/>
            </a:pPr>
            <a:endParaRPr lang="en-US" dirty="0" smtClean="0"/>
          </a:p>
          <a:p>
            <a:pPr defTabSz="931735">
              <a:defRPr/>
            </a:pPr>
            <a:r>
              <a:rPr lang="en-US" dirty="0" smtClean="0"/>
              <a:t>The</a:t>
            </a:r>
            <a:r>
              <a:rPr lang="en-US" baseline="0" dirty="0" smtClean="0"/>
              <a:t> FEIS team hopes</a:t>
            </a:r>
            <a:r>
              <a:rPr lang="en-US" dirty="0" smtClean="0"/>
              <a:t> to eventually convert all Fire Regime Reports into</a:t>
            </a:r>
            <a:r>
              <a:rPr lang="en-US" baseline="0" dirty="0" smtClean="0"/>
              <a:t> Fire Regime S</a:t>
            </a:r>
            <a:r>
              <a:rPr lang="en-US" dirty="0" smtClean="0"/>
              <a:t>yntheses.</a:t>
            </a:r>
          </a:p>
          <a:p>
            <a:pPr defTabSz="931735">
              <a:defRPr/>
            </a:pPr>
            <a:endParaRPr lang="en-US" dirty="0"/>
          </a:p>
          <a:p>
            <a:pPr defTabSz="931735">
              <a:defRPr/>
            </a:pP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02867755-9E1A-4018-B5B0-73F1190D1376}" type="slidenum">
              <a:rPr lang="en-US" smtClean="0"/>
              <a:t>13</a:t>
            </a:fld>
            <a:endParaRPr lang="en-US"/>
          </a:p>
        </p:txBody>
      </p:sp>
    </p:spTree>
    <p:extLst>
      <p:ext uri="{BB962C8B-B14F-4D97-AF65-F5344CB8AC3E}">
        <p14:creationId xmlns:p14="http://schemas.microsoft.com/office/powerpoint/2010/main" val="4108476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last of </a:t>
            </a:r>
            <a:r>
              <a:rPr lang="en-US" b="0" dirty="0" err="1" smtClean="0"/>
              <a:t>FEIS’s</a:t>
            </a:r>
            <a:r>
              <a:rPr lang="en-US" b="0" dirty="0" smtClean="0"/>
              <a:t> publication</a:t>
            </a:r>
            <a:r>
              <a:rPr lang="en-US" b="0" baseline="0" dirty="0" smtClean="0"/>
              <a:t> types</a:t>
            </a:r>
            <a:r>
              <a:rPr lang="en-US" b="0" dirty="0" smtClean="0"/>
              <a:t>, </a:t>
            </a:r>
            <a:r>
              <a:rPr lang="en-US" b="1" dirty="0" smtClean="0"/>
              <a:t>Fire Studies</a:t>
            </a:r>
            <a:r>
              <a:rPr lang="en-US" b="0" dirty="0" smtClean="0"/>
              <a:t>, are summaries</a:t>
            </a:r>
            <a:r>
              <a:rPr lang="en-US" b="0" baseline="0" dirty="0" smtClean="0"/>
              <a:t> of 1 or more related research studies that occur in the same location. </a:t>
            </a:r>
            <a:r>
              <a:rPr lang="en-US" b="1" baseline="0" dirty="0" smtClean="0"/>
              <a:t>(Enter) </a:t>
            </a:r>
            <a:r>
              <a:rPr lang="en-US" b="0" baseline="0" dirty="0" smtClean="0"/>
              <a:t>They </a:t>
            </a:r>
            <a:r>
              <a:rPr lang="en-US" dirty="0" smtClean="0"/>
              <a:t>provide detailed results on vegetation, fire characteristics, and fire effects. </a:t>
            </a:r>
          </a:p>
          <a:p>
            <a:endParaRPr lang="en-US" dirty="0" smtClean="0"/>
          </a:p>
          <a:p>
            <a:r>
              <a:rPr lang="en-US" dirty="0" smtClean="0"/>
              <a:t>Here</a:t>
            </a:r>
            <a:r>
              <a:rPr lang="en-US" baseline="0" dirty="0" smtClean="0"/>
              <a:t> is an example of a Fire Study that summarizes the research of 2 studies by Waldrop, Mohr, and Brose that occurred at the same location in Georgia. </a:t>
            </a:r>
          </a:p>
          <a:p>
            <a:endParaRPr lang="en-US" dirty="0" smtClean="0"/>
          </a:p>
          <a:p>
            <a:pPr defTabSz="931735">
              <a:defRPr/>
            </a:pPr>
            <a:r>
              <a:rPr lang="en-US" dirty="0" smtClean="0"/>
              <a:t>Fire Studies were developed to supplement </a:t>
            </a:r>
            <a:r>
              <a:rPr lang="en-US" dirty="0" err="1" smtClean="0"/>
              <a:t>FEIS’s</a:t>
            </a:r>
            <a:r>
              <a:rPr lang="en-US" dirty="0" smtClean="0"/>
              <a:t> other publications. </a:t>
            </a:r>
          </a:p>
          <a:p>
            <a:pPr defTabSz="931735">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02867755-9E1A-4018-B5B0-73F1190D1376}" type="slidenum">
              <a:rPr lang="en-US" smtClean="0"/>
              <a:t>14</a:t>
            </a:fld>
            <a:endParaRPr lang="en-US"/>
          </a:p>
        </p:txBody>
      </p:sp>
    </p:spTree>
    <p:extLst>
      <p:ext uri="{BB962C8B-B14F-4D97-AF65-F5344CB8AC3E}">
        <p14:creationId xmlns:p14="http://schemas.microsoft.com/office/powerpoint/2010/main" val="2758018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FEIS publications can be accessed using </a:t>
            </a:r>
            <a:r>
              <a:rPr lang="en-US" dirty="0" smtClean="0"/>
              <a:t>the FEIS </a:t>
            </a:r>
            <a:r>
              <a:rPr lang="en-US" dirty="0"/>
              <a:t>user interface. </a:t>
            </a:r>
          </a:p>
          <a:p>
            <a:endParaRPr lang="en-US" b="1" dirty="0"/>
          </a:p>
          <a:p>
            <a:r>
              <a:rPr lang="en-US" b="1" dirty="0" smtClean="0"/>
              <a:t>(Enter) </a:t>
            </a:r>
            <a:r>
              <a:rPr lang="en-US" dirty="0" smtClean="0"/>
              <a:t>You </a:t>
            </a:r>
            <a:r>
              <a:rPr lang="en-US" dirty="0"/>
              <a:t>can do a basic search for a particular species right on the home page </a:t>
            </a:r>
            <a:r>
              <a:rPr lang="en-US" dirty="0" smtClean="0"/>
              <a:t>by </a:t>
            </a:r>
            <a:r>
              <a:rPr lang="en-US" dirty="0"/>
              <a:t>entering a species scientific or common name in the box and clicking on “Enter species”. This is a great option if you know what you are looking for</a:t>
            </a:r>
            <a:r>
              <a:rPr lang="en-US" dirty="0" smtClean="0"/>
              <a:t>.</a:t>
            </a:r>
          </a:p>
          <a:p>
            <a:endParaRPr lang="en-US" dirty="0"/>
          </a:p>
        </p:txBody>
      </p:sp>
      <p:sp>
        <p:nvSpPr>
          <p:cNvPr id="4" name="Slide Number Placeholder 3"/>
          <p:cNvSpPr>
            <a:spLocks noGrp="1"/>
          </p:cNvSpPr>
          <p:nvPr>
            <p:ph type="sldNum" sz="quarter" idx="10"/>
          </p:nvPr>
        </p:nvSpPr>
        <p:spPr/>
        <p:txBody>
          <a:bodyPr/>
          <a:lstStyle/>
          <a:p>
            <a:fld id="{02867755-9E1A-4018-B5B0-73F1190D1376}" type="slidenum">
              <a:rPr lang="en-US" smtClean="0"/>
              <a:t>15</a:t>
            </a:fld>
            <a:endParaRPr lang="en-US"/>
          </a:p>
        </p:txBody>
      </p:sp>
    </p:spTree>
    <p:extLst>
      <p:ext uri="{BB962C8B-B14F-4D97-AF65-F5344CB8AC3E}">
        <p14:creationId xmlns:p14="http://schemas.microsoft.com/office/powerpoint/2010/main" val="1405355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browse all of certain kind of publication by selecting “Find All”. There are over 1,000 Species Review, 150 Fire Studies, and 180 Fire Regimes in FEIS. </a:t>
            </a:r>
          </a:p>
        </p:txBody>
      </p:sp>
      <p:sp>
        <p:nvSpPr>
          <p:cNvPr id="4" name="Slide Number Placeholder 3"/>
          <p:cNvSpPr>
            <a:spLocks noGrp="1"/>
          </p:cNvSpPr>
          <p:nvPr>
            <p:ph type="sldNum" sz="quarter" idx="10"/>
          </p:nvPr>
        </p:nvSpPr>
        <p:spPr/>
        <p:txBody>
          <a:bodyPr/>
          <a:lstStyle/>
          <a:p>
            <a:fld id="{02867755-9E1A-4018-B5B0-73F1190D1376}" type="slidenum">
              <a:rPr lang="en-US" smtClean="0"/>
              <a:t>16</a:t>
            </a:fld>
            <a:endParaRPr lang="en-US"/>
          </a:p>
        </p:txBody>
      </p:sp>
    </p:spTree>
    <p:extLst>
      <p:ext uri="{BB962C8B-B14F-4D97-AF65-F5344CB8AC3E}">
        <p14:creationId xmlns:p14="http://schemas.microsoft.com/office/powerpoint/2010/main" val="1011163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t>
            </a:r>
            <a:r>
              <a:rPr lang="en-US" dirty="0"/>
              <a:t>can also narrow your search for a particular publication type by using the advanced search option. This is a great option is you are looking for information in a particular location or plant community type</a:t>
            </a:r>
            <a:r>
              <a:rPr lang="en-US" dirty="0" smtClean="0"/>
              <a:t>.</a:t>
            </a:r>
          </a:p>
          <a:p>
            <a:endParaRPr lang="en-US" dirty="0"/>
          </a:p>
        </p:txBody>
      </p:sp>
      <p:sp>
        <p:nvSpPr>
          <p:cNvPr id="4" name="Slide Number Placeholder 3"/>
          <p:cNvSpPr>
            <a:spLocks noGrp="1"/>
          </p:cNvSpPr>
          <p:nvPr>
            <p:ph type="sldNum" sz="quarter" idx="10"/>
          </p:nvPr>
        </p:nvSpPr>
        <p:spPr/>
        <p:txBody>
          <a:bodyPr/>
          <a:lstStyle/>
          <a:p>
            <a:fld id="{02867755-9E1A-4018-B5B0-73F1190D1376}" type="slidenum">
              <a:rPr lang="en-US" smtClean="0"/>
              <a:t>17</a:t>
            </a:fld>
            <a:endParaRPr lang="en-US"/>
          </a:p>
        </p:txBody>
      </p:sp>
    </p:spTree>
    <p:extLst>
      <p:ext uri="{BB962C8B-B14F-4D97-AF65-F5344CB8AC3E}">
        <p14:creationId xmlns:p14="http://schemas.microsoft.com/office/powerpoint/2010/main" val="3700148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r>
              <a:rPr lang="en-US" dirty="0"/>
              <a:t>Let’s say you wanted information on how prescribed fire might affect the Florida </a:t>
            </a:r>
            <a:r>
              <a:rPr lang="en-US" dirty="0" smtClean="0"/>
              <a:t>scrub-jay, a threatened</a:t>
            </a:r>
            <a:r>
              <a:rPr lang="en-US" baseline="0" dirty="0" smtClean="0"/>
              <a:t> species in Florida</a:t>
            </a:r>
            <a:r>
              <a:rPr lang="en-US" dirty="0" smtClean="0"/>
              <a:t>. </a:t>
            </a:r>
            <a:r>
              <a:rPr lang="en-US" dirty="0"/>
              <a:t>You can find what you are looking for by </a:t>
            </a:r>
            <a:r>
              <a:rPr lang="en-US" b="1" dirty="0" smtClean="0"/>
              <a:t>(Enter) </a:t>
            </a:r>
            <a:r>
              <a:rPr lang="en-US" dirty="0" smtClean="0"/>
              <a:t>entering </a:t>
            </a:r>
            <a:r>
              <a:rPr lang="en-US" dirty="0"/>
              <a:t>the species name in the search box </a:t>
            </a:r>
            <a:r>
              <a:rPr lang="en-US" dirty="0" smtClean="0"/>
              <a:t>and </a:t>
            </a:r>
            <a:r>
              <a:rPr lang="en-US" b="1" dirty="0" smtClean="0"/>
              <a:t>(Enter) </a:t>
            </a:r>
            <a:r>
              <a:rPr lang="en-US" dirty="0" smtClean="0"/>
              <a:t>clicking </a:t>
            </a:r>
            <a:r>
              <a:rPr lang="en-US" dirty="0"/>
              <a:t>on “Enter Species</a:t>
            </a:r>
            <a:r>
              <a:rPr lang="en-US" dirty="0" smtClean="0"/>
              <a:t>”.</a:t>
            </a:r>
          </a:p>
          <a:p>
            <a:endParaRPr lang="en-US" dirty="0"/>
          </a:p>
        </p:txBody>
      </p:sp>
      <p:sp>
        <p:nvSpPr>
          <p:cNvPr id="4" name="Slide Number Placeholder 3"/>
          <p:cNvSpPr>
            <a:spLocks noGrp="1"/>
          </p:cNvSpPr>
          <p:nvPr>
            <p:ph type="sldNum" sz="quarter" idx="10"/>
          </p:nvPr>
        </p:nvSpPr>
        <p:spPr/>
        <p:txBody>
          <a:bodyPr/>
          <a:lstStyle/>
          <a:p>
            <a:fld id="{02867755-9E1A-4018-B5B0-73F1190D1376}" type="slidenum">
              <a:rPr lang="en-US" smtClean="0"/>
              <a:t>18</a:t>
            </a:fld>
            <a:endParaRPr lang="en-US"/>
          </a:p>
        </p:txBody>
      </p:sp>
    </p:spTree>
    <p:extLst>
      <p:ext uri="{BB962C8B-B14F-4D97-AF65-F5344CB8AC3E}">
        <p14:creationId xmlns:p14="http://schemas.microsoft.com/office/powerpoint/2010/main" val="2667336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r>
              <a:rPr lang="en-US" dirty="0"/>
              <a:t>You can see that FEIS has a review of the Florida scrub-jay that was </a:t>
            </a:r>
            <a:r>
              <a:rPr lang="en-US" b="1" dirty="0" smtClean="0"/>
              <a:t>(Enter) </a:t>
            </a:r>
            <a:r>
              <a:rPr lang="en-US" dirty="0" smtClean="0"/>
              <a:t>published </a:t>
            </a:r>
            <a:r>
              <a:rPr lang="en-US" dirty="0"/>
              <a:t>in 2012.</a:t>
            </a:r>
          </a:p>
          <a:p>
            <a:pPr defTabSz="931735">
              <a:defRPr/>
            </a:pPr>
            <a:endParaRPr lang="en-US" dirty="0"/>
          </a:p>
          <a:p>
            <a:pPr defTabSz="931735">
              <a:defRPr/>
            </a:pPr>
            <a:r>
              <a:rPr lang="en-US" b="1" dirty="0" smtClean="0"/>
              <a:t>(Enter) </a:t>
            </a:r>
            <a:r>
              <a:rPr lang="en-US" dirty="0" smtClean="0"/>
              <a:t>The </a:t>
            </a:r>
            <a:r>
              <a:rPr lang="en-US" dirty="0"/>
              <a:t>acronym has a link to the publication.</a:t>
            </a:r>
          </a:p>
          <a:p>
            <a:pPr defTabSz="931735">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Species Reviews have fire regime information available directly from the results page. </a:t>
            </a:r>
            <a:r>
              <a:rPr lang="en-US" b="1" dirty="0" smtClean="0"/>
              <a:t>(Enter) </a:t>
            </a:r>
            <a:r>
              <a:rPr lang="en-US" dirty="0" smtClean="0"/>
              <a:t>Clicking </a:t>
            </a:r>
            <a:r>
              <a:rPr lang="en-US" dirty="0"/>
              <a:t>on the available link under “Fire Regimes” brings you to a list of fire regimes associated with the Florida scrub-jay. This is valuable information if you need to know what fire regimes this species may have been historically adapted to</a:t>
            </a:r>
            <a:r>
              <a:rPr lang="en-US" dirty="0" smtClean="0"/>
              <a:t>.</a:t>
            </a:r>
          </a:p>
        </p:txBody>
      </p:sp>
      <p:sp>
        <p:nvSpPr>
          <p:cNvPr id="4" name="Slide Number Placeholder 3"/>
          <p:cNvSpPr>
            <a:spLocks noGrp="1"/>
          </p:cNvSpPr>
          <p:nvPr>
            <p:ph type="sldNum" sz="quarter" idx="10"/>
          </p:nvPr>
        </p:nvSpPr>
        <p:spPr/>
        <p:txBody>
          <a:bodyPr/>
          <a:lstStyle/>
          <a:p>
            <a:fld id="{02867755-9E1A-4018-B5B0-73F1190D1376}" type="slidenum">
              <a:rPr lang="en-US" smtClean="0"/>
              <a:t>19</a:t>
            </a:fld>
            <a:endParaRPr lang="en-US"/>
          </a:p>
        </p:txBody>
      </p:sp>
    </p:spTree>
    <p:extLst>
      <p:ext uri="{BB962C8B-B14F-4D97-AF65-F5344CB8AC3E}">
        <p14:creationId xmlns:p14="http://schemas.microsoft.com/office/powerpoint/2010/main" val="312784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ever asked yourself questions like these? </a:t>
            </a:r>
          </a:p>
          <a:p>
            <a:endParaRPr lang="en-US" dirty="0"/>
          </a:p>
          <a:p>
            <a:pPr defTabSz="904159">
              <a:defRPr/>
            </a:pPr>
            <a:r>
              <a:rPr lang="en-US" dirty="0" smtClean="0"/>
              <a:t>-How might the use of prescribed fire affect a species I am interested in?</a:t>
            </a:r>
          </a:p>
          <a:p>
            <a:pPr lvl="0"/>
            <a:r>
              <a:rPr lang="en-US" dirty="0" smtClean="0"/>
              <a:t>-</a:t>
            </a:r>
            <a:r>
              <a:rPr lang="en-US" dirty="0"/>
              <a:t>How can I find information on historical fire </a:t>
            </a:r>
            <a:r>
              <a:rPr lang="en-US" dirty="0" smtClean="0"/>
              <a:t>regimes in my area?</a:t>
            </a:r>
            <a:endParaRPr lang="en-US" dirty="0"/>
          </a:p>
          <a:p>
            <a:pPr lvl="0"/>
            <a:r>
              <a:rPr lang="en-US" dirty="0" smtClean="0"/>
              <a:t>-</a:t>
            </a:r>
            <a:r>
              <a:rPr lang="en-US" dirty="0"/>
              <a:t>How have fuels changed in the past 100 </a:t>
            </a:r>
            <a:r>
              <a:rPr lang="en-US" dirty="0" smtClean="0"/>
              <a:t>years or more?</a:t>
            </a:r>
            <a:endParaRPr lang="en-US" dirty="0"/>
          </a:p>
          <a:p>
            <a:pPr lvl="0"/>
            <a:r>
              <a:rPr lang="en-US" dirty="0"/>
              <a:t>-How does wildland fire </a:t>
            </a:r>
            <a:r>
              <a:rPr lang="en-US" dirty="0" smtClean="0"/>
              <a:t>affect nonnative, </a:t>
            </a:r>
            <a:r>
              <a:rPr lang="en-US" dirty="0"/>
              <a:t>invasive plants?</a:t>
            </a:r>
          </a:p>
          <a:p>
            <a:pPr lvl="0"/>
            <a:r>
              <a:rPr lang="en-US" dirty="0"/>
              <a:t>-How might climate change affect fire regimes in the future?</a:t>
            </a:r>
          </a:p>
          <a:p>
            <a:endParaRPr lang="en-US" dirty="0"/>
          </a:p>
          <a:p>
            <a:r>
              <a:rPr lang="en-US" b="1" dirty="0"/>
              <a:t>(Enter) </a:t>
            </a:r>
            <a:r>
              <a:rPr lang="en-US" dirty="0"/>
              <a:t>The Fire Effects Information System </a:t>
            </a:r>
            <a:r>
              <a:rPr lang="en-US" dirty="0" smtClean="0"/>
              <a:t>was designed to help answer these questions.</a:t>
            </a:r>
          </a:p>
          <a:p>
            <a:endParaRPr lang="en-US" dirty="0"/>
          </a:p>
        </p:txBody>
      </p:sp>
      <p:sp>
        <p:nvSpPr>
          <p:cNvPr id="4" name="Slide Number Placeholder 3"/>
          <p:cNvSpPr>
            <a:spLocks noGrp="1"/>
          </p:cNvSpPr>
          <p:nvPr>
            <p:ph type="sldNum" sz="quarter" idx="10"/>
          </p:nvPr>
        </p:nvSpPr>
        <p:spPr/>
        <p:txBody>
          <a:bodyPr/>
          <a:lstStyle/>
          <a:p>
            <a:fld id="{02867755-9E1A-4018-B5B0-73F1190D1376}" type="slidenum">
              <a:rPr lang="en-US" smtClean="0"/>
              <a:t>2</a:t>
            </a:fld>
            <a:endParaRPr lang="en-US"/>
          </a:p>
        </p:txBody>
      </p:sp>
    </p:spTree>
    <p:extLst>
      <p:ext uri="{BB962C8B-B14F-4D97-AF65-F5344CB8AC3E}">
        <p14:creationId xmlns:p14="http://schemas.microsoft.com/office/powerpoint/2010/main" val="1859238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you are interested in information on historical fire regimes in plant communities in your area? Back on the home page, </a:t>
            </a:r>
            <a:r>
              <a:rPr lang="en-US" b="1" dirty="0" smtClean="0"/>
              <a:t>(Enter) </a:t>
            </a:r>
            <a:r>
              <a:rPr lang="en-US" dirty="0" smtClean="0"/>
              <a:t>let’s </a:t>
            </a:r>
            <a:r>
              <a:rPr lang="en-US" dirty="0"/>
              <a:t>click on the Advanced Search </a:t>
            </a:r>
            <a:r>
              <a:rPr lang="en-US" dirty="0" smtClean="0"/>
              <a:t>option for </a:t>
            </a:r>
            <a:r>
              <a:rPr lang="en-US" dirty="0"/>
              <a:t>Fire Regimes</a:t>
            </a:r>
            <a:r>
              <a:rPr lang="en-US" dirty="0" smtClean="0"/>
              <a:t>…</a:t>
            </a:r>
          </a:p>
        </p:txBody>
      </p:sp>
      <p:sp>
        <p:nvSpPr>
          <p:cNvPr id="4" name="Slide Number Placeholder 3"/>
          <p:cNvSpPr>
            <a:spLocks noGrp="1"/>
          </p:cNvSpPr>
          <p:nvPr>
            <p:ph type="sldNum" sz="quarter" idx="10"/>
          </p:nvPr>
        </p:nvSpPr>
        <p:spPr/>
        <p:txBody>
          <a:bodyPr/>
          <a:lstStyle/>
          <a:p>
            <a:fld id="{02867755-9E1A-4018-B5B0-73F1190D1376}" type="slidenum">
              <a:rPr lang="en-US" smtClean="0"/>
              <a:t>20</a:t>
            </a:fld>
            <a:endParaRPr lang="en-US"/>
          </a:p>
        </p:txBody>
      </p:sp>
    </p:spTree>
    <p:extLst>
      <p:ext uri="{BB962C8B-B14F-4D97-AF65-F5344CB8AC3E}">
        <p14:creationId xmlns:p14="http://schemas.microsoft.com/office/powerpoint/2010/main" val="830448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As you </a:t>
            </a:r>
            <a:r>
              <a:rPr lang="en-US" dirty="0" smtClean="0"/>
              <a:t>can see, </a:t>
            </a:r>
            <a:r>
              <a:rPr lang="en-US" dirty="0"/>
              <a:t>we have the option of searching for fire regimes using a variety of </a:t>
            </a:r>
            <a:r>
              <a:rPr lang="en-US" dirty="0" smtClean="0"/>
              <a:t>criteria including searching my state, agency, or plant community. </a:t>
            </a:r>
          </a:p>
          <a:p>
            <a:pPr defTabSz="904159">
              <a:defRPr/>
            </a:pPr>
            <a:endParaRPr lang="en-US" dirty="0" smtClean="0"/>
          </a:p>
          <a:p>
            <a:r>
              <a:rPr lang="en-US" dirty="0" smtClean="0"/>
              <a:t>In </a:t>
            </a:r>
            <a:r>
              <a:rPr lang="en-US" dirty="0"/>
              <a:t>this case, let’s search for fire regimes of plant communities in </a:t>
            </a:r>
            <a:r>
              <a:rPr lang="en-US" dirty="0" smtClean="0"/>
              <a:t>Arizona by </a:t>
            </a:r>
            <a:r>
              <a:rPr lang="en-US" dirty="0"/>
              <a:t>selecting a location on the map</a:t>
            </a:r>
            <a:r>
              <a:rPr lang="en-US" dirty="0" smtClean="0"/>
              <a:t>.</a:t>
            </a:r>
            <a:endParaRPr lang="en-US" b="0" dirty="0" smtClean="0"/>
          </a:p>
        </p:txBody>
      </p:sp>
      <p:sp>
        <p:nvSpPr>
          <p:cNvPr id="4" name="Slide Number Placeholder 3"/>
          <p:cNvSpPr>
            <a:spLocks noGrp="1"/>
          </p:cNvSpPr>
          <p:nvPr>
            <p:ph type="sldNum" sz="quarter" idx="10"/>
          </p:nvPr>
        </p:nvSpPr>
        <p:spPr/>
        <p:txBody>
          <a:bodyPr/>
          <a:lstStyle/>
          <a:p>
            <a:fld id="{02867755-9E1A-4018-B5B0-73F1190D1376}" type="slidenum">
              <a:rPr lang="en-US" smtClean="0"/>
              <a:t>21</a:t>
            </a:fld>
            <a:endParaRPr lang="en-US"/>
          </a:p>
        </p:txBody>
      </p:sp>
    </p:spTree>
    <p:extLst>
      <p:ext uri="{BB962C8B-B14F-4D97-AF65-F5344CB8AC3E}">
        <p14:creationId xmlns:p14="http://schemas.microsoft.com/office/powerpoint/2010/main" val="1778813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get </a:t>
            </a:r>
            <a:r>
              <a:rPr lang="en-US" dirty="0" smtClean="0"/>
              <a:t>9 </a:t>
            </a:r>
            <a:r>
              <a:rPr lang="en-US" dirty="0"/>
              <a:t>fire regimes </a:t>
            </a:r>
            <a:r>
              <a:rPr lang="en-US" b="1" dirty="0" smtClean="0"/>
              <a:t>(Enter) </a:t>
            </a:r>
            <a:r>
              <a:rPr lang="en-US" dirty="0" smtClean="0"/>
              <a:t>within </a:t>
            </a:r>
            <a:r>
              <a:rPr lang="en-US" dirty="0"/>
              <a:t>a 50-mile radius circle centered at that location. </a:t>
            </a:r>
            <a:r>
              <a:rPr lang="en-US" dirty="0" smtClean="0"/>
              <a:t>The Fire Regime Syntheses or Reports can be </a:t>
            </a:r>
            <a:r>
              <a:rPr lang="en-US" dirty="0"/>
              <a:t>accessed </a:t>
            </a:r>
            <a:r>
              <a:rPr lang="en-US" b="1" dirty="0" smtClean="0"/>
              <a:t>(Enter)</a:t>
            </a:r>
            <a:r>
              <a:rPr lang="en-US" b="1" baseline="0" dirty="0" smtClean="0"/>
              <a:t> </a:t>
            </a:r>
            <a:r>
              <a:rPr lang="en-US" dirty="0" smtClean="0"/>
              <a:t>by </a:t>
            </a:r>
            <a:r>
              <a:rPr lang="en-US" dirty="0"/>
              <a:t>clicking on the links under Fire Regime Title.</a:t>
            </a:r>
          </a:p>
          <a:p>
            <a:endParaRPr lang="en-US" dirty="0"/>
          </a:p>
          <a:p>
            <a:pPr defTabSz="931735">
              <a:defRPr/>
            </a:pPr>
            <a:r>
              <a:rPr lang="en-US" dirty="0"/>
              <a:t>With a glance, we can see </a:t>
            </a:r>
            <a:r>
              <a:rPr lang="en-US" b="1" dirty="0" smtClean="0"/>
              <a:t>(Enter)</a:t>
            </a:r>
            <a:r>
              <a:rPr lang="en-US" b="1" baseline="0" dirty="0" smtClean="0"/>
              <a:t> </a:t>
            </a:r>
            <a:r>
              <a:rPr lang="en-US" dirty="0" smtClean="0"/>
              <a:t>the </a:t>
            </a:r>
            <a:r>
              <a:rPr lang="en-US" u="sng" dirty="0"/>
              <a:t>historical </a:t>
            </a:r>
            <a:r>
              <a:rPr lang="en-US" dirty="0"/>
              <a:t>minimum and maximum mean fire-return intervals. The information displayed in these columns is that provided by LANDFIRE modeling unless a synthesis was published for that Fire Regime. In that case, it is selected by FEIS staff from information found in published literature.</a:t>
            </a:r>
          </a:p>
          <a:p>
            <a:pPr defTabSz="931735">
              <a:defRPr/>
            </a:pPr>
            <a:endParaRPr lang="en-US" dirty="0"/>
          </a:p>
          <a:p>
            <a:r>
              <a:rPr lang="en-US" b="1" dirty="0" smtClean="0"/>
              <a:t>(Enter)</a:t>
            </a:r>
            <a:r>
              <a:rPr lang="en-US" b="1" baseline="0" dirty="0" smtClean="0"/>
              <a:t> </a:t>
            </a:r>
            <a:r>
              <a:rPr lang="en-US" dirty="0" smtClean="0"/>
              <a:t>The “Biophysical </a:t>
            </a:r>
            <a:r>
              <a:rPr lang="en-US" dirty="0"/>
              <a:t>Settings &amp; </a:t>
            </a:r>
            <a:r>
              <a:rPr lang="en-US" dirty="0" smtClean="0"/>
              <a:t>Data” </a:t>
            </a:r>
            <a:r>
              <a:rPr lang="en-US" dirty="0"/>
              <a:t>column </a:t>
            </a:r>
            <a:r>
              <a:rPr lang="en-US" dirty="0" smtClean="0"/>
              <a:t>provides </a:t>
            </a:r>
            <a:r>
              <a:rPr lang="en-US" dirty="0"/>
              <a:t>links to the Appendix with the LANDFIRE information. </a:t>
            </a:r>
            <a:r>
              <a:rPr lang="en-US" b="1" dirty="0" smtClean="0"/>
              <a:t>(Enter)</a:t>
            </a:r>
            <a:r>
              <a:rPr lang="en-US" b="1" baseline="0" dirty="0" smtClean="0"/>
              <a:t> </a:t>
            </a:r>
            <a:r>
              <a:rPr lang="en-US" dirty="0" smtClean="0"/>
              <a:t>There </a:t>
            </a:r>
            <a:r>
              <a:rPr lang="en-US" dirty="0"/>
              <a:t>are also links to </a:t>
            </a:r>
            <a:r>
              <a:rPr lang="en-US" dirty="0" smtClean="0"/>
              <a:t>the</a:t>
            </a:r>
            <a:r>
              <a:rPr lang="en-US" baseline="0" dirty="0" smtClean="0"/>
              <a:t> </a:t>
            </a:r>
            <a:r>
              <a:rPr lang="en-US" dirty="0" smtClean="0"/>
              <a:t>Fire </a:t>
            </a:r>
            <a:r>
              <a:rPr lang="en-US" dirty="0"/>
              <a:t>Studies and Species Reviews that are associated with those Fire Regime Titles. </a:t>
            </a:r>
            <a:endParaRPr lang="en-US" dirty="0" smtClean="0"/>
          </a:p>
          <a:p>
            <a:endParaRPr lang="en-US" dirty="0" smtClean="0"/>
          </a:p>
          <a:p>
            <a:pPr defTabSz="931735">
              <a:defRPr/>
            </a:pPr>
            <a:r>
              <a:rPr lang="en-US" dirty="0" smtClean="0"/>
              <a:t>Like all results pages, these results can be exported </a:t>
            </a:r>
            <a:r>
              <a:rPr lang="en-US" b="1" dirty="0" smtClean="0"/>
              <a:t>(Enter)</a:t>
            </a:r>
            <a:r>
              <a:rPr lang="en-US" b="1" baseline="0" dirty="0" smtClean="0"/>
              <a:t> </a:t>
            </a:r>
            <a:r>
              <a:rPr lang="en-US" dirty="0" smtClean="0"/>
              <a:t>into an excel table for you to access at any time.</a:t>
            </a:r>
          </a:p>
        </p:txBody>
      </p:sp>
      <p:sp>
        <p:nvSpPr>
          <p:cNvPr id="4" name="Slide Number Placeholder 3"/>
          <p:cNvSpPr>
            <a:spLocks noGrp="1"/>
          </p:cNvSpPr>
          <p:nvPr>
            <p:ph type="sldNum" sz="quarter" idx="10"/>
          </p:nvPr>
        </p:nvSpPr>
        <p:spPr/>
        <p:txBody>
          <a:bodyPr/>
          <a:lstStyle/>
          <a:p>
            <a:fld id="{02867755-9E1A-4018-B5B0-73F1190D1376}" type="slidenum">
              <a:rPr lang="en-US" smtClean="0"/>
              <a:t>22</a:t>
            </a:fld>
            <a:endParaRPr lang="en-US"/>
          </a:p>
        </p:txBody>
      </p:sp>
    </p:spTree>
    <p:extLst>
      <p:ext uri="{BB962C8B-B14F-4D97-AF65-F5344CB8AC3E}">
        <p14:creationId xmlns:p14="http://schemas.microsoft.com/office/powerpoint/2010/main" val="3298674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a:t>
            </a:r>
            <a:r>
              <a:rPr lang="en-US" dirty="0"/>
              <a:t>what if a species you are interested </a:t>
            </a:r>
            <a:r>
              <a:rPr lang="en-US" dirty="0" smtClean="0"/>
              <a:t>in does </a:t>
            </a:r>
            <a:r>
              <a:rPr lang="en-US" dirty="0"/>
              <a:t>not have a Species Review or a Fire </a:t>
            </a:r>
            <a:r>
              <a:rPr lang="en-US" dirty="0" smtClean="0"/>
              <a:t>Regime </a:t>
            </a:r>
            <a:r>
              <a:rPr lang="en-US" dirty="0"/>
              <a:t>associated with it? Looking for Fire Studies is a great option. </a:t>
            </a:r>
            <a:r>
              <a:rPr lang="en-US" b="1" dirty="0" smtClean="0"/>
              <a:t>(Enter) </a:t>
            </a:r>
            <a:r>
              <a:rPr lang="en-US" dirty="0" smtClean="0"/>
              <a:t>Let’s </a:t>
            </a:r>
            <a:r>
              <a:rPr lang="en-US" dirty="0"/>
              <a:t>look at the Advanced Search </a:t>
            </a:r>
            <a:r>
              <a:rPr lang="en-US" dirty="0" smtClean="0"/>
              <a:t>option</a:t>
            </a:r>
            <a:r>
              <a:rPr lang="en-US" baseline="0" dirty="0" smtClean="0"/>
              <a:t> </a:t>
            </a:r>
            <a:r>
              <a:rPr lang="en-US" dirty="0" smtClean="0"/>
              <a:t>for </a:t>
            </a:r>
            <a:r>
              <a:rPr lang="en-US" dirty="0"/>
              <a:t>Fire Studies</a:t>
            </a:r>
            <a:r>
              <a:rPr lang="en-US" dirty="0" smtClean="0"/>
              <a:t>.</a:t>
            </a:r>
          </a:p>
        </p:txBody>
      </p:sp>
      <p:sp>
        <p:nvSpPr>
          <p:cNvPr id="4" name="Slide Number Placeholder 3"/>
          <p:cNvSpPr>
            <a:spLocks noGrp="1"/>
          </p:cNvSpPr>
          <p:nvPr>
            <p:ph type="sldNum" sz="quarter" idx="10"/>
          </p:nvPr>
        </p:nvSpPr>
        <p:spPr/>
        <p:txBody>
          <a:bodyPr/>
          <a:lstStyle/>
          <a:p>
            <a:fld id="{02867755-9E1A-4018-B5B0-73F1190D1376}" type="slidenum">
              <a:rPr lang="en-US" smtClean="0"/>
              <a:t>23</a:t>
            </a:fld>
            <a:endParaRPr lang="en-US"/>
          </a:p>
        </p:txBody>
      </p:sp>
    </p:spTree>
    <p:extLst>
      <p:ext uri="{BB962C8B-B14F-4D97-AF65-F5344CB8AC3E}">
        <p14:creationId xmlns:p14="http://schemas.microsoft.com/office/powerpoint/2010/main" val="2965379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Prickly lettuce is not reviewed in FEIS and it is a </a:t>
            </a:r>
            <a:r>
              <a:rPr lang="en-US" dirty="0" smtClean="0"/>
              <a:t>common, nonnative forb </a:t>
            </a:r>
            <a:r>
              <a:rPr lang="en-US" dirty="0"/>
              <a:t>introduced into every state in the </a:t>
            </a:r>
            <a:r>
              <a:rPr lang="en-US" dirty="0" smtClean="0"/>
              <a:t>country. </a:t>
            </a:r>
            <a:r>
              <a:rPr lang="en-US" dirty="0"/>
              <a:t>If you did a search for prickly lettuce in the user interface </a:t>
            </a:r>
            <a:r>
              <a:rPr lang="en-US" b="1" dirty="0"/>
              <a:t>(Enter) </a:t>
            </a:r>
            <a:r>
              <a:rPr lang="en-US" dirty="0"/>
              <a:t>you would find</a:t>
            </a:r>
            <a:r>
              <a:rPr lang="en-US" dirty="0" smtClean="0"/>
              <a:t>…</a:t>
            </a:r>
          </a:p>
        </p:txBody>
      </p:sp>
      <p:sp>
        <p:nvSpPr>
          <p:cNvPr id="4" name="Slide Number Placeholder 3"/>
          <p:cNvSpPr>
            <a:spLocks noGrp="1"/>
          </p:cNvSpPr>
          <p:nvPr>
            <p:ph type="sldNum" sz="quarter" idx="10"/>
          </p:nvPr>
        </p:nvSpPr>
        <p:spPr/>
        <p:txBody>
          <a:bodyPr/>
          <a:lstStyle/>
          <a:p>
            <a:fld id="{02867755-9E1A-4018-B5B0-73F1190D1376}" type="slidenum">
              <a:rPr lang="en-US" smtClean="0"/>
              <a:t>24</a:t>
            </a:fld>
            <a:endParaRPr lang="en-US"/>
          </a:p>
        </p:txBody>
      </p:sp>
    </p:spTree>
    <p:extLst>
      <p:ext uri="{BB962C8B-B14F-4D97-AF65-F5344CB8AC3E}">
        <p14:creationId xmlns:p14="http://schemas.microsoft.com/office/powerpoint/2010/main" val="1542795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Fire Studies that have fire effects information on this species. The Fire Study can be accessed using the author links. </a:t>
            </a:r>
          </a:p>
          <a:p>
            <a:endParaRPr lang="en-US" dirty="0"/>
          </a:p>
          <a:p>
            <a:r>
              <a:rPr lang="en-US" b="1" dirty="0" smtClean="0"/>
              <a:t>(Enter) </a:t>
            </a:r>
            <a:r>
              <a:rPr lang="en-US" b="0" dirty="0" smtClean="0"/>
              <a:t>Let’s</a:t>
            </a:r>
            <a:r>
              <a:rPr lang="en-US" b="0" baseline="0" dirty="0" smtClean="0"/>
              <a:t> </a:t>
            </a:r>
            <a:r>
              <a:rPr lang="en-US" b="0" dirty="0" smtClean="0"/>
              <a:t>click </a:t>
            </a:r>
            <a:r>
              <a:rPr lang="en-US" b="0" dirty="0"/>
              <a:t>on </a:t>
            </a:r>
            <a:r>
              <a:rPr lang="en-US" b="1" dirty="0"/>
              <a:t>“</a:t>
            </a:r>
            <a:r>
              <a:rPr lang="en-US" b="1" dirty="0" err="1"/>
              <a:t>Armour</a:t>
            </a:r>
            <a:r>
              <a:rPr lang="en-US" b="1" dirty="0"/>
              <a:t> and other”</a:t>
            </a:r>
            <a:r>
              <a:rPr lang="en-US" dirty="0"/>
              <a:t> to access </a:t>
            </a:r>
            <a:r>
              <a:rPr lang="en-US" dirty="0" smtClean="0"/>
              <a:t>this</a:t>
            </a:r>
            <a:r>
              <a:rPr lang="en-US" baseline="0" dirty="0" smtClean="0"/>
              <a:t> </a:t>
            </a:r>
            <a:r>
              <a:rPr lang="en-US" dirty="0" smtClean="0"/>
              <a:t>Fire </a:t>
            </a:r>
            <a:r>
              <a:rPr lang="en-US" dirty="0"/>
              <a:t>Study</a:t>
            </a:r>
            <a:r>
              <a:rPr lang="en-US" dirty="0" smtClean="0"/>
              <a:t>.</a:t>
            </a:r>
          </a:p>
        </p:txBody>
      </p:sp>
      <p:sp>
        <p:nvSpPr>
          <p:cNvPr id="4" name="Slide Number Placeholder 3"/>
          <p:cNvSpPr>
            <a:spLocks noGrp="1"/>
          </p:cNvSpPr>
          <p:nvPr>
            <p:ph type="sldNum" sz="quarter" idx="10"/>
          </p:nvPr>
        </p:nvSpPr>
        <p:spPr/>
        <p:txBody>
          <a:bodyPr/>
          <a:lstStyle/>
          <a:p>
            <a:fld id="{02867755-9E1A-4018-B5B0-73F1190D1376}" type="slidenum">
              <a:rPr lang="en-US" smtClean="0"/>
              <a:t>25</a:t>
            </a:fld>
            <a:endParaRPr lang="en-US"/>
          </a:p>
        </p:txBody>
      </p:sp>
    </p:spTree>
    <p:extLst>
      <p:ext uri="{BB962C8B-B14F-4D97-AF65-F5344CB8AC3E}">
        <p14:creationId xmlns:p14="http://schemas.microsoft.com/office/powerpoint/2010/main" val="2510058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Fire Study</a:t>
            </a:r>
            <a:r>
              <a:rPr lang="en-US" baseline="0" dirty="0" smtClean="0"/>
              <a:t> </a:t>
            </a:r>
            <a:r>
              <a:rPr lang="en-US" dirty="0" smtClean="0"/>
              <a:t>summarizes </a:t>
            </a:r>
            <a:r>
              <a:rPr lang="en-US" b="1" dirty="0" smtClean="0"/>
              <a:t>(Enter) </a:t>
            </a:r>
            <a:r>
              <a:rPr lang="en-US" dirty="0" smtClean="0"/>
              <a:t>2 </a:t>
            </a:r>
            <a:r>
              <a:rPr lang="en-US" dirty="0"/>
              <a:t>studies by the same authors that occurred in the same </a:t>
            </a:r>
            <a:r>
              <a:rPr lang="en-US" dirty="0" smtClean="0"/>
              <a:t>location in Idaho. </a:t>
            </a:r>
            <a:r>
              <a:rPr lang="en-US" dirty="0"/>
              <a:t>One is published and the other is </a:t>
            </a:r>
            <a:r>
              <a:rPr lang="en-US" dirty="0" smtClean="0"/>
              <a:t>not. </a:t>
            </a:r>
            <a:r>
              <a:rPr lang="en-US" dirty="0"/>
              <a:t>So FEIS is </a:t>
            </a:r>
            <a:r>
              <a:rPr lang="en-US" dirty="0" smtClean="0"/>
              <a:t>has some potentially hard-to-find </a:t>
            </a:r>
            <a:r>
              <a:rPr lang="en-US" dirty="0"/>
              <a:t>information. </a:t>
            </a:r>
          </a:p>
          <a:p>
            <a:endParaRPr lang="en-US" dirty="0"/>
          </a:p>
          <a:p>
            <a:r>
              <a:rPr lang="en-US" dirty="0"/>
              <a:t>Let’s use the find </a:t>
            </a:r>
            <a:r>
              <a:rPr lang="en-US" b="0" dirty="0"/>
              <a:t>function to “find” prickly lettuce in </a:t>
            </a:r>
            <a:r>
              <a:rPr lang="en-US" dirty="0"/>
              <a:t>the text. </a:t>
            </a:r>
            <a:endParaRPr lang="en-US" dirty="0" smtClean="0"/>
          </a:p>
          <a:p>
            <a:endParaRPr lang="en-US" b="0" dirty="0"/>
          </a:p>
        </p:txBody>
      </p:sp>
      <p:sp>
        <p:nvSpPr>
          <p:cNvPr id="4" name="Slide Number Placeholder 3"/>
          <p:cNvSpPr>
            <a:spLocks noGrp="1"/>
          </p:cNvSpPr>
          <p:nvPr>
            <p:ph type="sldNum" sz="quarter" idx="10"/>
          </p:nvPr>
        </p:nvSpPr>
        <p:spPr/>
        <p:txBody>
          <a:bodyPr/>
          <a:lstStyle/>
          <a:p>
            <a:fld id="{02867755-9E1A-4018-B5B0-73F1190D1376}" type="slidenum">
              <a:rPr lang="en-US" smtClean="0"/>
              <a:t>26</a:t>
            </a:fld>
            <a:endParaRPr lang="en-US"/>
          </a:p>
        </p:txBody>
      </p:sp>
    </p:spTree>
    <p:extLst>
      <p:ext uri="{BB962C8B-B14F-4D97-AF65-F5344CB8AC3E}">
        <p14:creationId xmlns:p14="http://schemas.microsoft.com/office/powerpoint/2010/main" val="357356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excerpt from the Fire Study. </a:t>
            </a:r>
            <a:r>
              <a:rPr lang="en-US" b="1" dirty="0" smtClean="0"/>
              <a:t>(Enter)</a:t>
            </a:r>
            <a:r>
              <a:rPr lang="en-US" b="1" baseline="0" dirty="0" smtClean="0"/>
              <a:t> </a:t>
            </a:r>
            <a:r>
              <a:rPr lang="en-US" dirty="0" smtClean="0"/>
              <a:t>You </a:t>
            </a:r>
            <a:r>
              <a:rPr lang="en-US" dirty="0"/>
              <a:t>don’t need to look at it very long to find out that prickly lettuce was considered </a:t>
            </a:r>
            <a:r>
              <a:rPr lang="en-US" b="1" dirty="0" smtClean="0"/>
              <a:t>(Enter) </a:t>
            </a:r>
            <a:r>
              <a:rPr lang="en-US" dirty="0" smtClean="0"/>
              <a:t>a </a:t>
            </a:r>
            <a:r>
              <a:rPr lang="en-US" dirty="0"/>
              <a:t>“fire-adapted species” by these authors and was </a:t>
            </a:r>
            <a:r>
              <a:rPr lang="en-US" dirty="0" smtClean="0"/>
              <a:t>“most </a:t>
            </a:r>
            <a:r>
              <a:rPr lang="en-US" dirty="0"/>
              <a:t>common on high-intensity burned </a:t>
            </a:r>
            <a:r>
              <a:rPr lang="en-US" dirty="0" smtClean="0"/>
              <a:t>sites”. </a:t>
            </a:r>
          </a:p>
        </p:txBody>
      </p:sp>
      <p:sp>
        <p:nvSpPr>
          <p:cNvPr id="4" name="Slide Number Placeholder 3"/>
          <p:cNvSpPr>
            <a:spLocks noGrp="1"/>
          </p:cNvSpPr>
          <p:nvPr>
            <p:ph type="sldNum" sz="quarter" idx="10"/>
          </p:nvPr>
        </p:nvSpPr>
        <p:spPr/>
        <p:txBody>
          <a:bodyPr/>
          <a:lstStyle/>
          <a:p>
            <a:fld id="{02867755-9E1A-4018-B5B0-73F1190D1376}" type="slidenum">
              <a:rPr lang="en-US" smtClean="0"/>
              <a:t>27</a:t>
            </a:fld>
            <a:endParaRPr lang="en-US"/>
          </a:p>
        </p:txBody>
      </p:sp>
    </p:spTree>
    <p:extLst>
      <p:ext uri="{BB962C8B-B14F-4D97-AF65-F5344CB8AC3E}">
        <p14:creationId xmlns:p14="http://schemas.microsoft.com/office/powerpoint/2010/main" val="4256709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baseline="0" dirty="0" smtClean="0"/>
              <a:t>A</a:t>
            </a:r>
            <a:r>
              <a:rPr lang="en-US" dirty="0" smtClean="0"/>
              <a:t>s you can see, we can answer all</a:t>
            </a:r>
            <a:r>
              <a:rPr lang="en-US" baseline="0" dirty="0" smtClean="0"/>
              <a:t> kinds of different questions using </a:t>
            </a:r>
            <a:r>
              <a:rPr lang="en-US" dirty="0" smtClean="0"/>
              <a:t>FEIS and the new user interface is a powerful tool for accessing that information. </a:t>
            </a:r>
          </a:p>
          <a:p>
            <a:pPr defTabSz="904159">
              <a:defRPr/>
            </a:pPr>
            <a:endParaRPr lang="en-US" dirty="0" smtClean="0"/>
          </a:p>
          <a:p>
            <a:pPr defTabSz="904159">
              <a:defRPr/>
            </a:pPr>
            <a:r>
              <a:rPr lang="en-US" dirty="0" smtClean="0"/>
              <a:t>As a recap, </a:t>
            </a:r>
            <a:r>
              <a:rPr lang="en-US" b="1" dirty="0" smtClean="0"/>
              <a:t>(Enter) </a:t>
            </a:r>
            <a:r>
              <a:rPr lang="en-US" dirty="0" smtClean="0"/>
              <a:t>Species Reviews and Fire Studies are</a:t>
            </a:r>
            <a:r>
              <a:rPr lang="en-US" baseline="0" dirty="0" smtClean="0"/>
              <a:t> great resources for syntheses of information on fire effects and fire ecology and </a:t>
            </a:r>
            <a:r>
              <a:rPr lang="en-US" b="1" baseline="0" dirty="0" smtClean="0"/>
              <a:t>(Enter) </a:t>
            </a:r>
            <a:r>
              <a:rPr lang="en-US" baseline="0" dirty="0" smtClean="0"/>
              <a:t>Fire Regime Syntheses and Reports are great resources for syntheses of information on historical and contemporary fire regimes. </a:t>
            </a:r>
          </a:p>
          <a:p>
            <a:endParaRPr lang="en-US" dirty="0" smtClean="0"/>
          </a:p>
        </p:txBody>
      </p:sp>
      <p:sp>
        <p:nvSpPr>
          <p:cNvPr id="4" name="Slide Number Placeholder 3"/>
          <p:cNvSpPr>
            <a:spLocks noGrp="1"/>
          </p:cNvSpPr>
          <p:nvPr>
            <p:ph type="sldNum" sz="quarter" idx="10"/>
          </p:nvPr>
        </p:nvSpPr>
        <p:spPr/>
        <p:txBody>
          <a:bodyPr/>
          <a:lstStyle/>
          <a:p>
            <a:fld id="{02867755-9E1A-4018-B5B0-73F1190D1376}" type="slidenum">
              <a:rPr lang="en-US" smtClean="0"/>
              <a:t>28</a:t>
            </a:fld>
            <a:endParaRPr lang="en-US"/>
          </a:p>
        </p:txBody>
      </p:sp>
    </p:spTree>
    <p:extLst>
      <p:ext uri="{BB962C8B-B14F-4D97-AF65-F5344CB8AC3E}">
        <p14:creationId xmlns:p14="http://schemas.microsoft.com/office/powerpoint/2010/main" val="1772270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r>
              <a:rPr lang="en-US" dirty="0" smtClean="0"/>
              <a:t>If </a:t>
            </a:r>
            <a:r>
              <a:rPr lang="en-US" dirty="0"/>
              <a:t>after examining the publications that FEIS offers and you still don’t find the information you need, FEIS has one more resource for you. </a:t>
            </a:r>
          </a:p>
          <a:p>
            <a:pPr defTabSz="931735">
              <a:defRPr/>
            </a:pPr>
            <a:endParaRPr lang="en-US" dirty="0"/>
          </a:p>
          <a:p>
            <a:pPr defTabSz="931735">
              <a:defRPr/>
            </a:pPr>
            <a:r>
              <a:rPr lang="en-US" dirty="0"/>
              <a:t>On the home page there is a link to a citation database. </a:t>
            </a:r>
            <a:r>
              <a:rPr lang="en-US" b="1" dirty="0"/>
              <a:t>(Enter) </a:t>
            </a:r>
            <a:r>
              <a:rPr lang="en-US" dirty="0"/>
              <a:t>Click go and you will be taken to the Citation Retrieval System, or CRS</a:t>
            </a:r>
            <a:r>
              <a:rPr lang="en-US" dirty="0" smtClean="0"/>
              <a: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867755-9E1A-4018-B5B0-73F1190D1376}" type="slidenum">
              <a:rPr lang="en-US" smtClean="0"/>
              <a:t>29</a:t>
            </a:fld>
            <a:endParaRPr lang="en-US"/>
          </a:p>
        </p:txBody>
      </p:sp>
    </p:spTree>
    <p:extLst>
      <p:ext uri="{BB962C8B-B14F-4D97-AF65-F5344CB8AC3E}">
        <p14:creationId xmlns:p14="http://schemas.microsoft.com/office/powerpoint/2010/main" val="296847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r>
              <a:rPr lang="en-US" dirty="0"/>
              <a:t>FEIS is an online collection of peer-reviewed syntheses on fire ecology and fire </a:t>
            </a:r>
            <a:r>
              <a:rPr lang="en-US" dirty="0" smtClean="0"/>
              <a:t>regimes. </a:t>
            </a:r>
            <a:endParaRPr lang="en-US" dirty="0"/>
          </a:p>
          <a:p>
            <a:pPr defTabSz="931735">
              <a:defRPr/>
            </a:pPr>
            <a:endParaRPr lang="en-US" dirty="0"/>
          </a:p>
          <a:p>
            <a:pPr defTabSz="931735">
              <a:defRPr/>
            </a:pPr>
            <a:r>
              <a:rPr lang="en-US" dirty="0"/>
              <a:t>There are </a:t>
            </a:r>
            <a:r>
              <a:rPr lang="en-US" b="1" dirty="0"/>
              <a:t>(Enter) </a:t>
            </a:r>
            <a:r>
              <a:rPr lang="en-US" dirty="0"/>
              <a:t>&gt;1,200 syntheses in the collection, which cover </a:t>
            </a:r>
            <a:r>
              <a:rPr lang="en-US" b="1" dirty="0"/>
              <a:t>(Enter) </a:t>
            </a:r>
            <a:r>
              <a:rPr lang="en-US" dirty="0"/>
              <a:t>native and nonnative </a:t>
            </a:r>
            <a:r>
              <a:rPr lang="en-US" b="1" dirty="0"/>
              <a:t>(Enter) </a:t>
            </a:r>
            <a:r>
              <a:rPr lang="en-US" dirty="0"/>
              <a:t>plants, lichens, and animals in the United States. </a:t>
            </a:r>
          </a:p>
          <a:p>
            <a:pPr defTabSz="931735">
              <a:defRPr/>
            </a:pPr>
            <a:endParaRPr lang="en-US" dirty="0"/>
          </a:p>
          <a:p>
            <a:pPr defTabSz="931735">
              <a:defRPr/>
            </a:pPr>
            <a:r>
              <a:rPr lang="en-US" dirty="0"/>
              <a:t>FEIS is designed to meet the needs of </a:t>
            </a:r>
            <a:r>
              <a:rPr lang="en-US" b="1" dirty="0"/>
              <a:t>(Enter) </a:t>
            </a:r>
            <a:r>
              <a:rPr lang="en-US" dirty="0"/>
              <a:t>land and resource managers seeking the best available science for use in </a:t>
            </a:r>
            <a:endParaRPr lang="en-US" dirty="0" smtClean="0"/>
          </a:p>
          <a:p>
            <a:pPr defTabSz="931735">
              <a:defRPr/>
            </a:pPr>
            <a:r>
              <a:rPr lang="en-US" b="1" dirty="0" smtClean="0"/>
              <a:t>(Enter) </a:t>
            </a:r>
            <a:r>
              <a:rPr lang="en-US" dirty="0" smtClean="0"/>
              <a:t>fire </a:t>
            </a:r>
            <a:r>
              <a:rPr lang="en-US" dirty="0"/>
              <a:t>management, </a:t>
            </a:r>
            <a:endParaRPr lang="en-US" dirty="0" smtClean="0"/>
          </a:p>
          <a:p>
            <a:pPr defTabSz="931735">
              <a:defRPr/>
            </a:pPr>
            <a:r>
              <a:rPr lang="en-US" b="1" dirty="0" smtClean="0"/>
              <a:t>(Enter) </a:t>
            </a:r>
            <a:r>
              <a:rPr lang="en-US" dirty="0" smtClean="0"/>
              <a:t>fuels </a:t>
            </a:r>
            <a:r>
              <a:rPr lang="en-US" dirty="0"/>
              <a:t>management, </a:t>
            </a:r>
            <a:endParaRPr lang="en-US" dirty="0" smtClean="0"/>
          </a:p>
          <a:p>
            <a:pPr defTabSz="931735">
              <a:defRPr/>
            </a:pPr>
            <a:r>
              <a:rPr lang="en-US" b="1" dirty="0" smtClean="0"/>
              <a:t>(Enter)</a:t>
            </a:r>
            <a:r>
              <a:rPr lang="en-US" dirty="0" smtClean="0"/>
              <a:t> general land management </a:t>
            </a:r>
            <a:r>
              <a:rPr lang="en-US" dirty="0"/>
              <a:t>planning, and </a:t>
            </a:r>
            <a:endParaRPr lang="en-US" dirty="0" smtClean="0"/>
          </a:p>
          <a:p>
            <a:pPr defTabSz="931735">
              <a:defRPr/>
            </a:pPr>
            <a:r>
              <a:rPr lang="en-US" b="1" dirty="0" smtClean="0"/>
              <a:t>(Enter)</a:t>
            </a:r>
            <a:r>
              <a:rPr lang="en-US" dirty="0" smtClean="0"/>
              <a:t> NEPA </a:t>
            </a:r>
            <a:r>
              <a:rPr lang="en-US" dirty="0"/>
              <a:t>documents</a:t>
            </a:r>
            <a:r>
              <a:rPr lang="en-US" dirty="0" smtClean="0"/>
              <a:t>.</a:t>
            </a:r>
          </a:p>
          <a:p>
            <a:endParaRPr lang="en-US" dirty="0"/>
          </a:p>
        </p:txBody>
      </p:sp>
      <p:sp>
        <p:nvSpPr>
          <p:cNvPr id="4" name="Slide Number Placeholder 3"/>
          <p:cNvSpPr>
            <a:spLocks noGrp="1"/>
          </p:cNvSpPr>
          <p:nvPr>
            <p:ph type="sldNum" sz="quarter" idx="10"/>
          </p:nvPr>
        </p:nvSpPr>
        <p:spPr/>
        <p:txBody>
          <a:bodyPr/>
          <a:lstStyle/>
          <a:p>
            <a:fld id="{02867755-9E1A-4018-B5B0-73F1190D1376}" type="slidenum">
              <a:rPr lang="en-US" smtClean="0"/>
              <a:t>3</a:t>
            </a:fld>
            <a:endParaRPr lang="en-US"/>
          </a:p>
        </p:txBody>
      </p:sp>
    </p:spTree>
    <p:extLst>
      <p:ext uri="{BB962C8B-B14F-4D97-AF65-F5344CB8AC3E}">
        <p14:creationId xmlns:p14="http://schemas.microsoft.com/office/powerpoint/2010/main" val="2013896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CRS is one of the references databases that FEIS writers use to find documents to review.  It contains more than 60,000 citations. </a:t>
            </a:r>
          </a:p>
          <a:p>
            <a:endParaRPr lang="en-US" dirty="0"/>
          </a:p>
          <a:p>
            <a:r>
              <a:rPr lang="en-US" dirty="0"/>
              <a:t>CRS is continually being updated with the most recent publications on fire. So CRS is a great place to go if you are looking to supplement syntheses in FEIS with the most up-to-date literature on fire</a:t>
            </a:r>
            <a:r>
              <a:rPr lang="en-US" dirty="0" smtClean="0"/>
              <a:t>. CRS also contains</a:t>
            </a:r>
            <a:r>
              <a:rPr lang="en-US" baseline="0" dirty="0" smtClean="0"/>
              <a:t> rare, historical documents.</a:t>
            </a:r>
            <a:endParaRPr lang="en-US" dirty="0"/>
          </a:p>
          <a:p>
            <a:endParaRPr lang="en-US" dirty="0"/>
          </a:p>
          <a:p>
            <a:r>
              <a:rPr lang="en-US" b="1" dirty="0" smtClean="0"/>
              <a:t>(Enter)</a:t>
            </a:r>
            <a:r>
              <a:rPr lang="en-US" b="1" baseline="0" dirty="0" smtClean="0"/>
              <a:t> </a:t>
            </a:r>
            <a:r>
              <a:rPr lang="en-US" dirty="0" smtClean="0"/>
              <a:t>We </a:t>
            </a:r>
            <a:r>
              <a:rPr lang="en-US" dirty="0"/>
              <a:t>encourage users to contact us for help with searches.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2867755-9E1A-4018-B5B0-73F1190D1376}" type="slidenum">
              <a:rPr lang="en-US" smtClean="0"/>
              <a:t>30</a:t>
            </a:fld>
            <a:endParaRPr lang="en-US"/>
          </a:p>
        </p:txBody>
      </p:sp>
    </p:spTree>
    <p:extLst>
      <p:ext uri="{BB962C8B-B14F-4D97-AF65-F5344CB8AC3E}">
        <p14:creationId xmlns:p14="http://schemas.microsoft.com/office/powerpoint/2010/main" val="665930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practice using the functions outlined in this webinar, (Enter) look for the FEIS tutorial on the FEIS home page. You can also contact us with any questions (Enter) using the “Contact us” link. We hope you also sign up (Enter) for “FEIS News” to stay up-to-date with the latest information about FEIS. Thank you!</a:t>
            </a:r>
          </a:p>
        </p:txBody>
      </p:sp>
      <p:sp>
        <p:nvSpPr>
          <p:cNvPr id="4" name="Slide Number Placeholder 3"/>
          <p:cNvSpPr>
            <a:spLocks noGrp="1"/>
          </p:cNvSpPr>
          <p:nvPr>
            <p:ph type="sldNum" sz="quarter" idx="10"/>
          </p:nvPr>
        </p:nvSpPr>
        <p:spPr/>
        <p:txBody>
          <a:bodyPr/>
          <a:lstStyle/>
          <a:p>
            <a:fld id="{02867755-9E1A-4018-B5B0-73F1190D1376}" type="slidenum">
              <a:rPr lang="en-US" smtClean="0"/>
              <a:t>31</a:t>
            </a:fld>
            <a:endParaRPr lang="en-US"/>
          </a:p>
        </p:txBody>
      </p:sp>
    </p:spTree>
    <p:extLst>
      <p:ext uri="{BB962C8B-B14F-4D97-AF65-F5344CB8AC3E}">
        <p14:creationId xmlns:p14="http://schemas.microsoft.com/office/powerpoint/2010/main" val="2366028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write syntheses for </a:t>
            </a:r>
            <a:r>
              <a:rPr lang="en-US" baseline="0" dirty="0" smtClean="0"/>
              <a:t>FEIS, a team of ecologists: </a:t>
            </a:r>
          </a:p>
          <a:p>
            <a:r>
              <a:rPr lang="en-US" baseline="0" dirty="0" smtClean="0"/>
              <a:t>Conduct thorough literature searches and critical analyses of the available information. </a:t>
            </a:r>
          </a:p>
          <a:p>
            <a:pPr defTabSz="931735">
              <a:defRPr/>
            </a:pPr>
            <a:r>
              <a:rPr lang="en-US" baseline="0" dirty="0" smtClean="0"/>
              <a:t>They describe patterns or lack of patterns, </a:t>
            </a:r>
          </a:p>
          <a:p>
            <a:pPr defTabSz="931735">
              <a:defRPr/>
            </a:pPr>
            <a:r>
              <a:rPr lang="en-US" baseline="0" dirty="0" smtClean="0"/>
              <a:t>Explain what is known and not known, and </a:t>
            </a:r>
          </a:p>
          <a:p>
            <a:pPr defTabSz="931735">
              <a:defRPr/>
            </a:pPr>
            <a:r>
              <a:rPr lang="en-US" baseline="0" dirty="0" smtClean="0"/>
              <a:t>Describe implications for management.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2867755-9E1A-4018-B5B0-73F1190D1376}" type="slidenum">
              <a:rPr lang="en-US" smtClean="0"/>
              <a:t>4</a:t>
            </a:fld>
            <a:endParaRPr lang="en-US"/>
          </a:p>
        </p:txBody>
      </p:sp>
    </p:spTree>
    <p:extLst>
      <p:ext uri="{BB962C8B-B14F-4D97-AF65-F5344CB8AC3E}">
        <p14:creationId xmlns:p14="http://schemas.microsoft.com/office/powerpoint/2010/main" val="2353986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go to FEIS for syntheses when you can just Google it?  </a:t>
            </a:r>
            <a:r>
              <a:rPr lang="en-US" b="1" dirty="0"/>
              <a:t>(Enter)</a:t>
            </a:r>
          </a:p>
          <a:p>
            <a:endParaRPr lang="en-US" dirty="0"/>
          </a:p>
          <a:p>
            <a:r>
              <a:rPr lang="en-US" dirty="0"/>
              <a:t>Well, a Google </a:t>
            </a:r>
            <a:r>
              <a:rPr lang="en-US" dirty="0" smtClean="0"/>
              <a:t>Scholar </a:t>
            </a:r>
            <a:r>
              <a:rPr lang="en-US" dirty="0"/>
              <a:t>search or any citation database search gives you a grocery list of publications. </a:t>
            </a:r>
            <a:r>
              <a:rPr lang="en-US" dirty="0" smtClean="0"/>
              <a:t>The Google Scholar</a:t>
            </a:r>
            <a:r>
              <a:rPr lang="en-US" baseline="0" dirty="0" smtClean="0"/>
              <a:t> search for “lodgepole pine” and “fire” yields a</a:t>
            </a:r>
            <a:r>
              <a:rPr lang="en-US" dirty="0" smtClean="0"/>
              <a:t> </a:t>
            </a:r>
            <a:r>
              <a:rPr lang="en-US" dirty="0"/>
              <a:t>grocery list </a:t>
            </a:r>
            <a:r>
              <a:rPr lang="en-US" dirty="0" smtClean="0"/>
              <a:t>that</a:t>
            </a:r>
            <a:r>
              <a:rPr lang="en-US" baseline="0" dirty="0" smtClean="0"/>
              <a:t> </a:t>
            </a:r>
            <a:r>
              <a:rPr lang="en-US" dirty="0" smtClean="0"/>
              <a:t>is </a:t>
            </a:r>
            <a:r>
              <a:rPr lang="en-US" dirty="0"/>
              <a:t>20,000 citations long! With a synthesis, an ecologist has done the search for you, filtered out what is relevant, and spent months, in many cases, describing patterns. </a:t>
            </a:r>
            <a:endParaRPr lang="en-US"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2867755-9E1A-4018-B5B0-73F1190D1376}" type="slidenum">
              <a:rPr lang="en-US" smtClean="0"/>
              <a:t>5</a:t>
            </a:fld>
            <a:endParaRPr lang="en-US"/>
          </a:p>
        </p:txBody>
      </p:sp>
    </p:spTree>
    <p:extLst>
      <p:ext uri="{BB962C8B-B14F-4D97-AF65-F5344CB8AC3E}">
        <p14:creationId xmlns:p14="http://schemas.microsoft.com/office/powerpoint/2010/main" val="3408397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r>
              <a:rPr lang="en-US" dirty="0"/>
              <a:t>And the grocery list is getting longer each year. </a:t>
            </a:r>
            <a:r>
              <a:rPr lang="en-US" b="1" dirty="0"/>
              <a:t>(Enter) </a:t>
            </a:r>
            <a:r>
              <a:rPr lang="en-US" dirty="0"/>
              <a:t>The amount of fire research is growing. This graph shows that publications on fire have quadrupled since the </a:t>
            </a:r>
            <a:r>
              <a:rPr lang="en-US" dirty="0" err="1" smtClean="0"/>
              <a:t>1960’s</a:t>
            </a:r>
            <a:r>
              <a:rPr lang="en-US" dirty="0"/>
              <a:t>. </a:t>
            </a:r>
            <a:r>
              <a:rPr lang="en-US" dirty="0" smtClean="0"/>
              <a:t>There’s more information available than ever before and yet there is not enough staff or financial resources</a:t>
            </a:r>
            <a:r>
              <a:rPr lang="en-US" baseline="0" dirty="0" smtClean="0"/>
              <a:t> to deal with it</a:t>
            </a:r>
            <a:r>
              <a:rPr lang="en-US" dirty="0" smtClean="0"/>
              <a:t>. </a:t>
            </a:r>
          </a:p>
          <a:p>
            <a:endParaRPr lang="en-US" dirty="0"/>
          </a:p>
          <a:p>
            <a:pPr defTabSz="904159">
              <a:defRPr/>
            </a:pPr>
            <a:r>
              <a:rPr lang="en-US" dirty="0" smtClean="0"/>
              <a:t>FEIS helps managers be more efficient at finding and using information on fire.</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2867755-9E1A-4018-B5B0-73F1190D1376}" type="slidenum">
              <a:rPr lang="en-US" smtClean="0"/>
              <a:t>6</a:t>
            </a:fld>
            <a:endParaRPr lang="en-US"/>
          </a:p>
        </p:txBody>
      </p:sp>
    </p:spTree>
    <p:extLst>
      <p:ext uri="{BB962C8B-B14F-4D97-AF65-F5344CB8AC3E}">
        <p14:creationId xmlns:p14="http://schemas.microsoft.com/office/powerpoint/2010/main" val="3759743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FEIS provides 4 types of </a:t>
            </a:r>
            <a:r>
              <a:rPr lang="en-US" b="0" dirty="0" smtClean="0"/>
              <a:t>publications.</a:t>
            </a:r>
          </a:p>
          <a:p>
            <a:endParaRPr lang="en-US" b="0" dirty="0" smtClean="0"/>
          </a:p>
          <a:p>
            <a:r>
              <a:rPr lang="en-US" b="1" dirty="0" smtClean="0"/>
              <a:t>Species Reviews </a:t>
            </a:r>
            <a:r>
              <a:rPr lang="en-US" b="0" dirty="0" smtClean="0"/>
              <a:t>are our</a:t>
            </a:r>
            <a:r>
              <a:rPr lang="en-US" b="0" baseline="0" dirty="0" smtClean="0"/>
              <a:t> staple and </a:t>
            </a:r>
            <a:r>
              <a:rPr lang="en-US" b="0" dirty="0" smtClean="0"/>
              <a:t>have been published in FEIS since 1985. They </a:t>
            </a:r>
            <a:r>
              <a:rPr lang="en-US" dirty="0" smtClean="0"/>
              <a:t>synthesize information on plant, lichen, and animal species’ life history, ecology, and relationships to fire. </a:t>
            </a:r>
          </a:p>
          <a:p>
            <a:endParaRPr lang="en-US" dirty="0" smtClean="0"/>
          </a:p>
          <a:p>
            <a:r>
              <a:rPr lang="en-US" dirty="0" smtClean="0"/>
              <a:t>Here is an example of a</a:t>
            </a:r>
            <a:r>
              <a:rPr lang="en-US" baseline="0" dirty="0" smtClean="0"/>
              <a:t> Species Review. This one is on the white-tailed deer.</a:t>
            </a:r>
            <a:endParaRPr lang="en-US" dirty="0" smtClean="0"/>
          </a:p>
          <a:p>
            <a:endParaRPr lang="en-US" dirty="0" smtClean="0"/>
          </a:p>
          <a:p>
            <a:r>
              <a:rPr lang="en-US" b="1" dirty="0" smtClean="0"/>
              <a:t>(Enter) </a:t>
            </a:r>
            <a:r>
              <a:rPr lang="en-US" dirty="0" smtClean="0"/>
              <a:t>Each </a:t>
            </a:r>
            <a:r>
              <a:rPr lang="en-US" dirty="0"/>
              <a:t>Species Review covers the species’ </a:t>
            </a:r>
            <a:r>
              <a:rPr lang="en-US" dirty="0" smtClean="0"/>
              <a:t>distribution, </a:t>
            </a:r>
            <a:r>
              <a:rPr lang="en-US" baseline="0" dirty="0" smtClean="0"/>
              <a:t>basic biology and ecology, as well as information on fire effects and management.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2867755-9E1A-4018-B5B0-73F1190D1376}" type="slidenum">
              <a:rPr lang="en-US" smtClean="0"/>
              <a:t>7</a:t>
            </a:fld>
            <a:endParaRPr lang="en-US"/>
          </a:p>
        </p:txBody>
      </p:sp>
    </p:spTree>
    <p:extLst>
      <p:ext uri="{BB962C8B-B14F-4D97-AF65-F5344CB8AC3E}">
        <p14:creationId xmlns:p14="http://schemas.microsoft.com/office/powerpoint/2010/main" val="664496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FEIS has 2 new</a:t>
            </a:r>
            <a:r>
              <a:rPr lang="en-US" dirty="0" smtClean="0"/>
              <a:t> types</a:t>
            </a:r>
            <a:r>
              <a:rPr lang="en-US" baseline="0" dirty="0" smtClean="0"/>
              <a:t> of publications on Fire Regimes: Fire Regime Syntheses and Fire Regime Reports. </a:t>
            </a:r>
            <a:r>
              <a:rPr lang="en-US" dirty="0" smtClean="0"/>
              <a:t>Between the 2 of them, there is information</a:t>
            </a:r>
            <a:r>
              <a:rPr lang="en-US" baseline="0" dirty="0" smtClean="0"/>
              <a:t> on fire regimes for every plant community</a:t>
            </a:r>
            <a:r>
              <a:rPr lang="en-US" dirty="0" smtClean="0"/>
              <a:t> in the United States. </a:t>
            </a:r>
          </a:p>
          <a:p>
            <a:endParaRPr lang="en-US" dirty="0" smtClean="0"/>
          </a:p>
          <a:p>
            <a:r>
              <a:rPr lang="en-US" b="1" dirty="0" smtClean="0"/>
              <a:t>(Enter) </a:t>
            </a:r>
            <a:r>
              <a:rPr lang="en-US" dirty="0" smtClean="0"/>
              <a:t>Here is an example of</a:t>
            </a:r>
            <a:r>
              <a:rPr lang="en-US" baseline="0" dirty="0" smtClean="0"/>
              <a:t> a Fire Regime Synthesis. This one is on Alaskan tundra communities. </a:t>
            </a:r>
            <a:endParaRPr lang="en-US" dirty="0" smtClean="0"/>
          </a:p>
          <a:p>
            <a:endParaRPr lang="en-US" dirty="0" smtClean="0"/>
          </a:p>
          <a:p>
            <a:pPr defTabSz="904159">
              <a:defRPr/>
            </a:pPr>
            <a:r>
              <a:rPr lang="en-US" b="1" dirty="0" smtClean="0"/>
              <a:t>(Enter) </a:t>
            </a:r>
            <a:r>
              <a:rPr lang="en-US" b="0" dirty="0" smtClean="0"/>
              <a:t>Fire Regime Syntheses</a:t>
            </a:r>
            <a:r>
              <a:rPr lang="en-US" b="0" baseline="0" dirty="0" smtClean="0"/>
              <a:t> </a:t>
            </a:r>
            <a:r>
              <a:rPr lang="en-US" b="0" dirty="0" smtClean="0"/>
              <a:t>provide </a:t>
            </a:r>
            <a:r>
              <a:rPr lang="en-US" dirty="0" smtClean="0"/>
              <a:t>an in-depth analysis of published literature on historical fire regimes</a:t>
            </a:r>
            <a:r>
              <a:rPr lang="en-US" baseline="0" dirty="0" smtClean="0"/>
              <a:t> in individual plant communities, </a:t>
            </a:r>
            <a:r>
              <a:rPr lang="en-US" dirty="0" smtClean="0"/>
              <a:t>and address contemporary changes in fuels and fire regime characteristics for</a:t>
            </a:r>
            <a:r>
              <a:rPr lang="en-US" baseline="0" dirty="0" smtClean="0"/>
              <a:t> those communities. </a:t>
            </a: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02867755-9E1A-4018-B5B0-73F1190D1376}" type="slidenum">
              <a:rPr lang="en-US" smtClean="0"/>
              <a:t>8</a:t>
            </a:fld>
            <a:endParaRPr lang="en-US"/>
          </a:p>
        </p:txBody>
      </p:sp>
    </p:spTree>
    <p:extLst>
      <p:ext uri="{BB962C8B-B14F-4D97-AF65-F5344CB8AC3E}">
        <p14:creationId xmlns:p14="http://schemas.microsoft.com/office/powerpoint/2010/main" val="884645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Each Fire</a:t>
            </a:r>
            <a:r>
              <a:rPr lang="en-US" b="1" baseline="0" dirty="0" smtClean="0"/>
              <a:t> Regime Synthesis includes…</a:t>
            </a:r>
            <a:endParaRPr lang="en-US" b="1" dirty="0" smtClean="0"/>
          </a:p>
          <a:p>
            <a:r>
              <a:rPr lang="en-US" dirty="0" smtClean="0"/>
              <a:t>a section covering the distribution and plant communities discussed,</a:t>
            </a:r>
          </a:p>
          <a:p>
            <a:endParaRPr lang="en-US" dirty="0" smtClean="0"/>
          </a:p>
          <a:p>
            <a:r>
              <a:rPr lang="en-US" b="1" dirty="0" smtClean="0"/>
              <a:t>(Enter)</a:t>
            </a:r>
            <a:r>
              <a:rPr lang="en-US" b="1" baseline="0" dirty="0" smtClean="0"/>
              <a:t> </a:t>
            </a:r>
            <a:r>
              <a:rPr lang="en-US" dirty="0" smtClean="0"/>
              <a:t>a section covering historical fire regime characteristics, which provides specific details on fire ignition, season, frequency, type, severity, intensity, pattern, and size,</a:t>
            </a:r>
          </a:p>
          <a:p>
            <a:endParaRPr lang="en-US" dirty="0" smtClean="0"/>
          </a:p>
          <a:p>
            <a:r>
              <a:rPr lang="en-US" b="1" dirty="0" smtClean="0"/>
              <a:t>(Enter)</a:t>
            </a:r>
            <a:r>
              <a:rPr lang="en-US" b="1" baseline="0" dirty="0" smtClean="0"/>
              <a:t> </a:t>
            </a:r>
            <a:r>
              <a:rPr lang="en-US" b="0" baseline="0" dirty="0" smtClean="0"/>
              <a:t>and </a:t>
            </a:r>
            <a:r>
              <a:rPr lang="en-US" b="0" dirty="0" smtClean="0"/>
              <a:t>a section </a:t>
            </a:r>
            <a:r>
              <a:rPr lang="en-US" dirty="0" smtClean="0"/>
              <a:t>on Contemporary changes in fuels and fire regimes, which discusses the effects of climate change, invasive species, and disturbances other than fire.</a:t>
            </a:r>
          </a:p>
          <a:p>
            <a:endParaRPr lang="en-US" dirty="0" smtClean="0"/>
          </a:p>
          <a:p>
            <a:r>
              <a:rPr lang="en-US" b="1" dirty="0" smtClean="0"/>
              <a:t>(Enter)</a:t>
            </a:r>
            <a:r>
              <a:rPr lang="en-US" b="1" baseline="0" dirty="0" smtClean="0"/>
              <a:t> </a:t>
            </a:r>
            <a:r>
              <a:rPr lang="en-US" dirty="0" smtClean="0"/>
              <a:t>There is also a Limitations of Information section, which analyzes knowledge gaps and areas of uncertainty and identifies regions and plant community types lacking fire history data.</a:t>
            </a:r>
          </a:p>
        </p:txBody>
      </p:sp>
      <p:sp>
        <p:nvSpPr>
          <p:cNvPr id="4" name="Slide Number Placeholder 3"/>
          <p:cNvSpPr>
            <a:spLocks noGrp="1"/>
          </p:cNvSpPr>
          <p:nvPr>
            <p:ph type="sldNum" sz="quarter" idx="10"/>
          </p:nvPr>
        </p:nvSpPr>
        <p:spPr/>
        <p:txBody>
          <a:bodyPr/>
          <a:lstStyle/>
          <a:p>
            <a:fld id="{02867755-9E1A-4018-B5B0-73F1190D1376}" type="slidenum">
              <a:rPr lang="en-US" smtClean="0"/>
              <a:t>9</a:t>
            </a:fld>
            <a:endParaRPr lang="en-US"/>
          </a:p>
        </p:txBody>
      </p:sp>
    </p:spTree>
    <p:extLst>
      <p:ext uri="{BB962C8B-B14F-4D97-AF65-F5344CB8AC3E}">
        <p14:creationId xmlns:p14="http://schemas.microsoft.com/office/powerpoint/2010/main" val="180611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8FFB96-86FF-4D29-840F-0D7406DD407E}"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0BEC2-7A7E-4E08-A404-293074A4AF47}" type="slidenum">
              <a:rPr lang="en-US" smtClean="0"/>
              <a:t>‹#›</a:t>
            </a:fld>
            <a:endParaRPr lang="en-US"/>
          </a:p>
        </p:txBody>
      </p:sp>
    </p:spTree>
    <p:extLst>
      <p:ext uri="{BB962C8B-B14F-4D97-AF65-F5344CB8AC3E}">
        <p14:creationId xmlns:p14="http://schemas.microsoft.com/office/powerpoint/2010/main" val="3386924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8FFB96-86FF-4D29-840F-0D7406DD407E}"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0BEC2-7A7E-4E08-A404-293074A4AF47}" type="slidenum">
              <a:rPr lang="en-US" smtClean="0"/>
              <a:t>‹#›</a:t>
            </a:fld>
            <a:endParaRPr lang="en-US"/>
          </a:p>
        </p:txBody>
      </p:sp>
    </p:spTree>
    <p:extLst>
      <p:ext uri="{BB962C8B-B14F-4D97-AF65-F5344CB8AC3E}">
        <p14:creationId xmlns:p14="http://schemas.microsoft.com/office/powerpoint/2010/main" val="3463397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8FFB96-86FF-4D29-840F-0D7406DD407E}"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0BEC2-7A7E-4E08-A404-293074A4AF47}" type="slidenum">
              <a:rPr lang="en-US" smtClean="0"/>
              <a:t>‹#›</a:t>
            </a:fld>
            <a:endParaRPr lang="en-US"/>
          </a:p>
        </p:txBody>
      </p:sp>
    </p:spTree>
    <p:extLst>
      <p:ext uri="{BB962C8B-B14F-4D97-AF65-F5344CB8AC3E}">
        <p14:creationId xmlns:p14="http://schemas.microsoft.com/office/powerpoint/2010/main" val="292786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8FFB96-86FF-4D29-840F-0D7406DD407E}"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0BEC2-7A7E-4E08-A404-293074A4AF47}" type="slidenum">
              <a:rPr lang="en-US" smtClean="0"/>
              <a:t>‹#›</a:t>
            </a:fld>
            <a:endParaRPr lang="en-US"/>
          </a:p>
        </p:txBody>
      </p:sp>
    </p:spTree>
    <p:extLst>
      <p:ext uri="{BB962C8B-B14F-4D97-AF65-F5344CB8AC3E}">
        <p14:creationId xmlns:p14="http://schemas.microsoft.com/office/powerpoint/2010/main" val="181642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8FFB96-86FF-4D29-840F-0D7406DD407E}"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0BEC2-7A7E-4E08-A404-293074A4AF47}" type="slidenum">
              <a:rPr lang="en-US" smtClean="0"/>
              <a:t>‹#›</a:t>
            </a:fld>
            <a:endParaRPr lang="en-US"/>
          </a:p>
        </p:txBody>
      </p:sp>
    </p:spTree>
    <p:extLst>
      <p:ext uri="{BB962C8B-B14F-4D97-AF65-F5344CB8AC3E}">
        <p14:creationId xmlns:p14="http://schemas.microsoft.com/office/powerpoint/2010/main" val="4231631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8FFB96-86FF-4D29-840F-0D7406DD407E}" type="datetimeFigureOut">
              <a:rPr lang="en-US" smtClean="0"/>
              <a:t>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0BEC2-7A7E-4E08-A404-293074A4AF47}" type="slidenum">
              <a:rPr lang="en-US" smtClean="0"/>
              <a:t>‹#›</a:t>
            </a:fld>
            <a:endParaRPr lang="en-US"/>
          </a:p>
        </p:txBody>
      </p:sp>
    </p:spTree>
    <p:extLst>
      <p:ext uri="{BB962C8B-B14F-4D97-AF65-F5344CB8AC3E}">
        <p14:creationId xmlns:p14="http://schemas.microsoft.com/office/powerpoint/2010/main" val="2110253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8FFB96-86FF-4D29-840F-0D7406DD407E}" type="datetimeFigureOut">
              <a:rPr lang="en-US" smtClean="0"/>
              <a:t>2/19/2016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E0BEC2-7A7E-4E08-A404-293074A4AF47}" type="slidenum">
              <a:rPr lang="en-US" smtClean="0"/>
              <a:t>‹#›</a:t>
            </a:fld>
            <a:endParaRPr lang="en-US"/>
          </a:p>
        </p:txBody>
      </p:sp>
    </p:spTree>
    <p:extLst>
      <p:ext uri="{BB962C8B-B14F-4D97-AF65-F5344CB8AC3E}">
        <p14:creationId xmlns:p14="http://schemas.microsoft.com/office/powerpoint/2010/main" val="322464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8FFB96-86FF-4D29-840F-0D7406DD407E}" type="datetimeFigureOut">
              <a:rPr lang="en-US" smtClean="0"/>
              <a:t>2/19/2016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E0BEC2-7A7E-4E08-A404-293074A4AF47}" type="slidenum">
              <a:rPr lang="en-US" smtClean="0"/>
              <a:t>‹#›</a:t>
            </a:fld>
            <a:endParaRPr lang="en-US"/>
          </a:p>
        </p:txBody>
      </p:sp>
    </p:spTree>
    <p:extLst>
      <p:ext uri="{BB962C8B-B14F-4D97-AF65-F5344CB8AC3E}">
        <p14:creationId xmlns:p14="http://schemas.microsoft.com/office/powerpoint/2010/main" val="196575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FFB96-86FF-4D29-840F-0D7406DD407E}" type="datetimeFigureOut">
              <a:rPr lang="en-US" smtClean="0"/>
              <a:t>2/19/2016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E0BEC2-7A7E-4E08-A404-293074A4AF47}" type="slidenum">
              <a:rPr lang="en-US" smtClean="0"/>
              <a:t>‹#›</a:t>
            </a:fld>
            <a:endParaRPr lang="en-US"/>
          </a:p>
        </p:txBody>
      </p:sp>
    </p:spTree>
    <p:extLst>
      <p:ext uri="{BB962C8B-B14F-4D97-AF65-F5344CB8AC3E}">
        <p14:creationId xmlns:p14="http://schemas.microsoft.com/office/powerpoint/2010/main" val="287037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8FFB96-86FF-4D29-840F-0D7406DD407E}" type="datetimeFigureOut">
              <a:rPr lang="en-US" smtClean="0"/>
              <a:t>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0BEC2-7A7E-4E08-A404-293074A4AF47}" type="slidenum">
              <a:rPr lang="en-US" smtClean="0"/>
              <a:t>‹#›</a:t>
            </a:fld>
            <a:endParaRPr lang="en-US"/>
          </a:p>
        </p:txBody>
      </p:sp>
    </p:spTree>
    <p:extLst>
      <p:ext uri="{BB962C8B-B14F-4D97-AF65-F5344CB8AC3E}">
        <p14:creationId xmlns:p14="http://schemas.microsoft.com/office/powerpoint/2010/main" val="2507752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8FFB96-86FF-4D29-840F-0D7406DD407E}" type="datetimeFigureOut">
              <a:rPr lang="en-US" smtClean="0"/>
              <a:t>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0BEC2-7A7E-4E08-A404-293074A4AF47}" type="slidenum">
              <a:rPr lang="en-US" smtClean="0"/>
              <a:t>‹#›</a:t>
            </a:fld>
            <a:endParaRPr lang="en-US"/>
          </a:p>
        </p:txBody>
      </p:sp>
    </p:spTree>
    <p:extLst>
      <p:ext uri="{BB962C8B-B14F-4D97-AF65-F5344CB8AC3E}">
        <p14:creationId xmlns:p14="http://schemas.microsoft.com/office/powerpoint/2010/main" val="3606889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FFB96-86FF-4D29-840F-0D7406DD407E}" type="datetimeFigureOut">
              <a:rPr lang="en-US" smtClean="0"/>
              <a:t>2/19/2016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E0BEC2-7A7E-4E08-A404-293074A4AF47}" type="slidenum">
              <a:rPr lang="en-US" smtClean="0"/>
              <a:t>‹#›</a:t>
            </a:fld>
            <a:endParaRPr lang="en-US"/>
          </a:p>
        </p:txBody>
      </p:sp>
    </p:spTree>
    <p:extLst>
      <p:ext uri="{BB962C8B-B14F-4D97-AF65-F5344CB8AC3E}">
        <p14:creationId xmlns:p14="http://schemas.microsoft.com/office/powerpoint/2010/main" val="472760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3000"/>
            <a:ext cx="12192000" cy="9144000"/>
          </a:xfrm>
          <a:prstGeom prst="rect">
            <a:avLst/>
          </a:prstGeom>
        </p:spPr>
      </p:pic>
      <p:sp>
        <p:nvSpPr>
          <p:cNvPr id="2" name="Title 1"/>
          <p:cNvSpPr>
            <a:spLocks noGrp="1"/>
          </p:cNvSpPr>
          <p:nvPr>
            <p:ph type="ctrTitle"/>
          </p:nvPr>
        </p:nvSpPr>
        <p:spPr>
          <a:xfrm>
            <a:off x="0" y="1729944"/>
            <a:ext cx="12192000" cy="2672397"/>
          </a:xfrm>
          <a:solidFill>
            <a:schemeClr val="accent6">
              <a:lumMod val="50000"/>
            </a:schemeClr>
          </a:solidFill>
        </p:spPr>
        <p:txBody>
          <a:bodyPr anchor="ctr">
            <a:normAutofit/>
          </a:bodyPr>
          <a:lstStyle/>
          <a:p>
            <a:pPr>
              <a:lnSpc>
                <a:spcPct val="100000"/>
              </a:lnSpc>
            </a:pPr>
            <a:r>
              <a:rPr lang="en-US" sz="4800" dirty="0" smtClean="0">
                <a:solidFill>
                  <a:schemeClr val="bg1">
                    <a:lumMod val="95000"/>
                  </a:schemeClr>
                </a:solidFill>
              </a:rPr>
              <a:t>Finding the Best Available Science on</a:t>
            </a:r>
            <a:br>
              <a:rPr lang="en-US" sz="4800" dirty="0" smtClean="0">
                <a:solidFill>
                  <a:schemeClr val="bg1">
                    <a:lumMod val="95000"/>
                  </a:schemeClr>
                </a:solidFill>
              </a:rPr>
            </a:br>
            <a:r>
              <a:rPr lang="en-US" sz="4800" dirty="0" smtClean="0">
                <a:solidFill>
                  <a:schemeClr val="bg1">
                    <a:lumMod val="95000"/>
                  </a:schemeClr>
                </a:solidFill>
              </a:rPr>
              <a:t>Fire Effects and Fire Regimes </a:t>
            </a:r>
            <a:endParaRPr lang="en-US" sz="4800" dirty="0">
              <a:solidFill>
                <a:schemeClr val="bg1">
                  <a:lumMod val="95000"/>
                </a:schemeClr>
              </a:solidFill>
            </a:endParaRPr>
          </a:p>
        </p:txBody>
      </p:sp>
      <p:grpSp>
        <p:nvGrpSpPr>
          <p:cNvPr id="9" name="Group 2"/>
          <p:cNvGrpSpPr>
            <a:grpSpLocks/>
          </p:cNvGrpSpPr>
          <p:nvPr/>
        </p:nvGrpSpPr>
        <p:grpSpPr bwMode="auto">
          <a:xfrm>
            <a:off x="4422298" y="6116421"/>
            <a:ext cx="3103563" cy="901698"/>
            <a:chOff x="112047840" y="113076158"/>
            <a:chExt cx="3102123" cy="901889"/>
          </a:xfrm>
        </p:grpSpPr>
        <p:sp>
          <p:nvSpPr>
            <p:cNvPr id="10" name="Text Box 3"/>
            <p:cNvSpPr txBox="1">
              <a:spLocks noChangeArrowheads="1"/>
            </p:cNvSpPr>
            <p:nvPr/>
          </p:nvSpPr>
          <p:spPr bwMode="auto">
            <a:xfrm>
              <a:off x="112047840" y="113807131"/>
              <a:ext cx="3102123" cy="170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F3F3F3"/>
                  </a:solidFill>
                  <a:effectLst/>
                  <a:latin typeface="Arial" panose="020B0604020202020204" pitchFamily="34" charset="0"/>
                </a:rPr>
                <a:t>United States Department of Agriculture </a:t>
              </a:r>
              <a:r>
                <a:rPr kumimoji="0" lang="en-US" altLang="en-US" sz="900" b="0" i="0" u="none" strike="noStrike" cap="none" normalizeH="0" baseline="0" noProof="1" smtClean="0">
                  <a:ln>
                    <a:noFill/>
                  </a:ln>
                  <a:solidFill>
                    <a:srgbClr val="F3F3F3"/>
                  </a:solidFill>
                  <a:effectLst/>
                  <a:latin typeface="Wingdings" panose="05000000000000000000" pitchFamily="2" charset="2"/>
                </a:rPr>
                <a:t>n</a:t>
              </a:r>
              <a:r>
                <a:rPr kumimoji="0" lang="en-US" altLang="en-US" sz="900" b="0" i="0" u="none" strike="noStrike" cap="none" normalizeH="0" baseline="0" dirty="0" smtClean="0">
                  <a:ln>
                    <a:noFill/>
                  </a:ln>
                  <a:solidFill>
                    <a:srgbClr val="F3F3F3"/>
                  </a:solidFill>
                  <a:effectLst/>
                  <a:latin typeface="Arial" panose="020B0604020202020204" pitchFamily="34" charset="0"/>
                </a:rPr>
                <a:t> Forest Service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1" name="Picture 4" descr="USDA_and_FS_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735403" y="113076158"/>
              <a:ext cx="172700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Box 11"/>
          <p:cNvSpPr txBox="1"/>
          <p:nvPr/>
        </p:nvSpPr>
        <p:spPr>
          <a:xfrm>
            <a:off x="3515509" y="4810361"/>
            <a:ext cx="5080302" cy="1200329"/>
          </a:xfrm>
          <a:prstGeom prst="rect">
            <a:avLst/>
          </a:prstGeom>
          <a:noFill/>
        </p:spPr>
        <p:txBody>
          <a:bodyPr wrap="none" rtlCol="0">
            <a:spAutoFit/>
          </a:bodyPr>
          <a:lstStyle/>
          <a:p>
            <a:pPr algn="ctr"/>
            <a:r>
              <a:rPr lang="en-US" sz="2400" b="1" dirty="0" smtClean="0">
                <a:solidFill>
                  <a:schemeClr val="bg1"/>
                </a:solidFill>
              </a:rPr>
              <a:t>Rocky Mountain Research Station</a:t>
            </a:r>
          </a:p>
          <a:p>
            <a:pPr algn="ctr"/>
            <a:r>
              <a:rPr lang="en-US" sz="2400" b="1" dirty="0" smtClean="0">
                <a:solidFill>
                  <a:schemeClr val="bg1"/>
                </a:solidFill>
              </a:rPr>
              <a:t>Fire, Fuel, and Smoke Science Program</a:t>
            </a:r>
          </a:p>
          <a:p>
            <a:pPr algn="ctr"/>
            <a:r>
              <a:rPr lang="en-US" sz="2400" b="1" dirty="0" smtClean="0">
                <a:solidFill>
                  <a:schemeClr val="bg1"/>
                </a:solidFill>
              </a:rPr>
              <a:t>Fire Modeling Institute</a:t>
            </a:r>
          </a:p>
        </p:txBody>
      </p:sp>
    </p:spTree>
    <p:extLst>
      <p:ext uri="{BB962C8B-B14F-4D97-AF65-F5344CB8AC3E}">
        <p14:creationId xmlns:p14="http://schemas.microsoft.com/office/powerpoint/2010/main" val="3339559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11480" y="365125"/>
            <a:ext cx="10515600" cy="1325563"/>
          </a:xfrm>
        </p:spPr>
        <p:txBody>
          <a:bodyPr/>
          <a:lstStyle/>
          <a:p>
            <a:r>
              <a:rPr lang="en-US" b="1" dirty="0" smtClean="0">
                <a:solidFill>
                  <a:schemeClr val="bg1"/>
                </a:solidFill>
              </a:rPr>
              <a:t>FEIS Publications</a:t>
            </a:r>
            <a:endParaRPr lang="en-US" b="1" dirty="0">
              <a:solidFill>
                <a:schemeClr val="bg1"/>
              </a:solidFill>
            </a:endParaRPr>
          </a:p>
        </p:txBody>
      </p:sp>
      <p:sp>
        <p:nvSpPr>
          <p:cNvPr id="6" name="Content Placeholder 2"/>
          <p:cNvSpPr>
            <a:spLocks noGrp="1"/>
          </p:cNvSpPr>
          <p:nvPr>
            <p:ph idx="1"/>
          </p:nvPr>
        </p:nvSpPr>
        <p:spPr>
          <a:xfrm>
            <a:off x="411480" y="1825625"/>
            <a:ext cx="10515600" cy="4351338"/>
          </a:xfrm>
        </p:spPr>
        <p:txBody>
          <a:bodyPr>
            <a:normAutofit/>
          </a:bodyPr>
          <a:lstStyle/>
          <a:p>
            <a:pPr marL="0" indent="0">
              <a:buNone/>
            </a:pPr>
            <a:r>
              <a:rPr lang="en-US" sz="3600" dirty="0" smtClean="0">
                <a:solidFill>
                  <a:schemeClr val="bg1"/>
                </a:solidFill>
              </a:rPr>
              <a:t>Species Reviews</a:t>
            </a:r>
          </a:p>
          <a:p>
            <a:pPr marL="0" indent="0">
              <a:buNone/>
            </a:pPr>
            <a:r>
              <a:rPr lang="en-US" sz="3600" dirty="0" smtClean="0">
                <a:solidFill>
                  <a:srgbClr val="FF0000"/>
                </a:solidFill>
              </a:rPr>
              <a:t>Fire Regimes</a:t>
            </a:r>
            <a:endParaRPr lang="en-US" sz="3600" dirty="0" smtClean="0">
              <a:solidFill>
                <a:srgbClr val="FFFF00"/>
              </a:solidFill>
            </a:endParaRPr>
          </a:p>
          <a:p>
            <a:pPr lvl="1"/>
            <a:r>
              <a:rPr lang="en-US" sz="3200" dirty="0">
                <a:solidFill>
                  <a:schemeClr val="bg1"/>
                </a:solidFill>
              </a:rPr>
              <a:t>Syntheses</a:t>
            </a:r>
          </a:p>
          <a:p>
            <a:pPr lvl="1"/>
            <a:r>
              <a:rPr lang="en-US" sz="3200" dirty="0" smtClean="0">
                <a:solidFill>
                  <a:schemeClr val="bg1"/>
                </a:solidFill>
              </a:rPr>
              <a:t>Reports</a:t>
            </a:r>
          </a:p>
          <a:p>
            <a:pPr marL="0" indent="0">
              <a:buNone/>
            </a:pPr>
            <a:r>
              <a:rPr lang="en-US" sz="3600" dirty="0" smtClean="0">
                <a:solidFill>
                  <a:schemeClr val="bg1"/>
                </a:solidFill>
              </a:rPr>
              <a:t>Fire </a:t>
            </a:r>
            <a:r>
              <a:rPr lang="en-US" sz="3600" dirty="0">
                <a:solidFill>
                  <a:schemeClr val="bg1"/>
                </a:solidFill>
              </a:rPr>
              <a:t>Studies</a:t>
            </a:r>
          </a:p>
          <a:p>
            <a:pPr marL="0" indent="0">
              <a:buNone/>
            </a:pPr>
            <a:endParaRPr lang="en-US" sz="3600" dirty="0">
              <a:solidFill>
                <a:schemeClr val="bg1"/>
              </a:solidFill>
            </a:endParaRPr>
          </a:p>
        </p:txBody>
      </p:sp>
      <p:sp>
        <p:nvSpPr>
          <p:cNvPr id="7" name="Content Placeholder 2"/>
          <p:cNvSpPr txBox="1">
            <a:spLocks/>
          </p:cNvSpPr>
          <p:nvPr/>
        </p:nvSpPr>
        <p:spPr>
          <a:xfrm>
            <a:off x="411480" y="1825625"/>
            <a:ext cx="10515600" cy="4351338"/>
          </a:xfrm>
          <a:prstGeom prst="rect">
            <a:avLst/>
          </a:prstGeom>
          <a:solidFill>
            <a:schemeClr val="accent6">
              <a:lumMod val="5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solidFill>
                  <a:schemeClr val="bg1"/>
                </a:solidFill>
              </a:rPr>
              <a:t>Species Reviews</a:t>
            </a:r>
          </a:p>
          <a:p>
            <a:pPr marL="0" indent="0">
              <a:buFont typeface="Arial" panose="020B0604020202020204" pitchFamily="34" charset="0"/>
              <a:buNone/>
            </a:pPr>
            <a:r>
              <a:rPr lang="en-US" sz="3600" dirty="0" smtClean="0">
                <a:solidFill>
                  <a:srgbClr val="FF0000"/>
                </a:solidFill>
              </a:rPr>
              <a:t>Fire Regimes</a:t>
            </a:r>
            <a:endParaRPr lang="en-US" sz="3600" dirty="0" smtClean="0">
              <a:solidFill>
                <a:srgbClr val="FFFF00"/>
              </a:solidFill>
            </a:endParaRPr>
          </a:p>
          <a:p>
            <a:pPr lvl="1"/>
            <a:r>
              <a:rPr lang="en-US" sz="3200" dirty="0" smtClean="0">
                <a:solidFill>
                  <a:srgbClr val="FF0000"/>
                </a:solidFill>
              </a:rPr>
              <a:t>Syntheses</a:t>
            </a:r>
          </a:p>
          <a:p>
            <a:pPr lvl="1"/>
            <a:r>
              <a:rPr lang="en-US" sz="3200" dirty="0" smtClean="0">
                <a:solidFill>
                  <a:schemeClr val="bg1"/>
                </a:solidFill>
              </a:rPr>
              <a:t>Reports</a:t>
            </a:r>
          </a:p>
          <a:p>
            <a:pPr marL="0" indent="0">
              <a:buFont typeface="Arial" panose="020B0604020202020204" pitchFamily="34" charset="0"/>
              <a:buNone/>
            </a:pPr>
            <a:r>
              <a:rPr lang="en-US" sz="3600" dirty="0" smtClean="0">
                <a:solidFill>
                  <a:schemeClr val="bg1"/>
                </a:solidFill>
              </a:rPr>
              <a:t>Fire Studies</a:t>
            </a:r>
          </a:p>
          <a:p>
            <a:pPr marL="0" indent="0">
              <a:buFont typeface="Arial" panose="020B0604020202020204" pitchFamily="34" charset="0"/>
              <a:buNone/>
            </a:pPr>
            <a:endParaRPr lang="en-US" sz="3600" dirty="0">
              <a:solidFill>
                <a:schemeClr val="bg1"/>
              </a:solidFill>
            </a:endParaRPr>
          </a:p>
        </p:txBody>
      </p:sp>
      <p:pic>
        <p:nvPicPr>
          <p:cNvPr id="2" name="Picture 1"/>
          <p:cNvPicPr>
            <a:picLocks noChangeAspect="1"/>
          </p:cNvPicPr>
          <p:nvPr/>
        </p:nvPicPr>
        <p:blipFill>
          <a:blip r:embed="rId3"/>
          <a:stretch>
            <a:fillRect/>
          </a:stretch>
        </p:blipFill>
        <p:spPr>
          <a:xfrm>
            <a:off x="5163905" y="0"/>
            <a:ext cx="7028096" cy="6858000"/>
          </a:xfrm>
          <a:prstGeom prst="rect">
            <a:avLst/>
          </a:prstGeom>
        </p:spPr>
      </p:pic>
      <p:sp>
        <p:nvSpPr>
          <p:cNvPr id="4" name="Rectangle 3"/>
          <p:cNvSpPr/>
          <p:nvPr/>
        </p:nvSpPr>
        <p:spPr>
          <a:xfrm>
            <a:off x="8305800" y="2636520"/>
            <a:ext cx="3688080" cy="35052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05800" y="1935480"/>
            <a:ext cx="3688080" cy="563880"/>
          </a:xfrm>
          <a:prstGeom prst="rect">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615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64241" y="1628775"/>
            <a:ext cx="10172700" cy="5229225"/>
          </a:xfrm>
          <a:prstGeom prst="rect">
            <a:avLst/>
          </a:prstGeom>
        </p:spPr>
      </p:pic>
      <p:sp>
        <p:nvSpPr>
          <p:cNvPr id="3" name="Oval 2"/>
          <p:cNvSpPr/>
          <p:nvPr/>
        </p:nvSpPr>
        <p:spPr>
          <a:xfrm>
            <a:off x="4101279" y="2843220"/>
            <a:ext cx="2429300" cy="65509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041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775542" y="1123950"/>
            <a:ext cx="6886575" cy="5734050"/>
          </a:xfrm>
          <a:prstGeom prst="rect">
            <a:avLst/>
          </a:prstGeom>
        </p:spPr>
      </p:pic>
    </p:spTree>
    <p:extLst>
      <p:ext uri="{BB962C8B-B14F-4D97-AF65-F5344CB8AC3E}">
        <p14:creationId xmlns:p14="http://schemas.microsoft.com/office/powerpoint/2010/main" val="1367305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11480" y="1825625"/>
            <a:ext cx="10515600" cy="4351338"/>
          </a:xfrm>
        </p:spPr>
        <p:txBody>
          <a:bodyPr>
            <a:normAutofit/>
          </a:bodyPr>
          <a:lstStyle/>
          <a:p>
            <a:pPr marL="0" indent="0">
              <a:buNone/>
            </a:pPr>
            <a:r>
              <a:rPr lang="en-US" sz="3600" dirty="0" smtClean="0">
                <a:solidFill>
                  <a:schemeClr val="bg1"/>
                </a:solidFill>
              </a:rPr>
              <a:t>Species Reviews</a:t>
            </a:r>
          </a:p>
          <a:p>
            <a:pPr marL="0" indent="0">
              <a:buNone/>
            </a:pPr>
            <a:r>
              <a:rPr lang="en-US" sz="3600" dirty="0" smtClean="0">
                <a:solidFill>
                  <a:srgbClr val="FF0000"/>
                </a:solidFill>
              </a:rPr>
              <a:t>Fire Regimes</a:t>
            </a:r>
            <a:endParaRPr lang="en-US" sz="3600" dirty="0" smtClean="0">
              <a:solidFill>
                <a:srgbClr val="FFFF00"/>
              </a:solidFill>
            </a:endParaRPr>
          </a:p>
          <a:p>
            <a:pPr lvl="1"/>
            <a:r>
              <a:rPr lang="en-US" sz="3200" dirty="0" smtClean="0">
                <a:solidFill>
                  <a:schemeClr val="bg1"/>
                </a:solidFill>
              </a:rPr>
              <a:t>Syntheses</a:t>
            </a:r>
          </a:p>
          <a:p>
            <a:pPr lvl="1"/>
            <a:r>
              <a:rPr lang="en-US" sz="3200" dirty="0" smtClean="0">
                <a:solidFill>
                  <a:schemeClr val="bg1"/>
                </a:solidFill>
              </a:rPr>
              <a:t>Reports</a:t>
            </a:r>
          </a:p>
          <a:p>
            <a:pPr marL="0" indent="0">
              <a:buNone/>
            </a:pPr>
            <a:r>
              <a:rPr lang="en-US" sz="3600" dirty="0" smtClean="0">
                <a:solidFill>
                  <a:schemeClr val="bg1"/>
                </a:solidFill>
              </a:rPr>
              <a:t>Fire </a:t>
            </a:r>
            <a:r>
              <a:rPr lang="en-US" sz="3600" dirty="0">
                <a:solidFill>
                  <a:schemeClr val="bg1"/>
                </a:solidFill>
              </a:rPr>
              <a:t>Studies</a:t>
            </a:r>
          </a:p>
          <a:p>
            <a:pPr marL="0" indent="0">
              <a:buNone/>
            </a:pPr>
            <a:endParaRPr lang="en-US" sz="3600" dirty="0">
              <a:solidFill>
                <a:schemeClr val="bg1"/>
              </a:solidFill>
            </a:endParaRPr>
          </a:p>
        </p:txBody>
      </p:sp>
      <p:sp>
        <p:nvSpPr>
          <p:cNvPr id="6" name="Content Placeholder 2"/>
          <p:cNvSpPr txBox="1">
            <a:spLocks/>
          </p:cNvSpPr>
          <p:nvPr/>
        </p:nvSpPr>
        <p:spPr>
          <a:xfrm>
            <a:off x="411480" y="1829752"/>
            <a:ext cx="10515600" cy="4351338"/>
          </a:xfrm>
          <a:prstGeom prst="rect">
            <a:avLst/>
          </a:prstGeom>
          <a:solidFill>
            <a:schemeClr val="accent6">
              <a:lumMod val="5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solidFill>
                  <a:schemeClr val="bg1"/>
                </a:solidFill>
              </a:rPr>
              <a:t>Species Reviews</a:t>
            </a:r>
          </a:p>
          <a:p>
            <a:pPr marL="0" indent="0">
              <a:buFont typeface="Arial" panose="020B0604020202020204" pitchFamily="34" charset="0"/>
              <a:buNone/>
            </a:pPr>
            <a:r>
              <a:rPr lang="en-US" sz="3600" dirty="0" smtClean="0">
                <a:solidFill>
                  <a:srgbClr val="FF0000"/>
                </a:solidFill>
              </a:rPr>
              <a:t>Fire Regimes</a:t>
            </a:r>
            <a:endParaRPr lang="en-US" sz="3600" dirty="0" smtClean="0">
              <a:solidFill>
                <a:srgbClr val="FFFF00"/>
              </a:solidFill>
            </a:endParaRPr>
          </a:p>
          <a:p>
            <a:pPr lvl="1"/>
            <a:r>
              <a:rPr lang="en-US" sz="3200" dirty="0" smtClean="0">
                <a:solidFill>
                  <a:schemeClr val="bg1"/>
                </a:solidFill>
              </a:rPr>
              <a:t>Syntheses</a:t>
            </a:r>
          </a:p>
          <a:p>
            <a:pPr lvl="1"/>
            <a:r>
              <a:rPr lang="en-US" sz="3200" dirty="0" smtClean="0">
                <a:solidFill>
                  <a:srgbClr val="FF0000"/>
                </a:solidFill>
              </a:rPr>
              <a:t>Reports</a:t>
            </a:r>
          </a:p>
          <a:p>
            <a:pPr marL="0" indent="0">
              <a:buFont typeface="Arial" panose="020B0604020202020204" pitchFamily="34" charset="0"/>
              <a:buNone/>
            </a:pPr>
            <a:r>
              <a:rPr lang="en-US" sz="3600" dirty="0" smtClean="0">
                <a:solidFill>
                  <a:schemeClr val="bg1"/>
                </a:solidFill>
              </a:rPr>
              <a:t>Fire Studies</a:t>
            </a:r>
          </a:p>
          <a:p>
            <a:pPr marL="0" indent="0">
              <a:buFont typeface="Arial" panose="020B0604020202020204" pitchFamily="34" charset="0"/>
              <a:buNone/>
            </a:pPr>
            <a:endParaRPr lang="en-US" sz="3600" dirty="0">
              <a:solidFill>
                <a:schemeClr val="bg1"/>
              </a:solidFill>
            </a:endParaRPr>
          </a:p>
        </p:txBody>
      </p:sp>
      <p:pic>
        <p:nvPicPr>
          <p:cNvPr id="10" name="Picture 9"/>
          <p:cNvPicPr>
            <a:picLocks noChangeAspect="1"/>
          </p:cNvPicPr>
          <p:nvPr/>
        </p:nvPicPr>
        <p:blipFill>
          <a:blip r:embed="rId3"/>
          <a:stretch>
            <a:fillRect/>
          </a:stretch>
        </p:blipFill>
        <p:spPr>
          <a:xfrm>
            <a:off x="5262811" y="0"/>
            <a:ext cx="6929190" cy="6858000"/>
          </a:xfrm>
          <a:prstGeom prst="rect">
            <a:avLst/>
          </a:prstGeom>
        </p:spPr>
      </p:pic>
      <p:sp>
        <p:nvSpPr>
          <p:cNvPr id="9" name="Title 1"/>
          <p:cNvSpPr>
            <a:spLocks noGrp="1"/>
          </p:cNvSpPr>
          <p:nvPr>
            <p:ph type="title"/>
          </p:nvPr>
        </p:nvSpPr>
        <p:spPr>
          <a:xfrm>
            <a:off x="411480" y="365125"/>
            <a:ext cx="10515600" cy="1325563"/>
          </a:xfrm>
        </p:spPr>
        <p:txBody>
          <a:bodyPr/>
          <a:lstStyle/>
          <a:p>
            <a:r>
              <a:rPr lang="en-US" b="1" dirty="0" smtClean="0">
                <a:solidFill>
                  <a:schemeClr val="bg1"/>
                </a:solidFill>
              </a:rPr>
              <a:t>FEIS Publications</a:t>
            </a:r>
            <a:endParaRPr lang="en-US" b="1" dirty="0">
              <a:solidFill>
                <a:schemeClr val="bg1"/>
              </a:solidFill>
            </a:endParaRPr>
          </a:p>
        </p:txBody>
      </p:sp>
      <p:sp>
        <p:nvSpPr>
          <p:cNvPr id="16" name="Oval 15"/>
          <p:cNvSpPr/>
          <p:nvPr/>
        </p:nvSpPr>
        <p:spPr>
          <a:xfrm>
            <a:off x="5023394" y="1646917"/>
            <a:ext cx="1291771" cy="49802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02947" y="4441714"/>
            <a:ext cx="5484322" cy="242408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102947" y="2109924"/>
            <a:ext cx="5484322" cy="233179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254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817229" y="0"/>
            <a:ext cx="7374772" cy="6858000"/>
          </a:xfrm>
          <a:prstGeom prst="rect">
            <a:avLst/>
          </a:prstGeom>
        </p:spPr>
      </p:pic>
      <p:sp>
        <p:nvSpPr>
          <p:cNvPr id="11" name="Title 1"/>
          <p:cNvSpPr>
            <a:spLocks noGrp="1"/>
          </p:cNvSpPr>
          <p:nvPr>
            <p:ph type="title"/>
          </p:nvPr>
        </p:nvSpPr>
        <p:spPr>
          <a:xfrm>
            <a:off x="411480" y="365125"/>
            <a:ext cx="10515600" cy="1325563"/>
          </a:xfrm>
        </p:spPr>
        <p:txBody>
          <a:bodyPr/>
          <a:lstStyle/>
          <a:p>
            <a:r>
              <a:rPr lang="en-US" b="1" dirty="0" smtClean="0">
                <a:solidFill>
                  <a:schemeClr val="bg1"/>
                </a:solidFill>
              </a:rPr>
              <a:t>FEIS Publications</a:t>
            </a:r>
            <a:endParaRPr lang="en-US" b="1" dirty="0">
              <a:solidFill>
                <a:schemeClr val="bg1"/>
              </a:solidFill>
            </a:endParaRPr>
          </a:p>
        </p:txBody>
      </p:sp>
      <p:sp>
        <p:nvSpPr>
          <p:cNvPr id="6" name="Content Placeholder 2"/>
          <p:cNvSpPr>
            <a:spLocks noGrp="1"/>
          </p:cNvSpPr>
          <p:nvPr>
            <p:ph idx="1"/>
          </p:nvPr>
        </p:nvSpPr>
        <p:spPr>
          <a:xfrm>
            <a:off x="411480" y="1825625"/>
            <a:ext cx="10515600" cy="4351338"/>
          </a:xfrm>
        </p:spPr>
        <p:txBody>
          <a:bodyPr>
            <a:normAutofit/>
          </a:bodyPr>
          <a:lstStyle/>
          <a:p>
            <a:pPr marL="0" indent="0">
              <a:buNone/>
            </a:pPr>
            <a:r>
              <a:rPr lang="en-US" sz="3600" dirty="0" smtClean="0">
                <a:solidFill>
                  <a:schemeClr val="bg1"/>
                </a:solidFill>
              </a:rPr>
              <a:t>Species Reviews</a:t>
            </a:r>
          </a:p>
          <a:p>
            <a:pPr marL="0" indent="0">
              <a:buNone/>
            </a:pPr>
            <a:r>
              <a:rPr lang="en-US" sz="3600" dirty="0" smtClean="0">
                <a:solidFill>
                  <a:schemeClr val="bg1"/>
                </a:solidFill>
              </a:rPr>
              <a:t>Fire Regimes</a:t>
            </a:r>
          </a:p>
          <a:p>
            <a:pPr lvl="1"/>
            <a:r>
              <a:rPr lang="en-US" sz="3200" dirty="0" smtClean="0">
                <a:solidFill>
                  <a:schemeClr val="bg1"/>
                </a:solidFill>
              </a:rPr>
              <a:t>Reports</a:t>
            </a:r>
          </a:p>
          <a:p>
            <a:pPr lvl="1"/>
            <a:r>
              <a:rPr lang="en-US" sz="3200" dirty="0" smtClean="0">
                <a:solidFill>
                  <a:schemeClr val="bg1"/>
                </a:solidFill>
              </a:rPr>
              <a:t>Syntheses</a:t>
            </a:r>
          </a:p>
          <a:p>
            <a:pPr marL="0" indent="0">
              <a:buNone/>
            </a:pPr>
            <a:r>
              <a:rPr lang="en-US" sz="3600" dirty="0">
                <a:solidFill>
                  <a:srgbClr val="FF0000"/>
                </a:solidFill>
              </a:rPr>
              <a:t>Fire Studies</a:t>
            </a:r>
          </a:p>
          <a:p>
            <a:pPr marL="0" indent="0">
              <a:buNone/>
            </a:pPr>
            <a:endParaRPr lang="en-US" sz="3600" dirty="0">
              <a:solidFill>
                <a:schemeClr val="bg1"/>
              </a:solidFill>
            </a:endParaRPr>
          </a:p>
        </p:txBody>
      </p:sp>
      <p:sp>
        <p:nvSpPr>
          <p:cNvPr id="7" name="Oval 6"/>
          <p:cNvSpPr/>
          <p:nvPr/>
        </p:nvSpPr>
        <p:spPr>
          <a:xfrm>
            <a:off x="4557485" y="365124"/>
            <a:ext cx="4659085" cy="352107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644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19187" y="581025"/>
            <a:ext cx="9953625" cy="5695950"/>
          </a:xfrm>
          <a:prstGeom prst="rect">
            <a:avLst/>
          </a:prstGeom>
        </p:spPr>
      </p:pic>
      <p:sp>
        <p:nvSpPr>
          <p:cNvPr id="4" name="Oval 3"/>
          <p:cNvSpPr/>
          <p:nvPr/>
        </p:nvSpPr>
        <p:spPr>
          <a:xfrm>
            <a:off x="3373120" y="1828799"/>
            <a:ext cx="3820160" cy="2966721"/>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059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19187" y="581025"/>
            <a:ext cx="9953625" cy="5695950"/>
          </a:xfrm>
          <a:prstGeom prst="rect">
            <a:avLst/>
          </a:prstGeom>
        </p:spPr>
      </p:pic>
      <p:sp>
        <p:nvSpPr>
          <p:cNvPr id="5" name="Oval 4"/>
          <p:cNvSpPr/>
          <p:nvPr/>
        </p:nvSpPr>
        <p:spPr>
          <a:xfrm>
            <a:off x="9162732" y="1828797"/>
            <a:ext cx="1910080" cy="2966721"/>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2087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19187" y="581025"/>
            <a:ext cx="9953625" cy="5695950"/>
          </a:xfrm>
          <a:prstGeom prst="rect">
            <a:avLst/>
          </a:prstGeom>
        </p:spPr>
      </p:pic>
      <p:sp>
        <p:nvSpPr>
          <p:cNvPr id="6" name="Oval 5"/>
          <p:cNvSpPr/>
          <p:nvPr/>
        </p:nvSpPr>
        <p:spPr>
          <a:xfrm>
            <a:off x="7252652" y="1828798"/>
            <a:ext cx="1910080" cy="2966721"/>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9589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119187" y="581025"/>
            <a:ext cx="9953625" cy="5695950"/>
          </a:xfrm>
          <a:prstGeom prst="rect">
            <a:avLst/>
          </a:prstGeom>
        </p:spPr>
      </p:pic>
      <p:sp>
        <p:nvSpPr>
          <p:cNvPr id="7" name="TextBox 6"/>
          <p:cNvSpPr txBox="1"/>
          <p:nvPr/>
        </p:nvSpPr>
        <p:spPr>
          <a:xfrm>
            <a:off x="3672840" y="2301240"/>
            <a:ext cx="1730474" cy="369332"/>
          </a:xfrm>
          <a:prstGeom prst="rect">
            <a:avLst/>
          </a:prstGeom>
          <a:noFill/>
        </p:spPr>
        <p:txBody>
          <a:bodyPr wrap="none" rtlCol="0">
            <a:spAutoFit/>
          </a:bodyPr>
          <a:lstStyle/>
          <a:p>
            <a:r>
              <a:rPr lang="en-US" dirty="0" smtClean="0"/>
              <a:t>Florida scrub-jay</a:t>
            </a:r>
            <a:endParaRPr lang="en-US" dirty="0"/>
          </a:p>
        </p:txBody>
      </p:sp>
      <p:sp>
        <p:nvSpPr>
          <p:cNvPr id="4" name="Oval 3"/>
          <p:cNvSpPr/>
          <p:nvPr/>
        </p:nvSpPr>
        <p:spPr>
          <a:xfrm>
            <a:off x="5403314" y="2089665"/>
            <a:ext cx="1849120" cy="792481"/>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934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57061" y="1920240"/>
            <a:ext cx="9607142" cy="3059430"/>
          </a:xfrm>
          <a:prstGeom prst="rect">
            <a:avLst/>
          </a:prstGeom>
        </p:spPr>
      </p:pic>
      <p:sp>
        <p:nvSpPr>
          <p:cNvPr id="3" name="Oval 2"/>
          <p:cNvSpPr/>
          <p:nvPr/>
        </p:nvSpPr>
        <p:spPr>
          <a:xfrm>
            <a:off x="1157061" y="3965575"/>
            <a:ext cx="907266" cy="7493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184117" y="3965575"/>
            <a:ext cx="1455964" cy="7493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525491" y="3965575"/>
            <a:ext cx="658626" cy="7493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89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rPr>
              <a:t>Seeking Information on Fire</a:t>
            </a:r>
            <a:endParaRPr lang="en-US" b="1" dirty="0">
              <a:solidFill>
                <a:schemeClr val="bg1"/>
              </a:solidFill>
            </a:endParaRPr>
          </a:p>
        </p:txBody>
      </p:sp>
      <p:sp>
        <p:nvSpPr>
          <p:cNvPr id="3" name="Content Placeholder 2"/>
          <p:cNvSpPr>
            <a:spLocks noGrp="1"/>
          </p:cNvSpPr>
          <p:nvPr>
            <p:ph idx="1"/>
          </p:nvPr>
        </p:nvSpPr>
        <p:spPr/>
        <p:txBody>
          <a:bodyPr>
            <a:normAutofit/>
          </a:bodyPr>
          <a:lstStyle/>
          <a:p>
            <a:pPr marL="342900" indent="-342900">
              <a:lnSpc>
                <a:spcPct val="115000"/>
              </a:lnSpc>
              <a:spcBef>
                <a:spcPts val="0"/>
              </a:spcBef>
              <a:buFont typeface="Symbol" panose="05050102010706020507" pitchFamily="18" charset="2"/>
              <a:buChar char=""/>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How might the use of prescribed fire </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affect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a species?</a:t>
            </a:r>
          </a:p>
          <a:p>
            <a:pPr marL="342900" marR="0" lvl="0" indent="-342900">
              <a:lnSpc>
                <a:spcPct val="115000"/>
              </a:lnSpc>
              <a:spcBef>
                <a:spcPts val="0"/>
              </a:spcBef>
              <a:spcAft>
                <a:spcPts val="0"/>
              </a:spcAft>
              <a:buFont typeface="Symbol" panose="05050102010706020507" pitchFamily="18" charset="2"/>
              <a:buChar char=""/>
            </a:pP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How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can I find information on historical fire </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regimes?</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How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have fuels changed in the past 100 </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years?</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How does wildland fire affect nonnative, invasive plants?</a:t>
            </a:r>
          </a:p>
          <a:p>
            <a:pPr marL="342900" marR="0" lvl="0" indent="-342900">
              <a:lnSpc>
                <a:spcPct val="115000"/>
              </a:lnSpc>
              <a:spcBef>
                <a:spcPts val="0"/>
              </a:spcBef>
              <a:spcAft>
                <a:spcPts val="1000"/>
              </a:spcAft>
              <a:buFont typeface="Symbol" panose="05050102010706020507" pitchFamily="18" charset="2"/>
              <a:buChar char=""/>
            </a:pP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How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might climate change </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affect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fire regimes in the </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future?</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Rectangle 3"/>
          <p:cNvSpPr/>
          <p:nvPr/>
        </p:nvSpPr>
        <p:spPr>
          <a:xfrm>
            <a:off x="1382971" y="5205475"/>
            <a:ext cx="8715591" cy="1077218"/>
          </a:xfrm>
          <a:prstGeom prst="rect">
            <a:avLst/>
          </a:prstGeom>
        </p:spPr>
        <p:txBody>
          <a:bodyPr wrap="none">
            <a:spAutoFit/>
          </a:bodyPr>
          <a:lstStyle/>
          <a:p>
            <a:pPr algn="ctr"/>
            <a:r>
              <a:rPr lang="en-US" sz="32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 Fire Effects Information System (FEIS)</a:t>
            </a:r>
          </a:p>
          <a:p>
            <a:pPr algn="ctr"/>
            <a:r>
              <a:rPr lang="en-US" sz="32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can help answer these questions and many </a:t>
            </a:r>
            <a:r>
              <a:rPr lang="en-US" sz="32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more!</a:t>
            </a:r>
            <a:endParaRPr lang="en-US" sz="3200" b="1" dirty="0">
              <a:solidFill>
                <a:schemeClr val="bg1"/>
              </a:solidFill>
            </a:endParaRPr>
          </a:p>
        </p:txBody>
      </p:sp>
    </p:spTree>
    <p:extLst>
      <p:ext uri="{BB962C8B-B14F-4D97-AF65-F5344CB8AC3E}">
        <p14:creationId xmlns:p14="http://schemas.microsoft.com/office/powerpoint/2010/main" val="70530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19187" y="581025"/>
            <a:ext cx="9953625" cy="5695950"/>
          </a:xfrm>
          <a:prstGeom prst="rect">
            <a:avLst/>
          </a:prstGeom>
        </p:spPr>
      </p:pic>
      <p:sp>
        <p:nvSpPr>
          <p:cNvPr id="3" name="Oval 2"/>
          <p:cNvSpPr/>
          <p:nvPr/>
        </p:nvSpPr>
        <p:spPr>
          <a:xfrm>
            <a:off x="7335520" y="3840479"/>
            <a:ext cx="1849120" cy="792481"/>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719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53682" y="182873"/>
            <a:ext cx="5946775" cy="6675127"/>
          </a:xfrm>
          <a:prstGeom prst="rect">
            <a:avLst/>
          </a:prstGeom>
        </p:spPr>
      </p:pic>
    </p:spTree>
    <p:extLst>
      <p:ext uri="{BB962C8B-B14F-4D97-AF65-F5344CB8AC3E}">
        <p14:creationId xmlns:p14="http://schemas.microsoft.com/office/powerpoint/2010/main" val="3744333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96572" y="99839"/>
            <a:ext cx="9068026" cy="6758161"/>
          </a:xfrm>
          <a:prstGeom prst="rect">
            <a:avLst/>
          </a:prstGeom>
        </p:spPr>
      </p:pic>
      <p:sp>
        <p:nvSpPr>
          <p:cNvPr id="4" name="Oval 3"/>
          <p:cNvSpPr/>
          <p:nvPr/>
        </p:nvSpPr>
        <p:spPr>
          <a:xfrm>
            <a:off x="5131336" y="2303979"/>
            <a:ext cx="1091573" cy="7493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792687" y="2303979"/>
            <a:ext cx="1132724" cy="7493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7925410" y="2303979"/>
            <a:ext cx="937488" cy="7493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8910882" y="2303979"/>
            <a:ext cx="1481347" cy="7493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959645" y="1044904"/>
            <a:ext cx="1328964" cy="7493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696710" y="891361"/>
            <a:ext cx="884419" cy="65769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11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19187" y="581025"/>
            <a:ext cx="9953625" cy="5695950"/>
          </a:xfrm>
          <a:prstGeom prst="rect">
            <a:avLst/>
          </a:prstGeom>
        </p:spPr>
      </p:pic>
      <p:sp>
        <p:nvSpPr>
          <p:cNvPr id="3" name="Oval 2"/>
          <p:cNvSpPr/>
          <p:nvPr/>
        </p:nvSpPr>
        <p:spPr>
          <a:xfrm>
            <a:off x="7335520" y="2966719"/>
            <a:ext cx="1849120" cy="792481"/>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576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32425" y="487516"/>
            <a:ext cx="7882406" cy="5801771"/>
          </a:xfrm>
          <a:prstGeom prst="rect">
            <a:avLst/>
          </a:prstGeom>
        </p:spPr>
      </p:pic>
      <p:sp>
        <p:nvSpPr>
          <p:cNvPr id="5" name="TextBox 4"/>
          <p:cNvSpPr txBox="1"/>
          <p:nvPr/>
        </p:nvSpPr>
        <p:spPr>
          <a:xfrm>
            <a:off x="5932449" y="1137424"/>
            <a:ext cx="1984917" cy="461665"/>
          </a:xfrm>
          <a:prstGeom prst="rect">
            <a:avLst/>
          </a:prstGeom>
          <a:noFill/>
        </p:spPr>
        <p:txBody>
          <a:bodyPr wrap="square" rtlCol="0">
            <a:spAutoFit/>
          </a:bodyPr>
          <a:lstStyle/>
          <a:p>
            <a:r>
              <a:rPr lang="en-US" sz="2400" dirty="0" smtClean="0"/>
              <a:t>Prickly lettuce</a:t>
            </a:r>
            <a:endParaRPr lang="en-US" sz="2400" dirty="0"/>
          </a:p>
        </p:txBody>
      </p:sp>
    </p:spTree>
    <p:extLst>
      <p:ext uri="{BB962C8B-B14F-4D97-AF65-F5344CB8AC3E}">
        <p14:creationId xmlns:p14="http://schemas.microsoft.com/office/powerpoint/2010/main" val="46150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40169" y="371475"/>
            <a:ext cx="9925050" cy="6486525"/>
          </a:xfrm>
          <a:prstGeom prst="rect">
            <a:avLst/>
          </a:prstGeom>
        </p:spPr>
      </p:pic>
      <p:sp>
        <p:nvSpPr>
          <p:cNvPr id="3" name="Oval 2"/>
          <p:cNvSpPr/>
          <p:nvPr/>
        </p:nvSpPr>
        <p:spPr>
          <a:xfrm>
            <a:off x="1560079" y="3096632"/>
            <a:ext cx="1849120" cy="792481"/>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078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69923" y="-29839"/>
            <a:ext cx="9384890" cy="6887839"/>
          </a:xfrm>
          <a:prstGeom prst="rect">
            <a:avLst/>
          </a:prstGeom>
        </p:spPr>
      </p:pic>
      <p:sp>
        <p:nvSpPr>
          <p:cNvPr id="3" name="Oval 2"/>
          <p:cNvSpPr/>
          <p:nvPr/>
        </p:nvSpPr>
        <p:spPr>
          <a:xfrm>
            <a:off x="616225" y="4607380"/>
            <a:ext cx="10933045" cy="183317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2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50912" y="316574"/>
            <a:ext cx="7933993" cy="6312733"/>
          </a:xfrm>
          <a:prstGeom prst="rect">
            <a:avLst/>
          </a:prstGeom>
        </p:spPr>
      </p:pic>
      <p:pic>
        <p:nvPicPr>
          <p:cNvPr id="7" name="Picture 6"/>
          <p:cNvPicPr>
            <a:picLocks noChangeAspect="1"/>
          </p:cNvPicPr>
          <p:nvPr/>
        </p:nvPicPr>
        <p:blipFill>
          <a:blip r:embed="rId4"/>
          <a:stretch>
            <a:fillRect/>
          </a:stretch>
        </p:blipFill>
        <p:spPr>
          <a:xfrm>
            <a:off x="2150912" y="5205925"/>
            <a:ext cx="7933993" cy="1406124"/>
          </a:xfrm>
          <a:prstGeom prst="rect">
            <a:avLst/>
          </a:prstGeom>
        </p:spPr>
      </p:pic>
      <p:sp>
        <p:nvSpPr>
          <p:cNvPr id="5" name="Rectangle 4"/>
          <p:cNvSpPr/>
          <p:nvPr/>
        </p:nvSpPr>
        <p:spPr>
          <a:xfrm>
            <a:off x="80210" y="4908884"/>
            <a:ext cx="2695074" cy="297041"/>
          </a:xfrm>
          <a:prstGeom prst="rect">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234982" y="6061181"/>
            <a:ext cx="4283249" cy="291493"/>
          </a:xfrm>
          <a:prstGeom prst="rect">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37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rPr>
              <a:t>Seeking Information on Fire</a:t>
            </a:r>
            <a:endParaRPr lang="en-US" b="1" dirty="0">
              <a:solidFill>
                <a:schemeClr val="bg1"/>
              </a:solidFill>
            </a:endParaRPr>
          </a:p>
        </p:txBody>
      </p:sp>
      <p:sp>
        <p:nvSpPr>
          <p:cNvPr id="3" name="Content Placeholder 2"/>
          <p:cNvSpPr>
            <a:spLocks noGrp="1"/>
          </p:cNvSpPr>
          <p:nvPr>
            <p:ph idx="1"/>
          </p:nvPr>
        </p:nvSpPr>
        <p:spPr/>
        <p:txBody>
          <a:bodyPr>
            <a:normAutofit/>
          </a:bodyPr>
          <a:lstStyle/>
          <a:p>
            <a:pPr marL="342900" indent="-342900">
              <a:lnSpc>
                <a:spcPct val="115000"/>
              </a:lnSpc>
              <a:spcBef>
                <a:spcPts val="0"/>
              </a:spcBef>
              <a:buFont typeface="Symbol" panose="05050102010706020507" pitchFamily="18" charset="2"/>
              <a:buChar char=""/>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How might the use of prescribed fire </a:t>
            </a: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affect </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a species</a:t>
            </a: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How </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can I find information on historical fire </a:t>
            </a: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regimes?</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How </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have fuels changed in the past 100 </a:t>
            </a: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years?</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How does wildland fire affect nonnative invasive plants?</a:t>
            </a:r>
          </a:p>
          <a:p>
            <a:pPr marL="342900" marR="0" lvl="0" indent="-342900">
              <a:lnSpc>
                <a:spcPct val="115000"/>
              </a:lnSpc>
              <a:spcBef>
                <a:spcPts val="0"/>
              </a:spcBef>
              <a:spcAft>
                <a:spcPts val="1000"/>
              </a:spcAft>
              <a:buFont typeface="Symbol" panose="05050102010706020507" pitchFamily="18" charset="2"/>
              <a:buChar char=""/>
            </a:pP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How </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might climate change </a:t>
            </a: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affect </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fire regimes in the </a:t>
            </a: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future?</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Rectangle 3"/>
          <p:cNvSpPr/>
          <p:nvPr/>
        </p:nvSpPr>
        <p:spPr>
          <a:xfrm>
            <a:off x="1382971" y="4374199"/>
            <a:ext cx="8715591" cy="1077218"/>
          </a:xfrm>
          <a:prstGeom prst="rect">
            <a:avLst/>
          </a:prstGeom>
        </p:spPr>
        <p:txBody>
          <a:bodyPr wrap="none">
            <a:spAutoFit/>
          </a:bodyPr>
          <a:lstStyle/>
          <a:p>
            <a:pPr algn="ctr"/>
            <a:r>
              <a:rPr lang="en-US" sz="32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 Fire Effects Information System (FEIS)</a:t>
            </a:r>
          </a:p>
          <a:p>
            <a:pPr algn="ctr"/>
            <a:r>
              <a:rPr lang="en-US" sz="32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can help answer these questions and many </a:t>
            </a:r>
            <a:r>
              <a:rPr lang="en-US" sz="32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more!</a:t>
            </a:r>
            <a:endParaRPr lang="en-US" sz="3200" b="1" dirty="0">
              <a:solidFill>
                <a:schemeClr val="bg1"/>
              </a:solidFill>
            </a:endParaRPr>
          </a:p>
        </p:txBody>
      </p:sp>
      <p:sp>
        <p:nvSpPr>
          <p:cNvPr id="5" name="TextBox 4"/>
          <p:cNvSpPr txBox="1"/>
          <p:nvPr/>
        </p:nvSpPr>
        <p:spPr>
          <a:xfrm>
            <a:off x="7899698" y="1890042"/>
            <a:ext cx="3393142" cy="400110"/>
          </a:xfrm>
          <a:prstGeom prst="rect">
            <a:avLst/>
          </a:prstGeom>
          <a:noFill/>
        </p:spPr>
        <p:txBody>
          <a:bodyPr wrap="square" rtlCol="0">
            <a:spAutoFit/>
          </a:bodyPr>
          <a:lstStyle/>
          <a:p>
            <a:r>
              <a:rPr lang="en-US" sz="2000" dirty="0" smtClean="0">
                <a:solidFill>
                  <a:srgbClr val="FFFF00"/>
                </a:solidFill>
              </a:rPr>
              <a:t>Species Reviews &amp; Fire Studies</a:t>
            </a:r>
            <a:endParaRPr lang="en-US" sz="2000" dirty="0">
              <a:solidFill>
                <a:srgbClr val="FFFF00"/>
              </a:solidFill>
            </a:endParaRPr>
          </a:p>
        </p:txBody>
      </p:sp>
      <p:sp>
        <p:nvSpPr>
          <p:cNvPr id="8" name="TextBox 7"/>
          <p:cNvSpPr txBox="1"/>
          <p:nvPr/>
        </p:nvSpPr>
        <p:spPr>
          <a:xfrm>
            <a:off x="7843930" y="2325617"/>
            <a:ext cx="3682815" cy="400110"/>
          </a:xfrm>
          <a:prstGeom prst="rect">
            <a:avLst/>
          </a:prstGeom>
          <a:noFill/>
        </p:spPr>
        <p:txBody>
          <a:bodyPr wrap="square" rtlCol="0">
            <a:spAutoFit/>
          </a:bodyPr>
          <a:lstStyle/>
          <a:p>
            <a:r>
              <a:rPr lang="en-US" sz="2000" dirty="0" smtClean="0">
                <a:solidFill>
                  <a:srgbClr val="FF0000"/>
                </a:solidFill>
              </a:rPr>
              <a:t>Fire Regime Reports &amp; Syntheses</a:t>
            </a:r>
            <a:endParaRPr lang="en-US" sz="2000" dirty="0">
              <a:solidFill>
                <a:srgbClr val="FF0000"/>
              </a:solidFill>
            </a:endParaRPr>
          </a:p>
        </p:txBody>
      </p:sp>
      <p:sp>
        <p:nvSpPr>
          <p:cNvPr id="10" name="TextBox 9"/>
          <p:cNvSpPr txBox="1"/>
          <p:nvPr/>
        </p:nvSpPr>
        <p:spPr>
          <a:xfrm>
            <a:off x="8250330" y="3165821"/>
            <a:ext cx="3393142" cy="400110"/>
          </a:xfrm>
          <a:prstGeom prst="rect">
            <a:avLst/>
          </a:prstGeom>
          <a:noFill/>
        </p:spPr>
        <p:txBody>
          <a:bodyPr wrap="square" rtlCol="0">
            <a:spAutoFit/>
          </a:bodyPr>
          <a:lstStyle/>
          <a:p>
            <a:r>
              <a:rPr lang="en-US" sz="2000" dirty="0" smtClean="0">
                <a:solidFill>
                  <a:srgbClr val="FFFF00"/>
                </a:solidFill>
              </a:rPr>
              <a:t>Species Reviews &amp; Fire Studies</a:t>
            </a:r>
            <a:endParaRPr lang="en-US" sz="2000" dirty="0">
              <a:solidFill>
                <a:srgbClr val="FFFF00"/>
              </a:solidFill>
            </a:endParaRPr>
          </a:p>
        </p:txBody>
      </p:sp>
      <p:sp>
        <p:nvSpPr>
          <p:cNvPr id="11" name="TextBox 10"/>
          <p:cNvSpPr txBox="1"/>
          <p:nvPr/>
        </p:nvSpPr>
        <p:spPr>
          <a:xfrm>
            <a:off x="7061610" y="2761060"/>
            <a:ext cx="3682815" cy="400110"/>
          </a:xfrm>
          <a:prstGeom prst="rect">
            <a:avLst/>
          </a:prstGeom>
          <a:noFill/>
        </p:spPr>
        <p:txBody>
          <a:bodyPr wrap="square" rtlCol="0">
            <a:spAutoFit/>
          </a:bodyPr>
          <a:lstStyle/>
          <a:p>
            <a:r>
              <a:rPr lang="en-US" sz="2000" dirty="0" smtClean="0">
                <a:solidFill>
                  <a:srgbClr val="FF0000"/>
                </a:solidFill>
              </a:rPr>
              <a:t>Fire Regime Syntheses</a:t>
            </a:r>
            <a:endParaRPr lang="en-US" sz="2000" dirty="0">
              <a:solidFill>
                <a:srgbClr val="FF0000"/>
              </a:solidFill>
            </a:endParaRPr>
          </a:p>
        </p:txBody>
      </p:sp>
      <p:sp>
        <p:nvSpPr>
          <p:cNvPr id="12" name="TextBox 11"/>
          <p:cNvSpPr txBox="1"/>
          <p:nvPr/>
        </p:nvSpPr>
        <p:spPr>
          <a:xfrm>
            <a:off x="8582274" y="3579842"/>
            <a:ext cx="3682815" cy="400110"/>
          </a:xfrm>
          <a:prstGeom prst="rect">
            <a:avLst/>
          </a:prstGeom>
          <a:noFill/>
        </p:spPr>
        <p:txBody>
          <a:bodyPr wrap="square" rtlCol="0">
            <a:spAutoFit/>
          </a:bodyPr>
          <a:lstStyle/>
          <a:p>
            <a:r>
              <a:rPr lang="en-US" sz="2000" dirty="0" smtClean="0">
                <a:solidFill>
                  <a:srgbClr val="FF0000"/>
                </a:solidFill>
              </a:rPr>
              <a:t>Fire Regime Syntheses</a:t>
            </a:r>
            <a:endParaRPr lang="en-US" sz="2000" dirty="0">
              <a:solidFill>
                <a:srgbClr val="FF0000"/>
              </a:solidFill>
            </a:endParaRPr>
          </a:p>
        </p:txBody>
      </p:sp>
    </p:spTree>
    <p:extLst>
      <p:ext uri="{BB962C8B-B14F-4D97-AF65-F5344CB8AC3E}">
        <p14:creationId xmlns:p14="http://schemas.microsoft.com/office/powerpoint/2010/main" val="57595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19187" y="581025"/>
            <a:ext cx="9953625" cy="5695950"/>
          </a:xfrm>
          <a:prstGeom prst="rect">
            <a:avLst/>
          </a:prstGeom>
        </p:spPr>
      </p:pic>
      <p:sp>
        <p:nvSpPr>
          <p:cNvPr id="3" name="Oval 2"/>
          <p:cNvSpPr/>
          <p:nvPr/>
        </p:nvSpPr>
        <p:spPr>
          <a:xfrm>
            <a:off x="3101010" y="4870173"/>
            <a:ext cx="4248977" cy="855181"/>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91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8616"/>
            <a:ext cx="12192001" cy="1570446"/>
          </a:xfrm>
          <a:prstGeom prst="rect">
            <a:avLst/>
          </a:prstGeom>
        </p:spPr>
      </p:pic>
      <p:sp>
        <p:nvSpPr>
          <p:cNvPr id="4" name="TextBox 3"/>
          <p:cNvSpPr txBox="1"/>
          <p:nvPr/>
        </p:nvSpPr>
        <p:spPr>
          <a:xfrm>
            <a:off x="1524002" y="2590801"/>
            <a:ext cx="9143999" cy="1384995"/>
          </a:xfrm>
          <a:prstGeom prst="rect">
            <a:avLst/>
          </a:prstGeom>
          <a:noFill/>
        </p:spPr>
        <p:txBody>
          <a:bodyPr wrap="square" rtlCol="0">
            <a:spAutoFit/>
          </a:bodyPr>
          <a:lstStyle/>
          <a:p>
            <a:pPr algn="ctr"/>
            <a:r>
              <a:rPr lang="en-US" sz="2800" dirty="0" smtClean="0"/>
              <a:t>Online </a:t>
            </a:r>
            <a:r>
              <a:rPr lang="en-US" sz="2800" dirty="0"/>
              <a:t>collection of peer-reviewed syntheses</a:t>
            </a:r>
          </a:p>
          <a:p>
            <a:pPr algn="ctr"/>
            <a:r>
              <a:rPr lang="en-US" sz="2800" dirty="0"/>
              <a:t>on fire </a:t>
            </a:r>
            <a:r>
              <a:rPr lang="en-US" sz="2800" dirty="0" smtClean="0"/>
              <a:t>ecology </a:t>
            </a:r>
            <a:r>
              <a:rPr lang="en-US" sz="2800" dirty="0"/>
              <a:t>and fire regimes in the United States</a:t>
            </a:r>
          </a:p>
          <a:p>
            <a:pPr algn="ctr"/>
            <a:r>
              <a:rPr lang="en-US" sz="2800" dirty="0" smtClean="0"/>
              <a:t>designed to </a:t>
            </a:r>
            <a:r>
              <a:rPr lang="en-US" sz="2800" dirty="0"/>
              <a:t>meet needs of managers</a:t>
            </a:r>
          </a:p>
        </p:txBody>
      </p:sp>
      <p:grpSp>
        <p:nvGrpSpPr>
          <p:cNvPr id="9" name="Group 8"/>
          <p:cNvGrpSpPr/>
          <p:nvPr/>
        </p:nvGrpSpPr>
        <p:grpSpPr>
          <a:xfrm>
            <a:off x="3197830" y="1664389"/>
            <a:ext cx="2111286" cy="901244"/>
            <a:chOff x="1673830" y="1664389"/>
            <a:chExt cx="2111286" cy="901244"/>
          </a:xfrm>
        </p:grpSpPr>
        <p:sp>
          <p:nvSpPr>
            <p:cNvPr id="5" name="TextBox 4"/>
            <p:cNvSpPr txBox="1"/>
            <p:nvPr/>
          </p:nvSpPr>
          <p:spPr>
            <a:xfrm>
              <a:off x="1673830" y="1664389"/>
              <a:ext cx="2111286" cy="430887"/>
            </a:xfrm>
            <a:prstGeom prst="rect">
              <a:avLst/>
            </a:prstGeom>
            <a:noFill/>
          </p:spPr>
          <p:txBody>
            <a:bodyPr wrap="square" rtlCol="0">
              <a:spAutoFit/>
            </a:bodyPr>
            <a:lstStyle/>
            <a:p>
              <a:pPr algn="ctr"/>
              <a:r>
                <a:rPr lang="en-US" sz="2200" b="1" dirty="0" smtClean="0">
                  <a:solidFill>
                    <a:srgbClr val="FF0000"/>
                  </a:solidFill>
                  <a:latin typeface="+mj-lt"/>
                </a:rPr>
                <a:t>&gt;1,200</a:t>
              </a:r>
              <a:endParaRPr lang="en-US" sz="2200" b="1" dirty="0">
                <a:solidFill>
                  <a:srgbClr val="FF0000"/>
                </a:solidFill>
                <a:latin typeface="+mj-lt"/>
              </a:endParaRPr>
            </a:p>
          </p:txBody>
        </p:sp>
        <p:cxnSp>
          <p:nvCxnSpPr>
            <p:cNvPr id="7" name="Straight Arrow Connector 6"/>
            <p:cNvCxnSpPr>
              <a:stCxn id="5" idx="2"/>
            </p:cNvCxnSpPr>
            <p:nvPr/>
          </p:nvCxnSpPr>
          <p:spPr>
            <a:xfrm>
              <a:off x="2729473" y="2095276"/>
              <a:ext cx="468357" cy="47035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896587" y="3481968"/>
            <a:ext cx="2466622" cy="1208692"/>
            <a:chOff x="53404" y="645244"/>
            <a:chExt cx="2466622" cy="1208692"/>
          </a:xfrm>
        </p:grpSpPr>
        <p:sp>
          <p:nvSpPr>
            <p:cNvPr id="24" name="TextBox 23"/>
            <p:cNvSpPr txBox="1"/>
            <p:nvPr/>
          </p:nvSpPr>
          <p:spPr>
            <a:xfrm>
              <a:off x="53404" y="1084495"/>
              <a:ext cx="1848124" cy="769441"/>
            </a:xfrm>
            <a:prstGeom prst="rect">
              <a:avLst/>
            </a:prstGeom>
            <a:noFill/>
          </p:spPr>
          <p:txBody>
            <a:bodyPr wrap="square" rtlCol="0">
              <a:spAutoFit/>
            </a:bodyPr>
            <a:lstStyle/>
            <a:p>
              <a:pPr algn="ctr"/>
              <a:r>
                <a:rPr lang="en-US" sz="2200" b="1" dirty="0">
                  <a:solidFill>
                    <a:srgbClr val="FF0000"/>
                  </a:solidFill>
                  <a:latin typeface="+mj-lt"/>
                </a:rPr>
                <a:t>Plants, lichens, </a:t>
              </a:r>
              <a:r>
                <a:rPr lang="en-US" sz="2200" b="1" dirty="0" smtClean="0">
                  <a:solidFill>
                    <a:srgbClr val="FF0000"/>
                  </a:solidFill>
                  <a:latin typeface="+mj-lt"/>
                </a:rPr>
                <a:t>and </a:t>
              </a:r>
              <a:r>
                <a:rPr lang="en-US" sz="2200" b="1" dirty="0">
                  <a:solidFill>
                    <a:srgbClr val="FF0000"/>
                  </a:solidFill>
                  <a:latin typeface="+mj-lt"/>
                </a:rPr>
                <a:t>animals</a:t>
              </a:r>
            </a:p>
          </p:txBody>
        </p:sp>
        <p:cxnSp>
          <p:nvCxnSpPr>
            <p:cNvPr id="25" name="Straight Arrow Connector 24"/>
            <p:cNvCxnSpPr/>
            <p:nvPr/>
          </p:nvCxnSpPr>
          <p:spPr>
            <a:xfrm flipV="1">
              <a:off x="1727232" y="645244"/>
              <a:ext cx="792794" cy="4938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rot="6795099">
            <a:off x="1155815" y="1056262"/>
            <a:ext cx="802202" cy="2665184"/>
            <a:chOff x="2242546" y="587168"/>
            <a:chExt cx="802202" cy="2665184"/>
          </a:xfrm>
        </p:grpSpPr>
        <p:sp>
          <p:nvSpPr>
            <p:cNvPr id="30" name="TextBox 29"/>
            <p:cNvSpPr txBox="1"/>
            <p:nvPr/>
          </p:nvSpPr>
          <p:spPr>
            <a:xfrm rot="14804901">
              <a:off x="1464345" y="1704710"/>
              <a:ext cx="2325843" cy="769441"/>
            </a:xfrm>
            <a:prstGeom prst="rect">
              <a:avLst/>
            </a:prstGeom>
            <a:noFill/>
          </p:spPr>
          <p:txBody>
            <a:bodyPr wrap="square" rtlCol="0">
              <a:spAutoFit/>
            </a:bodyPr>
            <a:lstStyle/>
            <a:p>
              <a:pPr algn="ctr"/>
              <a:r>
                <a:rPr lang="en-US" sz="2200" b="1" dirty="0">
                  <a:solidFill>
                    <a:srgbClr val="FF0000"/>
                  </a:solidFill>
                  <a:latin typeface="+mj-lt"/>
                </a:rPr>
                <a:t>Native </a:t>
              </a:r>
              <a:r>
                <a:rPr lang="en-US" sz="2200" b="1" dirty="0" smtClean="0">
                  <a:solidFill>
                    <a:srgbClr val="FF0000"/>
                  </a:solidFill>
                  <a:latin typeface="+mj-lt"/>
                </a:rPr>
                <a:t>and </a:t>
              </a:r>
              <a:r>
                <a:rPr lang="en-US" sz="2200" b="1" dirty="0">
                  <a:solidFill>
                    <a:srgbClr val="FF0000"/>
                  </a:solidFill>
                  <a:latin typeface="+mj-lt"/>
                </a:rPr>
                <a:t>nonnative </a:t>
              </a:r>
              <a:r>
                <a:rPr lang="en-US" sz="2200" b="1" dirty="0" smtClean="0">
                  <a:solidFill>
                    <a:srgbClr val="FF0000"/>
                  </a:solidFill>
                  <a:latin typeface="+mj-lt"/>
                </a:rPr>
                <a:t>species</a:t>
              </a:r>
              <a:endParaRPr lang="en-US" sz="2200" b="1" dirty="0">
                <a:solidFill>
                  <a:srgbClr val="FF0000"/>
                </a:solidFill>
                <a:latin typeface="+mj-lt"/>
              </a:endParaRPr>
            </a:p>
          </p:txBody>
        </p:sp>
        <p:cxnSp>
          <p:nvCxnSpPr>
            <p:cNvPr id="31" name="Straight Arrow Connector 30"/>
            <p:cNvCxnSpPr/>
            <p:nvPr/>
          </p:nvCxnSpPr>
          <p:spPr>
            <a:xfrm rot="14804901">
              <a:off x="2311885" y="922934"/>
              <a:ext cx="1068630" cy="39709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4933077" y="3921219"/>
            <a:ext cx="2953258" cy="461984"/>
            <a:chOff x="1533099" y="924041"/>
            <a:chExt cx="2953258" cy="461984"/>
          </a:xfrm>
        </p:grpSpPr>
        <p:sp>
          <p:nvSpPr>
            <p:cNvPr id="37" name="TextBox 36"/>
            <p:cNvSpPr txBox="1"/>
            <p:nvPr/>
          </p:nvSpPr>
          <p:spPr>
            <a:xfrm>
              <a:off x="1533099" y="955138"/>
              <a:ext cx="2325843" cy="430887"/>
            </a:xfrm>
            <a:prstGeom prst="rect">
              <a:avLst/>
            </a:prstGeom>
            <a:noFill/>
          </p:spPr>
          <p:txBody>
            <a:bodyPr wrap="square" rtlCol="0">
              <a:spAutoFit/>
            </a:bodyPr>
            <a:lstStyle/>
            <a:p>
              <a:pPr algn="ctr"/>
              <a:r>
                <a:rPr lang="en-US" sz="2200" b="1" dirty="0">
                  <a:solidFill>
                    <a:srgbClr val="FF0000"/>
                  </a:solidFill>
                  <a:latin typeface="+mj-lt"/>
                </a:rPr>
                <a:t>Primary audience</a:t>
              </a:r>
            </a:p>
          </p:txBody>
        </p:sp>
        <p:cxnSp>
          <p:nvCxnSpPr>
            <p:cNvPr id="38" name="Straight Arrow Connector 37"/>
            <p:cNvCxnSpPr>
              <a:stCxn id="37" idx="3"/>
            </p:cNvCxnSpPr>
            <p:nvPr/>
          </p:nvCxnSpPr>
          <p:spPr>
            <a:xfrm flipV="1">
              <a:off x="3858942" y="924041"/>
              <a:ext cx="627415" cy="24654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 y="6023113"/>
            <a:ext cx="12192001" cy="834887"/>
          </a:xfrm>
          <a:prstGeom prst="rect">
            <a:avLst/>
          </a:prstGeom>
          <a:solidFill>
            <a:schemeClr val="accent6">
              <a:lumMod val="50000"/>
            </a:schemeClr>
          </a:solidFill>
        </p:spPr>
        <p:txBody>
          <a:bodyPr wrap="square" rtlCol="0">
            <a:spAutoFit/>
          </a:bodyPr>
          <a:lstStyle/>
          <a:p>
            <a:endParaRPr lang="en-US" dirty="0"/>
          </a:p>
        </p:txBody>
      </p:sp>
      <p:sp>
        <p:nvSpPr>
          <p:cNvPr id="6" name="TextBox 5"/>
          <p:cNvSpPr txBox="1"/>
          <p:nvPr/>
        </p:nvSpPr>
        <p:spPr>
          <a:xfrm>
            <a:off x="2570479" y="6178946"/>
            <a:ext cx="7051040" cy="523220"/>
          </a:xfrm>
          <a:prstGeom prst="rect">
            <a:avLst/>
          </a:prstGeom>
          <a:noFill/>
        </p:spPr>
        <p:txBody>
          <a:bodyPr wrap="square" rtlCol="0">
            <a:spAutoFit/>
          </a:bodyPr>
          <a:lstStyle/>
          <a:p>
            <a:pPr algn="ctr"/>
            <a:r>
              <a:rPr lang="en-US" sz="2800" dirty="0">
                <a:solidFill>
                  <a:schemeClr val="bg1">
                    <a:lumMod val="95000"/>
                  </a:schemeClr>
                </a:solidFill>
              </a:rPr>
              <a:t>www.feis-crs.org/feis/</a:t>
            </a:r>
            <a:endParaRPr lang="en-US" sz="2800" dirty="0"/>
          </a:p>
        </p:txBody>
      </p:sp>
      <p:sp>
        <p:nvSpPr>
          <p:cNvPr id="20" name="TextBox 19"/>
          <p:cNvSpPr txBox="1"/>
          <p:nvPr/>
        </p:nvSpPr>
        <p:spPr>
          <a:xfrm>
            <a:off x="4724400" y="4345652"/>
            <a:ext cx="3637080" cy="1446550"/>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solidFill>
                  <a:srgbClr val="FF0000"/>
                </a:solidFill>
              </a:rPr>
              <a:t>Fire management</a:t>
            </a:r>
            <a:endParaRPr lang="en-US" sz="2200" dirty="0">
              <a:solidFill>
                <a:srgbClr val="FF0000"/>
              </a:solidFill>
            </a:endParaRPr>
          </a:p>
          <a:p>
            <a:pPr marL="342900" indent="-342900">
              <a:buFont typeface="Arial" panose="020B0604020202020204" pitchFamily="34" charset="0"/>
              <a:buChar char="•"/>
            </a:pPr>
            <a:r>
              <a:rPr lang="en-US" sz="2200" dirty="0" smtClean="0">
                <a:solidFill>
                  <a:srgbClr val="FF0000"/>
                </a:solidFill>
              </a:rPr>
              <a:t>Fuels management</a:t>
            </a:r>
          </a:p>
          <a:p>
            <a:pPr marL="342900" indent="-342900">
              <a:buFont typeface="Arial" panose="020B0604020202020204" pitchFamily="34" charset="0"/>
              <a:buChar char="•"/>
            </a:pPr>
            <a:r>
              <a:rPr lang="en-US" sz="2200" dirty="0" smtClean="0">
                <a:solidFill>
                  <a:srgbClr val="FF0000"/>
                </a:solidFill>
              </a:rPr>
              <a:t>General planning</a:t>
            </a:r>
          </a:p>
          <a:p>
            <a:pPr marL="342900" indent="-342900">
              <a:buFont typeface="Arial" panose="020B0604020202020204" pitchFamily="34" charset="0"/>
              <a:buChar char="•"/>
            </a:pPr>
            <a:r>
              <a:rPr lang="en-US" sz="2200" dirty="0" smtClean="0">
                <a:solidFill>
                  <a:srgbClr val="FF0000"/>
                </a:solidFill>
              </a:rPr>
              <a:t>NEPA documents</a:t>
            </a:r>
            <a:endParaRPr lang="en-US" sz="2200" dirty="0">
              <a:solidFill>
                <a:srgbClr val="FF0000"/>
              </a:solidFill>
            </a:endParaRPr>
          </a:p>
        </p:txBody>
      </p:sp>
    </p:spTree>
    <p:extLst>
      <p:ext uri="{BB962C8B-B14F-4D97-AF65-F5344CB8AC3E}">
        <p14:creationId xmlns:p14="http://schemas.microsoft.com/office/powerpoint/2010/main" val="172415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stretch>
            <a:fillRect/>
          </a:stretch>
        </p:blipFill>
        <p:spPr>
          <a:xfrm>
            <a:off x="426720" y="1320800"/>
            <a:ext cx="11480800" cy="4084320"/>
          </a:xfrm>
          <a:prstGeom prst="rect">
            <a:avLst/>
          </a:prstGeom>
        </p:spPr>
      </p:pic>
      <p:sp>
        <p:nvSpPr>
          <p:cNvPr id="4" name="Oval 3"/>
          <p:cNvSpPr/>
          <p:nvPr/>
        </p:nvSpPr>
        <p:spPr>
          <a:xfrm>
            <a:off x="0" y="4240253"/>
            <a:ext cx="4248977" cy="855181"/>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152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p:cNvGrpSpPr>
            <a:grpSpLocks/>
          </p:cNvGrpSpPr>
          <p:nvPr/>
        </p:nvGrpSpPr>
        <p:grpSpPr bwMode="auto">
          <a:xfrm>
            <a:off x="4422298" y="6116421"/>
            <a:ext cx="3103563" cy="901698"/>
            <a:chOff x="112047840" y="113076158"/>
            <a:chExt cx="3102123" cy="901889"/>
          </a:xfrm>
        </p:grpSpPr>
        <p:sp>
          <p:nvSpPr>
            <p:cNvPr id="10" name="Text Box 3"/>
            <p:cNvSpPr txBox="1">
              <a:spLocks noChangeArrowheads="1"/>
            </p:cNvSpPr>
            <p:nvPr/>
          </p:nvSpPr>
          <p:spPr bwMode="auto">
            <a:xfrm>
              <a:off x="112047840" y="113807131"/>
              <a:ext cx="3102123" cy="170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F3F3F3"/>
                  </a:solidFill>
                  <a:effectLst/>
                  <a:latin typeface="Arial" panose="020B0604020202020204" pitchFamily="34" charset="0"/>
                </a:rPr>
                <a:t>United States Department of Agriculture </a:t>
              </a:r>
              <a:r>
                <a:rPr kumimoji="0" lang="en-US" altLang="en-US" sz="900" b="0" i="0" u="none" strike="noStrike" cap="none" normalizeH="0" baseline="0" noProof="1" smtClean="0">
                  <a:ln>
                    <a:noFill/>
                  </a:ln>
                  <a:solidFill>
                    <a:srgbClr val="F3F3F3"/>
                  </a:solidFill>
                  <a:effectLst/>
                  <a:latin typeface="Wingdings" panose="05000000000000000000" pitchFamily="2" charset="2"/>
                </a:rPr>
                <a:t>n</a:t>
              </a:r>
              <a:r>
                <a:rPr kumimoji="0" lang="en-US" altLang="en-US" sz="900" b="0" i="0" u="none" strike="noStrike" cap="none" normalizeH="0" baseline="0" dirty="0" smtClean="0">
                  <a:ln>
                    <a:noFill/>
                  </a:ln>
                  <a:solidFill>
                    <a:srgbClr val="F3F3F3"/>
                  </a:solidFill>
                  <a:effectLst/>
                  <a:latin typeface="Arial" panose="020B0604020202020204" pitchFamily="34" charset="0"/>
                </a:rPr>
                <a:t> Forest Service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1" name="Picture 4" descr="USDA_and_FS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35403" y="113076158"/>
              <a:ext cx="172700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Box 11"/>
          <p:cNvSpPr txBox="1"/>
          <p:nvPr/>
        </p:nvSpPr>
        <p:spPr>
          <a:xfrm>
            <a:off x="3515509" y="4810361"/>
            <a:ext cx="5080302" cy="1200329"/>
          </a:xfrm>
          <a:prstGeom prst="rect">
            <a:avLst/>
          </a:prstGeom>
          <a:noFill/>
        </p:spPr>
        <p:txBody>
          <a:bodyPr wrap="none" rtlCol="0">
            <a:spAutoFit/>
          </a:bodyPr>
          <a:lstStyle/>
          <a:p>
            <a:pPr algn="ctr"/>
            <a:r>
              <a:rPr lang="en-US" sz="2400" b="1" dirty="0" smtClean="0">
                <a:solidFill>
                  <a:schemeClr val="bg1"/>
                </a:solidFill>
              </a:rPr>
              <a:t>Rocky Mountain Research Station</a:t>
            </a:r>
          </a:p>
          <a:p>
            <a:pPr algn="ctr"/>
            <a:r>
              <a:rPr lang="en-US" sz="2400" b="1" dirty="0" smtClean="0">
                <a:solidFill>
                  <a:schemeClr val="bg1"/>
                </a:solidFill>
              </a:rPr>
              <a:t>Fire, Fuel, and Smoke Science Program</a:t>
            </a:r>
          </a:p>
          <a:p>
            <a:pPr algn="ctr"/>
            <a:r>
              <a:rPr lang="en-US" sz="2400" b="1" dirty="0" smtClean="0">
                <a:solidFill>
                  <a:schemeClr val="bg1"/>
                </a:solidFill>
              </a:rPr>
              <a:t>Fire Modeling Institute</a:t>
            </a:r>
          </a:p>
        </p:txBody>
      </p:sp>
      <p:pic>
        <p:nvPicPr>
          <p:cNvPr id="6" name="Picture 5"/>
          <p:cNvPicPr>
            <a:picLocks noChangeAspect="1"/>
          </p:cNvPicPr>
          <p:nvPr/>
        </p:nvPicPr>
        <p:blipFill>
          <a:blip r:embed="rId4"/>
          <a:stretch>
            <a:fillRect/>
          </a:stretch>
        </p:blipFill>
        <p:spPr>
          <a:xfrm>
            <a:off x="114300" y="0"/>
            <a:ext cx="11963400" cy="7086600"/>
          </a:xfrm>
          <a:prstGeom prst="rect">
            <a:avLst/>
          </a:prstGeom>
        </p:spPr>
      </p:pic>
      <p:sp>
        <p:nvSpPr>
          <p:cNvPr id="13" name="Oval 12"/>
          <p:cNvSpPr/>
          <p:nvPr/>
        </p:nvSpPr>
        <p:spPr>
          <a:xfrm>
            <a:off x="114301" y="6116421"/>
            <a:ext cx="1217194" cy="52501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14301" y="5410525"/>
            <a:ext cx="1826794" cy="52501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27957" y="3135087"/>
            <a:ext cx="1547585" cy="75474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193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38300" y="2311580"/>
            <a:ext cx="8915399" cy="2246769"/>
          </a:xfrm>
          <a:prstGeom prst="rect">
            <a:avLst/>
          </a:prstGeom>
          <a:noFill/>
        </p:spPr>
        <p:txBody>
          <a:bodyPr wrap="square" rtlCol="0">
            <a:spAutoFit/>
          </a:bodyPr>
          <a:lstStyle/>
          <a:p>
            <a:r>
              <a:rPr lang="en-US" sz="2800" b="1" dirty="0" smtClean="0"/>
              <a:t>Synthesis</a:t>
            </a:r>
          </a:p>
          <a:p>
            <a:pPr marL="342900" indent="-342900">
              <a:buFont typeface="Arial" panose="020B0604020202020204" pitchFamily="34" charset="0"/>
              <a:buChar char="•"/>
            </a:pPr>
            <a:r>
              <a:rPr lang="en-US" sz="2800" dirty="0" smtClean="0"/>
              <a:t>Literature review</a:t>
            </a:r>
          </a:p>
          <a:p>
            <a:pPr marL="342900" indent="-342900">
              <a:buFont typeface="Arial" panose="020B0604020202020204" pitchFamily="34" charset="0"/>
              <a:buChar char="•"/>
            </a:pPr>
            <a:r>
              <a:rPr lang="en-US" sz="2800" dirty="0" smtClean="0"/>
              <a:t>Describe patterns </a:t>
            </a:r>
            <a:r>
              <a:rPr lang="en-US" sz="2800" dirty="0"/>
              <a:t>or lack of </a:t>
            </a:r>
            <a:r>
              <a:rPr lang="en-US" sz="2800" dirty="0" smtClean="0"/>
              <a:t>patterns</a:t>
            </a:r>
          </a:p>
          <a:p>
            <a:pPr marL="342900" indent="-342900">
              <a:buFont typeface="Arial" panose="020B0604020202020204" pitchFamily="34" charset="0"/>
              <a:buChar char="•"/>
            </a:pPr>
            <a:r>
              <a:rPr lang="en-US" sz="2800" dirty="0" smtClean="0"/>
              <a:t>Explain </a:t>
            </a:r>
            <a:r>
              <a:rPr lang="en-US" sz="2800" dirty="0"/>
              <a:t>what is known, </a:t>
            </a:r>
            <a:r>
              <a:rPr lang="en-US" sz="2800" dirty="0" smtClean="0"/>
              <a:t>or not </a:t>
            </a:r>
            <a:r>
              <a:rPr lang="en-US" sz="2800" dirty="0"/>
              <a:t>known</a:t>
            </a:r>
          </a:p>
          <a:p>
            <a:pPr marL="342900" indent="-342900">
              <a:buFont typeface="Arial" panose="020B0604020202020204" pitchFamily="34" charset="0"/>
              <a:buChar char="•"/>
            </a:pPr>
            <a:r>
              <a:rPr lang="en-US" sz="2800" dirty="0" smtClean="0"/>
              <a:t>Describe </a:t>
            </a:r>
            <a:r>
              <a:rPr lang="en-US" sz="2800" dirty="0"/>
              <a:t>implications for </a:t>
            </a:r>
            <a:r>
              <a:rPr lang="en-US" sz="2800" dirty="0" smtClean="0"/>
              <a:t>management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8616"/>
            <a:ext cx="12192001" cy="1570446"/>
          </a:xfrm>
          <a:prstGeom prst="rect">
            <a:avLst/>
          </a:prstGeom>
        </p:spPr>
      </p:pic>
      <p:sp>
        <p:nvSpPr>
          <p:cNvPr id="8" name="TextBox 7"/>
          <p:cNvSpPr txBox="1"/>
          <p:nvPr/>
        </p:nvSpPr>
        <p:spPr>
          <a:xfrm>
            <a:off x="-1" y="6023113"/>
            <a:ext cx="12192001" cy="834887"/>
          </a:xfrm>
          <a:prstGeom prst="rect">
            <a:avLst/>
          </a:prstGeom>
          <a:solidFill>
            <a:schemeClr val="accent6">
              <a:lumMod val="50000"/>
            </a:schemeClr>
          </a:solidFill>
        </p:spPr>
        <p:txBody>
          <a:bodyPr wrap="square" rtlCol="0">
            <a:spAutoFit/>
          </a:bodyPr>
          <a:lstStyle/>
          <a:p>
            <a:endParaRPr lang="en-US" dirty="0"/>
          </a:p>
        </p:txBody>
      </p:sp>
      <p:sp>
        <p:nvSpPr>
          <p:cNvPr id="9" name="TextBox 8"/>
          <p:cNvSpPr txBox="1"/>
          <p:nvPr/>
        </p:nvSpPr>
        <p:spPr>
          <a:xfrm>
            <a:off x="2570479" y="6178946"/>
            <a:ext cx="7051040" cy="523220"/>
          </a:xfrm>
          <a:prstGeom prst="rect">
            <a:avLst/>
          </a:prstGeom>
          <a:noFill/>
        </p:spPr>
        <p:txBody>
          <a:bodyPr wrap="square" rtlCol="0">
            <a:spAutoFit/>
          </a:bodyPr>
          <a:lstStyle/>
          <a:p>
            <a:pPr algn="ctr"/>
            <a:r>
              <a:rPr lang="en-US" sz="2800" dirty="0">
                <a:solidFill>
                  <a:schemeClr val="bg1">
                    <a:lumMod val="95000"/>
                  </a:schemeClr>
                </a:solidFill>
              </a:rPr>
              <a:t>www.feis-crs.org/feis/</a:t>
            </a:r>
            <a:endParaRPr lang="en-US" sz="2800" dirty="0"/>
          </a:p>
        </p:txBody>
      </p:sp>
    </p:spTree>
    <p:extLst>
      <p:ext uri="{BB962C8B-B14F-4D97-AF65-F5344CB8AC3E}">
        <p14:creationId xmlns:p14="http://schemas.microsoft.com/office/powerpoint/2010/main" val="594779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8616"/>
            <a:ext cx="12192001" cy="1570446"/>
          </a:xfrm>
          <a:prstGeom prst="rect">
            <a:avLst/>
          </a:prstGeom>
        </p:spPr>
      </p:pic>
      <p:sp>
        <p:nvSpPr>
          <p:cNvPr id="8" name="TextBox 7"/>
          <p:cNvSpPr txBox="1"/>
          <p:nvPr/>
        </p:nvSpPr>
        <p:spPr>
          <a:xfrm>
            <a:off x="-1" y="6023113"/>
            <a:ext cx="12192001" cy="834887"/>
          </a:xfrm>
          <a:prstGeom prst="rect">
            <a:avLst/>
          </a:prstGeom>
          <a:solidFill>
            <a:schemeClr val="accent6">
              <a:lumMod val="50000"/>
            </a:schemeClr>
          </a:solidFill>
        </p:spPr>
        <p:txBody>
          <a:bodyPr wrap="square" rtlCol="0">
            <a:spAutoFit/>
          </a:bodyPr>
          <a:lstStyle/>
          <a:p>
            <a:endParaRPr lang="en-US" dirty="0"/>
          </a:p>
        </p:txBody>
      </p:sp>
      <p:sp>
        <p:nvSpPr>
          <p:cNvPr id="9" name="TextBox 8"/>
          <p:cNvSpPr txBox="1"/>
          <p:nvPr/>
        </p:nvSpPr>
        <p:spPr>
          <a:xfrm>
            <a:off x="2570479" y="6178946"/>
            <a:ext cx="7051040" cy="523220"/>
          </a:xfrm>
          <a:prstGeom prst="rect">
            <a:avLst/>
          </a:prstGeom>
          <a:noFill/>
        </p:spPr>
        <p:txBody>
          <a:bodyPr wrap="square" rtlCol="0">
            <a:spAutoFit/>
          </a:bodyPr>
          <a:lstStyle/>
          <a:p>
            <a:pPr algn="ctr"/>
            <a:r>
              <a:rPr lang="en-US" sz="2800" dirty="0">
                <a:solidFill>
                  <a:schemeClr val="bg1">
                    <a:lumMod val="95000"/>
                  </a:schemeClr>
                </a:solidFill>
              </a:rPr>
              <a:t>www.feis-crs.org/feis/</a:t>
            </a:r>
            <a:endParaRPr lang="en-US" sz="2800" dirty="0"/>
          </a:p>
        </p:txBody>
      </p:sp>
      <p:sp>
        <p:nvSpPr>
          <p:cNvPr id="10" name="TextBox 9"/>
          <p:cNvSpPr txBox="1"/>
          <p:nvPr/>
        </p:nvSpPr>
        <p:spPr>
          <a:xfrm>
            <a:off x="1523999" y="1615441"/>
            <a:ext cx="9143999" cy="523220"/>
          </a:xfrm>
          <a:prstGeom prst="rect">
            <a:avLst/>
          </a:prstGeom>
          <a:noFill/>
        </p:spPr>
        <p:txBody>
          <a:bodyPr wrap="square" rtlCol="0">
            <a:spAutoFit/>
          </a:bodyPr>
          <a:lstStyle/>
          <a:p>
            <a:pPr algn="ctr"/>
            <a:r>
              <a:rPr lang="en-US" sz="2800" b="1" dirty="0" smtClean="0"/>
              <a:t>Why go to FEIS for syntheses?</a:t>
            </a:r>
            <a:endParaRPr lang="en-US" sz="2800" b="1" dirty="0"/>
          </a:p>
        </p:txBody>
      </p:sp>
      <p:pic>
        <p:nvPicPr>
          <p:cNvPr id="2" name="Picture 1"/>
          <p:cNvPicPr>
            <a:picLocks noChangeAspect="1"/>
          </p:cNvPicPr>
          <p:nvPr/>
        </p:nvPicPr>
        <p:blipFill>
          <a:blip r:embed="rId4"/>
          <a:stretch>
            <a:fillRect/>
          </a:stretch>
        </p:blipFill>
        <p:spPr>
          <a:xfrm>
            <a:off x="2457448" y="2872055"/>
            <a:ext cx="7277100" cy="2152650"/>
          </a:xfrm>
          <a:prstGeom prst="rect">
            <a:avLst/>
          </a:prstGeom>
        </p:spPr>
      </p:pic>
    </p:spTree>
    <p:extLst>
      <p:ext uri="{BB962C8B-B14F-4D97-AF65-F5344CB8AC3E}">
        <p14:creationId xmlns:p14="http://schemas.microsoft.com/office/powerpoint/2010/main" val="247073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999" y="1615441"/>
            <a:ext cx="9143999" cy="523220"/>
          </a:xfrm>
          <a:prstGeom prst="rect">
            <a:avLst/>
          </a:prstGeom>
          <a:noFill/>
        </p:spPr>
        <p:txBody>
          <a:bodyPr wrap="square" rtlCol="0">
            <a:spAutoFit/>
          </a:bodyPr>
          <a:lstStyle/>
          <a:p>
            <a:pPr algn="ctr"/>
            <a:r>
              <a:rPr lang="en-US" sz="2800" b="1" dirty="0" smtClean="0"/>
              <a:t>Why go to FEIS for syntheses?</a:t>
            </a:r>
            <a:endParaRPr lang="en-US" sz="28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8616"/>
            <a:ext cx="12192001" cy="1570446"/>
          </a:xfrm>
          <a:prstGeom prst="rect">
            <a:avLst/>
          </a:prstGeom>
        </p:spPr>
      </p:pic>
      <p:sp>
        <p:nvSpPr>
          <p:cNvPr id="8" name="TextBox 7"/>
          <p:cNvSpPr txBox="1"/>
          <p:nvPr/>
        </p:nvSpPr>
        <p:spPr>
          <a:xfrm>
            <a:off x="-1" y="6023113"/>
            <a:ext cx="12192001" cy="834887"/>
          </a:xfrm>
          <a:prstGeom prst="rect">
            <a:avLst/>
          </a:prstGeom>
          <a:solidFill>
            <a:schemeClr val="accent6">
              <a:lumMod val="50000"/>
            </a:schemeClr>
          </a:solidFill>
        </p:spPr>
        <p:txBody>
          <a:bodyPr wrap="square" rtlCol="0">
            <a:spAutoFit/>
          </a:bodyPr>
          <a:lstStyle/>
          <a:p>
            <a:endParaRPr lang="en-US" dirty="0"/>
          </a:p>
        </p:txBody>
      </p:sp>
      <p:sp>
        <p:nvSpPr>
          <p:cNvPr id="9" name="TextBox 8"/>
          <p:cNvSpPr txBox="1"/>
          <p:nvPr/>
        </p:nvSpPr>
        <p:spPr>
          <a:xfrm>
            <a:off x="2570479" y="6178946"/>
            <a:ext cx="7051040" cy="523220"/>
          </a:xfrm>
          <a:prstGeom prst="rect">
            <a:avLst/>
          </a:prstGeom>
          <a:noFill/>
        </p:spPr>
        <p:txBody>
          <a:bodyPr wrap="square" rtlCol="0">
            <a:spAutoFit/>
          </a:bodyPr>
          <a:lstStyle/>
          <a:p>
            <a:pPr algn="ctr"/>
            <a:r>
              <a:rPr lang="en-US" sz="2800" dirty="0">
                <a:solidFill>
                  <a:schemeClr val="bg1">
                    <a:lumMod val="95000"/>
                  </a:schemeClr>
                </a:solidFill>
              </a:rPr>
              <a:t>www.feis-crs.org/feis/</a:t>
            </a:r>
            <a:endParaRPr lang="en-US" sz="2800" dirty="0"/>
          </a:p>
        </p:txBody>
      </p:sp>
      <p:graphicFrame>
        <p:nvGraphicFramePr>
          <p:cNvPr id="10" name="Chart 9"/>
          <p:cNvGraphicFramePr/>
          <p:nvPr>
            <p:extLst>
              <p:ext uri="{D42A27DB-BD31-4B8C-83A1-F6EECF244321}">
                <p14:modId xmlns:p14="http://schemas.microsoft.com/office/powerpoint/2010/main" val="3885864817"/>
              </p:ext>
            </p:extLst>
          </p:nvPr>
        </p:nvGraphicFramePr>
        <p:xfrm>
          <a:off x="2645120" y="1933757"/>
          <a:ext cx="5963920" cy="3947633"/>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3658005" y="5653780"/>
            <a:ext cx="4951035" cy="369332"/>
          </a:xfrm>
          <a:prstGeom prst="rect">
            <a:avLst/>
          </a:prstGeom>
        </p:spPr>
        <p:txBody>
          <a:bodyPr wrap="none">
            <a:spAutoFit/>
          </a:bodyPr>
          <a:lstStyle/>
          <a:p>
            <a:r>
              <a:rPr lang="en-US" dirty="0"/>
              <a:t>Data from FRAMES Resource Catalog, 2014 May 11</a:t>
            </a:r>
          </a:p>
        </p:txBody>
      </p:sp>
    </p:spTree>
    <p:extLst>
      <p:ext uri="{BB962C8B-B14F-4D97-AF65-F5344CB8AC3E}">
        <p14:creationId xmlns:p14="http://schemas.microsoft.com/office/powerpoint/2010/main" val="28638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810571" y="0"/>
            <a:ext cx="7381430" cy="6858000"/>
          </a:xfrm>
          <a:prstGeom prst="rect">
            <a:avLst/>
          </a:prstGeom>
        </p:spPr>
      </p:pic>
      <p:sp>
        <p:nvSpPr>
          <p:cNvPr id="7" name="Title 1"/>
          <p:cNvSpPr>
            <a:spLocks noGrp="1"/>
          </p:cNvSpPr>
          <p:nvPr>
            <p:ph type="title"/>
          </p:nvPr>
        </p:nvSpPr>
        <p:spPr>
          <a:xfrm>
            <a:off x="411480" y="365125"/>
            <a:ext cx="10515600" cy="1325563"/>
          </a:xfrm>
        </p:spPr>
        <p:txBody>
          <a:bodyPr/>
          <a:lstStyle/>
          <a:p>
            <a:r>
              <a:rPr lang="en-US" b="1" dirty="0" smtClean="0">
                <a:solidFill>
                  <a:schemeClr val="bg1"/>
                </a:solidFill>
              </a:rPr>
              <a:t>FEIS Publications</a:t>
            </a:r>
            <a:endParaRPr lang="en-US" b="1" dirty="0">
              <a:solidFill>
                <a:schemeClr val="bg1"/>
              </a:solidFill>
            </a:endParaRPr>
          </a:p>
        </p:txBody>
      </p:sp>
      <p:sp>
        <p:nvSpPr>
          <p:cNvPr id="6" name="Content Placeholder 2"/>
          <p:cNvSpPr>
            <a:spLocks noGrp="1"/>
          </p:cNvSpPr>
          <p:nvPr>
            <p:ph idx="1"/>
          </p:nvPr>
        </p:nvSpPr>
        <p:spPr>
          <a:xfrm>
            <a:off x="411480" y="1825625"/>
            <a:ext cx="10515600" cy="4351338"/>
          </a:xfrm>
        </p:spPr>
        <p:txBody>
          <a:bodyPr>
            <a:normAutofit/>
          </a:bodyPr>
          <a:lstStyle/>
          <a:p>
            <a:pPr marL="0" indent="0">
              <a:buNone/>
            </a:pPr>
            <a:r>
              <a:rPr lang="en-US" sz="3600" dirty="0" smtClean="0">
                <a:solidFill>
                  <a:srgbClr val="FF0000"/>
                </a:solidFill>
              </a:rPr>
              <a:t>Species Reviews</a:t>
            </a:r>
          </a:p>
          <a:p>
            <a:pPr marL="0" indent="0">
              <a:buNone/>
            </a:pPr>
            <a:r>
              <a:rPr lang="en-US" sz="3600" dirty="0" smtClean="0">
                <a:solidFill>
                  <a:schemeClr val="bg1"/>
                </a:solidFill>
              </a:rPr>
              <a:t>Fire Regimes</a:t>
            </a:r>
          </a:p>
          <a:p>
            <a:pPr lvl="1"/>
            <a:r>
              <a:rPr lang="en-US" sz="3200" dirty="0">
                <a:solidFill>
                  <a:schemeClr val="bg1"/>
                </a:solidFill>
              </a:rPr>
              <a:t>Syntheses</a:t>
            </a:r>
          </a:p>
          <a:p>
            <a:pPr lvl="1"/>
            <a:r>
              <a:rPr lang="en-US" sz="3200" dirty="0" smtClean="0">
                <a:solidFill>
                  <a:schemeClr val="bg1"/>
                </a:solidFill>
              </a:rPr>
              <a:t>Reports</a:t>
            </a:r>
          </a:p>
          <a:p>
            <a:pPr marL="0" indent="0">
              <a:buNone/>
            </a:pPr>
            <a:r>
              <a:rPr lang="en-US" sz="3600" dirty="0">
                <a:solidFill>
                  <a:schemeClr val="bg1"/>
                </a:solidFill>
              </a:rPr>
              <a:t>Fire Studies</a:t>
            </a:r>
          </a:p>
          <a:p>
            <a:pPr marL="0" indent="0">
              <a:buNone/>
            </a:pPr>
            <a:endParaRPr lang="en-US" sz="3600" dirty="0">
              <a:solidFill>
                <a:schemeClr val="bg1"/>
              </a:solidFill>
            </a:endParaRPr>
          </a:p>
        </p:txBody>
      </p:sp>
      <p:sp>
        <p:nvSpPr>
          <p:cNvPr id="5" name="Oval 4"/>
          <p:cNvSpPr/>
          <p:nvPr/>
        </p:nvSpPr>
        <p:spPr>
          <a:xfrm>
            <a:off x="4308529" y="-1"/>
            <a:ext cx="4866468" cy="1962181"/>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390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11480" y="365125"/>
            <a:ext cx="10515600" cy="1325563"/>
          </a:xfrm>
        </p:spPr>
        <p:txBody>
          <a:bodyPr/>
          <a:lstStyle/>
          <a:p>
            <a:r>
              <a:rPr lang="en-US" b="1" dirty="0" smtClean="0">
                <a:solidFill>
                  <a:schemeClr val="bg1"/>
                </a:solidFill>
              </a:rPr>
              <a:t>FEIS Publications</a:t>
            </a:r>
            <a:endParaRPr lang="en-US" b="1" dirty="0">
              <a:solidFill>
                <a:schemeClr val="bg1"/>
              </a:solidFill>
            </a:endParaRPr>
          </a:p>
        </p:txBody>
      </p:sp>
      <p:sp>
        <p:nvSpPr>
          <p:cNvPr id="6" name="Content Placeholder 2"/>
          <p:cNvSpPr>
            <a:spLocks noGrp="1"/>
          </p:cNvSpPr>
          <p:nvPr>
            <p:ph idx="1"/>
          </p:nvPr>
        </p:nvSpPr>
        <p:spPr>
          <a:xfrm>
            <a:off x="411480" y="1825625"/>
            <a:ext cx="10515600" cy="4351338"/>
          </a:xfrm>
        </p:spPr>
        <p:txBody>
          <a:bodyPr>
            <a:normAutofit/>
          </a:bodyPr>
          <a:lstStyle/>
          <a:p>
            <a:pPr marL="0" indent="0">
              <a:buNone/>
            </a:pPr>
            <a:r>
              <a:rPr lang="en-US" sz="3600" dirty="0" smtClean="0">
                <a:solidFill>
                  <a:schemeClr val="bg1"/>
                </a:solidFill>
              </a:rPr>
              <a:t>Species Reviews</a:t>
            </a:r>
          </a:p>
          <a:p>
            <a:pPr marL="0" indent="0">
              <a:buNone/>
            </a:pPr>
            <a:r>
              <a:rPr lang="en-US" sz="3600" dirty="0" smtClean="0">
                <a:solidFill>
                  <a:srgbClr val="FF0000"/>
                </a:solidFill>
              </a:rPr>
              <a:t>Fire Regimes</a:t>
            </a:r>
            <a:endParaRPr lang="en-US" sz="3600" dirty="0" smtClean="0">
              <a:solidFill>
                <a:srgbClr val="FFFF00"/>
              </a:solidFill>
            </a:endParaRPr>
          </a:p>
          <a:p>
            <a:pPr lvl="1"/>
            <a:r>
              <a:rPr lang="en-US" sz="3200" dirty="0">
                <a:solidFill>
                  <a:schemeClr val="bg1"/>
                </a:solidFill>
              </a:rPr>
              <a:t>Syntheses</a:t>
            </a:r>
          </a:p>
          <a:p>
            <a:pPr lvl="1"/>
            <a:r>
              <a:rPr lang="en-US" sz="3200" dirty="0" smtClean="0">
                <a:solidFill>
                  <a:schemeClr val="bg1"/>
                </a:solidFill>
              </a:rPr>
              <a:t>Reports</a:t>
            </a:r>
          </a:p>
          <a:p>
            <a:pPr marL="0" indent="0">
              <a:buNone/>
            </a:pPr>
            <a:r>
              <a:rPr lang="en-US" sz="3600" dirty="0" smtClean="0">
                <a:solidFill>
                  <a:schemeClr val="bg1"/>
                </a:solidFill>
              </a:rPr>
              <a:t>Fire </a:t>
            </a:r>
            <a:r>
              <a:rPr lang="en-US" sz="3600" dirty="0">
                <a:solidFill>
                  <a:schemeClr val="bg1"/>
                </a:solidFill>
              </a:rPr>
              <a:t>Studies</a:t>
            </a:r>
          </a:p>
          <a:p>
            <a:pPr marL="0" indent="0">
              <a:buNone/>
            </a:pPr>
            <a:endParaRPr lang="en-US" sz="3600" dirty="0">
              <a:solidFill>
                <a:schemeClr val="bg1"/>
              </a:solidFill>
            </a:endParaRPr>
          </a:p>
        </p:txBody>
      </p:sp>
      <p:sp>
        <p:nvSpPr>
          <p:cNvPr id="7" name="Content Placeholder 2"/>
          <p:cNvSpPr txBox="1">
            <a:spLocks/>
          </p:cNvSpPr>
          <p:nvPr/>
        </p:nvSpPr>
        <p:spPr>
          <a:xfrm>
            <a:off x="411480" y="1825625"/>
            <a:ext cx="10515600" cy="4351338"/>
          </a:xfrm>
          <a:prstGeom prst="rect">
            <a:avLst/>
          </a:prstGeom>
          <a:solidFill>
            <a:schemeClr val="accent6">
              <a:lumMod val="5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solidFill>
                  <a:schemeClr val="bg1"/>
                </a:solidFill>
              </a:rPr>
              <a:t>Species Reviews</a:t>
            </a:r>
          </a:p>
          <a:p>
            <a:pPr marL="0" indent="0">
              <a:buFont typeface="Arial" panose="020B0604020202020204" pitchFamily="34" charset="0"/>
              <a:buNone/>
            </a:pPr>
            <a:r>
              <a:rPr lang="en-US" sz="3600" dirty="0" smtClean="0">
                <a:solidFill>
                  <a:srgbClr val="FF0000"/>
                </a:solidFill>
              </a:rPr>
              <a:t>Fire Regimes</a:t>
            </a:r>
            <a:endParaRPr lang="en-US" sz="3600" dirty="0" smtClean="0">
              <a:solidFill>
                <a:srgbClr val="FFFF00"/>
              </a:solidFill>
            </a:endParaRPr>
          </a:p>
          <a:p>
            <a:pPr lvl="1"/>
            <a:r>
              <a:rPr lang="en-US" sz="3200" dirty="0" smtClean="0">
                <a:solidFill>
                  <a:srgbClr val="FF0000"/>
                </a:solidFill>
              </a:rPr>
              <a:t>Syntheses</a:t>
            </a:r>
          </a:p>
          <a:p>
            <a:pPr lvl="1"/>
            <a:r>
              <a:rPr lang="en-US" sz="3200" dirty="0" smtClean="0">
                <a:solidFill>
                  <a:schemeClr val="bg1"/>
                </a:solidFill>
              </a:rPr>
              <a:t>Reports</a:t>
            </a:r>
          </a:p>
          <a:p>
            <a:pPr marL="0" indent="0">
              <a:buFont typeface="Arial" panose="020B0604020202020204" pitchFamily="34" charset="0"/>
              <a:buNone/>
            </a:pPr>
            <a:r>
              <a:rPr lang="en-US" sz="3600" dirty="0" smtClean="0">
                <a:solidFill>
                  <a:schemeClr val="bg1"/>
                </a:solidFill>
              </a:rPr>
              <a:t>Fire Studies</a:t>
            </a:r>
          </a:p>
          <a:p>
            <a:pPr marL="0" indent="0">
              <a:buFont typeface="Arial" panose="020B0604020202020204" pitchFamily="34" charset="0"/>
              <a:buNone/>
            </a:pPr>
            <a:endParaRPr lang="en-US" sz="3600" dirty="0">
              <a:solidFill>
                <a:schemeClr val="bg1"/>
              </a:solidFill>
            </a:endParaRPr>
          </a:p>
        </p:txBody>
      </p:sp>
      <p:pic>
        <p:nvPicPr>
          <p:cNvPr id="2" name="Picture 1"/>
          <p:cNvPicPr>
            <a:picLocks noChangeAspect="1"/>
          </p:cNvPicPr>
          <p:nvPr/>
        </p:nvPicPr>
        <p:blipFill>
          <a:blip r:embed="rId3"/>
          <a:stretch>
            <a:fillRect/>
          </a:stretch>
        </p:blipFill>
        <p:spPr>
          <a:xfrm>
            <a:off x="5163905" y="0"/>
            <a:ext cx="7028096" cy="6858000"/>
          </a:xfrm>
          <a:prstGeom prst="rect">
            <a:avLst/>
          </a:prstGeom>
        </p:spPr>
      </p:pic>
      <p:sp>
        <p:nvSpPr>
          <p:cNvPr id="8" name="Rectangle 7"/>
          <p:cNvSpPr/>
          <p:nvPr/>
        </p:nvSpPr>
        <p:spPr>
          <a:xfrm>
            <a:off x="8305800" y="1935480"/>
            <a:ext cx="3688080" cy="563880"/>
          </a:xfrm>
          <a:prstGeom prst="rect">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183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6109" y="40061"/>
            <a:ext cx="7021421" cy="604543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595" y="701536"/>
            <a:ext cx="6764125" cy="5226824"/>
          </a:xfrm>
          <a:prstGeom prst="rect">
            <a:avLst/>
          </a:prstGeom>
        </p:spPr>
      </p:pic>
      <p:pic>
        <p:nvPicPr>
          <p:cNvPr id="7" name="Picture 6"/>
          <p:cNvPicPr>
            <a:picLocks noChangeAspect="1"/>
          </p:cNvPicPr>
          <p:nvPr/>
        </p:nvPicPr>
        <p:blipFill>
          <a:blip r:embed="rId5"/>
          <a:stretch>
            <a:fillRect/>
          </a:stretch>
        </p:blipFill>
        <p:spPr>
          <a:xfrm>
            <a:off x="2357437" y="701537"/>
            <a:ext cx="7686675" cy="4686300"/>
          </a:xfrm>
          <a:prstGeom prst="rect">
            <a:avLst/>
          </a:prstGeom>
        </p:spPr>
      </p:pic>
      <p:pic>
        <p:nvPicPr>
          <p:cNvPr id="9" name="Picture 8"/>
          <p:cNvPicPr>
            <a:picLocks noChangeAspect="1"/>
          </p:cNvPicPr>
          <p:nvPr/>
        </p:nvPicPr>
        <p:blipFill>
          <a:blip r:embed="rId6"/>
          <a:stretch>
            <a:fillRect/>
          </a:stretch>
        </p:blipFill>
        <p:spPr>
          <a:xfrm>
            <a:off x="1976436" y="3444737"/>
            <a:ext cx="8448675" cy="1943100"/>
          </a:xfrm>
          <a:prstGeom prst="rect">
            <a:avLst/>
          </a:prstGeom>
        </p:spPr>
      </p:pic>
      <p:pic>
        <p:nvPicPr>
          <p:cNvPr id="10" name="Picture 9"/>
          <p:cNvPicPr>
            <a:picLocks noChangeAspect="1"/>
          </p:cNvPicPr>
          <p:nvPr/>
        </p:nvPicPr>
        <p:blipFill>
          <a:blip r:embed="rId7"/>
          <a:stretch>
            <a:fillRect/>
          </a:stretch>
        </p:blipFill>
        <p:spPr>
          <a:xfrm>
            <a:off x="3546820" y="4095750"/>
            <a:ext cx="8467725" cy="2762250"/>
          </a:xfrm>
          <a:prstGeom prst="rect">
            <a:avLst/>
          </a:prstGeom>
        </p:spPr>
      </p:pic>
    </p:spTree>
    <p:extLst>
      <p:ext uri="{BB962C8B-B14F-4D97-AF65-F5344CB8AC3E}">
        <p14:creationId xmlns:p14="http://schemas.microsoft.com/office/powerpoint/2010/main" val="150412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2929</TotalTime>
  <Words>2600</Words>
  <Application>Microsoft Office PowerPoint</Application>
  <PresentationFormat>Widescreen</PresentationFormat>
  <Paragraphs>271</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Symbol</vt:lpstr>
      <vt:lpstr>Times New Roman</vt:lpstr>
      <vt:lpstr>Wingdings</vt:lpstr>
      <vt:lpstr>Office Theme</vt:lpstr>
      <vt:lpstr>Finding the Best Available Science on Fire Effects and Fire Regimes </vt:lpstr>
      <vt:lpstr>Seeking Information on Fire</vt:lpstr>
      <vt:lpstr>PowerPoint Presentation</vt:lpstr>
      <vt:lpstr>PowerPoint Presentation</vt:lpstr>
      <vt:lpstr>PowerPoint Presentation</vt:lpstr>
      <vt:lpstr>PowerPoint Presentation</vt:lpstr>
      <vt:lpstr>FEIS Publications</vt:lpstr>
      <vt:lpstr>FEIS Publications</vt:lpstr>
      <vt:lpstr>PowerPoint Presentation</vt:lpstr>
      <vt:lpstr>FEIS Publications</vt:lpstr>
      <vt:lpstr>PowerPoint Presentation</vt:lpstr>
      <vt:lpstr>PowerPoint Presentation</vt:lpstr>
      <vt:lpstr>FEIS Publications</vt:lpstr>
      <vt:lpstr>FEIS Publications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Seeking Information on Fire</vt:lpstr>
      <vt:lpstr>PowerPoint Presentation</vt:lpstr>
      <vt:lpstr>PowerPoint Presentation</vt:lpstr>
      <vt:lpstr>PowerPoint Presentation</vt:lpstr>
    </vt:vector>
  </TitlesOfParts>
  <Company>USDA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Innes, Robin -FS</dc:creator>
  <cp:lastModifiedBy>Zouhar, Kristin L -FS</cp:lastModifiedBy>
  <cp:revision>212</cp:revision>
  <cp:lastPrinted>2016-02-19T15:10:05Z</cp:lastPrinted>
  <dcterms:created xsi:type="dcterms:W3CDTF">2015-10-07T19:27:34Z</dcterms:created>
  <dcterms:modified xsi:type="dcterms:W3CDTF">2016-02-19T19:30:19Z</dcterms:modified>
</cp:coreProperties>
</file>