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88" r:id="rId3"/>
    <p:sldId id="315" r:id="rId4"/>
    <p:sldId id="273" r:id="rId5"/>
    <p:sldId id="276" r:id="rId6"/>
    <p:sldId id="274" r:id="rId7"/>
    <p:sldId id="278" r:id="rId8"/>
    <p:sldId id="309" r:id="rId9"/>
    <p:sldId id="304" r:id="rId10"/>
    <p:sldId id="306" r:id="rId11"/>
    <p:sldId id="307" r:id="rId12"/>
    <p:sldId id="308" r:id="rId13"/>
    <p:sldId id="311" r:id="rId14"/>
    <p:sldId id="289" r:id="rId15"/>
    <p:sldId id="290" r:id="rId16"/>
    <p:sldId id="310" r:id="rId17"/>
    <p:sldId id="297" r:id="rId18"/>
    <p:sldId id="317" r:id="rId19"/>
    <p:sldId id="291" r:id="rId20"/>
    <p:sldId id="292" r:id="rId21"/>
    <p:sldId id="300" r:id="rId22"/>
    <p:sldId id="305" r:id="rId23"/>
    <p:sldId id="263" r:id="rId24"/>
    <p:sldId id="279" r:id="rId25"/>
    <p:sldId id="282" r:id="rId26"/>
    <p:sldId id="281" r:id="rId27"/>
    <p:sldId id="264" r:id="rId28"/>
    <p:sldId id="284" r:id="rId29"/>
    <p:sldId id="265" r:id="rId30"/>
    <p:sldId id="266" r:id="rId31"/>
    <p:sldId id="267" r:id="rId32"/>
    <p:sldId id="283" r:id="rId33"/>
    <p:sldId id="287" r:id="rId34"/>
    <p:sldId id="286" r:id="rId35"/>
    <p:sldId id="316" r:id="rId36"/>
    <p:sldId id="293" r:id="rId37"/>
    <p:sldId id="294" r:id="rId38"/>
    <p:sldId id="312" r:id="rId39"/>
    <p:sldId id="313" r:id="rId40"/>
    <p:sldId id="295" r:id="rId41"/>
    <p:sldId id="296" r:id="rId42"/>
    <p:sldId id="303" r:id="rId43"/>
    <p:sldId id="318" r:id="rId44"/>
    <p:sldId id="298" r:id="rId45"/>
    <p:sldId id="299" r:id="rId46"/>
    <p:sldId id="314" r:id="rId47"/>
    <p:sldId id="285" r:id="rId4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0" autoAdjust="0"/>
    <p:restoredTop sz="94660"/>
  </p:normalViewPr>
  <p:slideViewPr>
    <p:cSldViewPr>
      <p:cViewPr varScale="1">
        <p:scale>
          <a:sx n="106" d="100"/>
          <a:sy n="106" d="100"/>
        </p:scale>
        <p:origin x="136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AD5F0F7-13AE-432C-8481-09DBEB52A054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9237FB-097E-452D-99B7-C4C4EB27C9E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756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1: establishes nature of partnership (very similar to a WBL agreement)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2: lays out opportunities for student work (HFRA)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3: where required, accounts for housing, transportation and other logistics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237FB-097E-452D-99B7-C4C4EB27C9EA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85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537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007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5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031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352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965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110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19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7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401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548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D5CED-4521-4D9C-93E9-72CCBE10AB60}" type="datetimeFigureOut">
              <a:rPr lang="en-US" smtClean="0"/>
              <a:t>6/20/2017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73F5F-9375-4738-81A6-0518130071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48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232733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JCCCCs and the Forest Service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191000"/>
            <a:ext cx="6400800" cy="1295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Creating the Citizen Steward of Tomorrow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609600"/>
            <a:ext cx="1600200" cy="1600200"/>
          </a:xfrm>
          <a:prstGeom prst="rect">
            <a:avLst/>
          </a:prstGeom>
        </p:spPr>
      </p:pic>
      <p:pic>
        <p:nvPicPr>
          <p:cNvPr id="2050" name="Picture 2" descr="C:\Users\ceszymanski\AppData\Local\Microsoft\Windows\Temporary Internet Files\Content.Outlook\YTQ9FIRU\jclogo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09600"/>
            <a:ext cx="1600200" cy="175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964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TRADES AT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Construction</a:t>
            </a:r>
          </a:p>
          <a:p>
            <a:pPr lvl="1"/>
            <a:r>
              <a:rPr lang="en-US" dirty="0" smtClean="0"/>
              <a:t>Bricklaying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Carpentry</a:t>
            </a:r>
          </a:p>
          <a:p>
            <a:pPr lvl="1"/>
            <a:r>
              <a:rPr lang="en-US" dirty="0" smtClean="0"/>
              <a:t>Cement Masonry</a:t>
            </a:r>
          </a:p>
          <a:p>
            <a:pPr lvl="1"/>
            <a:r>
              <a:rPr lang="en-US" dirty="0" smtClean="0"/>
              <a:t>Construction </a:t>
            </a:r>
            <a:r>
              <a:rPr lang="en-US" dirty="0"/>
              <a:t>Craft </a:t>
            </a:r>
            <a:r>
              <a:rPr lang="en-US" dirty="0" smtClean="0"/>
              <a:t>Laborer</a:t>
            </a:r>
          </a:p>
          <a:p>
            <a:pPr lvl="1"/>
            <a:r>
              <a:rPr lang="en-US" dirty="0" smtClean="0"/>
              <a:t>Electrician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Facilities Maintenance</a:t>
            </a:r>
          </a:p>
          <a:p>
            <a:pPr lvl="1"/>
            <a:r>
              <a:rPr lang="en-US" dirty="0" smtClean="0"/>
              <a:t>Floor Coverings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Heavy </a:t>
            </a:r>
            <a:r>
              <a:rPr lang="en-US" dirty="0">
                <a:solidFill>
                  <a:srgbClr val="FF0000"/>
                </a:solidFill>
              </a:rPr>
              <a:t>Equipment </a:t>
            </a:r>
            <a:r>
              <a:rPr lang="en-US" dirty="0" smtClean="0">
                <a:solidFill>
                  <a:srgbClr val="FF0000"/>
                </a:solidFill>
              </a:rPr>
              <a:t>Operations</a:t>
            </a:r>
            <a:endParaRPr lang="en-US" dirty="0" smtClean="0"/>
          </a:p>
          <a:p>
            <a:pPr lvl="1"/>
            <a:r>
              <a:rPr lang="en-US" dirty="0" smtClean="0"/>
              <a:t>Material handler</a:t>
            </a:r>
          </a:p>
          <a:p>
            <a:pPr lvl="1"/>
            <a:r>
              <a:rPr lang="en-US" dirty="0" smtClean="0"/>
              <a:t>Painting</a:t>
            </a:r>
          </a:p>
          <a:p>
            <a:pPr lvl="1"/>
            <a:r>
              <a:rPr lang="en-US" dirty="0" smtClean="0"/>
              <a:t>Plastering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Plumbing</a:t>
            </a:r>
          </a:p>
          <a:p>
            <a:pPr lvl="1"/>
            <a:r>
              <a:rPr lang="en-US" dirty="0" smtClean="0"/>
              <a:t>Welding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33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TRADES AT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HEALTH OCCUPATIONS</a:t>
            </a:r>
          </a:p>
          <a:p>
            <a:pPr lvl="1"/>
            <a:r>
              <a:rPr lang="en-US" dirty="0" smtClean="0"/>
              <a:t>Nurse Assistance Home Health Aide</a:t>
            </a:r>
          </a:p>
          <a:p>
            <a:pPr lvl="1"/>
            <a:r>
              <a:rPr lang="en-US" dirty="0" smtClean="0"/>
              <a:t>Pharmacy Technician</a:t>
            </a:r>
          </a:p>
          <a:p>
            <a:pPr lvl="1"/>
            <a:r>
              <a:rPr lang="en-US" dirty="0" smtClean="0"/>
              <a:t>Medical Office Support</a:t>
            </a:r>
          </a:p>
          <a:p>
            <a:r>
              <a:rPr lang="en-US" dirty="0" smtClean="0"/>
              <a:t>INFORMATION TECHNOLOGY</a:t>
            </a:r>
          </a:p>
          <a:p>
            <a:pPr lvl="1"/>
            <a:r>
              <a:rPr lang="en-US" dirty="0" smtClean="0"/>
              <a:t>Computer Networking/CISCO</a:t>
            </a:r>
          </a:p>
          <a:p>
            <a:pPr lvl="1"/>
            <a:r>
              <a:rPr lang="en-US" dirty="0" smtClean="0"/>
              <a:t>Computer </a:t>
            </a:r>
            <a:r>
              <a:rPr lang="en-US" dirty="0"/>
              <a:t>Technology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2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TRADES ON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CULINARY ARTS</a:t>
            </a:r>
          </a:p>
          <a:p>
            <a:r>
              <a:rPr lang="en-US" dirty="0" smtClean="0"/>
              <a:t>MECHANICAL</a:t>
            </a:r>
          </a:p>
          <a:p>
            <a:pPr lvl="1"/>
            <a:r>
              <a:rPr lang="en-US" dirty="0" smtClean="0"/>
              <a:t>Automotive  Technology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Heavy </a:t>
            </a:r>
            <a:r>
              <a:rPr lang="en-US" dirty="0">
                <a:solidFill>
                  <a:srgbClr val="FF0000"/>
                </a:solidFill>
              </a:rPr>
              <a:t>Construction Equipment 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Mechanic</a:t>
            </a:r>
          </a:p>
          <a:p>
            <a:pPr lvl="1"/>
            <a:r>
              <a:rPr lang="en-US" dirty="0" smtClean="0"/>
              <a:t>General </a:t>
            </a:r>
            <a:r>
              <a:rPr lang="en-US" dirty="0"/>
              <a:t>Service Technology</a:t>
            </a:r>
          </a:p>
          <a:p>
            <a:pPr lvl="1"/>
            <a:r>
              <a:rPr lang="en-US" dirty="0"/>
              <a:t>Heavy Truck Driving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457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CORPS TRAINING 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Training at a Job Corps Center will focus on these areas:</a:t>
            </a:r>
          </a:p>
          <a:p>
            <a:pPr lvl="1"/>
            <a:r>
              <a:rPr lang="en-US" dirty="0" smtClean="0"/>
              <a:t>Trades</a:t>
            </a:r>
          </a:p>
          <a:p>
            <a:pPr lvl="1"/>
            <a:r>
              <a:rPr lang="en-US" dirty="0" smtClean="0"/>
              <a:t>Natural Resources training (fire, engineering, wilderness, aquatics)</a:t>
            </a:r>
          </a:p>
          <a:p>
            <a:pPr lvl="1"/>
            <a:r>
              <a:rPr lang="en-US" dirty="0" smtClean="0"/>
              <a:t>Potential to add additional training courses</a:t>
            </a:r>
          </a:p>
          <a:p>
            <a:pPr lvl="2"/>
            <a:r>
              <a:rPr lang="en-US" dirty="0" smtClean="0"/>
              <a:t>GIS (Geographic Information Systems)</a:t>
            </a:r>
          </a:p>
          <a:p>
            <a:pPr lvl="2"/>
            <a:r>
              <a:rPr lang="en-US" dirty="0" smtClean="0"/>
              <a:t>Radio repair</a:t>
            </a:r>
          </a:p>
          <a:p>
            <a:pPr lvl="2"/>
            <a:r>
              <a:rPr lang="en-US" dirty="0" smtClean="0"/>
              <a:t>Administration of permits (special uses)</a:t>
            </a:r>
          </a:p>
          <a:p>
            <a:pPr lvl="1"/>
            <a:r>
              <a:rPr lang="en-US" dirty="0" smtClean="0"/>
              <a:t>Training courses focuses on certification more than a trade that must be sanctioned by DOL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91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Fire</a:t>
            </a:r>
          </a:p>
          <a:p>
            <a:pPr lvl="1"/>
            <a:r>
              <a:rPr lang="en-US" dirty="0" smtClean="0"/>
              <a:t>26 Job Corps Civilian Conservation Centers have a Fire militia (Guard School for fire crews or camp crews)</a:t>
            </a:r>
          </a:p>
          <a:p>
            <a:pPr lvl="1"/>
            <a:r>
              <a:rPr lang="en-US" dirty="0" smtClean="0"/>
              <a:t>Five centers have a Forestry/Fire trade</a:t>
            </a:r>
          </a:p>
          <a:p>
            <a:pPr lvl="2"/>
            <a:r>
              <a:rPr lang="en-US" dirty="0" smtClean="0"/>
              <a:t>Curlew (Washington)</a:t>
            </a:r>
          </a:p>
          <a:p>
            <a:pPr lvl="2"/>
            <a:r>
              <a:rPr lang="en-US" dirty="0" smtClean="0"/>
              <a:t>Oconaluftee (North Carolina)</a:t>
            </a:r>
          </a:p>
          <a:p>
            <a:pPr lvl="2"/>
            <a:r>
              <a:rPr lang="en-US" dirty="0" smtClean="0"/>
              <a:t>Timber Lake (Oregon)</a:t>
            </a:r>
          </a:p>
          <a:p>
            <a:pPr lvl="2"/>
            <a:r>
              <a:rPr lang="en-US" dirty="0" smtClean="0"/>
              <a:t>Trapper Creek (Montana)</a:t>
            </a:r>
          </a:p>
          <a:p>
            <a:pPr lvl="2"/>
            <a:r>
              <a:rPr lang="en-US" dirty="0" smtClean="0"/>
              <a:t>Wolf Creek (Oregon)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39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Training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Currently there are 2 Centers with an Advanced Fire trade</a:t>
            </a:r>
          </a:p>
          <a:p>
            <a:pPr lvl="1"/>
            <a:r>
              <a:rPr lang="en-US" dirty="0" smtClean="0"/>
              <a:t>Schenck (North Carolina)</a:t>
            </a:r>
          </a:p>
          <a:p>
            <a:pPr lvl="1"/>
            <a:r>
              <a:rPr lang="en-US" dirty="0" smtClean="0"/>
              <a:t>Centennial (Idaho)</a:t>
            </a:r>
          </a:p>
          <a:p>
            <a:r>
              <a:rPr lang="en-US" dirty="0" smtClean="0"/>
              <a:t>Development of 1-2 additional centers in the West with an Advanced Fire trade</a:t>
            </a:r>
          </a:p>
          <a:p>
            <a:pPr lvl="1"/>
            <a:r>
              <a:rPr lang="en-US" dirty="0" smtClean="0"/>
              <a:t>Collbran (Colorado)</a:t>
            </a:r>
          </a:p>
          <a:p>
            <a:pPr lvl="1"/>
            <a:r>
              <a:rPr lang="en-US" dirty="0" smtClean="0"/>
              <a:t>Trapper Creek (Montana)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64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Student Training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628606"/>
          </a:xfrm>
        </p:spPr>
        <p:txBody>
          <a:bodyPr>
            <a:normAutofit/>
          </a:bodyPr>
          <a:lstStyle/>
          <a:p>
            <a:r>
              <a:rPr lang="en-US" dirty="0" smtClean="0"/>
              <a:t>Wilderness</a:t>
            </a:r>
          </a:p>
          <a:p>
            <a:pPr lvl="1"/>
            <a:r>
              <a:rPr lang="en-US" dirty="0" smtClean="0"/>
              <a:t>8 week certificate training course thru the Arthur Cahart Wilderness Institute (certified)</a:t>
            </a:r>
          </a:p>
          <a:p>
            <a:pPr lvl="1"/>
            <a:r>
              <a:rPr lang="en-US" dirty="0" smtClean="0"/>
              <a:t>Trapper Creek Job Corps Civilian Conservation Center (Montana) established the curriculum</a:t>
            </a:r>
          </a:p>
          <a:p>
            <a:pPr lvl="1"/>
            <a:r>
              <a:rPr lang="en-US" dirty="0" smtClean="0"/>
              <a:t>17 Centers have trained staff to implement the training curriculum</a:t>
            </a:r>
          </a:p>
          <a:p>
            <a:pPr lvl="1"/>
            <a:r>
              <a:rPr lang="en-US" dirty="0" smtClean="0"/>
              <a:t>Training includes (cross-cut saw, trail maintenance, handling an axe, etc.)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9515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 Training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Historic Preservation</a:t>
            </a:r>
          </a:p>
          <a:p>
            <a:pPr lvl="1"/>
            <a:r>
              <a:rPr lang="en-US" dirty="0" smtClean="0"/>
              <a:t>Opportunity to work on a Histi-Corps project</a:t>
            </a:r>
          </a:p>
          <a:p>
            <a:pPr lvl="1"/>
            <a:r>
              <a:rPr lang="en-US" dirty="0" smtClean="0"/>
              <a:t>Opportunity to refurbish old fire lookout towers</a:t>
            </a:r>
          </a:p>
          <a:p>
            <a:pPr lvl="1"/>
            <a:r>
              <a:rPr lang="en-US" dirty="0"/>
              <a:t>R</a:t>
            </a:r>
            <a:r>
              <a:rPr lang="en-US" dirty="0" smtClean="0"/>
              <a:t>estoration of 3 historic lookout tower projects identified for Job Corps program in 2016 and 2017</a:t>
            </a:r>
          </a:p>
          <a:p>
            <a:pPr lvl="1"/>
            <a:r>
              <a:rPr lang="en-US" dirty="0" smtClean="0"/>
              <a:t>In 2016 two centers worked on two historic preservation projects (cabin or warming hut) </a:t>
            </a:r>
          </a:p>
          <a:p>
            <a:pPr lvl="1"/>
            <a:r>
              <a:rPr lang="en-US" dirty="0" smtClean="0"/>
              <a:t>Silax cabin in Oregon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48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Training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Historic Preservation</a:t>
            </a:r>
          </a:p>
          <a:p>
            <a:pPr lvl="1"/>
            <a:r>
              <a:rPr lang="en-US" dirty="0" smtClean="0"/>
              <a:t>Development of a curriculum for teaching Job Corps students skills to restore a historical building</a:t>
            </a:r>
          </a:p>
          <a:p>
            <a:pPr lvl="1"/>
            <a:r>
              <a:rPr lang="en-US" dirty="0" smtClean="0"/>
              <a:t>This training could be taught to students in carpentry, welding, facility maintenance</a:t>
            </a:r>
          </a:p>
          <a:p>
            <a:pPr lvl="1"/>
            <a:r>
              <a:rPr lang="en-US" dirty="0" smtClean="0"/>
              <a:t>Curriculum to be certified by the National Park Service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41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Student Training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86400"/>
          </a:xfrm>
        </p:spPr>
        <p:txBody>
          <a:bodyPr>
            <a:normAutofit/>
          </a:bodyPr>
          <a:lstStyle/>
          <a:p>
            <a:r>
              <a:rPr lang="en-US" dirty="0" smtClean="0"/>
              <a:t>Aquatics</a:t>
            </a:r>
          </a:p>
          <a:p>
            <a:pPr lvl="1"/>
            <a:r>
              <a:rPr lang="en-US" dirty="0" smtClean="0"/>
              <a:t>Working to develop an 80 hour (two week) training course</a:t>
            </a:r>
          </a:p>
          <a:p>
            <a:pPr lvl="1"/>
            <a:r>
              <a:rPr lang="en-US" dirty="0" smtClean="0"/>
              <a:t>Trout Unlimited certification (16 hours first level course on-line)</a:t>
            </a:r>
          </a:p>
          <a:p>
            <a:pPr lvl="1"/>
            <a:r>
              <a:rPr lang="en-US" dirty="0" smtClean="0"/>
              <a:t>Working to develop a second level of certification thru Trout Unlimited</a:t>
            </a:r>
          </a:p>
          <a:p>
            <a:pPr lvl="1"/>
            <a:r>
              <a:rPr lang="en-US" dirty="0" smtClean="0"/>
              <a:t>Linking with additional training thru Oregon State University and/or other 4 years colleges/universities</a:t>
            </a:r>
          </a:p>
          <a:p>
            <a:pPr marL="0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364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80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Training -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Engineering – in development</a:t>
            </a:r>
          </a:p>
          <a:p>
            <a:pPr lvl="1"/>
            <a:r>
              <a:rPr lang="en-US" dirty="0" smtClean="0"/>
              <a:t>Facilities</a:t>
            </a:r>
          </a:p>
          <a:p>
            <a:pPr lvl="1"/>
            <a:r>
              <a:rPr lang="en-US" dirty="0" smtClean="0"/>
              <a:t>Trails</a:t>
            </a:r>
          </a:p>
          <a:p>
            <a:pPr lvl="1"/>
            <a:r>
              <a:rPr lang="en-US" dirty="0" smtClean="0"/>
              <a:t>Bridges</a:t>
            </a:r>
          </a:p>
          <a:p>
            <a:pPr lvl="1"/>
            <a:r>
              <a:rPr lang="en-US" dirty="0" smtClean="0"/>
              <a:t>Signs (seven centers can make large or small signs)</a:t>
            </a:r>
          </a:p>
          <a:p>
            <a:pPr lvl="2"/>
            <a:r>
              <a:rPr lang="en-US" dirty="0" smtClean="0"/>
              <a:t>Angell (Oregon)</a:t>
            </a:r>
          </a:p>
          <a:p>
            <a:pPr lvl="2"/>
            <a:r>
              <a:rPr lang="en-US" dirty="0" smtClean="0"/>
              <a:t>Blackwell (Wisconsin)</a:t>
            </a:r>
          </a:p>
          <a:p>
            <a:pPr lvl="2"/>
            <a:r>
              <a:rPr lang="en-US" dirty="0" smtClean="0"/>
              <a:t>Collbran (Colorado)</a:t>
            </a:r>
          </a:p>
          <a:p>
            <a:pPr lvl="2"/>
            <a:r>
              <a:rPr lang="en-US" dirty="0" smtClean="0"/>
              <a:t>Curlew (Washington)</a:t>
            </a:r>
          </a:p>
          <a:p>
            <a:pPr lvl="2"/>
            <a:r>
              <a:rPr lang="en-US" dirty="0" smtClean="0"/>
              <a:t>Frenchburg (Kentucky)</a:t>
            </a:r>
          </a:p>
          <a:p>
            <a:pPr lvl="2"/>
            <a:r>
              <a:rPr lang="en-US" dirty="0" smtClean="0"/>
              <a:t>Trapper Creek (Montana)</a:t>
            </a:r>
            <a:endParaRPr lang="en-US" dirty="0"/>
          </a:p>
          <a:p>
            <a:pPr lvl="2"/>
            <a:r>
              <a:rPr lang="en-US" dirty="0" smtClean="0"/>
              <a:t>Wolf Creek (Oregon)</a:t>
            </a:r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C:\Users\tterrell\AppData\Local\Microsoft\Windows\Temporary Internet Files\Content.Outlook\MTS1Q4SL\DSCN04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01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tterrell\Documents\job.corps.students.at.work.sign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98"/>
            <a:ext cx="9144000" cy="6815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25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7772400" cy="1295400"/>
          </a:xfrm>
        </p:spPr>
        <p:txBody>
          <a:bodyPr>
            <a:normAutofit/>
          </a:bodyPr>
          <a:lstStyle/>
          <a:p>
            <a:r>
              <a:rPr lang="en-US" dirty="0" smtClean="0"/>
              <a:t>Hiring Students into Jobs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57400" y="2057400"/>
            <a:ext cx="55626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en-US" sz="9600" b="1" dirty="0">
              <a:ln/>
              <a:solidFill>
                <a:schemeClr val="accent3"/>
              </a:solidFill>
            </a:endParaRPr>
          </a:p>
          <a:p>
            <a:pPr algn="ctr"/>
            <a:endParaRPr lang="en-US" sz="9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882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http</a:t>
            </a:r>
            <a:r>
              <a:rPr lang="en-US" dirty="0"/>
              <a:t>://fsweb.jc.wo.fs.fed.us</a:t>
            </a:r>
            <a:r>
              <a:rPr lang="en-US" dirty="0" smtClean="0"/>
              <a:t>/</a:t>
            </a:r>
            <a:br>
              <a:rPr lang="en-US" dirty="0" smtClean="0"/>
            </a:br>
            <a:r>
              <a:rPr lang="en-US" dirty="0" smtClean="0"/>
              <a:t>PublicLandsCorps.php</a:t>
            </a:r>
            <a:endParaRPr lang="en-US" dirty="0"/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1" r="24055"/>
          <a:stretch/>
        </p:blipFill>
        <p:spPr bwMode="auto">
          <a:xfrm>
            <a:off x="1905000" y="1676400"/>
            <a:ext cx="491409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56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4461"/>
            <a:ext cx="8610600" cy="658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25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dirty="0"/>
              <a:t>Centers with Current PLC Agreements: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4562"/>
            <a:ext cx="8229600" cy="5684838"/>
          </a:xfrm>
        </p:spPr>
        <p:txBody>
          <a:bodyPr numCol="2">
            <a:normAutofit fontScale="77500" lnSpcReduction="2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Anaconda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Blackwell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Boxelder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Centennial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Collbran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Columbia Basin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Curlew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Flatwoods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Fort Simcoe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Frenchburg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Golconda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Harpers Ferry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LBJ (2)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Mingo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Oconaluftee (2)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Pine Ridge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Schenck (4)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Timber Lake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Trapper Creek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Weber Basin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Wolf Creek (2)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Region 5 Agreement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Region 6 Agreement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Region 8 Agreement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Region 9 Agreement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Region 10 Agreement (draft)  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52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Step One: Develop PLC Partnership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PLC Agreement Template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Signed by Center Director and Forest Supervisor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Can be adjusted as needed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Public Lands Corps certificate signed by the Job Corps National Director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69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" b="15999"/>
          <a:stretch/>
        </p:blipFill>
        <p:spPr bwMode="auto">
          <a:xfrm>
            <a:off x="-489217" y="457200"/>
            <a:ext cx="11030857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28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Step Two: Student Internship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Establish WBL and Volunteer Agreements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On-going Evaluation and Feedback to Student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Track Student hours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4" t="18229" r="43833" b="19826"/>
          <a:stretch/>
        </p:blipFill>
        <p:spPr bwMode="auto">
          <a:xfrm>
            <a:off x="304800" y="3080747"/>
            <a:ext cx="8382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8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2015 VOLUNTEER HOURS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52600"/>
            <a:ext cx="7467600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7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Step Three: Start Hiring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Identify Entry Level Position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Conduct Outreach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Advertise in USAJobs*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rgbClr val="00B050"/>
                </a:solidFill>
              </a:rPr>
              <a:t>*carefully coordinate this with 640 hours</a:t>
            </a:r>
          </a:p>
        </p:txBody>
      </p:sp>
    </p:spTree>
    <p:extLst>
      <p:ext uri="{BB962C8B-B14F-4D97-AF65-F5344CB8AC3E}">
        <p14:creationId xmlns:p14="http://schemas.microsoft.com/office/powerpoint/2010/main" val="11168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Step Four: Apply PLC Authority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Issue Certificate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Submit with USA Jobs Application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" t="7297" r="12845" b="-7297"/>
          <a:stretch/>
        </p:blipFill>
        <p:spPr bwMode="auto">
          <a:xfrm>
            <a:off x="533400" y="1371600"/>
            <a:ext cx="77724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34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Step Five: Hire Student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Stephen Osborne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 Schenck JCCCC, North Carolina-Forestry Trade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Working at the Huron-Manistee National Forest as a Timber Sales Preparation </a:t>
            </a:r>
          </a:p>
          <a:p>
            <a:pPr marL="0" indent="0">
              <a:buNone/>
            </a:pPr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00312"/>
            <a:ext cx="4357687" cy="435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1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Hire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28849"/>
            <a:ext cx="3031836" cy="4800600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Jacob </a:t>
            </a:r>
            <a:r>
              <a:rPr lang="en-US" dirty="0" smtClean="0">
                <a:solidFill>
                  <a:srgbClr val="00B050"/>
                </a:solidFill>
              </a:rPr>
              <a:t>Brown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Pine Ridge JCCCC, Nebraska- Office Administration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Working at the Medicine-Bow Routt National Forest as a Visitor Information Services employee</a:t>
            </a:r>
            <a:r>
              <a:rPr lang="en-US" dirty="0">
                <a:solidFill>
                  <a:srgbClr val="00B050"/>
                </a:solidFill>
              </a:rPr>
              <a:t/>
            </a:r>
            <a:br>
              <a:rPr lang="en-US" dirty="0">
                <a:solidFill>
                  <a:srgbClr val="00B050"/>
                </a:solidFill>
              </a:rPr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0" y="1981200"/>
            <a:ext cx="54864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02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Student Hire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B050"/>
                </a:solidFill>
              </a:rPr>
              <a:t>Trisha </a:t>
            </a:r>
            <a:r>
              <a:rPr lang="en-US" dirty="0" smtClean="0">
                <a:solidFill>
                  <a:srgbClr val="00B050"/>
                </a:solidFill>
              </a:rPr>
              <a:t>Hicks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Collbran JCCCC, Colorado- Facility Maintenance </a:t>
            </a:r>
            <a:r>
              <a:rPr lang="en-US" dirty="0">
                <a:solidFill>
                  <a:srgbClr val="00B050"/>
                </a:solidFill>
              </a:rPr>
              <a:t>t</a:t>
            </a:r>
            <a:r>
              <a:rPr lang="en-US" dirty="0" smtClean="0">
                <a:solidFill>
                  <a:srgbClr val="00B050"/>
                </a:solidFill>
              </a:rPr>
              <a:t>rade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Working at the Gunnison-Mesa- Uncompahgre </a:t>
            </a:r>
            <a:br>
              <a:rPr lang="en-US" dirty="0" smtClean="0">
                <a:solidFill>
                  <a:srgbClr val="00B050"/>
                </a:solidFill>
              </a:rPr>
            </a:br>
            <a:r>
              <a:rPr lang="en-US" dirty="0" smtClean="0">
                <a:solidFill>
                  <a:srgbClr val="00B050"/>
                </a:solidFill>
              </a:rPr>
              <a:t>National Forest as a    Recreation Technician</a:t>
            </a:r>
            <a:endParaRPr lang="en-US" dirty="0">
              <a:solidFill>
                <a:srgbClr val="00B05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71600"/>
            <a:ext cx="4419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Hire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7400" y="1295400"/>
            <a:ext cx="5774060" cy="3657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40" y="5257800"/>
            <a:ext cx="7757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2D050"/>
                </a:solidFill>
              </a:rPr>
              <a:t>DeVante Lockamy (shown with Greg Sanders and Michaela Hall)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2D050"/>
                </a:solidFill>
              </a:rPr>
              <a:t>Harpers Ferry JCCCC, West Virginia –  Office Administration trade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92D050"/>
                </a:solidFill>
              </a:rPr>
              <a:t>Working in the Washington Office – Fire and Aviation Management Office Assistant</a:t>
            </a:r>
            <a:endParaRPr lang="en-US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96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Hire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Currently under the Chief’s Initiative to hire 20 young people thru Public Lands Corps in 2015</a:t>
            </a:r>
          </a:p>
          <a:p>
            <a:pPr lvl="1"/>
            <a:r>
              <a:rPr lang="en-US" dirty="0" smtClean="0"/>
              <a:t>Approximately 18 young people have been hired</a:t>
            </a:r>
          </a:p>
          <a:p>
            <a:pPr lvl="1"/>
            <a:r>
              <a:rPr lang="en-US" dirty="0" smtClean="0"/>
              <a:t>Nine have been Job Corps students</a:t>
            </a:r>
          </a:p>
          <a:p>
            <a:pPr lvl="1"/>
            <a:r>
              <a:rPr lang="en-US" dirty="0" smtClean="0"/>
              <a:t>There are 10-15 Job Corps students obtaining their 640 hours of service and want to work for the Forest Service</a:t>
            </a:r>
          </a:p>
          <a:p>
            <a:pPr lvl="1"/>
            <a:r>
              <a:rPr lang="en-US" dirty="0" smtClean="0"/>
              <a:t>Looking for jobs for these individuals</a:t>
            </a:r>
          </a:p>
          <a:p>
            <a:pPr lvl="1"/>
            <a:r>
              <a:rPr lang="en-US" dirty="0" smtClean="0"/>
              <a:t>Most obtained their hours in fire</a:t>
            </a:r>
          </a:p>
          <a:p>
            <a:pPr lvl="1"/>
            <a:r>
              <a:rPr lang="en-US" dirty="0" smtClean="0"/>
              <a:t>These young people can be hired into any job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48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Celebration Events</a:t>
            </a:r>
          </a:p>
          <a:p>
            <a:pPr lvl="1"/>
            <a:r>
              <a:rPr lang="en-US" dirty="0" smtClean="0"/>
              <a:t>Wilderness Act 50</a:t>
            </a:r>
            <a:r>
              <a:rPr lang="en-US" baseline="30000" dirty="0" smtClean="0"/>
              <a:t>th</a:t>
            </a:r>
            <a:r>
              <a:rPr lang="en-US" dirty="0" smtClean="0"/>
              <a:t> Anniversary Celebration</a:t>
            </a:r>
          </a:p>
          <a:p>
            <a:pPr lvl="2"/>
            <a:r>
              <a:rPr lang="en-US" dirty="0" smtClean="0"/>
              <a:t>Wilderness awards (500) given at the National Wilderness Conference in Albuquerque, New Mexico</a:t>
            </a:r>
          </a:p>
          <a:p>
            <a:pPr lvl="2"/>
            <a:r>
              <a:rPr lang="en-US" dirty="0" smtClean="0"/>
              <a:t>Wilderness Kiosks (3 projects implemented in 2014)</a:t>
            </a:r>
          </a:p>
          <a:p>
            <a:pPr lvl="3"/>
            <a:r>
              <a:rPr lang="en-US" dirty="0"/>
              <a:t>MONTANA (Trapper Creek JCCCC)  </a:t>
            </a:r>
            <a:r>
              <a:rPr lang="en-US" dirty="0" smtClean="0"/>
              <a:t>Bitterroot National Forest - Selway </a:t>
            </a:r>
            <a:r>
              <a:rPr lang="en-US" dirty="0"/>
              <a:t>Bitterroot Frank Church Wilderness </a:t>
            </a:r>
            <a:r>
              <a:rPr lang="en-US" dirty="0" smtClean="0"/>
              <a:t>kiosk</a:t>
            </a:r>
          </a:p>
          <a:p>
            <a:pPr lvl="3"/>
            <a:r>
              <a:rPr lang="en-US" dirty="0" smtClean="0"/>
              <a:t>COLORADO </a:t>
            </a:r>
            <a:r>
              <a:rPr lang="en-US" dirty="0"/>
              <a:t>(Collbran </a:t>
            </a:r>
            <a:r>
              <a:rPr lang="en-US" dirty="0" smtClean="0"/>
              <a:t>JCCCC) Gunnison, Mesa, Uncompahgre National Forest Ouray District - panel kiosk</a:t>
            </a:r>
          </a:p>
          <a:p>
            <a:pPr lvl="3"/>
            <a:r>
              <a:rPr lang="en-US" dirty="0" smtClean="0"/>
              <a:t>COLORADO (Collbran JCCCC) White River National Forest -Backpacker </a:t>
            </a:r>
            <a:r>
              <a:rPr lang="en-US" dirty="0"/>
              <a:t>scale for installation near Mt Massive Wilderness </a:t>
            </a:r>
            <a:r>
              <a:rPr lang="en-US" dirty="0" smtClean="0"/>
              <a:t>kiosk</a:t>
            </a:r>
          </a:p>
          <a:p>
            <a:pPr lvl="2"/>
            <a:r>
              <a:rPr lang="en-US" dirty="0" smtClean="0"/>
              <a:t>Wilderness certification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27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Wilderness Awards Leads to New Awards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Job Corps can make different awards</a:t>
            </a:r>
          </a:p>
          <a:p>
            <a:r>
              <a:rPr lang="en-US" dirty="0" smtClean="0"/>
              <a:t>Awards made for 50</a:t>
            </a:r>
            <a:r>
              <a:rPr lang="en-US" baseline="30000" dirty="0" smtClean="0"/>
              <a:t>th</a:t>
            </a:r>
            <a:r>
              <a:rPr lang="en-US" dirty="0" smtClean="0"/>
              <a:t> anniversary of Wilderness Act</a:t>
            </a:r>
          </a:p>
          <a:p>
            <a:r>
              <a:rPr lang="en-US" dirty="0" smtClean="0"/>
              <a:t>Awards made for 10 year anniversary of Albuquerque Service Center</a:t>
            </a:r>
          </a:p>
          <a:p>
            <a:r>
              <a:rPr lang="en-US" dirty="0" smtClean="0"/>
              <a:t>Four centers can produce awards</a:t>
            </a:r>
          </a:p>
          <a:p>
            <a:pPr lvl="1"/>
            <a:r>
              <a:rPr lang="en-US" dirty="0" smtClean="0"/>
              <a:t>Collbran (Colorado)</a:t>
            </a:r>
          </a:p>
          <a:p>
            <a:pPr lvl="1"/>
            <a:r>
              <a:rPr lang="en-US" dirty="0" smtClean="0"/>
              <a:t>Harpers Ferry (West Virginia)</a:t>
            </a:r>
          </a:p>
          <a:p>
            <a:pPr lvl="1"/>
            <a:r>
              <a:rPr lang="en-US" dirty="0" smtClean="0"/>
              <a:t>Schenck (North Carolina)</a:t>
            </a:r>
          </a:p>
          <a:p>
            <a:pPr lvl="1"/>
            <a:r>
              <a:rPr lang="en-US" dirty="0" smtClean="0"/>
              <a:t>Weber Basin (Utah)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6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1438"/>
            <a:ext cx="9144000" cy="607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eszymanski\AppData\Local\Microsoft\Windows\Temporary Internet Files\Content.Outlook\YTQ9FIRU\21CSC Infographic 201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199"/>
            <a:ext cx="9144724" cy="660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93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458200" cy="117316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Blue Lakes Trailhead in the Mt. Sneffels Wilderness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4963"/>
            <a:ext cx="7239000" cy="479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42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Kiosk</a:t>
            </a:r>
            <a:endParaRPr lang="en-US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76400"/>
            <a:ext cx="6035563" cy="4523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3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Selway </a:t>
            </a:r>
            <a:r>
              <a:rPr lang="en-US" dirty="0"/>
              <a:t>Bitterroot Frank Church Wilderness kiosk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6096000" cy="4583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397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New 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Celebration Event</a:t>
            </a:r>
          </a:p>
          <a:p>
            <a:pPr lvl="2"/>
            <a:r>
              <a:rPr lang="en-US" dirty="0" smtClean="0"/>
              <a:t>National Historic Preservation Act 50</a:t>
            </a:r>
            <a:r>
              <a:rPr lang="en-US" baseline="30000" dirty="0" smtClean="0"/>
              <a:t>th</a:t>
            </a:r>
            <a:r>
              <a:rPr lang="en-US" dirty="0" smtClean="0"/>
              <a:t> anniversary in 2016</a:t>
            </a:r>
          </a:p>
          <a:p>
            <a:pPr lvl="2"/>
            <a:r>
              <a:rPr lang="en-US" dirty="0" smtClean="0"/>
              <a:t>Job Corps students worked on restoration of historic lookout towers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468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Fire Lookout Towers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3475021" cy="2359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057400"/>
            <a:ext cx="2420937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150" y="4429125"/>
            <a:ext cx="2932113" cy="199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62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Utilization of Job Corps students takes the following:</a:t>
            </a:r>
          </a:p>
          <a:p>
            <a:pPr lvl="1"/>
            <a:r>
              <a:rPr lang="en-US" dirty="0" smtClean="0"/>
              <a:t>Persistence</a:t>
            </a:r>
          </a:p>
          <a:p>
            <a:pPr lvl="1"/>
            <a:r>
              <a:rPr lang="en-US" dirty="0" smtClean="0"/>
              <a:t>Patience</a:t>
            </a:r>
          </a:p>
          <a:p>
            <a:pPr lvl="1"/>
            <a:r>
              <a:rPr lang="en-US" dirty="0" smtClean="0"/>
              <a:t>Ingenuity</a:t>
            </a:r>
          </a:p>
          <a:p>
            <a:r>
              <a:rPr lang="en-US" dirty="0" smtClean="0"/>
              <a:t>What is Needed from the Forest</a:t>
            </a:r>
          </a:p>
          <a:p>
            <a:pPr lvl="1"/>
            <a:r>
              <a:rPr lang="en-US" dirty="0" smtClean="0"/>
              <a:t>Coordinator</a:t>
            </a:r>
          </a:p>
          <a:p>
            <a:pPr lvl="1"/>
            <a:r>
              <a:rPr lang="en-US" dirty="0" smtClean="0"/>
              <a:t>Lodging (sometimes)</a:t>
            </a:r>
          </a:p>
          <a:p>
            <a:pPr lvl="1"/>
            <a:r>
              <a:rPr lang="en-US" dirty="0" smtClean="0"/>
              <a:t>Food (sometimes)</a:t>
            </a:r>
          </a:p>
          <a:p>
            <a:pPr lvl="1"/>
            <a:r>
              <a:rPr lang="en-US" dirty="0" smtClean="0"/>
              <a:t>Transportation (sometimes)</a:t>
            </a:r>
          </a:p>
        </p:txBody>
      </p:sp>
    </p:spTree>
    <p:extLst>
      <p:ext uri="{BB962C8B-B14F-4D97-AF65-F5344CB8AC3E}">
        <p14:creationId xmlns:p14="http://schemas.microsoft.com/office/powerpoint/2010/main" val="137040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165225"/>
          </a:xfrm>
        </p:spPr>
        <p:txBody>
          <a:bodyPr/>
          <a:lstStyle/>
          <a:p>
            <a:r>
              <a:rPr lang="en-US" dirty="0" smtClean="0"/>
              <a:t>CONTACTS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4800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Tina J. Terrell</a:t>
            </a:r>
          </a:p>
          <a:p>
            <a:r>
              <a:rPr lang="en-US" dirty="0" smtClean="0"/>
              <a:t>National Director</a:t>
            </a:r>
          </a:p>
          <a:p>
            <a:r>
              <a:rPr lang="en-US" dirty="0" smtClean="0"/>
              <a:t>303-275-5903</a:t>
            </a:r>
          </a:p>
          <a:p>
            <a:r>
              <a:rPr lang="en-US" dirty="0" smtClean="0"/>
              <a:t>tterrell@fs.fed.us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Cynthia (Cyndi) Szymanski</a:t>
            </a:r>
          </a:p>
          <a:p>
            <a:r>
              <a:rPr lang="en-US" dirty="0" smtClean="0"/>
              <a:t>Natural Resource Liaison</a:t>
            </a:r>
          </a:p>
          <a:p>
            <a:r>
              <a:rPr lang="en-US" dirty="0" smtClean="0"/>
              <a:t>303-275-5074</a:t>
            </a:r>
          </a:p>
          <a:p>
            <a:r>
              <a:rPr lang="en-US" dirty="0" smtClean="0"/>
              <a:t>ceszymanski@fs.fed.us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66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dirty="0" smtClean="0"/>
              <a:t>Questions???</a:t>
            </a:r>
            <a:endParaRPr lang="en-US" sz="8800" dirty="0"/>
          </a:p>
        </p:txBody>
      </p:sp>
      <p:pic>
        <p:nvPicPr>
          <p:cNvPr id="1026" name="Picture 2" descr="C:\Users\ceszymanski\AppData\Local\Microsoft\Windows\Temporary Internet Files\Content.IE5\WI4LJLW6\3question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8" y="2057400"/>
            <a:ext cx="344805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5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JCCCC Contributions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7315200" cy="3840163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Volunteer Activities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Student Training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Hiring a Job Corps student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Public Lands Corps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Pathways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Future Opportunities</a:t>
            </a:r>
          </a:p>
          <a:p>
            <a:endParaRPr lang="en-US" dirty="0" smtClean="0">
              <a:solidFill>
                <a:srgbClr val="00B050"/>
              </a:solidFill>
            </a:endParaRPr>
          </a:p>
        </p:txBody>
      </p:sp>
      <p:pic>
        <p:nvPicPr>
          <p:cNvPr id="4" name="Picture 2" descr="C:\Users\ceszymanski\AppData\Local\Microsoft\Windows\Temporary Internet Files\Content.Outlook\YTQ9FIRU\jclogo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1"/>
            <a:ext cx="124840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0" y="386517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JCCCC Metrics*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dirty="0">
                <a:solidFill>
                  <a:srgbClr val="00B050"/>
                </a:solidFill>
              </a:rPr>
              <a:t>All (100%) students participate in at least one volunteer service project(s) as a part of their JCCCC experience </a:t>
            </a:r>
            <a:endParaRPr lang="en-US" dirty="0" smtClean="0">
              <a:solidFill>
                <a:srgbClr val="00B050"/>
              </a:solidFill>
            </a:endParaRPr>
          </a:p>
          <a:p>
            <a:pPr lvl="0"/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US" dirty="0">
                <a:solidFill>
                  <a:srgbClr val="00B050"/>
                </a:solidFill>
              </a:rPr>
              <a:t>Half (50%) of JCCCC students participate in public land projects (including but not limited to work-based learning, fire and PLC projects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</a:p>
          <a:p>
            <a:pPr lvl="0"/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US" dirty="0">
                <a:solidFill>
                  <a:srgbClr val="00B050"/>
                </a:solidFill>
              </a:rPr>
              <a:t>All (100%) JCCCCs contribute to at least one USDA initiative such as People’s Gardens or Know Your Farmer Know Your Food (KYF</a:t>
            </a:r>
            <a:r>
              <a:rPr lang="en-US" baseline="30000" dirty="0">
                <a:solidFill>
                  <a:srgbClr val="00B050"/>
                </a:solidFill>
              </a:rPr>
              <a:t>2</a:t>
            </a:r>
            <a:r>
              <a:rPr lang="en-US" dirty="0" smtClean="0">
                <a:solidFill>
                  <a:srgbClr val="00B050"/>
                </a:solidFill>
              </a:rPr>
              <a:t>)</a:t>
            </a:r>
          </a:p>
          <a:p>
            <a:pPr lvl="0"/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US" dirty="0">
                <a:solidFill>
                  <a:srgbClr val="00B050"/>
                </a:solidFill>
              </a:rPr>
              <a:t>All (100%) JCCCCs participate in one “green” activity or project annually, recycling, composting, energy conservation, etc</a:t>
            </a:r>
            <a:r>
              <a:rPr lang="en-US" dirty="0" smtClean="0">
                <a:solidFill>
                  <a:srgbClr val="00B050"/>
                </a:solidFill>
              </a:rPr>
              <a:t>.</a:t>
            </a:r>
          </a:p>
          <a:p>
            <a:pPr lvl="0"/>
            <a:endParaRPr lang="en-US" dirty="0">
              <a:solidFill>
                <a:srgbClr val="00B050"/>
              </a:solidFill>
            </a:endParaRPr>
          </a:p>
          <a:p>
            <a:pPr lvl="0"/>
            <a:r>
              <a:rPr lang="en-US" dirty="0" smtClean="0">
                <a:solidFill>
                  <a:srgbClr val="00B050"/>
                </a:solidFill>
              </a:rPr>
              <a:t>Develop </a:t>
            </a:r>
            <a:r>
              <a:rPr lang="en-US" dirty="0">
                <a:solidFill>
                  <a:srgbClr val="00B050"/>
                </a:solidFill>
              </a:rPr>
              <a:t>one new pilot initiative a year contributing to broader Forest Service needs (e.g. Wilderness training certification program, Waders in the </a:t>
            </a:r>
            <a:r>
              <a:rPr lang="en-US" dirty="0" smtClean="0">
                <a:solidFill>
                  <a:srgbClr val="00B050"/>
                </a:solidFill>
              </a:rPr>
              <a:t>Water, Historic Preservation, GIS, etc.) </a:t>
            </a:r>
          </a:p>
          <a:p>
            <a:pPr lvl="0"/>
            <a:endParaRPr lang="en-US" dirty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*March 4</a:t>
            </a:r>
            <a:r>
              <a:rPr lang="en-US" baseline="30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2014 letter from National Director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93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Tracking JCCCC Contributions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" t="-623" r="46049" b="3721"/>
          <a:stretch/>
        </p:blipFill>
        <p:spPr bwMode="auto">
          <a:xfrm>
            <a:off x="814752" y="1219199"/>
            <a:ext cx="4747848" cy="548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91200" y="1226048"/>
            <a:ext cx="2971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Due date in April for all projects in the beginning of the fiscal year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Monthly updates on projects or as completed through September 30</a:t>
            </a:r>
            <a:r>
              <a:rPr lang="en-US" baseline="30000" dirty="0" smtClean="0">
                <a:solidFill>
                  <a:srgbClr val="00B050"/>
                </a:solidFill>
              </a:rPr>
              <a:t>th</a:t>
            </a:r>
            <a:endParaRPr lang="en-US" dirty="0" smtClean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FS has online database for Volunteer Reports for FS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Job Corps National Office developed two databases to track student volunteer hours and Public Lands Corps hours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B05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Fire tracked through FACTS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52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DIVERSITY OF STUDENTS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15400"/>
            <a:ext cx="4343400" cy="5356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dirty="0" smtClean="0"/>
              <a:t>Ethnicity/Race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American Indian or Alaska Native</a:t>
            </a:r>
          </a:p>
          <a:p>
            <a:pPr marL="0" indent="0">
              <a:buNone/>
            </a:pPr>
            <a:r>
              <a:rPr lang="en-US" sz="1200" dirty="0"/>
              <a:t>American Indian/Alaska Native &amp; Native </a:t>
            </a:r>
            <a:r>
              <a:rPr lang="en-US" sz="1200" dirty="0" smtClean="0"/>
              <a:t>Hawaiian/Pacific Islander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Asian</a:t>
            </a:r>
          </a:p>
          <a:p>
            <a:pPr marL="0" indent="0">
              <a:buNone/>
            </a:pPr>
            <a:r>
              <a:rPr lang="en-US" sz="1200" dirty="0"/>
              <a:t>Asian &amp; Black/African American</a:t>
            </a:r>
          </a:p>
          <a:p>
            <a:pPr marL="0" indent="0">
              <a:buNone/>
            </a:pPr>
            <a:r>
              <a:rPr lang="en-US" sz="1200" dirty="0"/>
              <a:t>Asian &amp; American Indian/Alaska Native</a:t>
            </a:r>
          </a:p>
          <a:p>
            <a:pPr marL="0" indent="0">
              <a:buNone/>
            </a:pPr>
            <a:r>
              <a:rPr lang="en-US" sz="1200" dirty="0"/>
              <a:t>Asian &amp; Native Hawaiian/Other Pacific Islander</a:t>
            </a:r>
          </a:p>
          <a:p>
            <a:pPr marL="0" indent="0">
              <a:buNone/>
            </a:pPr>
            <a:r>
              <a:rPr lang="en-US" sz="1200" dirty="0"/>
              <a:t>Asian &amp; Hispanic or Latino</a:t>
            </a:r>
          </a:p>
          <a:p>
            <a:pPr marL="0" indent="0">
              <a:buNone/>
            </a:pPr>
            <a:r>
              <a:rPr lang="en-US" sz="1200" dirty="0"/>
              <a:t>Black or African American</a:t>
            </a:r>
          </a:p>
          <a:p>
            <a:pPr marL="0" indent="0">
              <a:buNone/>
            </a:pPr>
            <a:r>
              <a:rPr lang="en-US" sz="1200" dirty="0"/>
              <a:t>Black/African American &amp; American Indian/Alaska Native</a:t>
            </a:r>
          </a:p>
          <a:p>
            <a:pPr marL="0" indent="0">
              <a:buNone/>
            </a:pPr>
            <a:r>
              <a:rPr lang="en-US" sz="1200" dirty="0"/>
              <a:t>Black/African American &amp; Hispanic or Latino</a:t>
            </a:r>
          </a:p>
          <a:p>
            <a:pPr marL="0" indent="0">
              <a:buNone/>
            </a:pPr>
            <a:r>
              <a:rPr lang="en-US" sz="1200" dirty="0"/>
              <a:t>Black/African American &amp; Native </a:t>
            </a:r>
            <a:r>
              <a:rPr lang="en-US" sz="1200" dirty="0" smtClean="0"/>
              <a:t>Hawaiian/Pacific Islander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Hispanic or Latino</a:t>
            </a:r>
          </a:p>
          <a:p>
            <a:pPr marL="0" indent="0">
              <a:buNone/>
            </a:pPr>
            <a:r>
              <a:rPr lang="en-US" sz="1200" dirty="0"/>
              <a:t>Hispanic/Latino &amp; American Indian/Alaska Native</a:t>
            </a:r>
          </a:p>
          <a:p>
            <a:pPr marL="0" indent="0">
              <a:buNone/>
            </a:pPr>
            <a:r>
              <a:rPr lang="en-US" sz="1200" dirty="0"/>
              <a:t>Hispanic/Latino &amp; Native Hawaiian/Other Pacific Islander</a:t>
            </a:r>
          </a:p>
          <a:p>
            <a:pPr marL="0" indent="0">
              <a:buNone/>
            </a:pPr>
            <a:r>
              <a:rPr lang="en-US" sz="1200" dirty="0"/>
              <a:t>Native Hawaiian or Pacific Islander</a:t>
            </a:r>
          </a:p>
          <a:p>
            <a:pPr marL="0" indent="0">
              <a:buNone/>
            </a:pPr>
            <a:r>
              <a:rPr lang="en-US" sz="1200" dirty="0"/>
              <a:t>White</a:t>
            </a:r>
          </a:p>
          <a:p>
            <a:pPr marL="0" indent="0">
              <a:buNone/>
            </a:pPr>
            <a:r>
              <a:rPr lang="en-US" sz="1200" dirty="0"/>
              <a:t>White &amp; American Indian/Alaska Native</a:t>
            </a:r>
          </a:p>
          <a:p>
            <a:pPr marL="0" indent="0">
              <a:buNone/>
            </a:pPr>
            <a:r>
              <a:rPr lang="en-US" sz="1200" dirty="0"/>
              <a:t>White &amp; Asian</a:t>
            </a:r>
          </a:p>
          <a:p>
            <a:pPr marL="0" indent="0">
              <a:buNone/>
            </a:pPr>
            <a:r>
              <a:rPr lang="en-US" sz="1200" dirty="0"/>
              <a:t>White &amp; Black/African American</a:t>
            </a:r>
          </a:p>
          <a:p>
            <a:pPr marL="0" indent="0">
              <a:buNone/>
            </a:pPr>
            <a:r>
              <a:rPr lang="en-US" sz="1200" dirty="0"/>
              <a:t>White &amp; Hispanic/Latino</a:t>
            </a:r>
          </a:p>
          <a:p>
            <a:pPr marL="0" indent="0">
              <a:buNone/>
            </a:pPr>
            <a:r>
              <a:rPr lang="en-US" sz="1200" dirty="0"/>
              <a:t>White &amp; Native Hawaiian/Other Pacific Islander</a:t>
            </a:r>
          </a:p>
          <a:p>
            <a:pPr marL="0" indent="0">
              <a:buNone/>
            </a:pPr>
            <a:r>
              <a:rPr lang="en-US" sz="1200" dirty="0"/>
              <a:t>Total</a:t>
            </a:r>
          </a:p>
        </p:txBody>
      </p:sp>
      <p:sp>
        <p:nvSpPr>
          <p:cNvPr id="4" name="Rectangle 3"/>
          <p:cNvSpPr/>
          <p:nvPr/>
        </p:nvSpPr>
        <p:spPr>
          <a:xfrm>
            <a:off x="4824549" y="1074591"/>
            <a:ext cx="1748246" cy="4920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3.4</a:t>
            </a:r>
            <a:r>
              <a:rPr lang="en-US" sz="1400" dirty="0"/>
              <a:t>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1.1%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0.0%</a:t>
            </a:r>
          </a:p>
          <a:p>
            <a:r>
              <a:rPr lang="en-US" sz="1400" dirty="0"/>
              <a:t>0.0%</a:t>
            </a:r>
          </a:p>
          <a:p>
            <a:r>
              <a:rPr lang="en-US" sz="1400" dirty="0"/>
              <a:t>0.0%</a:t>
            </a:r>
          </a:p>
          <a:p>
            <a:r>
              <a:rPr lang="en-US" sz="1400" dirty="0"/>
              <a:t>32.1%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0.0%</a:t>
            </a:r>
          </a:p>
          <a:p>
            <a:r>
              <a:rPr lang="en-US" sz="1400" dirty="0"/>
              <a:t>7.5%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0.0%</a:t>
            </a:r>
          </a:p>
          <a:p>
            <a:r>
              <a:rPr lang="en-US" sz="1400" dirty="0"/>
              <a:t>0.7%</a:t>
            </a:r>
          </a:p>
          <a:p>
            <a:r>
              <a:rPr lang="en-US" sz="1400" dirty="0"/>
              <a:t>53.6%</a:t>
            </a:r>
          </a:p>
          <a:p>
            <a:r>
              <a:rPr lang="en-US" sz="1400" dirty="0"/>
              <a:t>0.2%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0.5%</a:t>
            </a:r>
          </a:p>
          <a:p>
            <a:r>
              <a:rPr lang="en-US" sz="1400" dirty="0"/>
              <a:t>0.4%</a:t>
            </a:r>
          </a:p>
          <a:p>
            <a:r>
              <a:rPr lang="en-US" sz="1400" dirty="0"/>
              <a:t>0.1%</a:t>
            </a:r>
          </a:p>
          <a:p>
            <a:r>
              <a:rPr lang="en-US" sz="1400" dirty="0"/>
              <a:t>100.0%</a:t>
            </a:r>
          </a:p>
        </p:txBody>
      </p:sp>
    </p:spTree>
    <p:extLst>
      <p:ext uri="{BB962C8B-B14F-4D97-AF65-F5344CB8AC3E}">
        <p14:creationId xmlns:p14="http://schemas.microsoft.com/office/powerpoint/2010/main" val="208448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TRADES AT CENTERS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Business</a:t>
            </a:r>
          </a:p>
          <a:p>
            <a:pPr lvl="1"/>
            <a:r>
              <a:rPr lang="en-US" dirty="0" smtClean="0"/>
              <a:t>Business Technology</a:t>
            </a:r>
          </a:p>
          <a:p>
            <a:pPr lvl="1"/>
            <a:r>
              <a:rPr lang="en-US" dirty="0" smtClean="0"/>
              <a:t>Office Administration</a:t>
            </a:r>
            <a:endParaRPr lang="en-US" dirty="0"/>
          </a:p>
          <a:p>
            <a:r>
              <a:rPr lang="en-US" dirty="0" smtClean="0"/>
              <a:t>Environmental</a:t>
            </a:r>
          </a:p>
          <a:p>
            <a:pPr lvl="1"/>
            <a:r>
              <a:rPr lang="en-US" dirty="0" smtClean="0"/>
              <a:t>Advanced </a:t>
            </a:r>
            <a:r>
              <a:rPr lang="en-US" dirty="0"/>
              <a:t>Forestry </a:t>
            </a:r>
            <a:endParaRPr lang="en-US" dirty="0" smtClean="0"/>
          </a:p>
          <a:p>
            <a:pPr lvl="1"/>
            <a:r>
              <a:rPr lang="en-US" dirty="0" smtClean="0"/>
              <a:t>Forestry Technician</a:t>
            </a:r>
          </a:p>
          <a:p>
            <a:pPr lvl="1"/>
            <a:r>
              <a:rPr lang="en-US" dirty="0" smtClean="0"/>
              <a:t>Fire Technician</a:t>
            </a:r>
          </a:p>
          <a:p>
            <a:pPr lvl="1"/>
            <a:r>
              <a:rPr lang="en-US" dirty="0" smtClean="0"/>
              <a:t>Natural Resources</a:t>
            </a:r>
          </a:p>
          <a:p>
            <a:pPr lvl="1"/>
            <a:r>
              <a:rPr lang="en-US" dirty="0" smtClean="0"/>
              <a:t>Urban Forestry</a:t>
            </a:r>
          </a:p>
          <a:p>
            <a:pPr lvl="1"/>
            <a:r>
              <a:rPr lang="en-US" dirty="0" smtClean="0"/>
              <a:t>Advanced </a:t>
            </a:r>
            <a:r>
              <a:rPr lang="en-US" dirty="0"/>
              <a:t>Wildland Firefighting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92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1497</Words>
  <Application>Microsoft Office PowerPoint</Application>
  <PresentationFormat>On-screen Show (4:3)</PresentationFormat>
  <Paragraphs>305</Paragraphs>
  <Slides>47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Arial</vt:lpstr>
      <vt:lpstr>Calibri</vt:lpstr>
      <vt:lpstr>Office Theme</vt:lpstr>
      <vt:lpstr>JCCCCs and the Forest Service</vt:lpstr>
      <vt:lpstr>PowerPoint Presentation</vt:lpstr>
      <vt:lpstr>2015 VOLUNTEER HOURS</vt:lpstr>
      <vt:lpstr>PowerPoint Presentation</vt:lpstr>
      <vt:lpstr> JCCCC Contributions</vt:lpstr>
      <vt:lpstr>JCCCC Metrics*</vt:lpstr>
      <vt:lpstr>Tracking JCCCC Contributions</vt:lpstr>
      <vt:lpstr>DIVERSITY OF STUDENTS</vt:lpstr>
      <vt:lpstr>TRADES AT CENTERS</vt:lpstr>
      <vt:lpstr>TRADES AT CENTERS</vt:lpstr>
      <vt:lpstr>TRADES AT CENTERS</vt:lpstr>
      <vt:lpstr>TRADES ON CENTERS</vt:lpstr>
      <vt:lpstr>JOB CORPS TRAINING PROGRAMS</vt:lpstr>
      <vt:lpstr>Student Training</vt:lpstr>
      <vt:lpstr>Student Training - Continued</vt:lpstr>
      <vt:lpstr>Student Training - Continued</vt:lpstr>
      <vt:lpstr>Student Training - Continued</vt:lpstr>
      <vt:lpstr>Student Training - Continued</vt:lpstr>
      <vt:lpstr>Student Training - Continued</vt:lpstr>
      <vt:lpstr>Student Training - Continued</vt:lpstr>
      <vt:lpstr>PowerPoint Presentation</vt:lpstr>
      <vt:lpstr>PowerPoint Presentation</vt:lpstr>
      <vt:lpstr>Hiring Students into Jobs</vt:lpstr>
      <vt:lpstr>http://fsweb.jc.wo.fs.fed.us/ PublicLandsCorps.php</vt:lpstr>
      <vt:lpstr>PowerPoint Presentation</vt:lpstr>
      <vt:lpstr>Centers with Current PLC Agreements:</vt:lpstr>
      <vt:lpstr>Step One: Develop PLC Partnership</vt:lpstr>
      <vt:lpstr>PowerPoint Presentation</vt:lpstr>
      <vt:lpstr>Step Two: Student Internship</vt:lpstr>
      <vt:lpstr>Step Three: Start Hiring Process</vt:lpstr>
      <vt:lpstr>Step Four: Apply PLC Authority</vt:lpstr>
      <vt:lpstr>Step Five: Hire Student</vt:lpstr>
      <vt:lpstr>Student Hire</vt:lpstr>
      <vt:lpstr>Student Hire</vt:lpstr>
      <vt:lpstr>Student Hire</vt:lpstr>
      <vt:lpstr>Student Hire</vt:lpstr>
      <vt:lpstr>New Opportunities</vt:lpstr>
      <vt:lpstr>Wilderness Awards Leads to New Awards</vt:lpstr>
      <vt:lpstr>PowerPoint Presentation</vt:lpstr>
      <vt:lpstr>Blue Lakes Trailhead in the Mt. Sneffels Wilderness </vt:lpstr>
      <vt:lpstr>New Kiosk</vt:lpstr>
      <vt:lpstr>Selway Bitterroot Frank Church Wilderness kiosk</vt:lpstr>
      <vt:lpstr>Additional New Opportunities</vt:lpstr>
      <vt:lpstr>Fire Lookout Towers</vt:lpstr>
      <vt:lpstr>Additional Opportunities</vt:lpstr>
      <vt:lpstr>CONTACTS</vt:lpstr>
      <vt:lpstr>Questions???</vt:lpstr>
    </vt:vector>
  </TitlesOfParts>
  <Company>Forest Service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Land Corps and You</dc:title>
  <dc:creator>Cyndi Szymanski</dc:creator>
  <cp:lastModifiedBy>Bennett, Alicia D -FS</cp:lastModifiedBy>
  <cp:revision>64</cp:revision>
  <cp:lastPrinted>2017-06-15T14:46:24Z</cp:lastPrinted>
  <dcterms:created xsi:type="dcterms:W3CDTF">2015-03-05T22:36:46Z</dcterms:created>
  <dcterms:modified xsi:type="dcterms:W3CDTF">2017-06-20T20:12:51Z</dcterms:modified>
</cp:coreProperties>
</file>