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72" r:id="rId5"/>
    <p:sldId id="268" r:id="rId6"/>
    <p:sldId id="277" r:id="rId7"/>
    <p:sldId id="262" r:id="rId8"/>
    <p:sldId id="282" r:id="rId9"/>
    <p:sldId id="274" r:id="rId10"/>
    <p:sldId id="269" r:id="rId11"/>
    <p:sldId id="276" r:id="rId12"/>
    <p:sldId id="278" r:id="rId13"/>
    <p:sldId id="279" r:id="rId14"/>
    <p:sldId id="280"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598" autoAdjust="0"/>
  </p:normalViewPr>
  <p:slideViewPr>
    <p:cSldViewPr snapToGrid="0">
      <p:cViewPr varScale="1">
        <p:scale>
          <a:sx n="67" d="100"/>
          <a:sy n="67" d="100"/>
        </p:scale>
        <p:origin x="568" y="32"/>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D2794-A283-425A-A7BB-5FA2EB08E55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F590A166-CE86-4967-B08D-AC90E7F5972A}">
      <dgm:prSet phldrT="[Text]" phldr="0" custT="1"/>
      <dgm:spPr/>
      <dgm:t>
        <a:bodyPr/>
        <a:lstStyle/>
        <a:p>
          <a:pPr>
            <a:buNone/>
          </a:pPr>
          <a:r>
            <a:rPr lang="en-US" sz="2000" b="1" dirty="0"/>
            <a:t>North Cottonwood Bridges</a:t>
          </a:r>
        </a:p>
      </dgm:t>
    </dgm:pt>
    <dgm:pt modelId="{C5B2836E-F3D5-4B03-B4CF-361F558EDB9A}" type="parTrans" cxnId="{EF1869BC-1CCB-4002-B51D-E44DD38E424D}">
      <dgm:prSet/>
      <dgm:spPr/>
      <dgm:t>
        <a:bodyPr/>
        <a:lstStyle/>
        <a:p>
          <a:endParaRPr lang="en-US"/>
        </a:p>
      </dgm:t>
    </dgm:pt>
    <dgm:pt modelId="{C3B163FF-C474-4D09-892F-58CF25FC4DA8}" type="sibTrans" cxnId="{EF1869BC-1CCB-4002-B51D-E44DD38E424D}">
      <dgm:prSet/>
      <dgm:spPr/>
      <dgm:t>
        <a:bodyPr/>
        <a:lstStyle/>
        <a:p>
          <a:endParaRPr lang="en-US"/>
        </a:p>
      </dgm:t>
    </dgm:pt>
    <dgm:pt modelId="{4ACD733D-3727-4A42-8312-F77722ED3D67}">
      <dgm:prSet phldrT="[Text]" phldr="0" custT="1"/>
      <dgm:spPr/>
      <dgm:t>
        <a:bodyPr/>
        <a:lstStyle/>
        <a:p>
          <a:pPr>
            <a:buNone/>
          </a:pPr>
          <a:r>
            <a:rPr lang="en-US" sz="2000" b="1" dirty="0"/>
            <a:t>Hyalite Day Use Improvements</a:t>
          </a:r>
        </a:p>
      </dgm:t>
    </dgm:pt>
    <dgm:pt modelId="{38170684-AED9-490D-B563-25893A9822CA}" type="parTrans" cxnId="{6D699070-5D59-4F4D-AF74-62590C453BED}">
      <dgm:prSet/>
      <dgm:spPr/>
      <dgm:t>
        <a:bodyPr/>
        <a:lstStyle/>
        <a:p>
          <a:endParaRPr lang="en-US"/>
        </a:p>
      </dgm:t>
    </dgm:pt>
    <dgm:pt modelId="{2E342B59-B5FC-4746-96D8-095EA821D3BC}" type="sibTrans" cxnId="{6D699070-5D59-4F4D-AF74-62590C453BED}">
      <dgm:prSet/>
      <dgm:spPr/>
      <dgm:t>
        <a:bodyPr/>
        <a:lstStyle/>
        <a:p>
          <a:endParaRPr lang="en-US"/>
        </a:p>
      </dgm:t>
    </dgm:pt>
    <dgm:pt modelId="{2F1BF99E-FA1C-48D8-AE2C-E7F9EF695AA1}">
      <dgm:prSet phldrT="[Text]" phldr="0" custT="1"/>
      <dgm:spPr/>
      <dgm:t>
        <a:bodyPr/>
        <a:lstStyle/>
        <a:p>
          <a:pPr>
            <a:buNone/>
          </a:pPr>
          <a:r>
            <a:rPr lang="en-US" sz="2000" b="1" dirty="0"/>
            <a:t>Gallatin Invasive Species Alliance</a:t>
          </a:r>
        </a:p>
      </dgm:t>
    </dgm:pt>
    <dgm:pt modelId="{4280DD54-7786-4518-AEE4-46545A0E5B1A}" type="parTrans" cxnId="{FC0D70D5-D92D-4505-BD8E-CCACFF2508E5}">
      <dgm:prSet/>
      <dgm:spPr/>
      <dgm:t>
        <a:bodyPr/>
        <a:lstStyle/>
        <a:p>
          <a:endParaRPr lang="en-US"/>
        </a:p>
      </dgm:t>
    </dgm:pt>
    <dgm:pt modelId="{283C2210-42DE-4ABC-8141-5E2BEA963730}" type="sibTrans" cxnId="{FC0D70D5-D92D-4505-BD8E-CCACFF2508E5}">
      <dgm:prSet/>
      <dgm:spPr/>
      <dgm:t>
        <a:bodyPr/>
        <a:lstStyle/>
        <a:p>
          <a:endParaRPr lang="en-US"/>
        </a:p>
      </dgm:t>
    </dgm:pt>
    <dgm:pt modelId="{E56671C2-D884-4E1D-9FB5-E918AFACF046}">
      <dgm:prSet phldrT="[Text]" phldr="0" custT="1"/>
      <dgm:spPr/>
      <dgm:t>
        <a:bodyPr/>
        <a:lstStyle/>
        <a:p>
          <a:pPr>
            <a:buNone/>
          </a:pPr>
          <a:r>
            <a:rPr lang="en-US" sz="2000" b="1" dirty="0"/>
            <a:t>Yellowstone </a:t>
          </a:r>
          <a:r>
            <a:rPr lang="en-US" sz="2000" b="1" dirty="0" err="1"/>
            <a:t>Shortline</a:t>
          </a:r>
          <a:r>
            <a:rPr lang="en-US" sz="2000" b="1" dirty="0"/>
            <a:t> Trail</a:t>
          </a:r>
        </a:p>
      </dgm:t>
    </dgm:pt>
    <dgm:pt modelId="{1A8FD0B0-F62B-41CD-B72F-EF1DB25B15AB}" type="parTrans" cxnId="{E4259655-311C-4064-9C87-263F317E07DE}">
      <dgm:prSet/>
      <dgm:spPr/>
      <dgm:t>
        <a:bodyPr/>
        <a:lstStyle/>
        <a:p>
          <a:endParaRPr lang="en-US"/>
        </a:p>
      </dgm:t>
    </dgm:pt>
    <dgm:pt modelId="{B421509E-20F6-4FC7-869E-D724C0763DBA}" type="sibTrans" cxnId="{E4259655-311C-4064-9C87-263F317E07DE}">
      <dgm:prSet/>
      <dgm:spPr/>
      <dgm:t>
        <a:bodyPr/>
        <a:lstStyle/>
        <a:p>
          <a:endParaRPr lang="en-US"/>
        </a:p>
      </dgm:t>
    </dgm:pt>
    <dgm:pt modelId="{B6DB06BF-0BF3-480F-AA37-65894CA16F62}" type="pres">
      <dgm:prSet presAssocID="{30CD2794-A283-425A-A7BB-5FA2EB08E55B}" presName="Name0" presStyleCnt="0">
        <dgm:presLayoutVars>
          <dgm:dir/>
          <dgm:resizeHandles val="exact"/>
        </dgm:presLayoutVars>
      </dgm:prSet>
      <dgm:spPr/>
    </dgm:pt>
    <dgm:pt modelId="{627DD0E9-E596-40B6-B4DC-EBBAF05BBAB5}" type="pres">
      <dgm:prSet presAssocID="{F590A166-CE86-4967-B08D-AC90E7F5972A}" presName="compNode" presStyleCnt="0"/>
      <dgm:spPr/>
    </dgm:pt>
    <dgm:pt modelId="{1C2CFDC4-2E56-4AF8-A80C-BEC8E816B90B}" type="pres">
      <dgm:prSet presAssocID="{F590A166-CE86-4967-B08D-AC90E7F5972A}" presName="pictRect" presStyleLbl="node1" presStyleIdx="0" presStyleCnt="4" custAng="5400000" custScaleX="100084" custScaleY="119094" custLinFactNeighborX="-9145" custLinFactNeighborY="-3741"/>
      <dgm:spPr>
        <a:prstGeom prst="rect">
          <a:avLst/>
        </a:prstGeom>
        <a:blipFill rotWithShape="1">
          <a:blip xmlns:r="http://schemas.openxmlformats.org/officeDocument/2006/relationships" r:embed="rId1"/>
          <a:srcRect/>
          <a:stretch>
            <a:fillRect t="-4000" b="-4000"/>
          </a:stretch>
        </a:blipFill>
        <a:ln>
          <a:noFill/>
        </a:ln>
      </dgm:spPr>
      <dgm:extLst>
        <a:ext uri="{E40237B7-FDA0-4F09-8148-C483321AD2D9}">
          <dgm14:cNvPr xmlns:dgm14="http://schemas.microsoft.com/office/drawing/2010/diagram" id="0" name="" descr="Headshot"/>
        </a:ext>
      </dgm:extLst>
    </dgm:pt>
    <dgm:pt modelId="{FB5DF9E4-7057-4D1B-BA32-A9D098907234}" type="pres">
      <dgm:prSet presAssocID="{F590A166-CE86-4967-B08D-AC90E7F5972A}" presName="textRect" presStyleLbl="revTx" presStyleIdx="0" presStyleCnt="4" custLinFactNeighborX="-210" custLinFactNeighborY="57705">
        <dgm:presLayoutVars>
          <dgm:bulletEnabled val="1"/>
        </dgm:presLayoutVars>
      </dgm:prSet>
      <dgm:spPr/>
    </dgm:pt>
    <dgm:pt modelId="{671DD1DD-FAC7-4B2F-8389-9532834FEA92}" type="pres">
      <dgm:prSet presAssocID="{C3B163FF-C474-4D09-892F-58CF25FC4DA8}" presName="sibTrans" presStyleLbl="sibTrans2D1" presStyleIdx="0" presStyleCnt="0"/>
      <dgm:spPr/>
    </dgm:pt>
    <dgm:pt modelId="{E4A0398C-BBC1-45F4-AA62-9718085FF868}" type="pres">
      <dgm:prSet presAssocID="{4ACD733D-3727-4A42-8312-F77722ED3D67}" presName="compNode" presStyleCnt="0"/>
      <dgm:spPr/>
    </dgm:pt>
    <dgm:pt modelId="{1EAB482F-3AF6-4FF8-BB79-BE53AA548139}" type="pres">
      <dgm:prSet presAssocID="{4ACD733D-3727-4A42-8312-F77722ED3D67}" presName="pictRect" presStyleLbl="node1" presStyleIdx="1" presStyleCnt="4" custScaleX="117992" custScaleY="126548" custLinFactNeighborX="-17630" custLinFactNeighborY="6119"/>
      <dgm:spPr>
        <a:prstGeom prst="rect">
          <a:avLst/>
        </a:prstGeom>
        <a:blipFill rotWithShape="1">
          <a:blip xmlns:r="http://schemas.openxmlformats.org/officeDocument/2006/relationships" r:embed="rId2"/>
          <a:srcRect/>
          <a:stretch>
            <a:fillRect t="-4000" b="-4000"/>
          </a:stretch>
        </a:blipFill>
        <a:ln>
          <a:noFill/>
        </a:ln>
      </dgm:spPr>
      <dgm:extLst>
        <a:ext uri="{E40237B7-FDA0-4F09-8148-C483321AD2D9}">
          <dgm14:cNvPr xmlns:dgm14="http://schemas.microsoft.com/office/drawing/2010/diagram" id="0" name="" descr="Headshot"/>
        </a:ext>
      </dgm:extLst>
    </dgm:pt>
    <dgm:pt modelId="{0FBCE45E-54B7-4C72-860E-1FBC0643A134}" type="pres">
      <dgm:prSet presAssocID="{4ACD733D-3727-4A42-8312-F77722ED3D67}" presName="textRect" presStyleLbl="revTx" presStyleIdx="1" presStyleCnt="4" custLinFactNeighborX="-12264" custLinFactNeighborY="51651">
        <dgm:presLayoutVars>
          <dgm:bulletEnabled val="1"/>
        </dgm:presLayoutVars>
      </dgm:prSet>
      <dgm:spPr/>
    </dgm:pt>
    <dgm:pt modelId="{839A0594-70B1-4A04-8385-5092FADC5E82}" type="pres">
      <dgm:prSet presAssocID="{2E342B59-B5FC-4746-96D8-095EA821D3BC}" presName="sibTrans" presStyleLbl="sibTrans2D1" presStyleIdx="0" presStyleCnt="0"/>
      <dgm:spPr/>
    </dgm:pt>
    <dgm:pt modelId="{40BA5FD7-8DD2-497A-B027-81F2BE2EBBD4}" type="pres">
      <dgm:prSet presAssocID="{2F1BF99E-FA1C-48D8-AE2C-E7F9EF695AA1}" presName="compNode" presStyleCnt="0"/>
      <dgm:spPr/>
    </dgm:pt>
    <dgm:pt modelId="{9EB87545-FB16-4826-895C-164FF4E27C76}" type="pres">
      <dgm:prSet presAssocID="{2F1BF99E-FA1C-48D8-AE2C-E7F9EF695AA1}" presName="pictRect" presStyleLbl="node1" presStyleIdx="2" presStyleCnt="4" custScaleX="111551" custScaleY="126546" custLinFactNeighborX="-22611" custLinFactNeighborY="4403"/>
      <dgm:spPr>
        <a:prstGeom prst="rect">
          <a:avLst/>
        </a:prstGeom>
        <a:blipFill rotWithShape="1">
          <a:blip xmlns:r="http://schemas.openxmlformats.org/officeDocument/2006/relationships" r:embed="rId3"/>
          <a:srcRect/>
          <a:stretch>
            <a:fillRect t="-47000" b="-47000"/>
          </a:stretch>
        </a:blipFill>
        <a:ln>
          <a:noFill/>
        </a:ln>
      </dgm:spPr>
      <dgm:extLst>
        <a:ext uri="{E40237B7-FDA0-4F09-8148-C483321AD2D9}">
          <dgm14:cNvPr xmlns:dgm14="http://schemas.microsoft.com/office/drawing/2010/diagram" id="0" name="" descr="Headshot"/>
        </a:ext>
      </dgm:extLst>
    </dgm:pt>
    <dgm:pt modelId="{6C0A0B18-7E7A-4696-8D27-FBF7F0450589}" type="pres">
      <dgm:prSet presAssocID="{2F1BF99E-FA1C-48D8-AE2C-E7F9EF695AA1}" presName="textRect" presStyleLbl="revTx" presStyleIdx="2" presStyleCnt="4" custLinFactNeighborX="-28603" custLinFactNeighborY="52974">
        <dgm:presLayoutVars>
          <dgm:bulletEnabled val="1"/>
        </dgm:presLayoutVars>
      </dgm:prSet>
      <dgm:spPr/>
    </dgm:pt>
    <dgm:pt modelId="{41F61959-B267-4F5F-86B6-87CF2EAAE532}" type="pres">
      <dgm:prSet presAssocID="{283C2210-42DE-4ABC-8141-5E2BEA963730}" presName="sibTrans" presStyleLbl="sibTrans2D1" presStyleIdx="0" presStyleCnt="0"/>
      <dgm:spPr/>
    </dgm:pt>
    <dgm:pt modelId="{83E5AF49-AF4E-44AB-943D-E44C35E301E8}" type="pres">
      <dgm:prSet presAssocID="{E56671C2-D884-4E1D-9FB5-E918AFACF046}" presName="compNode" presStyleCnt="0"/>
      <dgm:spPr/>
    </dgm:pt>
    <dgm:pt modelId="{784FA404-604F-47FA-AA9C-F68E97020B55}" type="pres">
      <dgm:prSet presAssocID="{E56671C2-D884-4E1D-9FB5-E918AFACF046}" presName="pictRect" presStyleLbl="node1" presStyleIdx="3" presStyleCnt="4" custScaleX="99248" custLinFactNeighborX="210"/>
      <dgm:spPr>
        <a:prstGeom prst="rect">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Headshot"/>
        </a:ext>
      </dgm:extLst>
    </dgm:pt>
    <dgm:pt modelId="{8796E90E-0DD3-4D21-A725-E680C52512C2}" type="pres">
      <dgm:prSet presAssocID="{E56671C2-D884-4E1D-9FB5-E918AFACF046}" presName="textRect" presStyleLbl="revTx" presStyleIdx="3" presStyleCnt="4" custLinFactNeighborX="-12135" custLinFactNeighborY="60129">
        <dgm:presLayoutVars>
          <dgm:bulletEnabled val="1"/>
        </dgm:presLayoutVars>
      </dgm:prSet>
      <dgm:spPr/>
    </dgm:pt>
  </dgm:ptLst>
  <dgm:cxnLst>
    <dgm:cxn modelId="{3FE7B61E-D943-45D3-8F28-F3828499D47C}" type="presOf" srcId="{E56671C2-D884-4E1D-9FB5-E918AFACF046}" destId="{8796E90E-0DD3-4D21-A725-E680C52512C2}" srcOrd="0" destOrd="0" presId="urn:microsoft.com/office/officeart/2005/8/layout/pList1"/>
    <dgm:cxn modelId="{06C80F1F-3A84-4496-9EB8-96479B022D08}" type="presOf" srcId="{C3B163FF-C474-4D09-892F-58CF25FC4DA8}" destId="{671DD1DD-FAC7-4B2F-8389-9532834FEA92}" srcOrd="0" destOrd="0" presId="urn:microsoft.com/office/officeart/2005/8/layout/pList1"/>
    <dgm:cxn modelId="{6629D539-F0B7-438A-87D4-24F84728547A}" type="presOf" srcId="{2E342B59-B5FC-4746-96D8-095EA821D3BC}" destId="{839A0594-70B1-4A04-8385-5092FADC5E82}" srcOrd="0" destOrd="0" presId="urn:microsoft.com/office/officeart/2005/8/layout/pList1"/>
    <dgm:cxn modelId="{C1868144-7884-42DE-AACC-1A641BB314B6}" type="presOf" srcId="{2F1BF99E-FA1C-48D8-AE2C-E7F9EF695AA1}" destId="{6C0A0B18-7E7A-4696-8D27-FBF7F0450589}" srcOrd="0" destOrd="0" presId="urn:microsoft.com/office/officeart/2005/8/layout/pList1"/>
    <dgm:cxn modelId="{6D699070-5D59-4F4D-AF74-62590C453BED}" srcId="{30CD2794-A283-425A-A7BB-5FA2EB08E55B}" destId="{4ACD733D-3727-4A42-8312-F77722ED3D67}" srcOrd="1" destOrd="0" parTransId="{38170684-AED9-490D-B563-25893A9822CA}" sibTransId="{2E342B59-B5FC-4746-96D8-095EA821D3BC}"/>
    <dgm:cxn modelId="{E4259655-311C-4064-9C87-263F317E07DE}" srcId="{30CD2794-A283-425A-A7BB-5FA2EB08E55B}" destId="{E56671C2-D884-4E1D-9FB5-E918AFACF046}" srcOrd="3" destOrd="0" parTransId="{1A8FD0B0-F62B-41CD-B72F-EF1DB25B15AB}" sibTransId="{B421509E-20F6-4FC7-869E-D724C0763DBA}"/>
    <dgm:cxn modelId="{6A6B1F58-1F9B-447B-B3B0-C8ADAF75C143}" type="presOf" srcId="{30CD2794-A283-425A-A7BB-5FA2EB08E55B}" destId="{B6DB06BF-0BF3-480F-AA37-65894CA16F62}" srcOrd="0" destOrd="0" presId="urn:microsoft.com/office/officeart/2005/8/layout/pList1"/>
    <dgm:cxn modelId="{716E5480-6459-4071-BD16-CBDF476104BD}" type="presOf" srcId="{F590A166-CE86-4967-B08D-AC90E7F5972A}" destId="{FB5DF9E4-7057-4D1B-BA32-A9D098907234}" srcOrd="0" destOrd="0" presId="urn:microsoft.com/office/officeart/2005/8/layout/pList1"/>
    <dgm:cxn modelId="{EF1869BC-1CCB-4002-B51D-E44DD38E424D}" srcId="{30CD2794-A283-425A-A7BB-5FA2EB08E55B}" destId="{F590A166-CE86-4967-B08D-AC90E7F5972A}" srcOrd="0" destOrd="0" parTransId="{C5B2836E-F3D5-4B03-B4CF-361F558EDB9A}" sibTransId="{C3B163FF-C474-4D09-892F-58CF25FC4DA8}"/>
    <dgm:cxn modelId="{9364BFCF-327D-428C-9F9D-69D92A70A64A}" type="presOf" srcId="{4ACD733D-3727-4A42-8312-F77722ED3D67}" destId="{0FBCE45E-54B7-4C72-860E-1FBC0643A134}" srcOrd="0" destOrd="0" presId="urn:microsoft.com/office/officeart/2005/8/layout/pList1"/>
    <dgm:cxn modelId="{FC0D70D5-D92D-4505-BD8E-CCACFF2508E5}" srcId="{30CD2794-A283-425A-A7BB-5FA2EB08E55B}" destId="{2F1BF99E-FA1C-48D8-AE2C-E7F9EF695AA1}" srcOrd="2" destOrd="0" parTransId="{4280DD54-7786-4518-AEE4-46545A0E5B1A}" sibTransId="{283C2210-42DE-4ABC-8141-5E2BEA963730}"/>
    <dgm:cxn modelId="{EB6010ED-1847-472D-9BEC-1E31A2EEB179}" type="presOf" srcId="{283C2210-42DE-4ABC-8141-5E2BEA963730}" destId="{41F61959-B267-4F5F-86B6-87CF2EAAE532}" srcOrd="0" destOrd="0" presId="urn:microsoft.com/office/officeart/2005/8/layout/pList1"/>
    <dgm:cxn modelId="{81B78458-999C-43E4-82B6-DD30E5D82984}" type="presParOf" srcId="{B6DB06BF-0BF3-480F-AA37-65894CA16F62}" destId="{627DD0E9-E596-40B6-B4DC-EBBAF05BBAB5}" srcOrd="0" destOrd="0" presId="urn:microsoft.com/office/officeart/2005/8/layout/pList1"/>
    <dgm:cxn modelId="{D141E181-E14A-4BF4-8B16-C4A7F246F0F9}" type="presParOf" srcId="{627DD0E9-E596-40B6-B4DC-EBBAF05BBAB5}" destId="{1C2CFDC4-2E56-4AF8-A80C-BEC8E816B90B}" srcOrd="0" destOrd="0" presId="urn:microsoft.com/office/officeart/2005/8/layout/pList1"/>
    <dgm:cxn modelId="{73E9822C-A8D0-4719-AF06-D21C922AC7F2}" type="presParOf" srcId="{627DD0E9-E596-40B6-B4DC-EBBAF05BBAB5}" destId="{FB5DF9E4-7057-4D1B-BA32-A9D098907234}" srcOrd="1" destOrd="0" presId="urn:microsoft.com/office/officeart/2005/8/layout/pList1"/>
    <dgm:cxn modelId="{9B69C38C-C462-4B95-82D1-CC55900DF351}" type="presParOf" srcId="{B6DB06BF-0BF3-480F-AA37-65894CA16F62}" destId="{671DD1DD-FAC7-4B2F-8389-9532834FEA92}" srcOrd="1" destOrd="0" presId="urn:microsoft.com/office/officeart/2005/8/layout/pList1"/>
    <dgm:cxn modelId="{C0ECFFD5-2E88-4482-8B2F-E3FAC264041B}" type="presParOf" srcId="{B6DB06BF-0BF3-480F-AA37-65894CA16F62}" destId="{E4A0398C-BBC1-45F4-AA62-9718085FF868}" srcOrd="2" destOrd="0" presId="urn:microsoft.com/office/officeart/2005/8/layout/pList1"/>
    <dgm:cxn modelId="{D3253552-9B5C-4463-BF58-E49D59F28FDD}" type="presParOf" srcId="{E4A0398C-BBC1-45F4-AA62-9718085FF868}" destId="{1EAB482F-3AF6-4FF8-BB79-BE53AA548139}" srcOrd="0" destOrd="0" presId="urn:microsoft.com/office/officeart/2005/8/layout/pList1"/>
    <dgm:cxn modelId="{3F502D6E-AE37-4178-AFC3-247F903EC089}" type="presParOf" srcId="{E4A0398C-BBC1-45F4-AA62-9718085FF868}" destId="{0FBCE45E-54B7-4C72-860E-1FBC0643A134}" srcOrd="1" destOrd="0" presId="urn:microsoft.com/office/officeart/2005/8/layout/pList1"/>
    <dgm:cxn modelId="{84AAA7CE-BDFC-4333-A227-583918B122C2}" type="presParOf" srcId="{B6DB06BF-0BF3-480F-AA37-65894CA16F62}" destId="{839A0594-70B1-4A04-8385-5092FADC5E82}" srcOrd="3" destOrd="0" presId="urn:microsoft.com/office/officeart/2005/8/layout/pList1"/>
    <dgm:cxn modelId="{77679920-5E9A-4CE8-A330-AC5B2817CD01}" type="presParOf" srcId="{B6DB06BF-0BF3-480F-AA37-65894CA16F62}" destId="{40BA5FD7-8DD2-497A-B027-81F2BE2EBBD4}" srcOrd="4" destOrd="0" presId="urn:microsoft.com/office/officeart/2005/8/layout/pList1"/>
    <dgm:cxn modelId="{01A91F71-348A-4E3B-825C-84D281FC7036}" type="presParOf" srcId="{40BA5FD7-8DD2-497A-B027-81F2BE2EBBD4}" destId="{9EB87545-FB16-4826-895C-164FF4E27C76}" srcOrd="0" destOrd="0" presId="urn:microsoft.com/office/officeart/2005/8/layout/pList1"/>
    <dgm:cxn modelId="{ADB20C24-0A2B-4A84-BF0D-ADAC906D1690}" type="presParOf" srcId="{40BA5FD7-8DD2-497A-B027-81F2BE2EBBD4}" destId="{6C0A0B18-7E7A-4696-8D27-FBF7F0450589}" srcOrd="1" destOrd="0" presId="urn:microsoft.com/office/officeart/2005/8/layout/pList1"/>
    <dgm:cxn modelId="{0A0E03A6-4A63-4F68-89C5-9E85C7443A16}" type="presParOf" srcId="{B6DB06BF-0BF3-480F-AA37-65894CA16F62}" destId="{41F61959-B267-4F5F-86B6-87CF2EAAE532}" srcOrd="5" destOrd="0" presId="urn:microsoft.com/office/officeart/2005/8/layout/pList1"/>
    <dgm:cxn modelId="{B68A8B89-A854-411B-A3F4-C4FB4803D345}" type="presParOf" srcId="{B6DB06BF-0BF3-480F-AA37-65894CA16F62}" destId="{83E5AF49-AF4E-44AB-943D-E44C35E301E8}" srcOrd="6" destOrd="0" presId="urn:microsoft.com/office/officeart/2005/8/layout/pList1"/>
    <dgm:cxn modelId="{DD547D27-876E-4A8C-8BA9-14C31E82A2CB}" type="presParOf" srcId="{83E5AF49-AF4E-44AB-943D-E44C35E301E8}" destId="{784FA404-604F-47FA-AA9C-F68E97020B55}" srcOrd="0" destOrd="0" presId="urn:microsoft.com/office/officeart/2005/8/layout/pList1"/>
    <dgm:cxn modelId="{ECCB8235-2ABA-4F49-B71C-0FB85C906014}" type="presParOf" srcId="{83E5AF49-AF4E-44AB-943D-E44C35E301E8}" destId="{8796E90E-0DD3-4D21-A725-E680C52512C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CD2794-A283-425A-A7BB-5FA2EB08E55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F590A166-CE86-4967-B08D-AC90E7F5972A}">
      <dgm:prSet phldrT="[Text]" phldr="0" custT="1"/>
      <dgm:spPr/>
      <dgm:t>
        <a:bodyPr/>
        <a:lstStyle/>
        <a:p>
          <a:pPr>
            <a:buNone/>
          </a:pPr>
          <a:r>
            <a:rPr lang="en-US" sz="2000" b="1" dirty="0"/>
            <a:t>Pioneer Lakes trail</a:t>
          </a:r>
        </a:p>
      </dgm:t>
    </dgm:pt>
    <dgm:pt modelId="{C5B2836E-F3D5-4B03-B4CF-361F558EDB9A}" type="parTrans" cxnId="{EF1869BC-1CCB-4002-B51D-E44DD38E424D}">
      <dgm:prSet/>
      <dgm:spPr/>
      <dgm:t>
        <a:bodyPr/>
        <a:lstStyle/>
        <a:p>
          <a:endParaRPr lang="en-US"/>
        </a:p>
      </dgm:t>
    </dgm:pt>
    <dgm:pt modelId="{C3B163FF-C474-4D09-892F-58CF25FC4DA8}" type="sibTrans" cxnId="{EF1869BC-1CCB-4002-B51D-E44DD38E424D}">
      <dgm:prSet/>
      <dgm:spPr/>
      <dgm:t>
        <a:bodyPr/>
        <a:lstStyle/>
        <a:p>
          <a:endParaRPr lang="en-US"/>
        </a:p>
      </dgm:t>
    </dgm:pt>
    <dgm:pt modelId="{4ACD733D-3727-4A42-8312-F77722ED3D67}">
      <dgm:prSet phldrT="[Text]" phldr="0" custT="1"/>
      <dgm:spPr/>
      <dgm:t>
        <a:bodyPr/>
        <a:lstStyle/>
        <a:p>
          <a:pPr>
            <a:buNone/>
          </a:pPr>
          <a:r>
            <a:rPr lang="en-US" sz="2000" b="1" dirty="0"/>
            <a:t>Battle Ridge Campground Improvements</a:t>
          </a:r>
        </a:p>
      </dgm:t>
    </dgm:pt>
    <dgm:pt modelId="{38170684-AED9-490D-B563-25893A9822CA}" type="parTrans" cxnId="{6D699070-5D59-4F4D-AF74-62590C453BED}">
      <dgm:prSet/>
      <dgm:spPr/>
      <dgm:t>
        <a:bodyPr/>
        <a:lstStyle/>
        <a:p>
          <a:endParaRPr lang="en-US"/>
        </a:p>
      </dgm:t>
    </dgm:pt>
    <dgm:pt modelId="{2E342B59-B5FC-4746-96D8-095EA821D3BC}" type="sibTrans" cxnId="{6D699070-5D59-4F4D-AF74-62590C453BED}">
      <dgm:prSet/>
      <dgm:spPr/>
      <dgm:t>
        <a:bodyPr/>
        <a:lstStyle/>
        <a:p>
          <a:endParaRPr lang="en-US"/>
        </a:p>
      </dgm:t>
    </dgm:pt>
    <dgm:pt modelId="{2F1BF99E-FA1C-48D8-AE2C-E7F9EF695AA1}">
      <dgm:prSet phldrT="[Text]" phldr="0" custT="1"/>
      <dgm:spPr/>
      <dgm:t>
        <a:bodyPr/>
        <a:lstStyle/>
        <a:p>
          <a:pPr>
            <a:buNone/>
          </a:pPr>
          <a:r>
            <a:rPr lang="en-US" sz="2000" b="1" dirty="0"/>
            <a:t>MCC Trail Work</a:t>
          </a:r>
        </a:p>
      </dgm:t>
    </dgm:pt>
    <dgm:pt modelId="{4280DD54-7786-4518-AEE4-46545A0E5B1A}" type="parTrans" cxnId="{FC0D70D5-D92D-4505-BD8E-CCACFF2508E5}">
      <dgm:prSet/>
      <dgm:spPr/>
      <dgm:t>
        <a:bodyPr/>
        <a:lstStyle/>
        <a:p>
          <a:endParaRPr lang="en-US"/>
        </a:p>
      </dgm:t>
    </dgm:pt>
    <dgm:pt modelId="{283C2210-42DE-4ABC-8141-5E2BEA963730}" type="sibTrans" cxnId="{FC0D70D5-D92D-4505-BD8E-CCACFF2508E5}">
      <dgm:prSet/>
      <dgm:spPr/>
      <dgm:t>
        <a:bodyPr/>
        <a:lstStyle/>
        <a:p>
          <a:endParaRPr lang="en-US"/>
        </a:p>
      </dgm:t>
    </dgm:pt>
    <dgm:pt modelId="{E56671C2-D884-4E1D-9FB5-E918AFACF046}">
      <dgm:prSet phldrT="[Text]" phldr="0" custT="1"/>
      <dgm:spPr/>
      <dgm:t>
        <a:bodyPr/>
        <a:lstStyle/>
        <a:p>
          <a:pPr>
            <a:buNone/>
          </a:pPr>
          <a:r>
            <a:rPr lang="en-US" sz="2000" b="1" dirty="0"/>
            <a:t>Gallatin Valley Backcountry Horsemen</a:t>
          </a:r>
        </a:p>
      </dgm:t>
    </dgm:pt>
    <dgm:pt modelId="{1A8FD0B0-F62B-41CD-B72F-EF1DB25B15AB}" type="parTrans" cxnId="{E4259655-311C-4064-9C87-263F317E07DE}">
      <dgm:prSet/>
      <dgm:spPr/>
      <dgm:t>
        <a:bodyPr/>
        <a:lstStyle/>
        <a:p>
          <a:endParaRPr lang="en-US"/>
        </a:p>
      </dgm:t>
    </dgm:pt>
    <dgm:pt modelId="{B421509E-20F6-4FC7-869E-D724C0763DBA}" type="sibTrans" cxnId="{E4259655-311C-4064-9C87-263F317E07DE}">
      <dgm:prSet/>
      <dgm:spPr/>
      <dgm:t>
        <a:bodyPr/>
        <a:lstStyle/>
        <a:p>
          <a:endParaRPr lang="en-US"/>
        </a:p>
      </dgm:t>
    </dgm:pt>
    <dgm:pt modelId="{B6DB06BF-0BF3-480F-AA37-65894CA16F62}" type="pres">
      <dgm:prSet presAssocID="{30CD2794-A283-425A-A7BB-5FA2EB08E55B}" presName="Name0" presStyleCnt="0">
        <dgm:presLayoutVars>
          <dgm:dir/>
          <dgm:resizeHandles val="exact"/>
        </dgm:presLayoutVars>
      </dgm:prSet>
      <dgm:spPr/>
    </dgm:pt>
    <dgm:pt modelId="{627DD0E9-E596-40B6-B4DC-EBBAF05BBAB5}" type="pres">
      <dgm:prSet presAssocID="{F590A166-CE86-4967-B08D-AC90E7F5972A}" presName="compNode" presStyleCnt="0"/>
      <dgm:spPr/>
    </dgm:pt>
    <dgm:pt modelId="{1C2CFDC4-2E56-4AF8-A80C-BEC8E816B90B}" type="pres">
      <dgm:prSet presAssocID="{F590A166-CE86-4967-B08D-AC90E7F5972A}" presName="pictRect" presStyleLbl="node1" presStyleIdx="0" presStyleCnt="4" custAng="0" custScaleX="100084" custScaleY="149301" custLinFactNeighborX="-168" custLinFactNeighborY="2051"/>
      <dgm:spPr>
        <a:prstGeom prst="rect">
          <a:avLst/>
        </a:prstGeom>
        <a:blipFill rotWithShape="1">
          <a:blip xmlns:r="http://schemas.openxmlformats.org/officeDocument/2006/relationships" r:embed="rId1"/>
          <a:srcRect/>
          <a:stretch>
            <a:fillRect l="-2000" r="-2000"/>
          </a:stretch>
        </a:blipFill>
        <a:ln>
          <a:noFill/>
        </a:ln>
      </dgm:spPr>
      <dgm:extLst>
        <a:ext uri="{E40237B7-FDA0-4F09-8148-C483321AD2D9}">
          <dgm14:cNvPr xmlns:dgm14="http://schemas.microsoft.com/office/drawing/2010/diagram" id="0" name="" descr="Headshot"/>
        </a:ext>
      </dgm:extLst>
    </dgm:pt>
    <dgm:pt modelId="{FB5DF9E4-7057-4D1B-BA32-A9D098907234}" type="pres">
      <dgm:prSet presAssocID="{F590A166-CE86-4967-B08D-AC90E7F5972A}" presName="textRect" presStyleLbl="revTx" presStyleIdx="0" presStyleCnt="4" custLinFactNeighborX="-46" custLinFactNeighborY="61604">
        <dgm:presLayoutVars>
          <dgm:bulletEnabled val="1"/>
        </dgm:presLayoutVars>
      </dgm:prSet>
      <dgm:spPr/>
    </dgm:pt>
    <dgm:pt modelId="{671DD1DD-FAC7-4B2F-8389-9532834FEA92}" type="pres">
      <dgm:prSet presAssocID="{C3B163FF-C474-4D09-892F-58CF25FC4DA8}" presName="sibTrans" presStyleLbl="sibTrans2D1" presStyleIdx="0" presStyleCnt="0"/>
      <dgm:spPr/>
    </dgm:pt>
    <dgm:pt modelId="{E4A0398C-BBC1-45F4-AA62-9718085FF868}" type="pres">
      <dgm:prSet presAssocID="{4ACD733D-3727-4A42-8312-F77722ED3D67}" presName="compNode" presStyleCnt="0"/>
      <dgm:spPr/>
    </dgm:pt>
    <dgm:pt modelId="{1EAB482F-3AF6-4FF8-BB79-BE53AA548139}" type="pres">
      <dgm:prSet presAssocID="{4ACD733D-3727-4A42-8312-F77722ED3D67}" presName="pictRect" presStyleLbl="node1" presStyleIdx="1" presStyleCnt="4" custScaleX="121964" custScaleY="145480" custLinFactNeighborX="-588" custLinFactNeighborY="3106"/>
      <dgm:spPr>
        <a:prstGeom prst="rect">
          <a:avLst/>
        </a:prstGeom>
        <a:blipFill rotWithShape="1">
          <a:blip xmlns:r="http://schemas.openxmlformats.org/officeDocument/2006/relationships" r:embed="rId2"/>
          <a:srcRect/>
          <a:stretch>
            <a:fillRect t="-4000" b="-4000"/>
          </a:stretch>
        </a:blipFill>
        <a:ln>
          <a:noFill/>
        </a:ln>
      </dgm:spPr>
      <dgm:extLst>
        <a:ext uri="{E40237B7-FDA0-4F09-8148-C483321AD2D9}">
          <dgm14:cNvPr xmlns:dgm14="http://schemas.microsoft.com/office/drawing/2010/diagram" id="0" name="" descr="Headshot"/>
        </a:ext>
      </dgm:extLst>
    </dgm:pt>
    <dgm:pt modelId="{0FBCE45E-54B7-4C72-860E-1FBC0643A134}" type="pres">
      <dgm:prSet presAssocID="{4ACD733D-3727-4A42-8312-F77722ED3D67}" presName="textRect" presStyleLbl="revTx" presStyleIdx="1" presStyleCnt="4" custLinFactNeighborX="-1170" custLinFactNeighborY="40797">
        <dgm:presLayoutVars>
          <dgm:bulletEnabled val="1"/>
        </dgm:presLayoutVars>
      </dgm:prSet>
      <dgm:spPr/>
    </dgm:pt>
    <dgm:pt modelId="{839A0594-70B1-4A04-8385-5092FADC5E82}" type="pres">
      <dgm:prSet presAssocID="{2E342B59-B5FC-4746-96D8-095EA821D3BC}" presName="sibTrans" presStyleLbl="sibTrans2D1" presStyleIdx="0" presStyleCnt="0"/>
      <dgm:spPr/>
    </dgm:pt>
    <dgm:pt modelId="{40BA5FD7-8DD2-497A-B027-81F2BE2EBBD4}" type="pres">
      <dgm:prSet presAssocID="{2F1BF99E-FA1C-48D8-AE2C-E7F9EF695AA1}" presName="compNode" presStyleCnt="0"/>
      <dgm:spPr/>
    </dgm:pt>
    <dgm:pt modelId="{9EB87545-FB16-4826-895C-164FF4E27C76}" type="pres">
      <dgm:prSet presAssocID="{2F1BF99E-FA1C-48D8-AE2C-E7F9EF695AA1}" presName="pictRect" presStyleLbl="node1" presStyleIdx="2" presStyleCnt="4" custScaleX="131590" custScaleY="143856"/>
      <dgm:spPr>
        <a:prstGeom prst="rect">
          <a:avLst/>
        </a:prstGeom>
        <a:blipFill rotWithShape="1">
          <a:blip xmlns:r="http://schemas.openxmlformats.org/officeDocument/2006/relationships" r:embed="rId3"/>
          <a:srcRect/>
          <a:stretch>
            <a:fillRect t="-4000" b="-4000"/>
          </a:stretch>
        </a:blipFill>
        <a:ln>
          <a:noFill/>
        </a:ln>
      </dgm:spPr>
      <dgm:extLst>
        <a:ext uri="{E40237B7-FDA0-4F09-8148-C483321AD2D9}">
          <dgm14:cNvPr xmlns:dgm14="http://schemas.microsoft.com/office/drawing/2010/diagram" id="0" name="" descr="Headshot"/>
        </a:ext>
      </dgm:extLst>
    </dgm:pt>
    <dgm:pt modelId="{6C0A0B18-7E7A-4696-8D27-FBF7F0450589}" type="pres">
      <dgm:prSet presAssocID="{2F1BF99E-FA1C-48D8-AE2C-E7F9EF695AA1}" presName="textRect" presStyleLbl="revTx" presStyleIdx="2" presStyleCnt="4" custLinFactNeighborX="-366" custLinFactNeighborY="73002">
        <dgm:presLayoutVars>
          <dgm:bulletEnabled val="1"/>
        </dgm:presLayoutVars>
      </dgm:prSet>
      <dgm:spPr/>
    </dgm:pt>
    <dgm:pt modelId="{41F61959-B267-4F5F-86B6-87CF2EAAE532}" type="pres">
      <dgm:prSet presAssocID="{283C2210-42DE-4ABC-8141-5E2BEA963730}" presName="sibTrans" presStyleLbl="sibTrans2D1" presStyleIdx="0" presStyleCnt="0"/>
      <dgm:spPr/>
    </dgm:pt>
    <dgm:pt modelId="{83E5AF49-AF4E-44AB-943D-E44C35E301E8}" type="pres">
      <dgm:prSet presAssocID="{E56671C2-D884-4E1D-9FB5-E918AFACF046}" presName="compNode" presStyleCnt="0"/>
      <dgm:spPr/>
    </dgm:pt>
    <dgm:pt modelId="{784FA404-604F-47FA-AA9C-F68E97020B55}" type="pres">
      <dgm:prSet presAssocID="{E56671C2-D884-4E1D-9FB5-E918AFACF046}" presName="pictRect" presStyleLbl="node1" presStyleIdx="3" presStyleCnt="4" custScaleX="128343" custScaleY="138145" custLinFactNeighborX="210"/>
      <dgm:spPr>
        <a:prstGeom prst="rect">
          <a:avLst/>
        </a:prstGeom>
        <a:blipFill rotWithShape="1">
          <a:blip xmlns:r="http://schemas.openxmlformats.org/officeDocument/2006/relationships" r:embed="rId4"/>
          <a:srcRect/>
          <a:stretch>
            <a:fillRect t="-4000" b="-4000"/>
          </a:stretch>
        </a:blipFill>
        <a:ln>
          <a:noFill/>
        </a:ln>
      </dgm:spPr>
      <dgm:extLst>
        <a:ext uri="{E40237B7-FDA0-4F09-8148-C483321AD2D9}">
          <dgm14:cNvPr xmlns:dgm14="http://schemas.microsoft.com/office/drawing/2010/diagram" id="0" name="" descr="Headshot"/>
        </a:ext>
      </dgm:extLst>
    </dgm:pt>
    <dgm:pt modelId="{8796E90E-0DD3-4D21-A725-E680C52512C2}" type="pres">
      <dgm:prSet presAssocID="{E56671C2-D884-4E1D-9FB5-E918AFACF046}" presName="textRect" presStyleLbl="revTx" presStyleIdx="3" presStyleCnt="4" custLinFactNeighborX="-2090" custLinFactNeighborY="52911">
        <dgm:presLayoutVars>
          <dgm:bulletEnabled val="1"/>
        </dgm:presLayoutVars>
      </dgm:prSet>
      <dgm:spPr/>
    </dgm:pt>
  </dgm:ptLst>
  <dgm:cxnLst>
    <dgm:cxn modelId="{3FE7B61E-D943-45D3-8F28-F3828499D47C}" type="presOf" srcId="{E56671C2-D884-4E1D-9FB5-E918AFACF046}" destId="{8796E90E-0DD3-4D21-A725-E680C52512C2}" srcOrd="0" destOrd="0" presId="urn:microsoft.com/office/officeart/2005/8/layout/pList1"/>
    <dgm:cxn modelId="{06C80F1F-3A84-4496-9EB8-96479B022D08}" type="presOf" srcId="{C3B163FF-C474-4D09-892F-58CF25FC4DA8}" destId="{671DD1DD-FAC7-4B2F-8389-9532834FEA92}" srcOrd="0" destOrd="0" presId="urn:microsoft.com/office/officeart/2005/8/layout/pList1"/>
    <dgm:cxn modelId="{6629D539-F0B7-438A-87D4-24F84728547A}" type="presOf" srcId="{2E342B59-B5FC-4746-96D8-095EA821D3BC}" destId="{839A0594-70B1-4A04-8385-5092FADC5E82}" srcOrd="0" destOrd="0" presId="urn:microsoft.com/office/officeart/2005/8/layout/pList1"/>
    <dgm:cxn modelId="{C1868144-7884-42DE-AACC-1A641BB314B6}" type="presOf" srcId="{2F1BF99E-FA1C-48D8-AE2C-E7F9EF695AA1}" destId="{6C0A0B18-7E7A-4696-8D27-FBF7F0450589}" srcOrd="0" destOrd="0" presId="urn:microsoft.com/office/officeart/2005/8/layout/pList1"/>
    <dgm:cxn modelId="{6D699070-5D59-4F4D-AF74-62590C453BED}" srcId="{30CD2794-A283-425A-A7BB-5FA2EB08E55B}" destId="{4ACD733D-3727-4A42-8312-F77722ED3D67}" srcOrd="1" destOrd="0" parTransId="{38170684-AED9-490D-B563-25893A9822CA}" sibTransId="{2E342B59-B5FC-4746-96D8-095EA821D3BC}"/>
    <dgm:cxn modelId="{E4259655-311C-4064-9C87-263F317E07DE}" srcId="{30CD2794-A283-425A-A7BB-5FA2EB08E55B}" destId="{E56671C2-D884-4E1D-9FB5-E918AFACF046}" srcOrd="3" destOrd="0" parTransId="{1A8FD0B0-F62B-41CD-B72F-EF1DB25B15AB}" sibTransId="{B421509E-20F6-4FC7-869E-D724C0763DBA}"/>
    <dgm:cxn modelId="{6A6B1F58-1F9B-447B-B3B0-C8ADAF75C143}" type="presOf" srcId="{30CD2794-A283-425A-A7BB-5FA2EB08E55B}" destId="{B6DB06BF-0BF3-480F-AA37-65894CA16F62}" srcOrd="0" destOrd="0" presId="urn:microsoft.com/office/officeart/2005/8/layout/pList1"/>
    <dgm:cxn modelId="{716E5480-6459-4071-BD16-CBDF476104BD}" type="presOf" srcId="{F590A166-CE86-4967-B08D-AC90E7F5972A}" destId="{FB5DF9E4-7057-4D1B-BA32-A9D098907234}" srcOrd="0" destOrd="0" presId="urn:microsoft.com/office/officeart/2005/8/layout/pList1"/>
    <dgm:cxn modelId="{EF1869BC-1CCB-4002-B51D-E44DD38E424D}" srcId="{30CD2794-A283-425A-A7BB-5FA2EB08E55B}" destId="{F590A166-CE86-4967-B08D-AC90E7F5972A}" srcOrd="0" destOrd="0" parTransId="{C5B2836E-F3D5-4B03-B4CF-361F558EDB9A}" sibTransId="{C3B163FF-C474-4D09-892F-58CF25FC4DA8}"/>
    <dgm:cxn modelId="{9364BFCF-327D-428C-9F9D-69D92A70A64A}" type="presOf" srcId="{4ACD733D-3727-4A42-8312-F77722ED3D67}" destId="{0FBCE45E-54B7-4C72-860E-1FBC0643A134}" srcOrd="0" destOrd="0" presId="urn:microsoft.com/office/officeart/2005/8/layout/pList1"/>
    <dgm:cxn modelId="{FC0D70D5-D92D-4505-BD8E-CCACFF2508E5}" srcId="{30CD2794-A283-425A-A7BB-5FA2EB08E55B}" destId="{2F1BF99E-FA1C-48D8-AE2C-E7F9EF695AA1}" srcOrd="2" destOrd="0" parTransId="{4280DD54-7786-4518-AEE4-46545A0E5B1A}" sibTransId="{283C2210-42DE-4ABC-8141-5E2BEA963730}"/>
    <dgm:cxn modelId="{EB6010ED-1847-472D-9BEC-1E31A2EEB179}" type="presOf" srcId="{283C2210-42DE-4ABC-8141-5E2BEA963730}" destId="{41F61959-B267-4F5F-86B6-87CF2EAAE532}" srcOrd="0" destOrd="0" presId="urn:microsoft.com/office/officeart/2005/8/layout/pList1"/>
    <dgm:cxn modelId="{81B78458-999C-43E4-82B6-DD30E5D82984}" type="presParOf" srcId="{B6DB06BF-0BF3-480F-AA37-65894CA16F62}" destId="{627DD0E9-E596-40B6-B4DC-EBBAF05BBAB5}" srcOrd="0" destOrd="0" presId="urn:microsoft.com/office/officeart/2005/8/layout/pList1"/>
    <dgm:cxn modelId="{D141E181-E14A-4BF4-8B16-C4A7F246F0F9}" type="presParOf" srcId="{627DD0E9-E596-40B6-B4DC-EBBAF05BBAB5}" destId="{1C2CFDC4-2E56-4AF8-A80C-BEC8E816B90B}" srcOrd="0" destOrd="0" presId="urn:microsoft.com/office/officeart/2005/8/layout/pList1"/>
    <dgm:cxn modelId="{73E9822C-A8D0-4719-AF06-D21C922AC7F2}" type="presParOf" srcId="{627DD0E9-E596-40B6-B4DC-EBBAF05BBAB5}" destId="{FB5DF9E4-7057-4D1B-BA32-A9D098907234}" srcOrd="1" destOrd="0" presId="urn:microsoft.com/office/officeart/2005/8/layout/pList1"/>
    <dgm:cxn modelId="{9B69C38C-C462-4B95-82D1-CC55900DF351}" type="presParOf" srcId="{B6DB06BF-0BF3-480F-AA37-65894CA16F62}" destId="{671DD1DD-FAC7-4B2F-8389-9532834FEA92}" srcOrd="1" destOrd="0" presId="urn:microsoft.com/office/officeart/2005/8/layout/pList1"/>
    <dgm:cxn modelId="{C0ECFFD5-2E88-4482-8B2F-E3FAC264041B}" type="presParOf" srcId="{B6DB06BF-0BF3-480F-AA37-65894CA16F62}" destId="{E4A0398C-BBC1-45F4-AA62-9718085FF868}" srcOrd="2" destOrd="0" presId="urn:microsoft.com/office/officeart/2005/8/layout/pList1"/>
    <dgm:cxn modelId="{D3253552-9B5C-4463-BF58-E49D59F28FDD}" type="presParOf" srcId="{E4A0398C-BBC1-45F4-AA62-9718085FF868}" destId="{1EAB482F-3AF6-4FF8-BB79-BE53AA548139}" srcOrd="0" destOrd="0" presId="urn:microsoft.com/office/officeart/2005/8/layout/pList1"/>
    <dgm:cxn modelId="{3F502D6E-AE37-4178-AFC3-247F903EC089}" type="presParOf" srcId="{E4A0398C-BBC1-45F4-AA62-9718085FF868}" destId="{0FBCE45E-54B7-4C72-860E-1FBC0643A134}" srcOrd="1" destOrd="0" presId="urn:microsoft.com/office/officeart/2005/8/layout/pList1"/>
    <dgm:cxn modelId="{84AAA7CE-BDFC-4333-A227-583918B122C2}" type="presParOf" srcId="{B6DB06BF-0BF3-480F-AA37-65894CA16F62}" destId="{839A0594-70B1-4A04-8385-5092FADC5E82}" srcOrd="3" destOrd="0" presId="urn:microsoft.com/office/officeart/2005/8/layout/pList1"/>
    <dgm:cxn modelId="{77679920-5E9A-4CE8-A330-AC5B2817CD01}" type="presParOf" srcId="{B6DB06BF-0BF3-480F-AA37-65894CA16F62}" destId="{40BA5FD7-8DD2-497A-B027-81F2BE2EBBD4}" srcOrd="4" destOrd="0" presId="urn:microsoft.com/office/officeart/2005/8/layout/pList1"/>
    <dgm:cxn modelId="{01A91F71-348A-4E3B-825C-84D281FC7036}" type="presParOf" srcId="{40BA5FD7-8DD2-497A-B027-81F2BE2EBBD4}" destId="{9EB87545-FB16-4826-895C-164FF4E27C76}" srcOrd="0" destOrd="0" presId="urn:microsoft.com/office/officeart/2005/8/layout/pList1"/>
    <dgm:cxn modelId="{ADB20C24-0A2B-4A84-BF0D-ADAC906D1690}" type="presParOf" srcId="{40BA5FD7-8DD2-497A-B027-81F2BE2EBBD4}" destId="{6C0A0B18-7E7A-4696-8D27-FBF7F0450589}" srcOrd="1" destOrd="0" presId="urn:microsoft.com/office/officeart/2005/8/layout/pList1"/>
    <dgm:cxn modelId="{0A0E03A6-4A63-4F68-89C5-9E85C7443A16}" type="presParOf" srcId="{B6DB06BF-0BF3-480F-AA37-65894CA16F62}" destId="{41F61959-B267-4F5F-86B6-87CF2EAAE532}" srcOrd="5" destOrd="0" presId="urn:microsoft.com/office/officeart/2005/8/layout/pList1"/>
    <dgm:cxn modelId="{B68A8B89-A854-411B-A3F4-C4FB4803D345}" type="presParOf" srcId="{B6DB06BF-0BF3-480F-AA37-65894CA16F62}" destId="{83E5AF49-AF4E-44AB-943D-E44C35E301E8}" srcOrd="6" destOrd="0" presId="urn:microsoft.com/office/officeart/2005/8/layout/pList1"/>
    <dgm:cxn modelId="{DD547D27-876E-4A8C-8BA9-14C31E82A2CB}" type="presParOf" srcId="{83E5AF49-AF4E-44AB-943D-E44C35E301E8}" destId="{784FA404-604F-47FA-AA9C-F68E97020B55}" srcOrd="0" destOrd="0" presId="urn:microsoft.com/office/officeart/2005/8/layout/pList1"/>
    <dgm:cxn modelId="{ECCB8235-2ABA-4F49-B71C-0FB85C906014}" type="presParOf" srcId="{83E5AF49-AF4E-44AB-943D-E44C35E301E8}" destId="{8796E90E-0DD3-4D21-A725-E680C52512C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CFDC4-2E56-4AF8-A80C-BEC8E816B90B}">
      <dsp:nvSpPr>
        <dsp:cNvPr id="0" name=""/>
        <dsp:cNvSpPr/>
      </dsp:nvSpPr>
      <dsp:spPr>
        <a:xfrm rot="5400000">
          <a:off x="-238964" y="960294"/>
          <a:ext cx="2653230" cy="2175301"/>
        </a:xfrm>
        <a:prstGeom prst="rect">
          <a:avLst/>
        </a:prstGeom>
        <a:blipFill rotWithShape="1">
          <a:blip xmlns:r="http://schemas.openxmlformats.org/officeDocument/2006/relationships" r:embed="rId1"/>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5DF9E4-7057-4D1B-BA32-A9D098907234}">
      <dsp:nvSpPr>
        <dsp:cNvPr id="0" name=""/>
        <dsp:cNvSpPr/>
      </dsp:nvSpPr>
      <dsp:spPr>
        <a:xfrm>
          <a:off x="0" y="3597088"/>
          <a:ext cx="2651003" cy="98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North Cottonwood Bridges</a:t>
          </a:r>
        </a:p>
      </dsp:txBody>
      <dsp:txXfrm>
        <a:off x="0" y="3597088"/>
        <a:ext cx="2651003" cy="983522"/>
      </dsp:txXfrm>
    </dsp:sp>
    <dsp:sp modelId="{1EAB482F-3AF6-4FF8-BB79-BE53AA548139}">
      <dsp:nvSpPr>
        <dsp:cNvPr id="0" name=""/>
        <dsp:cNvSpPr/>
      </dsp:nvSpPr>
      <dsp:spPr>
        <a:xfrm>
          <a:off x="2454539" y="1106354"/>
          <a:ext cx="3127971" cy="2311451"/>
        </a:xfrm>
        <a:prstGeom prst="rect">
          <a:avLst/>
        </a:prstGeom>
        <a:blipFill rotWithShape="1">
          <a:blip xmlns:r="http://schemas.openxmlformats.org/officeDocument/2006/relationships" r:embed="rId2"/>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BCE45E-54B7-4C72-860E-1FBC0643A134}">
      <dsp:nvSpPr>
        <dsp:cNvPr id="0" name=""/>
        <dsp:cNvSpPr/>
      </dsp:nvSpPr>
      <dsp:spPr>
        <a:xfrm>
          <a:off x="2835276" y="3571583"/>
          <a:ext cx="2651003" cy="98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Hyalite Day Use Improvements</a:t>
          </a:r>
        </a:p>
      </dsp:txBody>
      <dsp:txXfrm>
        <a:off x="2835276" y="3571583"/>
        <a:ext cx="2651003" cy="983522"/>
      </dsp:txXfrm>
    </dsp:sp>
    <dsp:sp modelId="{9EB87545-FB16-4826-895C-164FF4E27C76}">
      <dsp:nvSpPr>
        <dsp:cNvPr id="0" name=""/>
        <dsp:cNvSpPr/>
      </dsp:nvSpPr>
      <dsp:spPr>
        <a:xfrm>
          <a:off x="5715676" y="1075019"/>
          <a:ext cx="2957220" cy="2311414"/>
        </a:xfrm>
        <a:prstGeom prst="rect">
          <a:avLst/>
        </a:prstGeom>
        <a:blipFill rotWithShape="1">
          <a:blip xmlns:r="http://schemas.openxmlformats.org/officeDocument/2006/relationships" r:embed="rId3"/>
          <a:srcRect/>
          <a:stretch>
            <a:fillRect t="-47000" b="-4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0A0B18-7E7A-4696-8D27-FBF7F0450589}">
      <dsp:nvSpPr>
        <dsp:cNvPr id="0" name=""/>
        <dsp:cNvSpPr/>
      </dsp:nvSpPr>
      <dsp:spPr>
        <a:xfrm>
          <a:off x="5709937" y="3584586"/>
          <a:ext cx="2651003" cy="98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Gallatin Invasive Species Alliance</a:t>
          </a:r>
        </a:p>
      </dsp:txBody>
      <dsp:txXfrm>
        <a:off x="5709937" y="3584586"/>
        <a:ext cx="2651003" cy="983522"/>
      </dsp:txXfrm>
    </dsp:sp>
    <dsp:sp modelId="{784FA404-604F-47FA-AA9C-F68E97020B55}">
      <dsp:nvSpPr>
        <dsp:cNvPr id="0" name=""/>
        <dsp:cNvSpPr/>
      </dsp:nvSpPr>
      <dsp:spPr>
        <a:xfrm>
          <a:off x="9553062" y="1115815"/>
          <a:ext cx="2631067" cy="1826541"/>
        </a:xfrm>
        <a:prstGeom prst="rect">
          <a:avLst/>
        </a:prstGeom>
        <a:blipFill>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96E90E-0DD3-4D21-A725-E680C52512C2}">
      <dsp:nvSpPr>
        <dsp:cNvPr id="0" name=""/>
        <dsp:cNvSpPr/>
      </dsp:nvSpPr>
      <dsp:spPr>
        <a:xfrm>
          <a:off x="9215827" y="3533739"/>
          <a:ext cx="2651003" cy="983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Yellowstone </a:t>
          </a:r>
          <a:r>
            <a:rPr lang="en-US" sz="2000" b="1" kern="1200" dirty="0" err="1"/>
            <a:t>Shortline</a:t>
          </a:r>
          <a:r>
            <a:rPr lang="en-US" sz="2000" b="1" kern="1200" dirty="0"/>
            <a:t> Trail</a:t>
          </a:r>
        </a:p>
      </dsp:txBody>
      <dsp:txXfrm>
        <a:off x="9215827" y="3533739"/>
        <a:ext cx="2651003" cy="983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CFDC4-2E56-4AF8-A80C-BEC8E816B90B}">
      <dsp:nvSpPr>
        <dsp:cNvPr id="0" name=""/>
        <dsp:cNvSpPr/>
      </dsp:nvSpPr>
      <dsp:spPr>
        <a:xfrm>
          <a:off x="0" y="1090818"/>
          <a:ext cx="2382249" cy="2448524"/>
        </a:xfrm>
        <a:prstGeom prst="rect">
          <a:avLst/>
        </a:prstGeom>
        <a:blipFill rotWithShape="1">
          <a:blip xmlns:r="http://schemas.openxmlformats.org/officeDocument/2006/relationships" r:embed="rId1"/>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5DF9E4-7057-4D1B-BA32-A9D098907234}">
      <dsp:nvSpPr>
        <dsp:cNvPr id="0" name=""/>
        <dsp:cNvSpPr/>
      </dsp:nvSpPr>
      <dsp:spPr>
        <a:xfrm>
          <a:off x="2541" y="3645448"/>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Pioneer Lakes trail</a:t>
          </a:r>
        </a:p>
      </dsp:txBody>
      <dsp:txXfrm>
        <a:off x="2541" y="3645448"/>
        <a:ext cx="2380249" cy="883072"/>
      </dsp:txXfrm>
    </dsp:sp>
    <dsp:sp modelId="{1EAB482F-3AF6-4FF8-BB79-BE53AA548139}">
      <dsp:nvSpPr>
        <dsp:cNvPr id="0" name=""/>
        <dsp:cNvSpPr/>
      </dsp:nvSpPr>
      <dsp:spPr>
        <a:xfrm>
          <a:off x="2609014" y="1123786"/>
          <a:ext cx="2903047" cy="2385860"/>
        </a:xfrm>
        <a:prstGeom prst="rect">
          <a:avLst/>
        </a:prstGeom>
        <a:blipFill rotWithShape="1">
          <a:blip xmlns:r="http://schemas.openxmlformats.org/officeDocument/2006/relationships" r:embed="rId2"/>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BCE45E-54B7-4C72-860E-1FBC0643A134}">
      <dsp:nvSpPr>
        <dsp:cNvPr id="0" name=""/>
        <dsp:cNvSpPr/>
      </dsp:nvSpPr>
      <dsp:spPr>
        <a:xfrm>
          <a:off x="2856560" y="3446041"/>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Battle Ridge Campground Improvements</a:t>
          </a:r>
        </a:p>
      </dsp:txBody>
      <dsp:txXfrm>
        <a:off x="2856560" y="3446041"/>
        <a:ext cx="2380249" cy="883072"/>
      </dsp:txXfrm>
    </dsp:sp>
    <dsp:sp modelId="{9EB87545-FB16-4826-895C-164FF4E27C76}">
      <dsp:nvSpPr>
        <dsp:cNvPr id="0" name=""/>
        <dsp:cNvSpPr/>
      </dsp:nvSpPr>
      <dsp:spPr>
        <a:xfrm>
          <a:off x="5764183" y="1079506"/>
          <a:ext cx="3132170" cy="2359227"/>
        </a:xfrm>
        <a:prstGeom prst="rect">
          <a:avLst/>
        </a:prstGeom>
        <a:blipFill rotWithShape="1">
          <a:blip xmlns:r="http://schemas.openxmlformats.org/officeDocument/2006/relationships" r:embed="rId3"/>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0A0B18-7E7A-4696-8D27-FBF7F0450589}">
      <dsp:nvSpPr>
        <dsp:cNvPr id="0" name=""/>
        <dsp:cNvSpPr/>
      </dsp:nvSpPr>
      <dsp:spPr>
        <a:xfrm>
          <a:off x="6131432" y="372377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MCC Trail Work</a:t>
          </a:r>
        </a:p>
      </dsp:txBody>
      <dsp:txXfrm>
        <a:off x="6131432" y="3723776"/>
        <a:ext cx="2380249" cy="883072"/>
      </dsp:txXfrm>
    </dsp:sp>
    <dsp:sp modelId="{784FA404-604F-47FA-AA9C-F68E97020B55}">
      <dsp:nvSpPr>
        <dsp:cNvPr id="0" name=""/>
        <dsp:cNvSpPr/>
      </dsp:nvSpPr>
      <dsp:spPr>
        <a:xfrm>
          <a:off x="9137115" y="1102921"/>
          <a:ext cx="3054884" cy="2265567"/>
        </a:xfrm>
        <a:prstGeom prst="rect">
          <a:avLst/>
        </a:prstGeom>
        <a:blipFill rotWithShape="1">
          <a:blip xmlns:r="http://schemas.openxmlformats.org/officeDocument/2006/relationships" r:embed="rId4"/>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96E90E-0DD3-4D21-A725-E680C52512C2}">
      <dsp:nvSpPr>
        <dsp:cNvPr id="0" name=""/>
        <dsp:cNvSpPr/>
      </dsp:nvSpPr>
      <dsp:spPr>
        <a:xfrm>
          <a:off x="9422049" y="3522943"/>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t>Gallatin Valley Backcountry Horsemen</a:t>
          </a:r>
        </a:p>
      </dsp:txBody>
      <dsp:txXfrm>
        <a:off x="9422049" y="3522943"/>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B580E-BB12-458A-8A67-A4E85A97E57A}" type="datetimeFigureOut">
              <a:rPr lang="en-US" smtClean="0"/>
              <a:t>3/10/2023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85773-E831-40C3-B08E-FE9BDAA69383}" type="slidenum">
              <a:rPr lang="en-US" smtClean="0"/>
              <a:t>‹#›</a:t>
            </a:fld>
            <a:endParaRPr lang="en-US" dirty="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r>
              <a:rPr lang="en-US" sz="4000">
                <a:solidFill>
                  <a:schemeClr val="tx2">
                    <a:alpha val="75000"/>
                  </a:schemeClr>
                </a:solidFill>
              </a:rPr>
              <a:t>Click to edit Master title style</a:t>
            </a:r>
            <a:endParaRPr lang="en-US" sz="4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r>
              <a:rPr lang="en-US"/>
              <a:t>Click to edit Master title style</a:t>
            </a: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r>
              <a:rPr lang="en-US"/>
              <a:t>Click icon to add picture</a:t>
            </a:r>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r>
              <a:rPr lang="en-US"/>
              <a:t>Click to edit Master title style</a:t>
            </a: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r>
              <a:rPr lang="en-US"/>
              <a:t>Click to edit Master title style</a:t>
            </a: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r>
              <a:rPr lang="en-US"/>
              <a:t>Click icon to add picture</a:t>
            </a:r>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r>
              <a:rPr lang="en-US"/>
              <a:t>Click to edit Master title style</a:t>
            </a: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r>
              <a:rPr lang="en-US"/>
              <a:t>Click icon to add picture</a:t>
            </a:r>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r>
              <a:rPr lang="en-US"/>
              <a:t>Click icon to add picture</a:t>
            </a:r>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r>
              <a:rPr lang="en-US" sz="4000"/>
              <a:t>Click to edit Master title style</a:t>
            </a:r>
            <a:endParaRPr lang="en-US" sz="4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r>
              <a:rPr lang="en-US" sz="1600"/>
              <a:t>Click to edit Master subtitle style</a:t>
            </a:r>
            <a:endParaRPr lang="en-US" sz="16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r>
              <a:rPr lang="en-US" sz="1600"/>
              <a:t>Click to edit Master subtitle style</a:t>
            </a:r>
            <a:endParaRPr lang="en-US" sz="16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r>
              <a:rPr lang="en-US"/>
              <a:t>Click icon to add picture</a:t>
            </a:r>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398610" y="949108"/>
            <a:ext cx="3071005" cy="3051391"/>
          </a:xfrm>
        </p:spPr>
        <p:txBody>
          <a:bodyPr vert="horz" lIns="91440" tIns="45720" rIns="91440" bIns="45720" rtlCol="0" anchor="b" anchorCtr="0">
            <a:normAutofit fontScale="90000"/>
          </a:bodyPr>
          <a:lstStyle/>
          <a:p>
            <a:r>
              <a:rPr lang="en-US" sz="6000" b="1" dirty="0">
                <a:solidFill>
                  <a:srgbClr val="FFFF00"/>
                </a:solidFill>
              </a:rPr>
              <a:t>Project Updates</a:t>
            </a:r>
            <a:br>
              <a:rPr lang="en-US" sz="6000" b="1" dirty="0">
                <a:solidFill>
                  <a:srgbClr val="FFFF00"/>
                </a:solidFill>
              </a:rPr>
            </a:br>
            <a:r>
              <a:rPr lang="en-US" sz="6000" b="1" dirty="0">
                <a:solidFill>
                  <a:srgbClr val="FFFF00"/>
                </a:solidFill>
              </a:rPr>
              <a:t>from 2021 Approved Projects</a:t>
            </a:r>
          </a:p>
        </p:txBody>
      </p:sp>
      <p:sp>
        <p:nvSpPr>
          <p:cNvPr id="5" name="Subtitle 4">
            <a:extLst>
              <a:ext uri="{FF2B5EF4-FFF2-40B4-BE49-F238E27FC236}">
                <a16:creationId xmlns:a16="http://schemas.microsoft.com/office/drawing/2014/main" id="{6D600243-42CA-42D2-A56A-C6924D272A5B}"/>
              </a:ext>
            </a:extLst>
          </p:cNvPr>
          <p:cNvSpPr>
            <a:spLocks noGrp="1"/>
          </p:cNvSpPr>
          <p:nvPr>
            <p:ph type="subTitle" idx="1"/>
          </p:nvPr>
        </p:nvSpPr>
        <p:spPr>
          <a:xfrm>
            <a:off x="459771" y="5097479"/>
            <a:ext cx="2948684" cy="955497"/>
          </a:xfrm>
        </p:spPr>
        <p:txBody>
          <a:bodyPr vert="horz" lIns="91440" tIns="45720" rIns="91440" bIns="45720" rtlCol="0" anchor="t">
            <a:noAutofit/>
          </a:bodyPr>
          <a:lstStyle/>
          <a:p>
            <a:r>
              <a:rPr lang="en-US" sz="3200" b="1" dirty="0">
                <a:solidFill>
                  <a:schemeClr val="tx1"/>
                </a:solidFill>
              </a:rPr>
              <a:t>GALLATIN RAC</a:t>
            </a:r>
          </a:p>
        </p:txBody>
      </p:sp>
      <p:pic>
        <p:nvPicPr>
          <p:cNvPr id="8" name="Picture Placeholder 7">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a:blip r:embed="rId2"/>
          <a:srcRect/>
          <a:stretch/>
        </p:blipFill>
        <p:spPr>
          <a:xfrm>
            <a:off x="3818073" y="0"/>
            <a:ext cx="8373927" cy="6857999"/>
          </a:xfrm>
        </p:spPr>
      </p:pic>
    </p:spTree>
    <p:extLst>
      <p:ext uri="{BB962C8B-B14F-4D97-AF65-F5344CB8AC3E}">
        <p14:creationId xmlns:p14="http://schemas.microsoft.com/office/powerpoint/2010/main" val="1057612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119E-B3E9-432E-AE56-574ED4CC2359}"/>
              </a:ext>
            </a:extLst>
          </p:cNvPr>
          <p:cNvSpPr>
            <a:spLocks noGrp="1"/>
          </p:cNvSpPr>
          <p:nvPr>
            <p:ph type="title"/>
          </p:nvPr>
        </p:nvSpPr>
        <p:spPr>
          <a:xfrm>
            <a:off x="736600" y="174747"/>
            <a:ext cx="10515600" cy="819738"/>
          </a:xfrm>
        </p:spPr>
        <p:txBody>
          <a:bodyPr/>
          <a:lstStyle/>
          <a:p>
            <a:r>
              <a:rPr lang="en-US" sz="4000" b="1" u="sng" dirty="0">
                <a:solidFill>
                  <a:srgbClr val="FFFF00">
                    <a:alpha val="85000"/>
                  </a:srgbClr>
                </a:solidFill>
              </a:rPr>
              <a:t>Dec 2020 Fee Review</a:t>
            </a:r>
            <a:endParaRPr lang="en-US" dirty="0"/>
          </a:p>
        </p:txBody>
      </p:sp>
      <p:sp>
        <p:nvSpPr>
          <p:cNvPr id="3" name="Content Placeholder 2">
            <a:extLst>
              <a:ext uri="{FF2B5EF4-FFF2-40B4-BE49-F238E27FC236}">
                <a16:creationId xmlns:a16="http://schemas.microsoft.com/office/drawing/2014/main" id="{A6D68D66-2AC9-46DF-B738-B06DD07FD302}"/>
              </a:ext>
            </a:extLst>
          </p:cNvPr>
          <p:cNvSpPr>
            <a:spLocks noGrp="1"/>
          </p:cNvSpPr>
          <p:nvPr>
            <p:ph idx="1"/>
          </p:nvPr>
        </p:nvSpPr>
        <p:spPr>
          <a:xfrm>
            <a:off x="0" y="791285"/>
            <a:ext cx="9401286" cy="1860475"/>
          </a:xfrm>
        </p:spPr>
        <p:txBody>
          <a:bodyPr/>
          <a:lstStyle/>
          <a:p>
            <a:pPr marL="0" indent="0">
              <a:buNone/>
            </a:pPr>
            <a:r>
              <a:rPr lang="en-US" sz="2400" dirty="0"/>
              <a:t>  </a:t>
            </a:r>
            <a:r>
              <a:rPr lang="en-US" sz="2000" b="1" dirty="0">
                <a:solidFill>
                  <a:schemeClr val="tx1">
                    <a:alpha val="85000"/>
                  </a:schemeClr>
                </a:solidFill>
              </a:rPr>
              <a:t>The RAC Recommended increasing fees at 19 Developed recreation sites, including rental cabins, 3 campgrounds and Rendezvous Ski Area.  This has resulted in additional revenue, a large majority of which comes directly back to our forest for:</a:t>
            </a:r>
          </a:p>
          <a:p>
            <a:endParaRPr lang="en-US" dirty="0"/>
          </a:p>
        </p:txBody>
      </p:sp>
      <p:pic>
        <p:nvPicPr>
          <p:cNvPr id="10" name="Picture 9" descr="A log cabin in a forest&#10;&#10;Description automatically generated with medium confidence">
            <a:extLst>
              <a:ext uri="{FF2B5EF4-FFF2-40B4-BE49-F238E27FC236}">
                <a16:creationId xmlns:a16="http://schemas.microsoft.com/office/drawing/2014/main" id="{CED8EB3D-2353-4B4D-9125-D72AA5817E73}"/>
              </a:ext>
            </a:extLst>
          </p:cNvPr>
          <p:cNvPicPr>
            <a:picLocks noChangeAspect="1"/>
          </p:cNvPicPr>
          <p:nvPr/>
        </p:nvPicPr>
        <p:blipFill>
          <a:blip r:embed="rId2"/>
          <a:stretch>
            <a:fillRect/>
          </a:stretch>
        </p:blipFill>
        <p:spPr>
          <a:xfrm>
            <a:off x="3931920" y="4491649"/>
            <a:ext cx="2961640" cy="2366351"/>
          </a:xfrm>
          <a:prstGeom prst="rect">
            <a:avLst/>
          </a:prstGeom>
        </p:spPr>
      </p:pic>
      <p:sp>
        <p:nvSpPr>
          <p:cNvPr id="11" name="TextBox 10">
            <a:extLst>
              <a:ext uri="{FF2B5EF4-FFF2-40B4-BE49-F238E27FC236}">
                <a16:creationId xmlns:a16="http://schemas.microsoft.com/office/drawing/2014/main" id="{9CFDF027-7596-4E6B-936A-3F5EB0CD80EE}"/>
              </a:ext>
            </a:extLst>
          </p:cNvPr>
          <p:cNvSpPr txBox="1"/>
          <p:nvPr/>
        </p:nvSpPr>
        <p:spPr>
          <a:xfrm>
            <a:off x="66040" y="3261360"/>
            <a:ext cx="329692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$217,500 goes into salary for permanent and seasonal employees</a:t>
            </a:r>
          </a:p>
          <a:p>
            <a:pPr marL="285750" indent="-285750">
              <a:buFont typeface="Arial" panose="020B0604020202020204" pitchFamily="34" charset="0"/>
              <a:buChar char="•"/>
            </a:pPr>
            <a:r>
              <a:rPr lang="en-US" sz="2000" dirty="0"/>
              <a:t>Conversion of permanent seasonal employees into permanent full time</a:t>
            </a:r>
          </a:p>
          <a:p>
            <a:pPr marL="285750" indent="-285750">
              <a:buFont typeface="Arial" panose="020B0604020202020204" pitchFamily="34" charset="0"/>
              <a:buChar char="•"/>
            </a:pPr>
            <a:r>
              <a:rPr lang="en-US" sz="2000" dirty="0"/>
              <a:t>Funds go toward hiring summer MCC interns</a:t>
            </a:r>
          </a:p>
          <a:p>
            <a:pPr marL="285750" indent="-285750">
              <a:buFont typeface="Arial" panose="020B0604020202020204" pitchFamily="34" charset="0"/>
              <a:buChar char="•"/>
            </a:pPr>
            <a:r>
              <a:rPr lang="en-US" sz="2000" dirty="0"/>
              <a:t>Funds go toward funding vehicles for program</a:t>
            </a:r>
            <a:endParaRPr lang="en-US" dirty="0"/>
          </a:p>
        </p:txBody>
      </p:sp>
      <p:sp>
        <p:nvSpPr>
          <p:cNvPr id="13" name="TextBox 12">
            <a:extLst>
              <a:ext uri="{FF2B5EF4-FFF2-40B4-BE49-F238E27FC236}">
                <a16:creationId xmlns:a16="http://schemas.microsoft.com/office/drawing/2014/main" id="{A70A88E2-E161-46D4-894A-2F9373602F0E}"/>
              </a:ext>
            </a:extLst>
          </p:cNvPr>
          <p:cNvSpPr txBox="1"/>
          <p:nvPr/>
        </p:nvSpPr>
        <p:spPr>
          <a:xfrm>
            <a:off x="66040" y="2771119"/>
            <a:ext cx="2021840" cy="461665"/>
          </a:xfrm>
          <a:prstGeom prst="rect">
            <a:avLst/>
          </a:prstGeom>
          <a:noFill/>
        </p:spPr>
        <p:txBody>
          <a:bodyPr wrap="square" rtlCol="0">
            <a:spAutoFit/>
          </a:bodyPr>
          <a:lstStyle/>
          <a:p>
            <a:r>
              <a:rPr lang="en-US" sz="2400" b="1" u="sng" dirty="0">
                <a:solidFill>
                  <a:srgbClr val="FFFF00"/>
                </a:solidFill>
              </a:rPr>
              <a:t>Staffing</a:t>
            </a:r>
          </a:p>
        </p:txBody>
      </p:sp>
      <p:sp>
        <p:nvSpPr>
          <p:cNvPr id="14" name="TextBox 13">
            <a:extLst>
              <a:ext uri="{FF2B5EF4-FFF2-40B4-BE49-F238E27FC236}">
                <a16:creationId xmlns:a16="http://schemas.microsoft.com/office/drawing/2014/main" id="{F12DDB6B-96CB-4E08-8999-B83157961A4B}"/>
              </a:ext>
            </a:extLst>
          </p:cNvPr>
          <p:cNvSpPr txBox="1"/>
          <p:nvPr/>
        </p:nvSpPr>
        <p:spPr>
          <a:xfrm>
            <a:off x="3586480" y="2781964"/>
            <a:ext cx="4399280" cy="461665"/>
          </a:xfrm>
          <a:prstGeom prst="rect">
            <a:avLst/>
          </a:prstGeom>
          <a:noFill/>
        </p:spPr>
        <p:txBody>
          <a:bodyPr wrap="square" rtlCol="0">
            <a:spAutoFit/>
          </a:bodyPr>
          <a:lstStyle/>
          <a:p>
            <a:r>
              <a:rPr lang="en-US" sz="2400" b="1" u="sng" dirty="0">
                <a:solidFill>
                  <a:srgbClr val="FFFF00"/>
                </a:solidFill>
              </a:rPr>
              <a:t>Cabin Improvements Examples</a:t>
            </a:r>
          </a:p>
        </p:txBody>
      </p:sp>
      <p:sp>
        <p:nvSpPr>
          <p:cNvPr id="15" name="TextBox 14">
            <a:extLst>
              <a:ext uri="{FF2B5EF4-FFF2-40B4-BE49-F238E27FC236}">
                <a16:creationId xmlns:a16="http://schemas.microsoft.com/office/drawing/2014/main" id="{B33800FF-59B6-4AA4-ACEF-B91781135559}"/>
              </a:ext>
            </a:extLst>
          </p:cNvPr>
          <p:cNvSpPr txBox="1"/>
          <p:nvPr/>
        </p:nvSpPr>
        <p:spPr>
          <a:xfrm>
            <a:off x="3563620" y="3429000"/>
            <a:ext cx="33934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New firewood shelters (HLRD)</a:t>
            </a:r>
          </a:p>
          <a:p>
            <a:pPr marL="285750" indent="-285750">
              <a:buFont typeface="Arial" panose="020B0604020202020204" pitchFamily="34" charset="0"/>
              <a:buChar char="•"/>
            </a:pPr>
            <a:r>
              <a:rPr lang="en-US" dirty="0"/>
              <a:t>New roof on Fox Creek (BRD)</a:t>
            </a:r>
          </a:p>
          <a:p>
            <a:pPr marL="285750" indent="-285750">
              <a:buFont typeface="Arial" panose="020B0604020202020204" pitchFamily="34" charset="0"/>
              <a:buChar char="•"/>
            </a:pPr>
            <a:r>
              <a:rPr lang="en-US" dirty="0"/>
              <a:t>Purchase firewood supply (BRD)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7" name="Picture 16" descr="A group of skiers stand in the snow&#10;&#10;Description automatically generated with low confidence">
            <a:extLst>
              <a:ext uri="{FF2B5EF4-FFF2-40B4-BE49-F238E27FC236}">
                <a16:creationId xmlns:a16="http://schemas.microsoft.com/office/drawing/2014/main" id="{82C7FD7A-4A82-4099-B97B-0063C10EE882}"/>
              </a:ext>
            </a:extLst>
          </p:cNvPr>
          <p:cNvPicPr>
            <a:picLocks noChangeAspect="1"/>
          </p:cNvPicPr>
          <p:nvPr/>
        </p:nvPicPr>
        <p:blipFill>
          <a:blip r:embed="rId3"/>
          <a:stretch>
            <a:fillRect/>
          </a:stretch>
        </p:blipFill>
        <p:spPr>
          <a:xfrm>
            <a:off x="9401286" y="0"/>
            <a:ext cx="2790714" cy="1860476"/>
          </a:xfrm>
          <a:prstGeom prst="rect">
            <a:avLst/>
          </a:prstGeom>
        </p:spPr>
      </p:pic>
      <p:sp>
        <p:nvSpPr>
          <p:cNvPr id="18" name="TextBox 17">
            <a:extLst>
              <a:ext uri="{FF2B5EF4-FFF2-40B4-BE49-F238E27FC236}">
                <a16:creationId xmlns:a16="http://schemas.microsoft.com/office/drawing/2014/main" id="{3604E982-9610-40D1-9C63-5B9D5ADCAD9B}"/>
              </a:ext>
            </a:extLst>
          </p:cNvPr>
          <p:cNvSpPr txBox="1"/>
          <p:nvPr/>
        </p:nvSpPr>
        <p:spPr>
          <a:xfrm>
            <a:off x="8466267" y="2771118"/>
            <a:ext cx="2658933" cy="461665"/>
          </a:xfrm>
          <a:prstGeom prst="rect">
            <a:avLst/>
          </a:prstGeom>
          <a:noFill/>
        </p:spPr>
        <p:txBody>
          <a:bodyPr wrap="none" rtlCol="0">
            <a:spAutoFit/>
          </a:bodyPr>
          <a:lstStyle/>
          <a:p>
            <a:r>
              <a:rPr lang="en-US" sz="2400" b="1" u="sng" dirty="0">
                <a:solidFill>
                  <a:srgbClr val="FFFF00"/>
                </a:solidFill>
              </a:rPr>
              <a:t>Rendezvous Ski Area</a:t>
            </a:r>
          </a:p>
        </p:txBody>
      </p:sp>
      <p:sp>
        <p:nvSpPr>
          <p:cNvPr id="19" name="TextBox 18">
            <a:extLst>
              <a:ext uri="{FF2B5EF4-FFF2-40B4-BE49-F238E27FC236}">
                <a16:creationId xmlns:a16="http://schemas.microsoft.com/office/drawing/2014/main" id="{9A6091F0-365A-489B-9019-96018AD0EF0C}"/>
              </a:ext>
            </a:extLst>
          </p:cNvPr>
          <p:cNvSpPr txBox="1"/>
          <p:nvPr/>
        </p:nvSpPr>
        <p:spPr>
          <a:xfrm>
            <a:off x="8218393" y="3308938"/>
            <a:ext cx="315468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Funded a winter employee to focus on Rendezvous </a:t>
            </a:r>
          </a:p>
          <a:p>
            <a:pPr marL="285750" indent="-285750">
              <a:buFont typeface="Arial" panose="020B0604020202020204" pitchFamily="34" charset="0"/>
              <a:buChar char="•"/>
            </a:pPr>
            <a:r>
              <a:rPr lang="en-US" sz="2000" dirty="0"/>
              <a:t>Increased contribution to WYSEF for grooming from $20k to $30k this year, plans to contribute $40k next year</a:t>
            </a:r>
          </a:p>
        </p:txBody>
      </p:sp>
    </p:spTree>
    <p:extLst>
      <p:ext uri="{BB962C8B-B14F-4D97-AF65-F5344CB8AC3E}">
        <p14:creationId xmlns:p14="http://schemas.microsoft.com/office/powerpoint/2010/main" val="167676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55D7-7478-497C-AFEC-3D4291046C8B}"/>
              </a:ext>
            </a:extLst>
          </p:cNvPr>
          <p:cNvSpPr>
            <a:spLocks noGrp="1"/>
          </p:cNvSpPr>
          <p:nvPr>
            <p:ph type="title"/>
          </p:nvPr>
        </p:nvSpPr>
        <p:spPr/>
        <p:txBody>
          <a:bodyPr/>
          <a:lstStyle/>
          <a:p>
            <a:r>
              <a:rPr lang="en-US" b="1" dirty="0">
                <a:solidFill>
                  <a:srgbClr val="FFFF00">
                    <a:alpha val="75000"/>
                  </a:srgbClr>
                </a:solidFill>
              </a:rPr>
              <a:t>Fee Collection Amounts:</a:t>
            </a:r>
          </a:p>
        </p:txBody>
      </p:sp>
      <p:sp>
        <p:nvSpPr>
          <p:cNvPr id="3" name="Content Placeholder 2">
            <a:extLst>
              <a:ext uri="{FF2B5EF4-FFF2-40B4-BE49-F238E27FC236}">
                <a16:creationId xmlns:a16="http://schemas.microsoft.com/office/drawing/2014/main" id="{5EF287DA-9E90-4655-AB60-D3D9E7F69298}"/>
              </a:ext>
            </a:extLst>
          </p:cNvPr>
          <p:cNvSpPr>
            <a:spLocks noGrp="1"/>
          </p:cNvSpPr>
          <p:nvPr>
            <p:ph idx="1"/>
          </p:nvPr>
        </p:nvSpPr>
        <p:spPr/>
        <p:txBody>
          <a:bodyPr>
            <a:normAutofit fontScale="70000" lnSpcReduction="20000"/>
          </a:bodyPr>
          <a:lstStyle/>
          <a:p>
            <a:r>
              <a:rPr lang="en-US" sz="3800" b="1" dirty="0">
                <a:solidFill>
                  <a:schemeClr val="tx1">
                    <a:alpha val="85000"/>
                  </a:schemeClr>
                </a:solidFill>
              </a:rPr>
              <a:t>2019   $316,248</a:t>
            </a:r>
          </a:p>
          <a:p>
            <a:r>
              <a:rPr lang="en-US" sz="3800" b="1" dirty="0">
                <a:solidFill>
                  <a:schemeClr val="tx1">
                    <a:alpha val="85000"/>
                  </a:schemeClr>
                </a:solidFill>
              </a:rPr>
              <a:t>2020   $331,569</a:t>
            </a:r>
          </a:p>
          <a:p>
            <a:r>
              <a:rPr lang="en-US" sz="3800" b="1" dirty="0">
                <a:solidFill>
                  <a:schemeClr val="tx1">
                    <a:alpha val="85000"/>
                  </a:schemeClr>
                </a:solidFill>
              </a:rPr>
              <a:t>Fee Increase Implemented spring 2021</a:t>
            </a:r>
          </a:p>
          <a:p>
            <a:r>
              <a:rPr lang="en-US" sz="3800" b="1" dirty="0">
                <a:solidFill>
                  <a:schemeClr val="tx1">
                    <a:alpha val="85000"/>
                  </a:schemeClr>
                </a:solidFill>
              </a:rPr>
              <a:t>2021   $471,819</a:t>
            </a:r>
          </a:p>
          <a:p>
            <a:r>
              <a:rPr lang="en-US" sz="3800" b="1" dirty="0">
                <a:solidFill>
                  <a:schemeClr val="tx1">
                    <a:alpha val="85000"/>
                  </a:schemeClr>
                </a:solidFill>
              </a:rPr>
              <a:t>2022    $535,143 </a:t>
            </a:r>
          </a:p>
          <a:p>
            <a:endParaRPr lang="en-US" sz="3200" b="1" dirty="0">
              <a:solidFill>
                <a:schemeClr val="tx1">
                  <a:alpha val="85000"/>
                </a:schemeClr>
              </a:solidFill>
            </a:endParaRPr>
          </a:p>
          <a:p>
            <a:pPr marL="0" indent="0">
              <a:buNone/>
            </a:pPr>
            <a:r>
              <a:rPr lang="en-US" sz="3200" b="1" dirty="0">
                <a:solidFill>
                  <a:schemeClr val="tx1">
                    <a:alpha val="85000"/>
                  </a:schemeClr>
                </a:solidFill>
              </a:rPr>
              <a:t>* </a:t>
            </a:r>
            <a:r>
              <a:rPr lang="en-US" b="1" dirty="0">
                <a:solidFill>
                  <a:schemeClr val="tx1">
                    <a:alpha val="85000"/>
                  </a:schemeClr>
                </a:solidFill>
              </a:rPr>
              <a:t>note numbers are for collections forest-wide and were impacted by variables like covid and 2022 flooding.  We also still have one cabin and campground to open with a fee next year, so we anticipate even higher collections.</a:t>
            </a:r>
          </a:p>
        </p:txBody>
      </p:sp>
    </p:spTree>
    <p:extLst>
      <p:ext uri="{BB962C8B-B14F-4D97-AF65-F5344CB8AC3E}">
        <p14:creationId xmlns:p14="http://schemas.microsoft.com/office/powerpoint/2010/main" val="3146996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E449-E96C-4E0E-A449-9E0701A909E0}"/>
              </a:ext>
            </a:extLst>
          </p:cNvPr>
          <p:cNvSpPr>
            <a:spLocks noGrp="1"/>
          </p:cNvSpPr>
          <p:nvPr>
            <p:ph type="title"/>
          </p:nvPr>
        </p:nvSpPr>
        <p:spPr>
          <a:xfrm>
            <a:off x="485774" y="54132"/>
            <a:ext cx="3680395" cy="1403343"/>
          </a:xfrm>
        </p:spPr>
        <p:txBody>
          <a:bodyPr/>
          <a:lstStyle/>
          <a:p>
            <a:r>
              <a:rPr lang="en-US" dirty="0">
                <a:solidFill>
                  <a:schemeClr val="tx1">
                    <a:lumMod val="95000"/>
                    <a:alpha val="75000"/>
                  </a:schemeClr>
                </a:solidFill>
              </a:rPr>
              <a:t>Thank. You.</a:t>
            </a:r>
          </a:p>
        </p:txBody>
      </p:sp>
      <p:sp>
        <p:nvSpPr>
          <p:cNvPr id="3" name="Content Placeholder 2">
            <a:extLst>
              <a:ext uri="{FF2B5EF4-FFF2-40B4-BE49-F238E27FC236}">
                <a16:creationId xmlns:a16="http://schemas.microsoft.com/office/drawing/2014/main" id="{BD3F7967-21CD-4D4E-A475-5040D50F9B40}"/>
              </a:ext>
            </a:extLst>
          </p:cNvPr>
          <p:cNvSpPr>
            <a:spLocks noGrp="1"/>
          </p:cNvSpPr>
          <p:nvPr>
            <p:ph idx="1"/>
          </p:nvPr>
        </p:nvSpPr>
        <p:spPr>
          <a:xfrm>
            <a:off x="233680" y="1494384"/>
            <a:ext cx="4090507" cy="3673245"/>
          </a:xfrm>
        </p:spPr>
        <p:txBody>
          <a:bodyPr>
            <a:noAutofit/>
          </a:bodyPr>
          <a:lstStyle/>
          <a:p>
            <a:r>
              <a:rPr lang="en-US" dirty="0"/>
              <a:t>For your time and energy, the effort and care that you put into serving on the RAC.  This is a responsibility you each volunteered to take on and we are immeasurably thankful for that dedication. Your roles were essential in spending these dollars on beneficial projects across our portion of the Custer Gallatin.  </a:t>
            </a:r>
            <a:r>
              <a:rPr lang="en-US"/>
              <a:t>Thank you!</a:t>
            </a:r>
            <a:endParaRPr lang="en-US" dirty="0"/>
          </a:p>
        </p:txBody>
      </p:sp>
      <p:pic>
        <p:nvPicPr>
          <p:cNvPr id="16" name="Picture Placeholder 5">
            <a:extLst>
              <a:ext uri="{FF2B5EF4-FFF2-40B4-BE49-F238E27FC236}">
                <a16:creationId xmlns:a16="http://schemas.microsoft.com/office/drawing/2014/main" id="{474772FB-EF5F-44F3-8C06-F39CA59EF52C}"/>
              </a:ext>
            </a:extLst>
          </p:cNvPr>
          <p:cNvPicPr>
            <a:picLocks noGrp="1" noChangeAspect="1"/>
          </p:cNvPicPr>
          <p:nvPr>
            <p:ph type="pic" sz="quarter" idx="13"/>
          </p:nvPr>
        </p:nvPicPr>
        <p:blipFill>
          <a:blip r:embed="rId2"/>
          <a:srcRect/>
          <a:stretch/>
        </p:blipFill>
        <p:spPr>
          <a:xfrm>
            <a:off x="4575175" y="572691"/>
            <a:ext cx="7616825" cy="5712618"/>
          </a:xfrm>
        </p:spPr>
      </p:pic>
    </p:spTree>
    <p:extLst>
      <p:ext uri="{BB962C8B-B14F-4D97-AF65-F5344CB8AC3E}">
        <p14:creationId xmlns:p14="http://schemas.microsoft.com/office/powerpoint/2010/main" val="1528177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647699" y="647700"/>
            <a:ext cx="3483421" cy="2866599"/>
          </a:xfrm>
        </p:spPr>
        <p:txBody>
          <a:bodyPr>
            <a:normAutofit/>
          </a:bodyPr>
          <a:lstStyle/>
          <a:p>
            <a:r>
              <a:rPr lang="en-US" sz="5400" b="1" dirty="0">
                <a:solidFill>
                  <a:srgbClr val="FFFF00">
                    <a:alpha val="75000"/>
                  </a:srgbClr>
                </a:solidFill>
              </a:rPr>
              <a:t>Friends of Hyalite</a:t>
            </a:r>
          </a:p>
        </p:txBody>
      </p:sp>
      <p:sp>
        <p:nvSpPr>
          <p:cNvPr id="3" name="Content Placeholder 2">
            <a:extLst>
              <a:ext uri="{FF2B5EF4-FFF2-40B4-BE49-F238E27FC236}">
                <a16:creationId xmlns:a16="http://schemas.microsoft.com/office/drawing/2014/main" id="{A3B54E3C-306E-4FC5-A69F-6423F774DAB8}"/>
              </a:ext>
            </a:extLst>
          </p:cNvPr>
          <p:cNvSpPr>
            <a:spLocks noGrp="1"/>
          </p:cNvSpPr>
          <p:nvPr>
            <p:ph idx="1"/>
          </p:nvPr>
        </p:nvSpPr>
        <p:spPr>
          <a:xfrm>
            <a:off x="5117909" y="647700"/>
            <a:ext cx="6401231" cy="2075688"/>
          </a:xfrm>
        </p:spPr>
        <p:txBody>
          <a:bodyPr>
            <a:normAutofit fontScale="92500" lnSpcReduction="20000"/>
          </a:bodyPr>
          <a:lstStyle/>
          <a:p>
            <a:r>
              <a:rPr lang="en-US" sz="3200" b="1" dirty="0">
                <a:solidFill>
                  <a:schemeClr val="tx1">
                    <a:alpha val="85000"/>
                  </a:schemeClr>
                </a:solidFill>
              </a:rPr>
              <a:t>Awarded: $7,000 </a:t>
            </a:r>
          </a:p>
          <a:p>
            <a:r>
              <a:rPr lang="en-US" sz="3200" b="1" dirty="0">
                <a:solidFill>
                  <a:schemeClr val="tx1">
                    <a:alpha val="85000"/>
                  </a:schemeClr>
                </a:solidFill>
              </a:rPr>
              <a:t>Project:  </a:t>
            </a:r>
            <a:r>
              <a:rPr lang="en-US" sz="3200" b="1" dirty="0" err="1">
                <a:solidFill>
                  <a:schemeClr val="tx1">
                    <a:alpha val="85000"/>
                  </a:schemeClr>
                </a:solidFill>
              </a:rPr>
              <a:t>Langohr</a:t>
            </a:r>
            <a:r>
              <a:rPr lang="en-US" sz="3200" b="1" dirty="0">
                <a:solidFill>
                  <a:schemeClr val="tx1">
                    <a:alpha val="85000"/>
                  </a:schemeClr>
                </a:solidFill>
              </a:rPr>
              <a:t> Campground bridge repair and accessible trail improvements</a:t>
            </a:r>
          </a:p>
        </p:txBody>
      </p:sp>
      <p:pic>
        <p:nvPicPr>
          <p:cNvPr id="9" name="Picture Placeholder 8">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a:blip r:embed="rId2"/>
          <a:srcRect/>
          <a:stretch/>
        </p:blipFill>
        <p:spPr>
          <a:xfrm>
            <a:off x="258792" y="3290742"/>
            <a:ext cx="3822132" cy="2866599"/>
          </a:xfrm>
        </p:spPr>
      </p:pic>
      <p:pic>
        <p:nvPicPr>
          <p:cNvPr id="11" name="Picture Placeholder 10">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a:blip r:embed="rId3"/>
          <a:srcRect/>
          <a:stretch/>
        </p:blipFill>
        <p:spPr>
          <a:xfrm>
            <a:off x="4368942" y="3290742"/>
            <a:ext cx="3822132" cy="2866599"/>
          </a:xfrm>
        </p:spPr>
      </p:pic>
      <p:pic>
        <p:nvPicPr>
          <p:cNvPr id="15" name="Picture Placeholder 14">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a:blip r:embed="rId4"/>
          <a:srcRect/>
          <a:stretch/>
        </p:blipFill>
        <p:spPr>
          <a:xfrm>
            <a:off x="8428896" y="3374405"/>
            <a:ext cx="3599033" cy="2699274"/>
          </a:xfrm>
        </p:spPr>
      </p:pic>
    </p:spTree>
    <p:extLst>
      <p:ext uri="{BB962C8B-B14F-4D97-AF65-F5344CB8AC3E}">
        <p14:creationId xmlns:p14="http://schemas.microsoft.com/office/powerpoint/2010/main" val="1317231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503320" y="424143"/>
            <a:ext cx="4087930" cy="2866599"/>
          </a:xfrm>
        </p:spPr>
        <p:txBody>
          <a:bodyPr>
            <a:normAutofit fontScale="90000"/>
          </a:bodyPr>
          <a:lstStyle/>
          <a:p>
            <a:r>
              <a:rPr lang="en-US" sz="6000" b="1" dirty="0">
                <a:solidFill>
                  <a:srgbClr val="FFFF00">
                    <a:alpha val="75000"/>
                  </a:srgbClr>
                </a:solidFill>
              </a:rPr>
              <a:t>Gallatin Valley Backcountry Horsemen</a:t>
            </a:r>
          </a:p>
        </p:txBody>
      </p:sp>
      <p:sp>
        <p:nvSpPr>
          <p:cNvPr id="3" name="Content Placeholder 2">
            <a:extLst>
              <a:ext uri="{FF2B5EF4-FFF2-40B4-BE49-F238E27FC236}">
                <a16:creationId xmlns:a16="http://schemas.microsoft.com/office/drawing/2014/main" id="{A3B54E3C-306E-4FC5-A69F-6423F774DAB8}"/>
              </a:ext>
            </a:extLst>
          </p:cNvPr>
          <p:cNvSpPr>
            <a:spLocks noGrp="1"/>
          </p:cNvSpPr>
          <p:nvPr>
            <p:ph idx="1"/>
          </p:nvPr>
        </p:nvSpPr>
        <p:spPr>
          <a:xfrm>
            <a:off x="5117909" y="647700"/>
            <a:ext cx="6401231" cy="2075688"/>
          </a:xfrm>
        </p:spPr>
        <p:txBody>
          <a:bodyPr>
            <a:normAutofit fontScale="92500" lnSpcReduction="20000"/>
          </a:bodyPr>
          <a:lstStyle/>
          <a:p>
            <a:r>
              <a:rPr lang="en-US" sz="3200" b="1" dirty="0">
                <a:solidFill>
                  <a:schemeClr val="tx1">
                    <a:alpha val="85000"/>
                  </a:schemeClr>
                </a:solidFill>
              </a:rPr>
              <a:t>Awarded: $5,000 </a:t>
            </a:r>
          </a:p>
          <a:p>
            <a:r>
              <a:rPr lang="en-US" sz="3200" b="1" dirty="0">
                <a:solidFill>
                  <a:schemeClr val="tx1">
                    <a:alpha val="85000"/>
                  </a:schemeClr>
                </a:solidFill>
              </a:rPr>
              <a:t>Project:  Trail maintenance, clearing and other projects supporting Bozeman RD </a:t>
            </a:r>
          </a:p>
        </p:txBody>
      </p:sp>
      <p:pic>
        <p:nvPicPr>
          <p:cNvPr id="9" name="Picture Placeholder 8">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a:blip r:embed="rId2"/>
          <a:srcRect/>
          <a:stretch/>
        </p:blipFill>
        <p:spPr>
          <a:xfrm>
            <a:off x="1094883" y="3290742"/>
            <a:ext cx="2505567" cy="3340756"/>
          </a:xfrm>
        </p:spPr>
      </p:pic>
      <p:pic>
        <p:nvPicPr>
          <p:cNvPr id="11" name="Picture Placeholder 10">
            <a:extLst>
              <a:ext uri="{FF2B5EF4-FFF2-40B4-BE49-F238E27FC236}">
                <a16:creationId xmlns:a16="http://schemas.microsoft.com/office/drawing/2014/main" id="{29ECE34D-620F-4312-BB89-40BCDBDB2503}"/>
              </a:ext>
            </a:extLst>
          </p:cNvPr>
          <p:cNvPicPr>
            <a:picLocks noGrp="1" noChangeAspect="1"/>
          </p:cNvPicPr>
          <p:nvPr>
            <p:ph type="pic" sz="quarter" idx="15"/>
          </p:nvPr>
        </p:nvPicPr>
        <p:blipFill>
          <a:blip r:embed="rId3"/>
          <a:srcRect/>
          <a:stretch/>
        </p:blipFill>
        <p:spPr>
          <a:xfrm>
            <a:off x="4014109" y="3713419"/>
            <a:ext cx="4725669" cy="2495402"/>
          </a:xfrm>
        </p:spPr>
      </p:pic>
      <p:pic>
        <p:nvPicPr>
          <p:cNvPr id="15" name="Picture Placeholder 14">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a:blip r:embed="rId4"/>
          <a:srcRect/>
          <a:stretch/>
        </p:blipFill>
        <p:spPr>
          <a:xfrm>
            <a:off x="9153437" y="3290742"/>
            <a:ext cx="2505567" cy="3340757"/>
          </a:xfrm>
        </p:spPr>
      </p:pic>
    </p:spTree>
    <p:extLst>
      <p:ext uri="{BB962C8B-B14F-4D97-AF65-F5344CB8AC3E}">
        <p14:creationId xmlns:p14="http://schemas.microsoft.com/office/powerpoint/2010/main" val="851297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E88BB9-5E8A-474F-B7C0-BC6738C243D9}"/>
              </a:ext>
            </a:extLst>
          </p:cNvPr>
          <p:cNvSpPr>
            <a:spLocks noGrp="1"/>
          </p:cNvSpPr>
          <p:nvPr>
            <p:ph type="title"/>
          </p:nvPr>
        </p:nvSpPr>
        <p:spPr>
          <a:xfrm>
            <a:off x="258792" y="603038"/>
            <a:ext cx="3569498" cy="1797728"/>
          </a:xfrm>
        </p:spPr>
        <p:txBody>
          <a:bodyPr/>
          <a:lstStyle/>
          <a:p>
            <a:r>
              <a:rPr lang="en-US" sz="5400" b="1" dirty="0">
                <a:solidFill>
                  <a:srgbClr val="FFFF00">
                    <a:alpha val="75000"/>
                  </a:srgbClr>
                </a:solidFill>
              </a:rPr>
              <a:t>Montana</a:t>
            </a:r>
            <a:br>
              <a:rPr lang="en-US" sz="5400" b="1" dirty="0">
                <a:solidFill>
                  <a:srgbClr val="FFFF00">
                    <a:alpha val="75000"/>
                  </a:srgbClr>
                </a:solidFill>
              </a:rPr>
            </a:br>
            <a:r>
              <a:rPr lang="en-US" sz="5400" b="1" dirty="0">
                <a:solidFill>
                  <a:srgbClr val="FFFF00">
                    <a:alpha val="75000"/>
                  </a:srgbClr>
                </a:solidFill>
              </a:rPr>
              <a:t>Conservation </a:t>
            </a:r>
            <a:br>
              <a:rPr lang="en-US" sz="5400" b="1" dirty="0">
                <a:solidFill>
                  <a:srgbClr val="FFFF00">
                    <a:alpha val="75000"/>
                  </a:srgbClr>
                </a:solidFill>
              </a:rPr>
            </a:br>
            <a:r>
              <a:rPr lang="en-US" sz="5400" b="1" dirty="0">
                <a:solidFill>
                  <a:srgbClr val="FFFF00">
                    <a:alpha val="75000"/>
                  </a:srgbClr>
                </a:solidFill>
              </a:rPr>
              <a:t>Corps</a:t>
            </a:r>
          </a:p>
        </p:txBody>
      </p:sp>
      <p:sp>
        <p:nvSpPr>
          <p:cNvPr id="81" name="Text Placeholder 80">
            <a:extLst>
              <a:ext uri="{FF2B5EF4-FFF2-40B4-BE49-F238E27FC236}">
                <a16:creationId xmlns:a16="http://schemas.microsoft.com/office/drawing/2014/main" id="{26331C6E-6EC6-4BCA-90FC-D61437684A3A}"/>
              </a:ext>
            </a:extLst>
          </p:cNvPr>
          <p:cNvSpPr>
            <a:spLocks noGrp="1"/>
          </p:cNvSpPr>
          <p:nvPr>
            <p:ph type="body" sz="quarter" idx="16"/>
          </p:nvPr>
        </p:nvSpPr>
        <p:spPr>
          <a:xfrm>
            <a:off x="607824" y="3121034"/>
            <a:ext cx="5614071" cy="3606697"/>
          </a:xfrm>
        </p:spPr>
        <p:txBody>
          <a:bodyPr>
            <a:normAutofit/>
          </a:bodyPr>
          <a:lstStyle/>
          <a:p>
            <a:r>
              <a:rPr lang="en-US" sz="3200" b="1" dirty="0">
                <a:solidFill>
                  <a:schemeClr val="tx1">
                    <a:alpha val="85000"/>
                  </a:schemeClr>
                </a:solidFill>
              </a:rPr>
              <a:t>Award: $19,000</a:t>
            </a:r>
          </a:p>
          <a:p>
            <a:r>
              <a:rPr lang="en-US" sz="3200" b="1" dirty="0">
                <a:solidFill>
                  <a:schemeClr val="tx1">
                    <a:alpha val="85000"/>
                  </a:schemeClr>
                </a:solidFill>
              </a:rPr>
              <a:t>Project: MCC crews perform trail maintenance on Little </a:t>
            </a:r>
            <a:r>
              <a:rPr lang="en-US" sz="3200" b="1" dirty="0" err="1">
                <a:solidFill>
                  <a:schemeClr val="tx1">
                    <a:alpha val="85000"/>
                  </a:schemeClr>
                </a:solidFill>
              </a:rPr>
              <a:t>Hellroaring</a:t>
            </a:r>
            <a:r>
              <a:rPr lang="en-US" sz="3200" b="1" dirty="0">
                <a:solidFill>
                  <a:schemeClr val="tx1">
                    <a:alpha val="85000"/>
                  </a:schemeClr>
                </a:solidFill>
              </a:rPr>
              <a:t>, Gallatin River Trail and Bridger Foothills Trail</a:t>
            </a:r>
          </a:p>
        </p:txBody>
      </p:sp>
      <p:pic>
        <p:nvPicPr>
          <p:cNvPr id="13" name="Picture Placeholder 12">
            <a:extLst>
              <a:ext uri="{FF2B5EF4-FFF2-40B4-BE49-F238E27FC236}">
                <a16:creationId xmlns:a16="http://schemas.microsoft.com/office/drawing/2014/main" id="{28CD82BD-20D4-4910-9A71-4B534FCE62E7}"/>
              </a:ext>
            </a:extLst>
          </p:cNvPr>
          <p:cNvPicPr>
            <a:picLocks noGrp="1" noChangeAspect="1"/>
          </p:cNvPicPr>
          <p:nvPr>
            <p:ph type="pic" sz="quarter" idx="13"/>
          </p:nvPr>
        </p:nvPicPr>
        <p:blipFill>
          <a:blip r:embed="rId2"/>
          <a:srcRect/>
          <a:stretch/>
        </p:blipFill>
        <p:spPr>
          <a:xfrm>
            <a:off x="8186928" y="0"/>
            <a:ext cx="4005072" cy="3003804"/>
          </a:xfrm>
        </p:spPr>
      </p:pic>
      <p:pic>
        <p:nvPicPr>
          <p:cNvPr id="15" name="Picture Placeholder 14">
            <a:extLst>
              <a:ext uri="{FF2B5EF4-FFF2-40B4-BE49-F238E27FC236}">
                <a16:creationId xmlns:a16="http://schemas.microsoft.com/office/drawing/2014/main" id="{34C758CA-99BE-4230-9424-008948EC328E}"/>
              </a:ext>
            </a:extLst>
          </p:cNvPr>
          <p:cNvPicPr>
            <a:picLocks noGrp="1" noChangeAspect="1"/>
          </p:cNvPicPr>
          <p:nvPr>
            <p:ph type="pic" sz="quarter" idx="14"/>
          </p:nvPr>
        </p:nvPicPr>
        <p:blipFill>
          <a:blip r:embed="rId3"/>
          <a:srcRect/>
          <a:stretch/>
        </p:blipFill>
        <p:spPr>
          <a:xfrm>
            <a:off x="6575626" y="3251299"/>
            <a:ext cx="2705023" cy="3606697"/>
          </a:xfrm>
        </p:spPr>
      </p:pic>
      <p:pic>
        <p:nvPicPr>
          <p:cNvPr id="17" name="Picture Placeholder 16">
            <a:extLst>
              <a:ext uri="{FF2B5EF4-FFF2-40B4-BE49-F238E27FC236}">
                <a16:creationId xmlns:a16="http://schemas.microsoft.com/office/drawing/2014/main" id="{B0A1EFCE-676C-4616-ABD3-11F042604AA6}"/>
              </a:ext>
            </a:extLst>
          </p:cNvPr>
          <p:cNvPicPr>
            <a:picLocks noGrp="1" noChangeAspect="1"/>
          </p:cNvPicPr>
          <p:nvPr>
            <p:ph type="pic" sz="quarter" idx="15"/>
          </p:nvPr>
        </p:nvPicPr>
        <p:blipFill>
          <a:blip r:embed="rId4"/>
          <a:srcRect/>
          <a:stretch/>
        </p:blipFill>
        <p:spPr>
          <a:xfrm>
            <a:off x="9486977" y="3251300"/>
            <a:ext cx="2705023" cy="3606697"/>
          </a:xfrm>
        </p:spPr>
      </p:pic>
      <p:sp>
        <p:nvSpPr>
          <p:cNvPr id="184" name="Slide Number Placeholder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4</a:t>
            </a:fld>
            <a:endParaRPr lang="en-US" dirty="0"/>
          </a:p>
        </p:txBody>
      </p:sp>
      <p:pic>
        <p:nvPicPr>
          <p:cNvPr id="5" name="Picture 4" descr="A picture containing tree, grass, outdoor, person&#10;&#10;Description automatically generated">
            <a:extLst>
              <a:ext uri="{FF2B5EF4-FFF2-40B4-BE49-F238E27FC236}">
                <a16:creationId xmlns:a16="http://schemas.microsoft.com/office/drawing/2014/main" id="{680C0880-9EFD-4ED5-A3A8-1E66C551DDD1}"/>
              </a:ext>
            </a:extLst>
          </p:cNvPr>
          <p:cNvPicPr>
            <a:picLocks noChangeAspect="1"/>
          </p:cNvPicPr>
          <p:nvPr/>
        </p:nvPicPr>
        <p:blipFill>
          <a:blip r:embed="rId5"/>
          <a:stretch>
            <a:fillRect/>
          </a:stretch>
        </p:blipFill>
        <p:spPr>
          <a:xfrm>
            <a:off x="4005073" y="0"/>
            <a:ext cx="4005072" cy="3003804"/>
          </a:xfrm>
          <a:prstGeom prst="rect">
            <a:avLst/>
          </a:prstGeom>
        </p:spPr>
      </p:pic>
    </p:spTree>
    <p:extLst>
      <p:ext uri="{BB962C8B-B14F-4D97-AF65-F5344CB8AC3E}">
        <p14:creationId xmlns:p14="http://schemas.microsoft.com/office/powerpoint/2010/main" val="3281439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DAC4-BCFB-42F6-BA9A-039BB65BF0A4}"/>
              </a:ext>
            </a:extLst>
          </p:cNvPr>
          <p:cNvSpPr>
            <a:spLocks noGrp="1"/>
          </p:cNvSpPr>
          <p:nvPr>
            <p:ph type="title"/>
          </p:nvPr>
        </p:nvSpPr>
        <p:spPr>
          <a:xfrm>
            <a:off x="647701" y="1375939"/>
            <a:ext cx="5448300" cy="1240966"/>
          </a:xfrm>
        </p:spPr>
        <p:txBody>
          <a:bodyPr>
            <a:normAutofit fontScale="90000"/>
          </a:bodyPr>
          <a:lstStyle/>
          <a:p>
            <a:r>
              <a:rPr lang="en-US" sz="5400" dirty="0">
                <a:solidFill>
                  <a:srgbClr val="FFFF00">
                    <a:alpha val="75000"/>
                  </a:srgbClr>
                </a:solidFill>
              </a:rPr>
              <a:t>North </a:t>
            </a:r>
            <a:r>
              <a:rPr lang="en-US" sz="5400" dirty="0" err="1">
                <a:solidFill>
                  <a:srgbClr val="FFFF00">
                    <a:alpha val="75000"/>
                  </a:srgbClr>
                </a:solidFill>
              </a:rPr>
              <a:t>Hebgen</a:t>
            </a:r>
            <a:r>
              <a:rPr lang="en-US" sz="5400" dirty="0">
                <a:solidFill>
                  <a:srgbClr val="FFFF00">
                    <a:alpha val="75000"/>
                  </a:srgbClr>
                </a:solidFill>
              </a:rPr>
              <a:t> Fuels Project</a:t>
            </a:r>
          </a:p>
        </p:txBody>
      </p:sp>
      <p:sp>
        <p:nvSpPr>
          <p:cNvPr id="3" name="Content Placeholder 2">
            <a:extLst>
              <a:ext uri="{FF2B5EF4-FFF2-40B4-BE49-F238E27FC236}">
                <a16:creationId xmlns:a16="http://schemas.microsoft.com/office/drawing/2014/main" id="{AA3941B7-49D8-4ECD-BBC8-6588DECB37CC}"/>
              </a:ext>
            </a:extLst>
          </p:cNvPr>
          <p:cNvSpPr>
            <a:spLocks noGrp="1"/>
          </p:cNvSpPr>
          <p:nvPr>
            <p:ph idx="1"/>
          </p:nvPr>
        </p:nvSpPr>
        <p:spPr>
          <a:xfrm>
            <a:off x="635001" y="2688119"/>
            <a:ext cx="5115674" cy="3507457"/>
          </a:xfrm>
        </p:spPr>
        <p:txBody>
          <a:bodyPr>
            <a:normAutofit/>
          </a:bodyPr>
          <a:lstStyle/>
          <a:p>
            <a:r>
              <a:rPr lang="en-US" b="1" dirty="0">
                <a:solidFill>
                  <a:schemeClr val="tx1">
                    <a:alpha val="85000"/>
                  </a:schemeClr>
                </a:solidFill>
              </a:rPr>
              <a:t>Awarded: $6498</a:t>
            </a:r>
          </a:p>
          <a:p>
            <a:r>
              <a:rPr lang="en-US" b="1" dirty="0">
                <a:solidFill>
                  <a:schemeClr val="tx1">
                    <a:alpha val="85000"/>
                  </a:schemeClr>
                </a:solidFill>
              </a:rPr>
              <a:t>Project: 11.2 acres of roadside thinning and fuels reduction in the Wildland urban interface near structures and primary residences. </a:t>
            </a:r>
          </a:p>
        </p:txBody>
      </p:sp>
      <p:pic>
        <p:nvPicPr>
          <p:cNvPr id="7" name="Picture Placeholder 6">
            <a:extLst>
              <a:ext uri="{FF2B5EF4-FFF2-40B4-BE49-F238E27FC236}">
                <a16:creationId xmlns:a16="http://schemas.microsoft.com/office/drawing/2014/main" id="{67622E7C-99A9-46F7-8DC6-CB21DE6130AF}"/>
              </a:ext>
            </a:extLst>
          </p:cNvPr>
          <p:cNvPicPr>
            <a:picLocks noGrp="1" noChangeAspect="1"/>
          </p:cNvPicPr>
          <p:nvPr>
            <p:ph type="pic" sz="quarter" idx="13"/>
          </p:nvPr>
        </p:nvPicPr>
        <p:blipFill>
          <a:blip r:embed="rId2"/>
          <a:srcRect/>
          <a:stretch/>
        </p:blipFill>
        <p:spPr>
          <a:xfrm>
            <a:off x="6929628" y="1544193"/>
            <a:ext cx="4456176" cy="3342132"/>
          </a:xfrm>
        </p:spPr>
      </p:pic>
    </p:spTree>
    <p:extLst>
      <p:ext uri="{BB962C8B-B14F-4D97-AF65-F5344CB8AC3E}">
        <p14:creationId xmlns:p14="http://schemas.microsoft.com/office/powerpoint/2010/main" val="249764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81330-A59C-4CCA-93EA-79083C5686A1}"/>
              </a:ext>
            </a:extLst>
          </p:cNvPr>
          <p:cNvSpPr>
            <a:spLocks noGrp="1"/>
          </p:cNvSpPr>
          <p:nvPr>
            <p:ph type="ctrTitle"/>
          </p:nvPr>
        </p:nvSpPr>
        <p:spPr>
          <a:xfrm>
            <a:off x="-2567701" y="896234"/>
            <a:ext cx="10890565" cy="589966"/>
          </a:xfrm>
        </p:spPr>
        <p:txBody>
          <a:bodyPr>
            <a:noAutofit/>
          </a:bodyPr>
          <a:lstStyle/>
          <a:p>
            <a:r>
              <a:rPr lang="en-US" sz="5400" b="1" dirty="0">
                <a:solidFill>
                  <a:srgbClr val="FFFF00">
                    <a:alpha val="75000"/>
                  </a:srgbClr>
                </a:solidFill>
              </a:rPr>
              <a:t>Southwest Montana </a:t>
            </a:r>
            <a:br>
              <a:rPr lang="en-US" sz="5400" b="1" dirty="0">
                <a:solidFill>
                  <a:srgbClr val="FFFF00">
                    <a:alpha val="75000"/>
                  </a:srgbClr>
                </a:solidFill>
              </a:rPr>
            </a:br>
            <a:r>
              <a:rPr lang="en-US" sz="5400" b="1" dirty="0">
                <a:solidFill>
                  <a:srgbClr val="FFFF00">
                    <a:alpha val="75000"/>
                  </a:srgbClr>
                </a:solidFill>
              </a:rPr>
              <a:t>Mountain Bike </a:t>
            </a:r>
            <a:br>
              <a:rPr lang="en-US" sz="5400" b="1" dirty="0">
                <a:solidFill>
                  <a:srgbClr val="FFFF00">
                    <a:alpha val="75000"/>
                  </a:srgbClr>
                </a:solidFill>
              </a:rPr>
            </a:br>
            <a:r>
              <a:rPr lang="en-US" sz="5400" b="1" dirty="0">
                <a:solidFill>
                  <a:srgbClr val="FFFF00">
                    <a:alpha val="75000"/>
                  </a:srgbClr>
                </a:solidFill>
              </a:rPr>
              <a:t>Association</a:t>
            </a:r>
          </a:p>
        </p:txBody>
      </p:sp>
      <p:sp>
        <p:nvSpPr>
          <p:cNvPr id="6" name="Subtitle 5">
            <a:extLst>
              <a:ext uri="{FF2B5EF4-FFF2-40B4-BE49-F238E27FC236}">
                <a16:creationId xmlns:a16="http://schemas.microsoft.com/office/drawing/2014/main" id="{1F317163-C483-40FC-8872-773FA60DB992}"/>
              </a:ext>
            </a:extLst>
          </p:cNvPr>
          <p:cNvSpPr>
            <a:spLocks noGrp="1"/>
          </p:cNvSpPr>
          <p:nvPr>
            <p:ph type="subTitle" idx="1"/>
          </p:nvPr>
        </p:nvSpPr>
        <p:spPr>
          <a:xfrm>
            <a:off x="6370982" y="488730"/>
            <a:ext cx="5622235" cy="2542705"/>
          </a:xfrm>
        </p:spPr>
        <p:txBody>
          <a:bodyPr>
            <a:noAutofit/>
          </a:bodyPr>
          <a:lstStyle/>
          <a:p>
            <a:r>
              <a:rPr lang="en-US" sz="3000" b="1" dirty="0">
                <a:solidFill>
                  <a:schemeClr val="tx1">
                    <a:alpha val="85000"/>
                  </a:schemeClr>
                </a:solidFill>
              </a:rPr>
              <a:t>Award: $9,000</a:t>
            </a:r>
          </a:p>
          <a:p>
            <a:r>
              <a:rPr lang="en-US" sz="3000" b="1" dirty="0">
                <a:solidFill>
                  <a:schemeClr val="tx1">
                    <a:alpha val="85000"/>
                  </a:schemeClr>
                </a:solidFill>
              </a:rPr>
              <a:t>Project: complete roughly 2 miles of trail rehabilitation on the downhill section of </a:t>
            </a:r>
            <a:r>
              <a:rPr lang="en-US" sz="3000" b="1" dirty="0" err="1">
                <a:solidFill>
                  <a:schemeClr val="tx1">
                    <a:alpha val="85000"/>
                  </a:schemeClr>
                </a:solidFill>
              </a:rPr>
              <a:t>Leverich</a:t>
            </a:r>
            <a:r>
              <a:rPr lang="en-US" sz="3000" b="1" dirty="0">
                <a:solidFill>
                  <a:schemeClr val="tx1">
                    <a:alpha val="85000"/>
                  </a:schemeClr>
                </a:solidFill>
              </a:rPr>
              <a:t> Canyon. </a:t>
            </a:r>
          </a:p>
        </p:txBody>
      </p:sp>
      <p:pic>
        <p:nvPicPr>
          <p:cNvPr id="10" name="Picture Placeholder 9">
            <a:extLst>
              <a:ext uri="{FF2B5EF4-FFF2-40B4-BE49-F238E27FC236}">
                <a16:creationId xmlns:a16="http://schemas.microsoft.com/office/drawing/2014/main" id="{48765F05-80B5-4B6A-BBB4-6BF3882823F7}"/>
              </a:ext>
            </a:extLst>
          </p:cNvPr>
          <p:cNvPicPr>
            <a:picLocks noGrp="1" noChangeAspect="1"/>
          </p:cNvPicPr>
          <p:nvPr>
            <p:ph type="pic" sz="quarter" idx="13"/>
          </p:nvPr>
        </p:nvPicPr>
        <p:blipFill>
          <a:blip r:embed="rId2"/>
          <a:srcRect/>
          <a:stretch/>
        </p:blipFill>
        <p:spPr>
          <a:xfrm>
            <a:off x="337314" y="2983956"/>
            <a:ext cx="4207767" cy="3703396"/>
          </a:xfrm>
        </p:spPr>
      </p:pic>
      <p:pic>
        <p:nvPicPr>
          <p:cNvPr id="12" name="Picture Placeholder 11">
            <a:extLst>
              <a:ext uri="{FF2B5EF4-FFF2-40B4-BE49-F238E27FC236}">
                <a16:creationId xmlns:a16="http://schemas.microsoft.com/office/drawing/2014/main" id="{D02C0205-A11E-4DF2-B9A8-C616DB7216AA}"/>
              </a:ext>
            </a:extLst>
          </p:cNvPr>
          <p:cNvPicPr>
            <a:picLocks noGrp="1" noChangeAspect="1"/>
          </p:cNvPicPr>
          <p:nvPr>
            <p:ph type="pic" sz="quarter" idx="14"/>
          </p:nvPr>
        </p:nvPicPr>
        <p:blipFill>
          <a:blip r:embed="rId3"/>
          <a:srcRect/>
          <a:stretch/>
        </p:blipFill>
        <p:spPr>
          <a:xfrm>
            <a:off x="9182099" y="3662156"/>
            <a:ext cx="2269464" cy="3025196"/>
          </a:xfrm>
        </p:spPr>
      </p:pic>
      <p:pic>
        <p:nvPicPr>
          <p:cNvPr id="7" name="Picture 6" descr="A picture containing tree, outdoor, grass, plant&#10;&#10;Description automatically generated">
            <a:extLst>
              <a:ext uri="{FF2B5EF4-FFF2-40B4-BE49-F238E27FC236}">
                <a16:creationId xmlns:a16="http://schemas.microsoft.com/office/drawing/2014/main" id="{85B13226-CA5E-4D36-9B77-792946E593B5}"/>
              </a:ext>
            </a:extLst>
          </p:cNvPr>
          <p:cNvPicPr>
            <a:picLocks noChangeAspect="1"/>
          </p:cNvPicPr>
          <p:nvPr/>
        </p:nvPicPr>
        <p:blipFill>
          <a:blip r:embed="rId4"/>
          <a:stretch>
            <a:fillRect/>
          </a:stretch>
        </p:blipFill>
        <p:spPr>
          <a:xfrm>
            <a:off x="4976108" y="3525966"/>
            <a:ext cx="3492500" cy="2619375"/>
          </a:xfrm>
          <a:prstGeom prst="rect">
            <a:avLst/>
          </a:prstGeom>
        </p:spPr>
      </p:pic>
    </p:spTree>
    <p:extLst>
      <p:ext uri="{BB962C8B-B14F-4D97-AF65-F5344CB8AC3E}">
        <p14:creationId xmlns:p14="http://schemas.microsoft.com/office/powerpoint/2010/main" val="86743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DAC4-BCFB-42F6-BA9A-039BB65BF0A4}"/>
              </a:ext>
            </a:extLst>
          </p:cNvPr>
          <p:cNvSpPr>
            <a:spLocks noGrp="1"/>
          </p:cNvSpPr>
          <p:nvPr>
            <p:ph type="title"/>
          </p:nvPr>
        </p:nvSpPr>
        <p:spPr>
          <a:xfrm>
            <a:off x="647701" y="1375939"/>
            <a:ext cx="5448300" cy="1240966"/>
          </a:xfrm>
        </p:spPr>
        <p:txBody>
          <a:bodyPr>
            <a:normAutofit/>
          </a:bodyPr>
          <a:lstStyle/>
          <a:p>
            <a:r>
              <a:rPr lang="en-US" sz="5400" dirty="0">
                <a:solidFill>
                  <a:srgbClr val="FFFF00">
                    <a:alpha val="75000"/>
                  </a:srgbClr>
                </a:solidFill>
              </a:rPr>
              <a:t>Wild Montana</a:t>
            </a:r>
          </a:p>
        </p:txBody>
      </p:sp>
      <p:sp>
        <p:nvSpPr>
          <p:cNvPr id="3" name="Content Placeholder 2">
            <a:extLst>
              <a:ext uri="{FF2B5EF4-FFF2-40B4-BE49-F238E27FC236}">
                <a16:creationId xmlns:a16="http://schemas.microsoft.com/office/drawing/2014/main" id="{AA3941B7-49D8-4ECD-BBC8-6588DECB37CC}"/>
              </a:ext>
            </a:extLst>
          </p:cNvPr>
          <p:cNvSpPr>
            <a:spLocks noGrp="1"/>
          </p:cNvSpPr>
          <p:nvPr>
            <p:ph idx="1"/>
          </p:nvPr>
        </p:nvSpPr>
        <p:spPr>
          <a:xfrm>
            <a:off x="635001" y="2688119"/>
            <a:ext cx="5115674" cy="3507457"/>
          </a:xfrm>
        </p:spPr>
        <p:txBody>
          <a:bodyPr>
            <a:normAutofit/>
          </a:bodyPr>
          <a:lstStyle/>
          <a:p>
            <a:r>
              <a:rPr lang="en-US" b="1" dirty="0">
                <a:solidFill>
                  <a:schemeClr val="tx1">
                    <a:alpha val="85000"/>
                  </a:schemeClr>
                </a:solidFill>
              </a:rPr>
              <a:t>Award: $7,500</a:t>
            </a:r>
          </a:p>
          <a:p>
            <a:r>
              <a:rPr lang="en-US" b="1" dirty="0">
                <a:solidFill>
                  <a:schemeClr val="tx1">
                    <a:alpha val="85000"/>
                  </a:schemeClr>
                </a:solidFill>
              </a:rPr>
              <a:t>Project: to support partial salary of a second Wilderness Ranger for the Spanish Peaks Wilderness and Hyalite Porcupine Buffalo Horn Wilderness Study Area</a:t>
            </a:r>
          </a:p>
        </p:txBody>
      </p:sp>
      <p:pic>
        <p:nvPicPr>
          <p:cNvPr id="7" name="Picture Placeholder 6">
            <a:extLst>
              <a:ext uri="{FF2B5EF4-FFF2-40B4-BE49-F238E27FC236}">
                <a16:creationId xmlns:a16="http://schemas.microsoft.com/office/drawing/2014/main" id="{67622E7C-99A9-46F7-8DC6-CB21DE6130AF}"/>
              </a:ext>
            </a:extLst>
          </p:cNvPr>
          <p:cNvPicPr>
            <a:picLocks noGrp="1" noChangeAspect="1"/>
          </p:cNvPicPr>
          <p:nvPr>
            <p:ph type="pic" sz="quarter" idx="13"/>
          </p:nvPr>
        </p:nvPicPr>
        <p:blipFill>
          <a:blip r:embed="rId2"/>
          <a:srcRect/>
          <a:stretch/>
        </p:blipFill>
        <p:spPr>
          <a:xfrm>
            <a:off x="7415784" y="658368"/>
            <a:ext cx="3474720" cy="2606040"/>
          </a:xfrm>
        </p:spPr>
      </p:pic>
      <p:pic>
        <p:nvPicPr>
          <p:cNvPr id="9" name="Picture Placeholder 8">
            <a:extLst>
              <a:ext uri="{FF2B5EF4-FFF2-40B4-BE49-F238E27FC236}">
                <a16:creationId xmlns:a16="http://schemas.microsoft.com/office/drawing/2014/main" id="{43702E36-1B89-4AF5-B77B-B83BE9FCC95C}"/>
              </a:ext>
            </a:extLst>
          </p:cNvPr>
          <p:cNvPicPr>
            <a:picLocks noGrp="1" noChangeAspect="1"/>
          </p:cNvPicPr>
          <p:nvPr>
            <p:ph type="pic" sz="quarter" idx="14"/>
          </p:nvPr>
        </p:nvPicPr>
        <p:blipFill>
          <a:blip r:embed="rId3"/>
          <a:srcRect/>
          <a:stretch/>
        </p:blipFill>
        <p:spPr>
          <a:xfrm>
            <a:off x="7415784" y="3584448"/>
            <a:ext cx="3474720" cy="2606040"/>
          </a:xfrm>
        </p:spPr>
      </p:pic>
    </p:spTree>
    <p:extLst>
      <p:ext uri="{BB962C8B-B14F-4D97-AF65-F5344CB8AC3E}">
        <p14:creationId xmlns:p14="http://schemas.microsoft.com/office/powerpoint/2010/main" val="190376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AA78-FAB6-4776-8D07-F29C78281073}"/>
              </a:ext>
            </a:extLst>
          </p:cNvPr>
          <p:cNvSpPr>
            <a:spLocks noGrp="1"/>
          </p:cNvSpPr>
          <p:nvPr>
            <p:ph type="title"/>
          </p:nvPr>
        </p:nvSpPr>
        <p:spPr>
          <a:xfrm>
            <a:off x="3175133" y="119343"/>
            <a:ext cx="5841733" cy="1345640"/>
          </a:xfrm>
        </p:spPr>
        <p:txBody>
          <a:bodyPr>
            <a:normAutofit/>
          </a:bodyPr>
          <a:lstStyle/>
          <a:p>
            <a:pPr algn="ctr"/>
            <a:r>
              <a:rPr lang="en-US" b="1" dirty="0">
                <a:solidFill>
                  <a:srgbClr val="FFFF00">
                    <a:alpha val="75000"/>
                  </a:srgbClr>
                </a:solidFill>
              </a:rPr>
              <a:t>Past Projects and Committee Accomplishments </a:t>
            </a:r>
          </a:p>
        </p:txBody>
      </p:sp>
      <p:graphicFrame>
        <p:nvGraphicFramePr>
          <p:cNvPr id="7" name="Content Placeholder 8" descr="Team placeholder">
            <a:extLst>
              <a:ext uri="{FF2B5EF4-FFF2-40B4-BE49-F238E27FC236}">
                <a16:creationId xmlns:a16="http://schemas.microsoft.com/office/drawing/2014/main" id="{9C305D2F-514C-4B1B-B3E8-608BA1091E04}"/>
              </a:ext>
            </a:extLst>
          </p:cNvPr>
          <p:cNvGraphicFramePr>
            <a:graphicFrameLocks noGrp="1"/>
          </p:cNvGraphicFramePr>
          <p:nvPr>
            <p:ph idx="1"/>
            <p:extLst>
              <p:ext uri="{D42A27DB-BD31-4B8C-83A1-F6EECF244321}">
                <p14:modId xmlns:p14="http://schemas.microsoft.com/office/powerpoint/2010/main" val="1947231260"/>
              </p:ext>
            </p:extLst>
          </p:nvPr>
        </p:nvGraphicFramePr>
        <p:xfrm>
          <a:off x="1" y="1464983"/>
          <a:ext cx="12192000" cy="5041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group of people on bikes by a river&#10;&#10;Description automatically generated with low confidence">
            <a:extLst>
              <a:ext uri="{FF2B5EF4-FFF2-40B4-BE49-F238E27FC236}">
                <a16:creationId xmlns:a16="http://schemas.microsoft.com/office/drawing/2014/main" id="{5828CBD7-EB50-4857-9C91-B0B7E7CBD65B}"/>
              </a:ext>
            </a:extLst>
          </p:cNvPr>
          <p:cNvPicPr>
            <a:picLocks noChangeAspect="1"/>
          </p:cNvPicPr>
          <p:nvPr/>
        </p:nvPicPr>
        <p:blipFill>
          <a:blip r:embed="rId7"/>
          <a:stretch>
            <a:fillRect/>
          </a:stretch>
        </p:blipFill>
        <p:spPr>
          <a:xfrm>
            <a:off x="8890660" y="2540000"/>
            <a:ext cx="3301339" cy="2286000"/>
          </a:xfrm>
          <a:prstGeom prst="rect">
            <a:avLst/>
          </a:prstGeom>
        </p:spPr>
      </p:pic>
    </p:spTree>
    <p:extLst>
      <p:ext uri="{BB962C8B-B14F-4D97-AF65-F5344CB8AC3E}">
        <p14:creationId xmlns:p14="http://schemas.microsoft.com/office/powerpoint/2010/main" val="376944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AA78-FAB6-4776-8D07-F29C78281073}"/>
              </a:ext>
            </a:extLst>
          </p:cNvPr>
          <p:cNvSpPr>
            <a:spLocks noGrp="1"/>
          </p:cNvSpPr>
          <p:nvPr>
            <p:ph type="title"/>
          </p:nvPr>
        </p:nvSpPr>
        <p:spPr>
          <a:xfrm>
            <a:off x="3175133" y="119343"/>
            <a:ext cx="5841733" cy="1345640"/>
          </a:xfrm>
        </p:spPr>
        <p:txBody>
          <a:bodyPr>
            <a:normAutofit fontScale="90000"/>
          </a:bodyPr>
          <a:lstStyle/>
          <a:p>
            <a:pPr algn="ctr"/>
            <a:r>
              <a:rPr lang="en-US" b="1" dirty="0">
                <a:solidFill>
                  <a:srgbClr val="FFFF00">
                    <a:alpha val="75000"/>
                  </a:srgbClr>
                </a:solidFill>
              </a:rPr>
              <a:t>Past Projects and Committee Accomplishments</a:t>
            </a:r>
            <a:br>
              <a:rPr lang="en-US" b="1" dirty="0">
                <a:solidFill>
                  <a:srgbClr val="FFFF00">
                    <a:alpha val="75000"/>
                  </a:srgbClr>
                </a:solidFill>
              </a:rPr>
            </a:br>
            <a:endParaRPr lang="en-US" b="1" dirty="0">
              <a:solidFill>
                <a:srgbClr val="FFFF00">
                  <a:alpha val="75000"/>
                </a:srgbClr>
              </a:solidFill>
            </a:endParaRPr>
          </a:p>
        </p:txBody>
      </p:sp>
      <p:graphicFrame>
        <p:nvGraphicFramePr>
          <p:cNvPr id="7" name="Content Placeholder 8" descr="Team placeholder">
            <a:extLst>
              <a:ext uri="{FF2B5EF4-FFF2-40B4-BE49-F238E27FC236}">
                <a16:creationId xmlns:a16="http://schemas.microsoft.com/office/drawing/2014/main" id="{9C305D2F-514C-4B1B-B3E8-608BA1091E04}"/>
              </a:ext>
            </a:extLst>
          </p:cNvPr>
          <p:cNvGraphicFramePr>
            <a:graphicFrameLocks noGrp="1"/>
          </p:cNvGraphicFramePr>
          <p:nvPr>
            <p:ph idx="1"/>
            <p:extLst>
              <p:ext uri="{D42A27DB-BD31-4B8C-83A1-F6EECF244321}">
                <p14:modId xmlns:p14="http://schemas.microsoft.com/office/powerpoint/2010/main" val="2838752779"/>
              </p:ext>
            </p:extLst>
          </p:nvPr>
        </p:nvGraphicFramePr>
        <p:xfrm>
          <a:off x="1" y="1464983"/>
          <a:ext cx="12192000" cy="5041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Slide Number Placeholder 31">
            <a:extLst>
              <a:ext uri="{FF2B5EF4-FFF2-40B4-BE49-F238E27FC236}">
                <a16:creationId xmlns:a16="http://schemas.microsoft.com/office/drawing/2014/main" id="{CC7B1733-8B85-4D01-A9F3-45031C885C1B}"/>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9</a:t>
            </a:fld>
            <a:endParaRPr lang="en-US" dirty="0"/>
          </a:p>
        </p:txBody>
      </p:sp>
      <p:sp>
        <p:nvSpPr>
          <p:cNvPr id="3" name="TextBox 2">
            <a:extLst>
              <a:ext uri="{FF2B5EF4-FFF2-40B4-BE49-F238E27FC236}">
                <a16:creationId xmlns:a16="http://schemas.microsoft.com/office/drawing/2014/main" id="{3CAD1CAA-28BD-4074-8FBC-70578F588CFB}"/>
              </a:ext>
            </a:extLst>
          </p:cNvPr>
          <p:cNvSpPr txBox="1"/>
          <p:nvPr/>
        </p:nvSpPr>
        <p:spPr>
          <a:xfrm>
            <a:off x="3800474" y="1924050"/>
            <a:ext cx="4591050" cy="523220"/>
          </a:xfrm>
          <a:prstGeom prst="rect">
            <a:avLst/>
          </a:prstGeom>
          <a:noFill/>
        </p:spPr>
        <p:txBody>
          <a:bodyPr wrap="square" rtlCol="0">
            <a:spAutoFit/>
          </a:bodyPr>
          <a:lstStyle/>
          <a:p>
            <a:r>
              <a:rPr lang="en-US" sz="2800" b="1" dirty="0">
                <a:solidFill>
                  <a:srgbClr val="FFFF00">
                    <a:alpha val="75000"/>
                  </a:srgbClr>
                </a:solidFill>
              </a:rPr>
              <a:t>2021 RAC projects $128,288</a:t>
            </a:r>
            <a:endParaRPr lang="en-US" sz="2800" dirty="0"/>
          </a:p>
        </p:txBody>
      </p:sp>
    </p:spTree>
    <p:extLst>
      <p:ext uri="{BB962C8B-B14F-4D97-AF65-F5344CB8AC3E}">
        <p14:creationId xmlns:p14="http://schemas.microsoft.com/office/powerpoint/2010/main" val="84569841"/>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506F55-A469-454B-8FCA-6F8BCF9DAA6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8C0CC34A-D535-41BC-8B48-A0E1EA32D7E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Pine design</Template>
  <TotalTime>2673</TotalTime>
  <Words>469</Words>
  <Application>Microsoft Office PowerPoint</Application>
  <PresentationFormat>Widescreen</PresentationFormat>
  <Paragraphs>57</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Dante</vt:lpstr>
      <vt:lpstr>PineVTI</vt:lpstr>
      <vt:lpstr>Project Updates from 2021 Approved Projects</vt:lpstr>
      <vt:lpstr>Friends of Hyalite</vt:lpstr>
      <vt:lpstr>Gallatin Valley Backcountry Horsemen</vt:lpstr>
      <vt:lpstr>Montana Conservation  Corps</vt:lpstr>
      <vt:lpstr>North Hebgen Fuels Project</vt:lpstr>
      <vt:lpstr>Southwest Montana  Mountain Bike  Association</vt:lpstr>
      <vt:lpstr>Wild Montana</vt:lpstr>
      <vt:lpstr>Past Projects and Committee Accomplishments </vt:lpstr>
      <vt:lpstr>Past Projects and Committee Accomplishments </vt:lpstr>
      <vt:lpstr>Dec 2020 Fee Review</vt:lpstr>
      <vt:lpstr>Fee Collection Amounts: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Project Updates</dc:title>
  <dc:creator>Barker, Kathryn -FS</dc:creator>
  <cp:lastModifiedBy>Barker, Kathryn - FS, MT</cp:lastModifiedBy>
  <cp:revision>8</cp:revision>
  <dcterms:created xsi:type="dcterms:W3CDTF">2022-11-25T20:26:13Z</dcterms:created>
  <dcterms:modified xsi:type="dcterms:W3CDTF">2023-03-10T17:17:45Z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