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2" r:id="rId1"/>
  </p:sldMasterIdLst>
  <p:notesMasterIdLst>
    <p:notesMasterId r:id="rId55"/>
  </p:notesMasterIdLst>
  <p:sldIdLst>
    <p:sldId id="256" r:id="rId2"/>
    <p:sldId id="319" r:id="rId3"/>
    <p:sldId id="320" r:id="rId4"/>
    <p:sldId id="331" r:id="rId5"/>
    <p:sldId id="333" r:id="rId6"/>
    <p:sldId id="334" r:id="rId7"/>
    <p:sldId id="352" r:id="rId8"/>
    <p:sldId id="304" r:id="rId9"/>
    <p:sldId id="305" r:id="rId10"/>
    <p:sldId id="353" r:id="rId11"/>
    <p:sldId id="309" r:id="rId12"/>
    <p:sldId id="321" r:id="rId13"/>
    <p:sldId id="336" r:id="rId14"/>
    <p:sldId id="376" r:id="rId15"/>
    <p:sldId id="337" r:id="rId16"/>
    <p:sldId id="379" r:id="rId17"/>
    <p:sldId id="338" r:id="rId18"/>
    <p:sldId id="371" r:id="rId19"/>
    <p:sldId id="372" r:id="rId20"/>
    <p:sldId id="373" r:id="rId21"/>
    <p:sldId id="374" r:id="rId22"/>
    <p:sldId id="375" r:id="rId23"/>
    <p:sldId id="339" r:id="rId24"/>
    <p:sldId id="351" r:id="rId25"/>
    <p:sldId id="307" r:id="rId26"/>
    <p:sldId id="340" r:id="rId27"/>
    <p:sldId id="360" r:id="rId28"/>
    <p:sldId id="361" r:id="rId29"/>
    <p:sldId id="308" r:id="rId30"/>
    <p:sldId id="342" r:id="rId31"/>
    <p:sldId id="348" r:id="rId32"/>
    <p:sldId id="349" r:id="rId33"/>
    <p:sldId id="350" r:id="rId34"/>
    <p:sldId id="311" r:id="rId35"/>
    <p:sldId id="355" r:id="rId36"/>
    <p:sldId id="377" r:id="rId37"/>
    <p:sldId id="378" r:id="rId38"/>
    <p:sldId id="312" r:id="rId39"/>
    <p:sldId id="356" r:id="rId40"/>
    <p:sldId id="313" r:id="rId41"/>
    <p:sldId id="357" r:id="rId42"/>
    <p:sldId id="358" r:id="rId43"/>
    <p:sldId id="370" r:id="rId44"/>
    <p:sldId id="363" r:id="rId45"/>
    <p:sldId id="314" r:id="rId46"/>
    <p:sldId id="362" r:id="rId47"/>
    <p:sldId id="369" r:id="rId48"/>
    <p:sldId id="354" r:id="rId49"/>
    <p:sldId id="364" r:id="rId50"/>
    <p:sldId id="365" r:id="rId51"/>
    <p:sldId id="366" r:id="rId52"/>
    <p:sldId id="367" r:id="rId53"/>
    <p:sldId id="368" r:id="rId5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3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9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5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4F34A4E-B2DA-4401-850F-8395883AD67A}" type="datetimeFigureOut">
              <a:rPr lang="en-US" altLang="en-US"/>
              <a:pPr>
                <a:defRPr/>
              </a:pPr>
              <a:t>4/20/2018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0137A78-2BA5-44FD-B997-5C3D917F5D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230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7ECD41B-0CF1-4225-8B29-42B7DBDC5743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17176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fld id="{1EF1C873-5334-4F62-BF15-94585BD89EB5}" type="slidenum">
              <a:rPr lang="en-US" altLang="en-US" smtClean="0">
                <a:latin typeface="Calibri" panose="020F0502020204030204" pitchFamily="34" charset="0"/>
              </a:rPr>
              <a:pPr/>
              <a:t>40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766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fld id="{C1C5A489-9B3B-4FFB-A74B-6A0EE20FF3DE}" type="slidenum">
              <a:rPr lang="en-US" altLang="en-US" smtClean="0">
                <a:latin typeface="Calibri" panose="020F0502020204030204" pitchFamily="34" charset="0"/>
              </a:rPr>
              <a:pPr/>
              <a:t>45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611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fld id="{C1C5A489-9B3B-4FFB-A74B-6A0EE20FF3DE}" type="slidenum">
              <a:rPr lang="en-US" altLang="en-US" smtClean="0">
                <a:latin typeface="Calibri" panose="020F0502020204030204" pitchFamily="34" charset="0"/>
              </a:rPr>
              <a:pPr/>
              <a:t>46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149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fld id="{19BF72C7-F777-4E67-AC6D-097963B8CD96}" type="slidenum">
              <a:rPr lang="en-US" altLang="en-US" smtClean="0">
                <a:latin typeface="Calibri" panose="020F0502020204030204" pitchFamily="34" charset="0"/>
              </a:rPr>
              <a:pPr/>
              <a:t>48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179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28663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2077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700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1771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749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321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893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465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9F39DBF-6C95-4955-9CA9-C323C7D2F59A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75558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28663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2077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700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1771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749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321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893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465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079A2A7-A122-49B8-A5EF-AC50751FF48D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99355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fld id="{C09B6101-4810-4DA6-BA20-D3D1F117AE3C}" type="slidenum">
              <a:rPr lang="en-US" altLang="en-US" smtClean="0">
                <a:latin typeface="Calibri" panose="020F0502020204030204" pitchFamily="34" charset="0"/>
              </a:rPr>
              <a:pPr/>
              <a:t>11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438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28663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2077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700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1771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749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321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893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465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638D427-1113-456C-B93F-302B1E3826F6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52981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28663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2077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700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1771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749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321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893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465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FBBCC6A-D6DC-453F-AC39-E1D757D7246D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12882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28663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2077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700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1771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749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321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893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465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432D46A-7C45-4FD3-BA6F-37E1D630AC2F}" type="slidenum">
              <a:rPr lang="en-US" altLang="en-US" smtClean="0"/>
              <a:pPr>
                <a:spcBef>
                  <a:spcPct val="0"/>
                </a:spcBef>
              </a:pPr>
              <a:t>34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1768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fld id="{C09B6101-4810-4DA6-BA20-D3D1F117AE3C}" type="slidenum">
              <a:rPr lang="en-US" altLang="en-US" smtClean="0">
                <a:latin typeface="Calibri" panose="020F0502020204030204" pitchFamily="34" charset="0"/>
              </a:rPr>
              <a:pPr/>
              <a:t>35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222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28663" indent="-2794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20775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700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17713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749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321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3893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46513" indent="-223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CD80727-A8C0-40C1-A172-7481922FD2FC}" type="slidenum">
              <a:rPr lang="en-US" altLang="en-US" smtClean="0"/>
              <a:pPr>
                <a:spcBef>
                  <a:spcPct val="0"/>
                </a:spcBef>
              </a:pPr>
              <a:t>38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55145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6E588463-DB60-4AE3-8FE1-501F2B508EEC}" type="datetimeFigureOut">
              <a:rPr lang="en-US" altLang="en-US" smtClean="0"/>
              <a:pPr>
                <a:defRPr/>
              </a:pPr>
              <a:t>4/20/2018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16425991-E650-4C8A-BD59-E5C41FD845D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315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E9D595-B1F5-4FC8-93E0-5A3DDA94EEBE}" type="datetimeFigureOut">
              <a:rPr lang="en-US" altLang="en-US" smtClean="0"/>
              <a:pPr>
                <a:defRPr/>
              </a:pPr>
              <a:t>4/20/2018</a:t>
            </a:fld>
            <a:endParaRPr lang="en-US" altLang="en-US">
              <a:solidFill>
                <a:srgbClr val="AAA39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01307-DB1F-4371-BCD0-325FD40568AF}" type="slidenum">
              <a:rPr lang="en-US" altLang="en-US" smtClean="0"/>
              <a:pPr>
                <a:defRPr/>
              </a:pPr>
              <a:t>‹#›</a:t>
            </a:fld>
            <a:endParaRPr lang="en-US" altLang="en-US">
              <a:solidFill>
                <a:srgbClr val="AAA3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307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E9D595-B1F5-4FC8-93E0-5A3DDA94EEBE}" type="datetimeFigureOut">
              <a:rPr lang="en-US" altLang="en-US" smtClean="0"/>
              <a:pPr>
                <a:defRPr/>
              </a:pPr>
              <a:t>4/20/2018</a:t>
            </a:fld>
            <a:endParaRPr lang="en-US" altLang="en-US">
              <a:solidFill>
                <a:srgbClr val="AAA39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01307-DB1F-4371-BCD0-325FD40568AF}" type="slidenum">
              <a:rPr lang="en-US" altLang="en-US" smtClean="0"/>
              <a:pPr>
                <a:defRPr/>
              </a:pPr>
              <a:t>‹#›</a:t>
            </a:fld>
            <a:endParaRPr lang="en-US" altLang="en-US">
              <a:solidFill>
                <a:srgbClr val="AAA393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578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E9D595-B1F5-4FC8-93E0-5A3DDA94EEBE}" type="datetimeFigureOut">
              <a:rPr lang="en-US" altLang="en-US" smtClean="0"/>
              <a:pPr>
                <a:defRPr/>
              </a:pPr>
              <a:t>4/20/2018</a:t>
            </a:fld>
            <a:endParaRPr lang="en-US" altLang="en-US">
              <a:solidFill>
                <a:srgbClr val="AAA39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01307-DB1F-4371-BCD0-325FD40568AF}" type="slidenum">
              <a:rPr lang="en-US" altLang="en-US" smtClean="0"/>
              <a:pPr>
                <a:defRPr/>
              </a:pPr>
              <a:t>‹#›</a:t>
            </a:fld>
            <a:endParaRPr lang="en-US" altLang="en-US">
              <a:solidFill>
                <a:srgbClr val="AAA39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179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E9D595-B1F5-4FC8-93E0-5A3DDA94EEBE}" type="datetimeFigureOut">
              <a:rPr lang="en-US" altLang="en-US" smtClean="0"/>
              <a:pPr>
                <a:defRPr/>
              </a:pPr>
              <a:t>4/20/2018</a:t>
            </a:fld>
            <a:endParaRPr lang="en-US" altLang="en-US">
              <a:solidFill>
                <a:srgbClr val="AAA39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01307-DB1F-4371-BCD0-325FD40568AF}" type="slidenum">
              <a:rPr lang="en-US" altLang="en-US" smtClean="0"/>
              <a:pPr>
                <a:defRPr/>
              </a:pPr>
              <a:t>‹#›</a:t>
            </a:fld>
            <a:endParaRPr lang="en-US" altLang="en-US">
              <a:solidFill>
                <a:srgbClr val="AAA3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188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E9D595-B1F5-4FC8-93E0-5A3DDA94EEBE}" type="datetimeFigureOut">
              <a:rPr lang="en-US" altLang="en-US" smtClean="0"/>
              <a:pPr>
                <a:defRPr/>
              </a:pPr>
              <a:t>4/20/2018</a:t>
            </a:fld>
            <a:endParaRPr lang="en-US" altLang="en-US">
              <a:solidFill>
                <a:srgbClr val="AAA39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01307-DB1F-4371-BCD0-325FD40568AF}" type="slidenum">
              <a:rPr lang="en-US" altLang="en-US" smtClean="0"/>
              <a:pPr>
                <a:defRPr/>
              </a:pPr>
              <a:t>‹#›</a:t>
            </a:fld>
            <a:endParaRPr lang="en-US" altLang="en-US">
              <a:solidFill>
                <a:srgbClr val="AAA39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504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E9D595-B1F5-4FC8-93E0-5A3DDA94EEBE}" type="datetimeFigureOut">
              <a:rPr lang="en-US" altLang="en-US" smtClean="0"/>
              <a:pPr>
                <a:defRPr/>
              </a:pPr>
              <a:t>4/20/2018</a:t>
            </a:fld>
            <a:endParaRPr lang="en-US" altLang="en-US">
              <a:solidFill>
                <a:srgbClr val="AAA39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01307-DB1F-4371-BCD0-325FD40568AF}" type="slidenum">
              <a:rPr lang="en-US" altLang="en-US" smtClean="0"/>
              <a:pPr>
                <a:defRPr/>
              </a:pPr>
              <a:t>‹#›</a:t>
            </a:fld>
            <a:endParaRPr lang="en-US" altLang="en-US">
              <a:solidFill>
                <a:srgbClr val="AAA393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901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7D4814-997A-480E-B0F6-A7FED2367AA7}" type="datetimeFigureOut">
              <a:rPr lang="en-US" altLang="en-US" smtClean="0"/>
              <a:pPr>
                <a:defRPr/>
              </a:pPr>
              <a:t>4/20/2018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CC1266-46CF-4076-8C41-8536E9A2FAB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082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AE592B-642A-4AE9-8E75-64450B695220}" type="datetimeFigureOut">
              <a:rPr lang="en-US" altLang="en-US" smtClean="0"/>
              <a:pPr>
                <a:defRPr/>
              </a:pPr>
              <a:t>4/20/2018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A2A8E-E402-49B9-8D0A-DCA9C689879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2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0231D3-0CB0-473E-A953-25C226A1EAE1}" type="datetimeFigureOut">
              <a:rPr lang="en-US" altLang="en-US" smtClean="0"/>
              <a:pPr>
                <a:defRPr/>
              </a:pPr>
              <a:t>4/20/2018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5D90-649A-422B-8CC1-E700C30490D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11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CF8FC5-F7A7-439A-8BC0-136B194A75E0}" type="datetimeFigureOut">
              <a:rPr lang="en-US" altLang="en-US" smtClean="0"/>
              <a:pPr>
                <a:defRPr/>
              </a:pPr>
              <a:t>4/20/2018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9FB72-4282-4A4C-BD0D-E9E1185CFB6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3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CCC314-38D0-44B4-93B8-A7B314796517}" type="datetimeFigureOut">
              <a:rPr lang="en-US" altLang="en-US" smtClean="0"/>
              <a:pPr>
                <a:defRPr/>
              </a:pPr>
              <a:t>4/20/2018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828229-CA0B-4ADD-9BB4-302CC67F728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828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BE6A40-81B0-4ED4-A69F-17F36E083A21}" type="datetimeFigureOut">
              <a:rPr lang="en-US" altLang="en-US" smtClean="0"/>
              <a:pPr>
                <a:defRPr/>
              </a:pPr>
              <a:t>4/20/2018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F4F96-9D55-4E55-AD25-0857925C2D2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479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572BFF-8D2A-4F16-B417-7FEA0F2DA8EE}" type="datetimeFigureOut">
              <a:rPr lang="en-US" altLang="en-US" smtClean="0"/>
              <a:pPr>
                <a:defRPr/>
              </a:pPr>
              <a:t>4/20/2018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A0DAB-892D-40D7-93C8-D9EC8339549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17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67663E-62D6-485C-9B3D-02157839956F}" type="datetimeFigureOut">
              <a:rPr lang="en-US" altLang="en-US" smtClean="0"/>
              <a:pPr>
                <a:defRPr/>
              </a:pPr>
              <a:t>4/20/2018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8FDAE-F40D-4136-B31B-512BB23E44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569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0BDB77-C015-45BC-B652-FEC45698CE50}" type="datetimeFigureOut">
              <a:rPr lang="en-US" altLang="en-US" smtClean="0"/>
              <a:pPr>
                <a:defRPr/>
              </a:pPr>
              <a:t>4/20/2018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91ED17-D1D7-4E0B-9F44-290993C576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131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B4A71-1801-4239-8AFC-FAC60DA192EC}" type="datetimeFigureOut">
              <a:rPr lang="en-US" altLang="en-US" smtClean="0"/>
              <a:pPr>
                <a:defRPr/>
              </a:pPr>
              <a:t>4/20/2018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AAC4F4-010C-4D55-8F61-B623A030366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153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BE9D595-B1F5-4FC8-93E0-5A3DDA94EEBE}" type="datetimeFigureOut">
              <a:rPr lang="en-US" altLang="en-US" smtClean="0"/>
              <a:pPr>
                <a:defRPr/>
              </a:pPr>
              <a:t>4/20/2018</a:t>
            </a:fld>
            <a:endParaRPr lang="en-US" altLang="en-US">
              <a:solidFill>
                <a:srgbClr val="AAA39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8201307-DB1F-4371-BCD0-325FD40568AF}" type="slidenum">
              <a:rPr lang="en-US" altLang="en-US" smtClean="0"/>
              <a:pPr>
                <a:defRPr/>
              </a:pPr>
              <a:t>‹#›</a:t>
            </a:fld>
            <a:endParaRPr lang="en-US" altLang="en-US">
              <a:solidFill>
                <a:srgbClr val="AAA3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3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  <p:sldLayoutId id="2147484204" r:id="rId12"/>
    <p:sldLayoutId id="2147484205" r:id="rId13"/>
    <p:sldLayoutId id="2147484206" r:id="rId14"/>
    <p:sldLayoutId id="2147484207" r:id="rId15"/>
    <p:sldLayoutId id="2147484208" r:id="rId16"/>
    <p:sldLayoutId id="214748420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arcgis.com/home/item.html?id=403a846855f14539a2c15ff09398e8e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github.com/ChrisStayte/ArcMap_To_Google_Earth/releas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cid:image010.png@01D3682E.65D0716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github.com/ChrisStayte/ArcMap_To_Google_Earth/blob/master/Images/install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7.png@01D3682B.46647EF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github.com/ChrisStayte/ArcMap_To_Google_Earth/blob/master/Images/open_in_arc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8.png@01D3682B.46647EF0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github.com/ChrisStayte/ArcMap_To_Google_Earth/blob/master/Images/google_earth_config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9.png@01D3682B.46647EF0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tmp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hyperlink" Target="https://usfs.maps.arcgis.com/apps/view/index.html?appid=c597c56df3e14155a6a08445c07a7f5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660" y="136192"/>
            <a:ext cx="7916862" cy="84772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Lidar Use for NHD Layer Update</a:t>
            </a:r>
          </a:p>
        </p:txBody>
      </p:sp>
      <p:pic>
        <p:nvPicPr>
          <p:cNvPr id="14340" name="Picture 6" descr="Image result for water flows downh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35" y="1100138"/>
            <a:ext cx="6497156" cy="489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3"/>
          <p:cNvSpPr txBox="1">
            <a:spLocks noChangeArrowheads="1"/>
          </p:cNvSpPr>
          <p:nvPr/>
        </p:nvSpPr>
        <p:spPr bwMode="auto">
          <a:xfrm>
            <a:off x="2318067" y="5990284"/>
            <a:ext cx="50260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/>
              <a:t>Siuslaw NF – Lidar point cloud colorized with RGB </a:t>
            </a:r>
          </a:p>
          <a:p>
            <a:pPr eaLnBrk="1" hangingPunct="1"/>
            <a:r>
              <a:rPr lang="en-US" altLang="en-US" dirty="0"/>
              <a:t>Notice the water is flowing DOWN the hill.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Hurdles – Culverts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6" y="1969725"/>
            <a:ext cx="7499350" cy="4800600"/>
          </a:xfrm>
        </p:spPr>
        <p:txBody>
          <a:bodyPr/>
          <a:lstStyle/>
          <a:p>
            <a:pPr marL="82550" indent="0">
              <a:buFont typeface="Wingdings 2" panose="05020102010507070707" pitchFamily="18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 high resolution of the </a:t>
            </a:r>
            <a:r>
              <a:rPr lang="en-US" dirty="0" err="1" smtClean="0"/>
              <a:t>dem</a:t>
            </a:r>
            <a:r>
              <a:rPr lang="en-US" dirty="0" smtClean="0"/>
              <a:t> results in water accumulating and sometimes running down a road where there is a culvert.</a:t>
            </a:r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Hurdles – Culverts</a:t>
            </a:r>
            <a:endParaRPr lang="en-US" dirty="0"/>
          </a:p>
        </p:txBody>
      </p:sp>
      <p:pic>
        <p:nvPicPr>
          <p:cNvPr id="28675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58" y="1985509"/>
            <a:ext cx="3597275" cy="331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0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1988684"/>
            <a:ext cx="359727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11"/>
          <p:cNvSpPr txBox="1">
            <a:spLocks noChangeArrowheads="1"/>
          </p:cNvSpPr>
          <p:nvPr/>
        </p:nvSpPr>
        <p:spPr bwMode="auto">
          <a:xfrm>
            <a:off x="1374367" y="5372509"/>
            <a:ext cx="3022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Stream channels evident before and after it reaches the road</a:t>
            </a:r>
          </a:p>
        </p:txBody>
      </p:sp>
      <p:sp>
        <p:nvSpPr>
          <p:cNvPr id="28678" name="TextBox 12"/>
          <p:cNvSpPr txBox="1">
            <a:spLocks noChangeArrowheads="1"/>
          </p:cNvSpPr>
          <p:nvPr/>
        </p:nvSpPr>
        <p:spPr bwMode="auto">
          <a:xfrm>
            <a:off x="5205413" y="5340896"/>
            <a:ext cx="27701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Water not flowing through culverts and being diverted down the road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Stream Development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Background for this method</a:t>
            </a:r>
          </a:p>
          <a:p>
            <a:pPr lvl="1">
              <a:defRPr/>
            </a:pPr>
            <a:r>
              <a:rPr lang="en-US" dirty="0" smtClean="0"/>
              <a:t>Software Availability</a:t>
            </a:r>
          </a:p>
          <a:p>
            <a:pPr lvl="2">
              <a:defRPr/>
            </a:pPr>
            <a:r>
              <a:rPr lang="en-US" dirty="0" err="1" smtClean="0"/>
              <a:t>ArcGis</a:t>
            </a:r>
            <a:r>
              <a:rPr lang="en-US" dirty="0" smtClean="0"/>
              <a:t> with Spatial Analyst is all you need.</a:t>
            </a:r>
          </a:p>
          <a:p>
            <a:pPr lvl="1">
              <a:defRPr/>
            </a:pPr>
            <a:r>
              <a:rPr lang="en-US" dirty="0" smtClean="0"/>
              <a:t>GIS data not accurate enough for roads and culverts</a:t>
            </a:r>
          </a:p>
          <a:p>
            <a:pPr lvl="1">
              <a:defRPr/>
            </a:pPr>
            <a:r>
              <a:rPr lang="en-US" dirty="0" smtClean="0"/>
              <a:t>Stream threshold accumulation varies across a </a:t>
            </a:r>
            <a:r>
              <a:rPr lang="en-US" dirty="0" err="1" smtClean="0"/>
              <a:t>subwatershed</a:t>
            </a:r>
            <a:r>
              <a:rPr lang="en-US" dirty="0" smtClean="0"/>
              <a:t>.</a:t>
            </a:r>
          </a:p>
          <a:p>
            <a:pPr marL="82550" indent="0"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ArcMap – Setup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3760895" cy="3444997"/>
          </a:xfrm>
        </p:spPr>
        <p:txBody>
          <a:bodyPr/>
          <a:lstStyle/>
          <a:p>
            <a:r>
              <a:rPr lang="en-US" altLang="en-US" dirty="0" smtClean="0"/>
              <a:t>Customize – </a:t>
            </a:r>
            <a:r>
              <a:rPr lang="en-US" altLang="en-US" dirty="0" err="1" smtClean="0"/>
              <a:t>Extentions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Turn on 3d Analyst and Spatial Analyst</a:t>
            </a:r>
          </a:p>
        </p:txBody>
      </p:sp>
      <p:pic>
        <p:nvPicPr>
          <p:cNvPr id="31748" name="Picture 3" descr="Extensi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626" y="2054044"/>
            <a:ext cx="325437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ArcMap – Setup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3760895" cy="3444997"/>
          </a:xfrm>
        </p:spPr>
        <p:txBody>
          <a:bodyPr/>
          <a:lstStyle/>
          <a:p>
            <a:r>
              <a:rPr lang="en-US" altLang="en-US" dirty="0" smtClean="0"/>
              <a:t>Geoprocessing-Geoprocessing </a:t>
            </a:r>
            <a:r>
              <a:rPr lang="en-US" altLang="en-US" dirty="0" smtClean="0"/>
              <a:t>Options</a:t>
            </a:r>
          </a:p>
          <a:p>
            <a:pPr lvl="1"/>
            <a:r>
              <a:rPr lang="en-US" altLang="en-US" dirty="0" smtClean="0"/>
              <a:t>Turn on Overwrite outputs</a:t>
            </a:r>
          </a:p>
        </p:txBody>
      </p:sp>
      <p:pic>
        <p:nvPicPr>
          <p:cNvPr id="3" name="Picture 2" descr="Geoprocessing Opti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2086730"/>
            <a:ext cx="3572497" cy="449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1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ArcMap – Setup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3177421" cy="3444997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Add Editor and Topology toolbars</a:t>
            </a:r>
          </a:p>
          <a:p>
            <a:pPr lvl="1"/>
            <a:r>
              <a:rPr lang="en-US" altLang="en-US" dirty="0" smtClean="0"/>
              <a:t>Right click in an empty space in your toolbar area and click</a:t>
            </a:r>
          </a:p>
          <a:p>
            <a:r>
              <a:rPr lang="en-US" altLang="en-US" dirty="0" smtClean="0"/>
              <a:t>Set ArcMap options to display background 0,0,0 as black.</a:t>
            </a:r>
          </a:p>
          <a:p>
            <a:pPr lvl="1"/>
            <a:r>
              <a:rPr lang="en-US" altLang="en-US" dirty="0" err="1" smtClean="0"/>
              <a:t>Hillshades</a:t>
            </a:r>
            <a:r>
              <a:rPr lang="en-US" altLang="en-US" dirty="0" smtClean="0"/>
              <a:t> will have “holes” without.</a:t>
            </a:r>
          </a:p>
        </p:txBody>
      </p:sp>
      <p:pic>
        <p:nvPicPr>
          <p:cNvPr id="3" name="Picture 2" descr="ArcMap Opti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673" y="2490135"/>
            <a:ext cx="3056863" cy="4224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ArcMap – Setup(Optional)</a:t>
            </a:r>
            <a:br>
              <a:rPr lang="en-US" dirty="0" smtClean="0"/>
            </a:br>
            <a:r>
              <a:rPr lang="en-US" dirty="0" smtClean="0"/>
              <a:t>Multi Directional </a:t>
            </a:r>
            <a:r>
              <a:rPr lang="en-US" dirty="0" err="1" smtClean="0"/>
              <a:t>Hillshade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www.arcgis.com/home/item.html?id=403a846855f14539a2c15ff09398e8e5</a:t>
            </a:r>
            <a:endParaRPr lang="en-US" sz="1800" dirty="0" smtClean="0"/>
          </a:p>
          <a:p>
            <a:pPr>
              <a:defRPr/>
            </a:pPr>
            <a:endParaRPr lang="en-US" sz="18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963" y="3120521"/>
            <a:ext cx="2824681" cy="285664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1176866" y="3120521"/>
            <a:ext cx="2816299" cy="2859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7608" y="5988096"/>
            <a:ext cx="2121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Regular-guy </a:t>
            </a:r>
            <a:r>
              <a:rPr lang="en-US" dirty="0" err="1" smtClean="0"/>
              <a:t>hillshade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61438" y="5955830"/>
            <a:ext cx="2571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 directional </a:t>
            </a:r>
            <a:r>
              <a:rPr lang="en-US" dirty="0" err="1" smtClean="0"/>
              <a:t>hillshade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12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ArcMap – Setup(Optional)</a:t>
            </a:r>
            <a:br>
              <a:rPr lang="en-US" dirty="0" smtClean="0"/>
            </a:br>
            <a:r>
              <a:rPr lang="en-US" dirty="0" smtClean="0"/>
              <a:t>GTAC Image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1800" dirty="0" smtClean="0"/>
              <a:t>1</a:t>
            </a:r>
            <a:r>
              <a:rPr lang="en-US" sz="1800" dirty="0"/>
              <a:t>. Launch </a:t>
            </a:r>
            <a:r>
              <a:rPr lang="en-US" sz="1800" b="1" dirty="0"/>
              <a:t>ArcMap</a:t>
            </a:r>
            <a:r>
              <a:rPr lang="en-US" sz="1800" dirty="0"/>
              <a:t>. </a:t>
            </a:r>
          </a:p>
          <a:p>
            <a:pPr>
              <a:defRPr/>
            </a:pPr>
            <a:r>
              <a:rPr lang="en-US" sz="1800" dirty="0"/>
              <a:t>2. If needed activate Catalog by either clicking on </a:t>
            </a:r>
            <a:r>
              <a:rPr lang="en-US" sz="1800" b="1" dirty="0"/>
              <a:t>Windows | Catalog </a:t>
            </a:r>
            <a:r>
              <a:rPr lang="en-US" sz="1800" dirty="0"/>
              <a:t>or by clicking on the Catalog icon in the main </a:t>
            </a:r>
            <a:r>
              <a:rPr lang="en-US" sz="1800" dirty="0" smtClean="0"/>
              <a:t>toolbar.</a:t>
            </a:r>
            <a:endParaRPr lang="en-US" sz="1800" dirty="0"/>
          </a:p>
          <a:p>
            <a:pPr>
              <a:defRPr/>
            </a:pPr>
            <a:r>
              <a:rPr lang="en-US" sz="1800" dirty="0"/>
              <a:t>3. Dock the toolbar if desired. </a:t>
            </a:r>
          </a:p>
          <a:p>
            <a:pPr>
              <a:defRPr/>
            </a:pPr>
            <a:r>
              <a:rPr lang="en-US" sz="1800" dirty="0"/>
              <a:t>4. Find the </a:t>
            </a:r>
            <a:r>
              <a:rPr lang="en-US" sz="1800" b="1" dirty="0"/>
              <a:t>GIS Servers </a:t>
            </a:r>
            <a:r>
              <a:rPr lang="en-US" sz="1800" dirty="0"/>
              <a:t>item, and click the plus sign next to it to expand the list. </a:t>
            </a:r>
          </a:p>
          <a:p>
            <a:pPr>
              <a:defRPr/>
            </a:pPr>
            <a:r>
              <a:rPr lang="en-US" sz="1800" dirty="0"/>
              <a:t>5. Double-click on </a:t>
            </a:r>
            <a:r>
              <a:rPr lang="en-US" sz="1800" b="1" dirty="0"/>
              <a:t>Add </a:t>
            </a:r>
            <a:r>
              <a:rPr lang="en-US" sz="1800" b="1" dirty="0" smtClean="0"/>
              <a:t>ArcGIS.</a:t>
            </a:r>
            <a:endParaRPr lang="en-US" sz="1800" dirty="0"/>
          </a:p>
          <a:p>
            <a:pPr>
              <a:defRPr/>
            </a:pPr>
            <a:r>
              <a:rPr lang="en-US" sz="1800" dirty="0"/>
              <a:t>6. In the box next to Server URL:, type (or copy and paste) the following address: </a:t>
            </a:r>
            <a:r>
              <a:rPr lang="en-US" sz="1800" b="1" dirty="0"/>
              <a:t>https://image-services.gtac.fs.usda.gov/arcgis </a:t>
            </a:r>
            <a:endParaRPr lang="en-US" sz="1800" b="1" dirty="0" smtClean="0"/>
          </a:p>
          <a:p>
            <a:pPr>
              <a:defRPr/>
            </a:pPr>
            <a:r>
              <a:rPr lang="en-US" sz="1800" dirty="0"/>
              <a:t>7. Leave the </a:t>
            </a:r>
            <a:r>
              <a:rPr lang="en-US" sz="1800" b="1" dirty="0"/>
              <a:t>User Name </a:t>
            </a:r>
            <a:r>
              <a:rPr lang="en-US" sz="1800" dirty="0"/>
              <a:t>and </a:t>
            </a:r>
            <a:r>
              <a:rPr lang="en-US" sz="1800" b="1" dirty="0"/>
              <a:t>Password </a:t>
            </a:r>
            <a:r>
              <a:rPr lang="en-US" sz="1800" dirty="0"/>
              <a:t>boxes blank, and click </a:t>
            </a:r>
            <a:r>
              <a:rPr lang="en-US" sz="1800" b="1" dirty="0" smtClean="0"/>
              <a:t>Finish</a:t>
            </a:r>
            <a:r>
              <a:rPr lang="en-US" sz="1800" dirty="0" smtClean="0"/>
              <a:t>. </a:t>
            </a:r>
            <a:endParaRPr lang="en-US" sz="1800" b="1" dirty="0" smtClean="0"/>
          </a:p>
          <a:p>
            <a:pPr marL="82550" indent="0">
              <a:buFont typeface="Wingdings 2" panose="05020102010507070707" pitchFamily="18" charset="2"/>
              <a:buNone/>
              <a:defRPr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ArcMap – </a:t>
            </a:r>
            <a:r>
              <a:rPr lang="en-US" dirty="0" smtClean="0"/>
              <a:t>Setup (Optional)</a:t>
            </a:r>
            <a:br>
              <a:rPr lang="en-US" dirty="0" smtClean="0"/>
            </a:br>
            <a:r>
              <a:rPr lang="en-US" dirty="0" smtClean="0"/>
              <a:t>Google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Sync ArcMap with Google Earth</a:t>
            </a:r>
          </a:p>
          <a:p>
            <a:pPr lvl="1"/>
            <a:r>
              <a:rPr lang="en-US" dirty="0" smtClean="0"/>
              <a:t>Will sync Google Earth to an ArcMap session.</a:t>
            </a:r>
          </a:p>
          <a:p>
            <a:pPr lvl="1"/>
            <a:r>
              <a:rPr lang="en-US" dirty="0" smtClean="0"/>
              <a:t>Can export your shapefiles to .</a:t>
            </a:r>
            <a:r>
              <a:rPr lang="en-US" dirty="0" err="1" smtClean="0"/>
              <a:t>kmz</a:t>
            </a:r>
            <a:r>
              <a:rPr lang="en-US" dirty="0" smtClean="0"/>
              <a:t> to display in Google Earth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829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ArcMap – Setup (Optional)</a:t>
            </a:r>
            <a:br>
              <a:rPr lang="en-US" dirty="0"/>
            </a:br>
            <a:r>
              <a:rPr lang="en-US" dirty="0"/>
              <a:t>Google Earth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608" y="2594638"/>
            <a:ext cx="6798736" cy="3444997"/>
          </a:xfrm>
        </p:spPr>
        <p:txBody>
          <a:bodyPr/>
          <a:lstStyle/>
          <a:p>
            <a:r>
              <a:rPr lang="en-US" dirty="0" smtClean="0"/>
              <a:t>Download the ESRI Add-in</a:t>
            </a:r>
          </a:p>
          <a:p>
            <a:pPr lvl="1"/>
            <a:r>
              <a:rPr lang="en-US" dirty="0" smtClean="0"/>
              <a:t>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github.com/ChrisStayte/ArcMap_To_Google_Earth/releases</a:t>
            </a:r>
            <a:endParaRPr lang="en-US" altLang="en-US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Unzip the file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/>
            <a:endParaRPr lang="en-US" dirty="0"/>
          </a:p>
        </p:txBody>
      </p:sp>
      <p:pic>
        <p:nvPicPr>
          <p:cNvPr id="66561" name="Picture 10" descr="cid:image010.png@01D3682E.65D0716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129" y="2572838"/>
            <a:ext cx="7524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8" descr="alt t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001" y="4646432"/>
            <a:ext cx="49339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152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Topics for Today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Lidar Availability</a:t>
            </a:r>
          </a:p>
          <a:p>
            <a:r>
              <a:rPr lang="en-US" altLang="en-US" dirty="0" smtClean="0"/>
              <a:t>Stream Development Methods</a:t>
            </a:r>
          </a:p>
          <a:p>
            <a:pPr lvl="1"/>
            <a:r>
              <a:rPr lang="en-US" altLang="en-US" dirty="0" smtClean="0"/>
              <a:t>Overall Process</a:t>
            </a:r>
          </a:p>
          <a:p>
            <a:pPr lvl="1"/>
            <a:r>
              <a:rPr lang="en-US" altLang="en-US" dirty="0" smtClean="0"/>
              <a:t>Required Skills – Who can do it?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ArcMap – Setup (Optional)</a:t>
            </a:r>
            <a:br>
              <a:rPr lang="en-US" dirty="0"/>
            </a:br>
            <a:r>
              <a:rPr lang="en-US" dirty="0"/>
              <a:t>Google Earth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the file</a:t>
            </a:r>
            <a:endParaRPr lang="en-US" dirty="0"/>
          </a:p>
        </p:txBody>
      </p:sp>
      <p:pic>
        <p:nvPicPr>
          <p:cNvPr id="4" name="Picture 3" descr="alt tag">
            <a:hlinkClick r:id="rId2" tgtFrame="_blank"/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6" y="2121351"/>
            <a:ext cx="3990975" cy="460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4391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ArcMap – Setup (Optional)</a:t>
            </a:r>
            <a:br>
              <a:rPr lang="en-US" dirty="0"/>
            </a:br>
            <a:r>
              <a:rPr lang="en-US" dirty="0"/>
              <a:t>Google Earth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2872621" cy="3444997"/>
          </a:xfrm>
        </p:spPr>
        <p:txBody>
          <a:bodyPr/>
          <a:lstStyle/>
          <a:p>
            <a:r>
              <a:rPr lang="en-US" dirty="0"/>
              <a:t>Open ArcMap and Navigate to the Customize </a:t>
            </a:r>
            <a:r>
              <a:rPr lang="en-US" dirty="0" smtClean="0"/>
              <a:t>Menu</a:t>
            </a:r>
          </a:p>
          <a:p>
            <a:r>
              <a:rPr lang="en-US" dirty="0" smtClean="0"/>
              <a:t>Look </a:t>
            </a:r>
            <a:r>
              <a:rPr lang="en-US" dirty="0"/>
              <a:t>for the “</a:t>
            </a:r>
            <a:r>
              <a:rPr lang="en-US" dirty="0" err="1"/>
              <a:t>Arcmap</a:t>
            </a:r>
            <a:r>
              <a:rPr lang="en-US" dirty="0"/>
              <a:t> to Google Earth” </a:t>
            </a:r>
            <a:r>
              <a:rPr lang="en-US" dirty="0" smtClean="0"/>
              <a:t>category</a:t>
            </a:r>
            <a:endParaRPr lang="en-US" dirty="0"/>
          </a:p>
          <a:p>
            <a:r>
              <a:rPr lang="en-US" dirty="0" smtClean="0"/>
              <a:t>Add </a:t>
            </a:r>
            <a:r>
              <a:rPr lang="en-US" dirty="0"/>
              <a:t>the button to any toolbar</a:t>
            </a:r>
          </a:p>
        </p:txBody>
      </p:sp>
      <p:pic>
        <p:nvPicPr>
          <p:cNvPr id="4" name="Picture 3" descr="alt tag">
            <a:hlinkClick r:id="rId2" tgtFrame="_blank"/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86" y="2240958"/>
            <a:ext cx="4457700" cy="3943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6541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ArcMap – Setup (Optional)</a:t>
            </a:r>
            <a:br>
              <a:rPr lang="en-US" dirty="0"/>
            </a:br>
            <a:r>
              <a:rPr lang="en-US" dirty="0"/>
              <a:t>Google Earth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894" y="2507036"/>
            <a:ext cx="3987318" cy="34449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Next is to configure Google </a:t>
            </a:r>
            <a:r>
              <a:rPr lang="en-US" dirty="0" smtClean="0"/>
              <a:t>Earth</a:t>
            </a:r>
            <a:endParaRPr lang="en-US" dirty="0"/>
          </a:p>
          <a:p>
            <a:r>
              <a:rPr lang="en-US" dirty="0" smtClean="0"/>
              <a:t>Open </a:t>
            </a:r>
            <a:r>
              <a:rPr lang="en-US" dirty="0"/>
              <a:t>Google Earth and go to Tools -&gt; </a:t>
            </a:r>
            <a:r>
              <a:rPr lang="en-US" dirty="0" smtClean="0"/>
              <a:t>Options</a:t>
            </a:r>
            <a:endParaRPr lang="en-US" dirty="0"/>
          </a:p>
          <a:p>
            <a:r>
              <a:rPr lang="en-US" dirty="0" smtClean="0"/>
              <a:t>Then </a:t>
            </a:r>
            <a:r>
              <a:rPr lang="en-US" dirty="0"/>
              <a:t>go to the Navigation </a:t>
            </a:r>
            <a:r>
              <a:rPr lang="en-US" dirty="0" smtClean="0"/>
              <a:t>Tab</a:t>
            </a:r>
            <a:endParaRPr lang="en-US" dirty="0"/>
          </a:p>
          <a:p>
            <a:r>
              <a:rPr lang="en-US" dirty="0" smtClean="0"/>
              <a:t>Change </a:t>
            </a:r>
            <a:r>
              <a:rPr lang="en-US" dirty="0"/>
              <a:t>the Fly-To Speed to </a:t>
            </a:r>
            <a:r>
              <a:rPr lang="en-US" dirty="0" smtClean="0"/>
              <a:t>fast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*This only needs to be done once per user / per machine</a:t>
            </a:r>
          </a:p>
        </p:txBody>
      </p:sp>
      <p:pic>
        <p:nvPicPr>
          <p:cNvPr id="4" name="Picture 3" descr="alt tag">
            <a:hlinkClick r:id="rId2" tgtFrame="_blank"/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212" y="2507036"/>
            <a:ext cx="4394655" cy="4111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3088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249" y="857613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Methods - Overview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903877" y="2744607"/>
            <a:ext cx="7430225" cy="4800600"/>
          </a:xfrm>
        </p:spPr>
        <p:txBody>
          <a:bodyPr/>
          <a:lstStyle/>
          <a:p>
            <a:r>
              <a:rPr lang="en-US" altLang="en-US" dirty="0" smtClean="0"/>
              <a:t>Can be done with or without supplied models, they are for your convenience</a:t>
            </a:r>
          </a:p>
          <a:p>
            <a:r>
              <a:rPr lang="en-US" altLang="en-US" dirty="0" smtClean="0"/>
              <a:t>R6 Hydro Toolbox can be found here:</a:t>
            </a:r>
          </a:p>
          <a:p>
            <a:pPr lvl="1"/>
            <a:r>
              <a:rPr lang="en-US" altLang="en-US" dirty="0"/>
              <a:t>T:\FS\Reference\RSImagery\ProcessedData\r06\Hydro</a:t>
            </a:r>
            <a:endParaRPr lang="en-US" altLang="en-US" dirty="0" smtClean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837" y="4538950"/>
            <a:ext cx="3829584" cy="1733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Methods - Overview</a:t>
            </a: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Get Lidar DEM</a:t>
            </a:r>
          </a:p>
          <a:p>
            <a:r>
              <a:rPr lang="en-US" altLang="en-US" dirty="0" smtClean="0"/>
              <a:t>Create prelim streams</a:t>
            </a:r>
          </a:p>
          <a:p>
            <a:r>
              <a:rPr lang="en-US" altLang="en-US" dirty="0" smtClean="0"/>
              <a:t>Create line file of culverts</a:t>
            </a:r>
          </a:p>
          <a:p>
            <a:pPr lvl="1"/>
            <a:r>
              <a:rPr lang="en-US" altLang="en-US" dirty="0" smtClean="0"/>
              <a:t>Prelim streams used to indicate where needed</a:t>
            </a:r>
          </a:p>
          <a:p>
            <a:r>
              <a:rPr lang="en-US" altLang="en-US" dirty="0" smtClean="0"/>
              <a:t>Burn culverts into DEM</a:t>
            </a:r>
          </a:p>
          <a:p>
            <a:r>
              <a:rPr lang="en-US" altLang="en-US" dirty="0" smtClean="0"/>
              <a:t>Create new streams</a:t>
            </a:r>
          </a:p>
          <a:p>
            <a:r>
              <a:rPr lang="en-US" altLang="en-US" dirty="0" smtClean="0"/>
              <a:t>Edit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Methods – Prepare DEMs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14134" lvl="1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ea typeface="+mn-ea"/>
              </a:rPr>
              <a:t>Create mosaic dataset of </a:t>
            </a:r>
            <a:r>
              <a:rPr lang="en-US" dirty="0" err="1" smtClean="0">
                <a:ea typeface="+mn-ea"/>
              </a:rPr>
              <a:t>dems</a:t>
            </a:r>
            <a:r>
              <a:rPr lang="en-US" dirty="0" smtClean="0">
                <a:ea typeface="+mn-ea"/>
              </a:rPr>
              <a:t> or use the R6 mosaic </a:t>
            </a:r>
            <a:r>
              <a:rPr lang="en-US" dirty="0" err="1" smtClean="0">
                <a:ea typeface="+mn-ea"/>
              </a:rPr>
              <a:t>layerfile</a:t>
            </a:r>
            <a:r>
              <a:rPr lang="en-US" dirty="0" smtClean="0">
                <a:ea typeface="+mn-ea"/>
              </a:rPr>
              <a:t> on the T:drive</a:t>
            </a:r>
          </a:p>
          <a:p>
            <a:pPr marL="814134" lvl="1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ea typeface="+mn-ea"/>
              </a:rPr>
              <a:t>Buffer current NHD boundaries by 1000m.</a:t>
            </a:r>
          </a:p>
          <a:p>
            <a:pPr marL="814134" lvl="1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ea typeface="+mn-ea"/>
              </a:rPr>
              <a:t>Use the Clip tool in </a:t>
            </a:r>
            <a:r>
              <a:rPr lang="en-US" sz="2400" dirty="0" err="1" smtClean="0"/>
              <a:t>DataManagementTools</a:t>
            </a:r>
            <a:r>
              <a:rPr lang="en-US" sz="2400" dirty="0" smtClean="0"/>
              <a:t> </a:t>
            </a:r>
            <a:endParaRPr lang="en-US" dirty="0" smtClean="0">
              <a:ea typeface="+mn-ea"/>
            </a:endParaRPr>
          </a:p>
          <a:p>
            <a:pPr marL="1060196" lvl="2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dirty="0" smtClean="0">
              <a:ea typeface="+mn-ea"/>
            </a:endParaRPr>
          </a:p>
          <a:p>
            <a:pPr marL="356934" lvl="1" indent="0" eaLnBrk="1" fontAlgn="auto" hangingPunct="1">
              <a:spcAft>
                <a:spcPts val="0"/>
              </a:spcAft>
              <a:buFont typeface="Verdana" panose="020B0604030504040204" pitchFamily="34" charset="0"/>
              <a:buNone/>
              <a:defRPr/>
            </a:pPr>
            <a:endParaRPr lang="en-US" dirty="0" smtClean="0">
              <a:ea typeface="+mn-ea"/>
            </a:endParaRP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36868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370" y="4012883"/>
            <a:ext cx="3108050" cy="177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Methods – Prepare </a:t>
            </a:r>
            <a:r>
              <a:rPr lang="en-US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DEMs -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1_ClipDEM_CitrixONLY</a:t>
            </a:r>
          </a:p>
          <a:p>
            <a:pPr lvl="1"/>
            <a:r>
              <a:rPr lang="en-US" dirty="0"/>
              <a:t>This can only be used in Citrix.  It utilizes the region’s lidar </a:t>
            </a:r>
            <a:r>
              <a:rPr lang="en-US" dirty="0" err="1"/>
              <a:t>dem</a:t>
            </a:r>
            <a:r>
              <a:rPr lang="en-US" dirty="0"/>
              <a:t> mosaic and NHD layers.</a:t>
            </a:r>
          </a:p>
          <a:p>
            <a:pPr lvl="1"/>
            <a:r>
              <a:rPr lang="en-US" dirty="0" smtClean="0"/>
              <a:t>Enter folder workspace location</a:t>
            </a:r>
          </a:p>
          <a:p>
            <a:pPr lvl="2"/>
            <a:r>
              <a:rPr lang="en-US" dirty="0" smtClean="0"/>
              <a:t>Model will create subdirectories used in other models and clip the current NHD for reference</a:t>
            </a:r>
          </a:p>
          <a:p>
            <a:pPr lvl="1"/>
            <a:r>
              <a:rPr lang="en-US" dirty="0" smtClean="0"/>
              <a:t>1000 meter buffer has worked well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Methods – Prepare DEMs - Model</a:t>
            </a:r>
            <a:endParaRPr lang="en-US" dirty="0"/>
          </a:p>
        </p:txBody>
      </p:sp>
      <p:pic>
        <p:nvPicPr>
          <p:cNvPr id="4" name="Picture 3" descr="1_ClipDEM_CitrixONL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31" y="2918089"/>
            <a:ext cx="7569758" cy="258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9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Methods – Prepare DEMs -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3731258" cy="344499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This model will create a workspace structure used with subsequent models.</a:t>
            </a:r>
          </a:p>
          <a:p>
            <a:r>
              <a:rPr lang="en-US" dirty="0" smtClean="0"/>
              <a:t>It will also subset your watershed boundary and the current NHD for reference.</a:t>
            </a:r>
          </a:p>
          <a:p>
            <a:r>
              <a:rPr lang="en-US" dirty="0" smtClean="0"/>
              <a:t>You can now copy this folder to your local hard drive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745" y="2557765"/>
            <a:ext cx="3067478" cy="35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6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Methods – Pre-Enforcement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2960177" cy="3444997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800" dirty="0" smtClean="0">
                <a:ea typeface="+mn-ea"/>
                <a:cs typeface="+mn-cs"/>
              </a:rPr>
              <a:t>Run initial delineation to find where enforcement is needed</a:t>
            </a:r>
          </a:p>
          <a:p>
            <a:pPr marL="814134" lvl="1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ea typeface="+mn-ea"/>
              </a:rPr>
              <a:t>Outputs a stream layer</a:t>
            </a:r>
          </a:p>
          <a:p>
            <a:pPr marL="814134" lvl="1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ea typeface="+mn-ea"/>
              </a:rPr>
              <a:t>Creates empty shapefiles for enforcement and pour points</a:t>
            </a:r>
          </a:p>
          <a:p>
            <a:pPr marL="356934" lvl="1" indent="0" eaLnBrk="1" fontAlgn="auto" hangingPunct="1">
              <a:spcAft>
                <a:spcPts val="0"/>
              </a:spcAft>
              <a:buFont typeface="Verdana" panose="020B0604030504040204" pitchFamily="34" charset="0"/>
              <a:buNone/>
              <a:defRPr/>
            </a:pPr>
            <a:endParaRPr lang="en-US" dirty="0" smtClean="0">
              <a:ea typeface="+mn-ea"/>
            </a:endParaRPr>
          </a:p>
          <a:p>
            <a:pPr marL="356934" lvl="1" indent="0" eaLnBrk="1" fontAlgn="auto" hangingPunct="1">
              <a:spcAft>
                <a:spcPts val="0"/>
              </a:spcAft>
              <a:buFont typeface="Verdana" panose="020B0604030504040204" pitchFamily="34" charset="0"/>
              <a:buNone/>
              <a:defRPr/>
            </a:pPr>
            <a:endParaRPr lang="en-US" dirty="0" smtClean="0">
              <a:ea typeface="+mn-ea"/>
            </a:endParaRP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40964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2440781"/>
            <a:ext cx="27432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5"/>
          <p:cNvSpPr txBox="1">
            <a:spLocks noChangeArrowheads="1"/>
          </p:cNvSpPr>
          <p:nvPr/>
        </p:nvSpPr>
        <p:spPr bwMode="auto">
          <a:xfrm>
            <a:off x="6903243" y="3963193"/>
            <a:ext cx="773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Step 1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498306" y="4212432"/>
            <a:ext cx="1379537" cy="352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967" name="Group 10"/>
          <p:cNvGrpSpPr>
            <a:grpSpLocks/>
          </p:cNvGrpSpPr>
          <p:nvPr/>
        </p:nvGrpSpPr>
        <p:grpSpPr bwMode="auto">
          <a:xfrm>
            <a:off x="6345328" y="4553070"/>
            <a:ext cx="1655762" cy="368300"/>
            <a:chOff x="5020300" y="5120640"/>
            <a:chExt cx="1657080" cy="369332"/>
          </a:xfrm>
        </p:grpSpPr>
        <p:sp>
          <p:nvSpPr>
            <p:cNvPr id="40977" name="TextBox 11"/>
            <p:cNvSpPr txBox="1">
              <a:spLocks noChangeArrowheads="1"/>
            </p:cNvSpPr>
            <p:nvPr/>
          </p:nvSpPr>
          <p:spPr bwMode="auto">
            <a:xfrm>
              <a:off x="5904411" y="5120640"/>
              <a:ext cx="7729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dirty="0"/>
                <a:t>Step 3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5020300" y="5311674"/>
              <a:ext cx="88335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968" name="Group 13"/>
          <p:cNvGrpSpPr>
            <a:grpSpLocks/>
          </p:cNvGrpSpPr>
          <p:nvPr/>
        </p:nvGrpSpPr>
        <p:grpSpPr bwMode="auto">
          <a:xfrm>
            <a:off x="5745956" y="2679522"/>
            <a:ext cx="1657350" cy="368300"/>
            <a:chOff x="5020300" y="5120640"/>
            <a:chExt cx="1657080" cy="369332"/>
          </a:xfrm>
        </p:grpSpPr>
        <p:sp>
          <p:nvSpPr>
            <p:cNvPr id="40975" name="TextBox 14"/>
            <p:cNvSpPr txBox="1">
              <a:spLocks noChangeArrowheads="1"/>
            </p:cNvSpPr>
            <p:nvPr/>
          </p:nvSpPr>
          <p:spPr bwMode="auto">
            <a:xfrm>
              <a:off x="5904411" y="5120640"/>
              <a:ext cx="7729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dirty="0"/>
                <a:t>Step 4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5020300" y="5311674"/>
              <a:ext cx="88409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969" name="Group 16"/>
          <p:cNvGrpSpPr>
            <a:grpSpLocks/>
          </p:cNvGrpSpPr>
          <p:nvPr/>
        </p:nvGrpSpPr>
        <p:grpSpPr bwMode="auto">
          <a:xfrm>
            <a:off x="6068597" y="4977606"/>
            <a:ext cx="1908175" cy="415925"/>
            <a:chOff x="5035666" y="5310489"/>
            <a:chExt cx="1909654" cy="414842"/>
          </a:xfrm>
        </p:grpSpPr>
        <p:sp>
          <p:nvSpPr>
            <p:cNvPr id="40973" name="TextBox 17"/>
            <p:cNvSpPr txBox="1">
              <a:spLocks noChangeArrowheads="1"/>
            </p:cNvSpPr>
            <p:nvPr/>
          </p:nvSpPr>
          <p:spPr bwMode="auto">
            <a:xfrm>
              <a:off x="6172351" y="5355999"/>
              <a:ext cx="7729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/>
                <a:t>Step 2</a:t>
              </a:r>
            </a:p>
          </p:txBody>
        </p:sp>
        <p:cxnSp>
          <p:nvCxnSpPr>
            <p:cNvPr id="19" name="Straight Arrow Connector 18"/>
            <p:cNvCxnSpPr>
              <a:stCxn id="40973" idx="1"/>
            </p:cNvCxnSpPr>
            <p:nvPr/>
          </p:nvCxnSpPr>
          <p:spPr>
            <a:xfrm flipH="1" flipV="1">
              <a:off x="5035666" y="5310489"/>
              <a:ext cx="1135943" cy="2295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971" name="TextBox 23"/>
          <p:cNvSpPr txBox="1">
            <a:spLocks noChangeArrowheads="1"/>
          </p:cNvSpPr>
          <p:nvPr/>
        </p:nvSpPr>
        <p:spPr bwMode="auto">
          <a:xfrm>
            <a:off x="7204416" y="5586189"/>
            <a:ext cx="77235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Step 5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6335206" y="5787801"/>
            <a:ext cx="882650" cy="1682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905" y="792888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Lidar Availability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7410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3483" y="2527299"/>
            <a:ext cx="2821259" cy="3426267"/>
          </a:xfrm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288733" y="1935888"/>
            <a:ext cx="74546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T:\FS\Reference\GIS\r06\LayerFile\ImageryAndClassifiedImagery\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Methods – Pre-Enforcement  </a:t>
            </a:r>
            <a:r>
              <a:rPr lang="en-US" dirty="0" smtClean="0"/>
              <a:t> Manual Steps</a:t>
            </a:r>
            <a:endParaRPr lang="en-US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en-US" smtClean="0"/>
              <a:t>Step 1 – Fill</a:t>
            </a:r>
          </a:p>
          <a:p>
            <a:pPr lvl="1"/>
            <a:r>
              <a:rPr lang="en-US" altLang="en-US" smtClean="0"/>
              <a:t>Input = dem clip</a:t>
            </a:r>
          </a:p>
          <a:p>
            <a:pPr lvl="2"/>
            <a:r>
              <a:rPr lang="en-US" altLang="en-US" smtClean="0"/>
              <a:t>No Z limit</a:t>
            </a:r>
          </a:p>
          <a:p>
            <a:r>
              <a:rPr lang="en-US" altLang="en-US" smtClean="0"/>
              <a:t>Step 2 – Flow Direction</a:t>
            </a:r>
          </a:p>
          <a:p>
            <a:pPr lvl="1"/>
            <a:r>
              <a:rPr lang="en-US" altLang="en-US" smtClean="0"/>
              <a:t>Input = Fill output</a:t>
            </a:r>
          </a:p>
          <a:p>
            <a:pPr lvl="2"/>
            <a:r>
              <a:rPr lang="en-US" altLang="en-US" smtClean="0"/>
              <a:t>Check force cells to flow outward</a:t>
            </a:r>
          </a:p>
          <a:p>
            <a:pPr lvl="2"/>
            <a:r>
              <a:rPr lang="en-US" altLang="en-US" smtClean="0"/>
              <a:t>No drop raster needed</a:t>
            </a:r>
          </a:p>
          <a:p>
            <a:r>
              <a:rPr lang="en-US" altLang="en-US" smtClean="0"/>
              <a:t>Step 3 – Flow Accumulation</a:t>
            </a:r>
          </a:p>
          <a:p>
            <a:pPr lvl="1"/>
            <a:r>
              <a:rPr lang="en-US" altLang="en-US" smtClean="0"/>
              <a:t>Input = Flow Direction output</a:t>
            </a:r>
          </a:p>
          <a:p>
            <a:pPr lvl="2"/>
            <a:r>
              <a:rPr lang="en-US" altLang="en-US" smtClean="0"/>
              <a:t>No input weight raster needed</a:t>
            </a:r>
          </a:p>
          <a:p>
            <a:pPr lvl="2"/>
            <a:r>
              <a:rPr lang="en-US" altLang="en-US" smtClean="0"/>
              <a:t>Output file type = float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Methods – Pre-Enforcement Manual Steps (cont.)</a:t>
            </a:r>
            <a:endParaRPr lang="en-US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mtClean="0"/>
              <a:t>Step 4 – Con</a:t>
            </a:r>
          </a:p>
          <a:p>
            <a:pPr lvl="1"/>
            <a:r>
              <a:rPr lang="en-US" altLang="en-US" smtClean="0"/>
              <a:t>Input = Flow Accumulation output</a:t>
            </a:r>
          </a:p>
          <a:p>
            <a:pPr lvl="2"/>
            <a:r>
              <a:rPr lang="en-US" altLang="en-US" smtClean="0"/>
              <a:t>Expression = "VALUE" &gt; 25000</a:t>
            </a:r>
          </a:p>
          <a:p>
            <a:pPr lvl="2"/>
            <a:r>
              <a:rPr lang="en-US" altLang="en-US" smtClean="0"/>
              <a:t>Input true raster = 1</a:t>
            </a:r>
          </a:p>
          <a:p>
            <a:pPr lvl="2"/>
            <a:r>
              <a:rPr lang="en-US" altLang="en-US" smtClean="0"/>
              <a:t>Input false raster – leave blank</a:t>
            </a:r>
          </a:p>
          <a:p>
            <a:r>
              <a:rPr lang="en-US" altLang="en-US" smtClean="0"/>
              <a:t>Step 5 – Stream to Feature</a:t>
            </a:r>
          </a:p>
          <a:p>
            <a:pPr lvl="1"/>
            <a:r>
              <a:rPr lang="en-US" altLang="en-US" smtClean="0"/>
              <a:t>Input Stream Raster = Con output</a:t>
            </a:r>
          </a:p>
          <a:p>
            <a:pPr lvl="1"/>
            <a:r>
              <a:rPr lang="en-US" altLang="en-US" smtClean="0"/>
              <a:t>Input Flow Direction Raster = flow direction output</a:t>
            </a:r>
          </a:p>
          <a:p>
            <a:pPr lvl="2"/>
            <a:r>
              <a:rPr lang="en-US" altLang="en-US" smtClean="0"/>
              <a:t>Check Simplify Polygons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Methods – Pre-Enforcement - Model</a:t>
            </a:r>
            <a:endParaRPr lang="en-US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 the model all that needs to be changed is the input shapefile and </a:t>
            </a:r>
            <a:r>
              <a:rPr lang="en-US" altLang="en-US" dirty="0" err="1" smtClean="0"/>
              <a:t>dem</a:t>
            </a:r>
            <a:endParaRPr lang="en-US" altLang="en-US" dirty="0" smtClean="0"/>
          </a:p>
          <a:p>
            <a:r>
              <a:rPr lang="en-US" altLang="en-US" dirty="0" smtClean="0"/>
              <a:t>Threshold should be set somewhere near the target, 25000 works well for most.</a:t>
            </a:r>
          </a:p>
          <a:p>
            <a:r>
              <a:rPr lang="en-US" dirty="0"/>
              <a:t>Outputs include pre-enforcement streams and an empty enforcement shapefile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Methods – Pre-Enforcement - Model</a:t>
            </a:r>
          </a:p>
        </p:txBody>
      </p:sp>
      <p:pic>
        <p:nvPicPr>
          <p:cNvPr id="4" name="Content Placeholder 3" descr="2_Pre_Enforcemen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8" y="3056709"/>
            <a:ext cx="7109568" cy="2425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Methods - Enforcement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ea typeface="+mn-ea"/>
                <a:cs typeface="+mn-cs"/>
              </a:rPr>
              <a:t>Display the pre-enforcement shapefile on your </a:t>
            </a:r>
            <a:r>
              <a:rPr lang="en-US" sz="2800" dirty="0" err="1" smtClean="0">
                <a:ea typeface="+mn-ea"/>
                <a:cs typeface="+mn-cs"/>
              </a:rPr>
              <a:t>hillshade</a:t>
            </a:r>
            <a:r>
              <a:rPr lang="en-US" sz="2800" dirty="0">
                <a:ea typeface="+mn-ea"/>
                <a:cs typeface="+mn-cs"/>
              </a:rPr>
              <a:t> </a:t>
            </a:r>
            <a:r>
              <a:rPr lang="en-US" sz="2800" dirty="0" smtClean="0">
                <a:ea typeface="+mn-ea"/>
                <a:cs typeface="+mn-cs"/>
              </a:rPr>
              <a:t>and add the empty line shapefile.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/>
              <a:t>I start at the bottom of the watershed and work follow the streams up add a line where needed</a:t>
            </a:r>
            <a:r>
              <a:rPr lang="en-US" sz="2800" dirty="0" smtClean="0"/>
              <a:t>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Anytime you see the streams go in a straight line, most likely it is because there is a water build up.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56934" lvl="1" indent="0" eaLnBrk="1" fontAlgn="auto" hangingPunct="1">
              <a:spcAft>
                <a:spcPts val="0"/>
              </a:spcAft>
              <a:buFont typeface="Verdana" panose="020B0604030504040204" pitchFamily="34" charset="0"/>
              <a:buNone/>
              <a:defRPr/>
            </a:pPr>
            <a:endParaRPr lang="en-US" dirty="0" smtClean="0">
              <a:ea typeface="+mn-ea"/>
            </a:endParaRPr>
          </a:p>
          <a:p>
            <a:pPr marL="356934" lvl="1" indent="0" eaLnBrk="1" fontAlgn="auto" hangingPunct="1">
              <a:spcAft>
                <a:spcPts val="0"/>
              </a:spcAft>
              <a:buFont typeface="Verdana" panose="020B0604030504040204" pitchFamily="34" charset="0"/>
              <a:buNone/>
              <a:defRPr/>
            </a:pPr>
            <a:endParaRPr lang="en-US" dirty="0" smtClean="0">
              <a:ea typeface="+mn-ea"/>
            </a:endParaRPr>
          </a:p>
          <a:p>
            <a:pPr marL="356934" lvl="1" indent="0" eaLnBrk="1" fontAlgn="auto" hangingPunct="1">
              <a:spcAft>
                <a:spcPts val="0"/>
              </a:spcAft>
              <a:buFont typeface="Verdana" panose="020B0604030504040204" pitchFamily="34" charset="0"/>
              <a:buNone/>
              <a:defRPr/>
            </a:pPr>
            <a:endParaRPr lang="en-US" dirty="0" smtClean="0">
              <a:ea typeface="+mn-ea"/>
            </a:endParaRP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501914"/>
            <a:ext cx="6798734" cy="130386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Methods - Culverts</a:t>
            </a:r>
            <a:endParaRPr lang="en-US" dirty="0"/>
          </a:p>
        </p:txBody>
      </p:sp>
      <p:pic>
        <p:nvPicPr>
          <p:cNvPr id="28676" name="Picture 10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50" y="1727405"/>
            <a:ext cx="359727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11"/>
          <p:cNvSpPr txBox="1">
            <a:spLocks noChangeArrowheads="1"/>
          </p:cNvSpPr>
          <p:nvPr/>
        </p:nvSpPr>
        <p:spPr bwMode="auto">
          <a:xfrm>
            <a:off x="5172847" y="5153801"/>
            <a:ext cx="3022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 smtClean="0"/>
              <a:t>Enforcement lines will be “burned” into the </a:t>
            </a:r>
            <a:r>
              <a:rPr lang="en-US" altLang="en-US" dirty="0" err="1" smtClean="0"/>
              <a:t>dem</a:t>
            </a:r>
            <a:r>
              <a:rPr lang="en-US" altLang="en-US" dirty="0" smtClean="0"/>
              <a:t> in the next step</a:t>
            </a:r>
            <a:endParaRPr lang="en-US" altLang="en-US" dirty="0"/>
          </a:p>
        </p:txBody>
      </p:sp>
      <p:sp>
        <p:nvSpPr>
          <p:cNvPr id="28678" name="TextBox 12"/>
          <p:cNvSpPr txBox="1">
            <a:spLocks noChangeArrowheads="1"/>
          </p:cNvSpPr>
          <p:nvPr/>
        </p:nvSpPr>
        <p:spPr bwMode="auto">
          <a:xfrm>
            <a:off x="1392873" y="5141278"/>
            <a:ext cx="27701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Water not flowing through culverts and being diverted down the road</a:t>
            </a:r>
          </a:p>
        </p:txBody>
      </p:sp>
      <p:pic>
        <p:nvPicPr>
          <p:cNvPr id="7" name="Picture 10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641" y="1727405"/>
            <a:ext cx="359727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608320" y="3074126"/>
            <a:ext cx="0" cy="5399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821343" y="3496491"/>
            <a:ext cx="200297" cy="5399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11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– Pour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Pour points are needed to calculate the watershed boundaries.  </a:t>
            </a:r>
          </a:p>
          <a:p>
            <a:r>
              <a:rPr lang="en-US" dirty="0" smtClean="0"/>
              <a:t>A point needs to be created in the pour point shapefile wherever a stream is entering or leaving a watershed.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4766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– Pour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2358815" cy="344499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Pour points are needed to calculate the watershed boundaries.  </a:t>
            </a:r>
          </a:p>
          <a:p>
            <a:r>
              <a:rPr lang="en-US" dirty="0" smtClean="0"/>
              <a:t>A point needs to be created in the pour point shapefile wherever a stream is entering or leaving a watershed.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84" y="1916126"/>
            <a:ext cx="3285993" cy="432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307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Methods – Enforce DEM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Buffer enforcement shapefile .5m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Create a field and </a:t>
            </a:r>
            <a:r>
              <a:rPr lang="en-US" dirty="0" err="1" smtClean="0">
                <a:ea typeface="+mn-ea"/>
                <a:cs typeface="+mn-cs"/>
              </a:rPr>
              <a:t>calc</a:t>
            </a:r>
            <a:r>
              <a:rPr lang="en-US" dirty="0" smtClean="0">
                <a:ea typeface="+mn-ea"/>
                <a:cs typeface="+mn-cs"/>
              </a:rPr>
              <a:t> all to 1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Convert to </a:t>
            </a:r>
            <a:r>
              <a:rPr lang="en-US" dirty="0" err="1" smtClean="0">
                <a:ea typeface="+mn-ea"/>
                <a:cs typeface="+mn-cs"/>
              </a:rPr>
              <a:t>img</a:t>
            </a:r>
            <a:r>
              <a:rPr lang="en-US" dirty="0" smtClean="0">
                <a:ea typeface="+mn-ea"/>
                <a:cs typeface="+mn-cs"/>
              </a:rPr>
              <a:t> using the “1” field for value.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Mosaic on top of DEM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Repeat steps from pre-Enforcement</a:t>
            </a:r>
          </a:p>
          <a:p>
            <a:pPr marL="640398" lvl="1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</a:rPr>
              <a:t>Fill will bring the newly burned in culverts to just below the surface.</a:t>
            </a:r>
          </a:p>
          <a:p>
            <a:pPr marL="640398" lvl="1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Can run multiple accumulation thresholds to get various starting points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Run </a:t>
            </a:r>
            <a:r>
              <a:rPr lang="en-US" dirty="0" smtClean="0"/>
              <a:t>Snap Pour Point using your pour point file and run the output in the Watershed tool.</a:t>
            </a:r>
            <a:endParaRPr lang="en-US" dirty="0" smtClean="0">
              <a:ea typeface="+mn-ea"/>
              <a:cs typeface="+mn-cs"/>
            </a:endParaRPr>
          </a:p>
          <a:p>
            <a:pPr marL="82296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Methods – Enforce DEM - Model</a:t>
            </a:r>
            <a:endParaRPr lang="en-US" dirty="0"/>
          </a:p>
        </p:txBody>
      </p:sp>
      <p:pic>
        <p:nvPicPr>
          <p:cNvPr id="5" name="Content Placeholder 4" descr="3_Post_Enforcemen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59" y="2521223"/>
            <a:ext cx="7451547" cy="3174183"/>
          </a:xfrm>
        </p:spPr>
      </p:pic>
    </p:spTree>
    <p:extLst>
      <p:ext uri="{BB962C8B-B14F-4D97-AF65-F5344CB8AC3E}">
        <p14:creationId xmlns:p14="http://schemas.microsoft.com/office/powerpoint/2010/main" val="239597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558" y="282462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Lidar Availability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843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65" y="853962"/>
            <a:ext cx="7023101" cy="555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Methods – Enforce </a:t>
            </a:r>
            <a:r>
              <a:rPr lang="en-US" alt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DEM -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target threshold is what you think will be what you think will cover most of the area</a:t>
            </a:r>
          </a:p>
          <a:p>
            <a:r>
              <a:rPr lang="en-US" dirty="0" smtClean="0"/>
              <a:t>The second and third would be used to aid in editing. Usually longer (lower thresholds)</a:t>
            </a:r>
          </a:p>
          <a:p>
            <a:pPr lvl="1"/>
            <a:r>
              <a:rPr lang="en-US" dirty="0" smtClean="0"/>
              <a:t>An example would be a target of 50000 </a:t>
            </a:r>
            <a:r>
              <a:rPr lang="en-US" dirty="0" err="1" smtClean="0"/>
              <a:t>sq</a:t>
            </a:r>
            <a:r>
              <a:rPr lang="en-US" dirty="0" smtClean="0"/>
              <a:t> m, with second and third at 25000 and 10000 for an average forest.</a:t>
            </a:r>
          </a:p>
          <a:p>
            <a:pPr lvl="2"/>
            <a:r>
              <a:rPr lang="en-US" dirty="0" smtClean="0"/>
              <a:t>Wet forest may be 25000, 10000, and 5000</a:t>
            </a:r>
          </a:p>
          <a:p>
            <a:pPr lvl="2"/>
            <a:r>
              <a:rPr lang="en-US" dirty="0" smtClean="0"/>
              <a:t>Dry may be 80000, 50000, 30000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Methods – Enforce DEM -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need additional thresholds run, you can use the 3b model.  The flow accumulation and flow direction will be in your WS directory.</a:t>
            </a:r>
            <a:endParaRPr lang="en-US" dirty="0"/>
          </a:p>
        </p:txBody>
      </p:sp>
      <p:pic>
        <p:nvPicPr>
          <p:cNvPr id="4" name="Picture 3" descr="3b_Post_Enf_Addi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8" y="3848100"/>
            <a:ext cx="8545118" cy="29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2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– Watershed Boundary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5" y="2489619"/>
            <a:ext cx="3399368" cy="3444997"/>
          </a:xfrm>
        </p:spPr>
        <p:txBody>
          <a:bodyPr/>
          <a:lstStyle/>
          <a:p>
            <a:r>
              <a:rPr lang="en-US" dirty="0" smtClean="0"/>
              <a:t>The Watershed output will consist of as many polygons as there are pour points.  </a:t>
            </a:r>
            <a:endParaRPr lang="en-US" dirty="0"/>
          </a:p>
          <a:p>
            <a:r>
              <a:rPr lang="en-US" dirty="0" smtClean="0"/>
              <a:t>Delete the unneeded polys and check the new poly for any errors.  Edit if necessary.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784" y="1833254"/>
            <a:ext cx="4020111" cy="441069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821578" y="5721532"/>
            <a:ext cx="28738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21578" y="6021977"/>
            <a:ext cx="287382" cy="0"/>
          </a:xfrm>
          <a:prstGeom prst="line">
            <a:avLst/>
          </a:prstGeom>
          <a:ln w="19050">
            <a:solidFill>
              <a:srgbClr val="FC3E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08960" y="5562780"/>
            <a:ext cx="1694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 watershed</a:t>
            </a:r>
          </a:p>
          <a:p>
            <a:r>
              <a:rPr lang="en-US" dirty="0" smtClean="0"/>
              <a:t>Lidar watershed</a:t>
            </a:r>
          </a:p>
        </p:txBody>
      </p:sp>
    </p:spTree>
    <p:extLst>
      <p:ext uri="{BB962C8B-B14F-4D97-AF65-F5344CB8AC3E}">
        <p14:creationId xmlns:p14="http://schemas.microsoft.com/office/powerpoint/2010/main" val="368085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– Watershed Boundary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use any combination of the </a:t>
            </a:r>
            <a:r>
              <a:rPr lang="en-US" dirty="0" err="1" smtClean="0"/>
              <a:t>hillshade</a:t>
            </a:r>
            <a:r>
              <a:rPr lang="en-US" dirty="0" smtClean="0"/>
              <a:t> and aspect to help you edit.</a:t>
            </a:r>
          </a:p>
          <a:p>
            <a:r>
              <a:rPr lang="en-US" dirty="0" smtClean="0"/>
              <a:t>Display your longest stream shapefile where you have questions.</a:t>
            </a:r>
          </a:p>
          <a:p>
            <a:r>
              <a:rPr lang="en-US" dirty="0" smtClean="0"/>
              <a:t>Edge match with adjacent watersheds when you are updating multiple watersheds.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3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</a:t>
            </a:r>
            <a:r>
              <a:rPr lang="en-US" dirty="0" smtClean="0"/>
              <a:t>– Editing 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480" y="2490135"/>
            <a:ext cx="7315200" cy="344499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Use newly created shapefile with the e1 extension to edit.</a:t>
            </a:r>
          </a:p>
          <a:p>
            <a:pPr lvl="1"/>
            <a:r>
              <a:rPr lang="en-US" dirty="0" smtClean="0"/>
              <a:t>There is a backup without the e1.</a:t>
            </a:r>
          </a:p>
          <a:p>
            <a:pPr lvl="1"/>
            <a:r>
              <a:rPr lang="en-US" dirty="0" smtClean="0"/>
              <a:t>If you decide to use a different threshold for editing, you may want to make a copy.</a:t>
            </a:r>
          </a:p>
          <a:p>
            <a:r>
              <a:rPr lang="en-US" dirty="0" smtClean="0"/>
              <a:t>Delete all lines outside of the watershed boundary.</a:t>
            </a:r>
          </a:p>
          <a:p>
            <a:pPr lvl="1"/>
            <a:r>
              <a:rPr lang="en-US" dirty="0" smtClean="0"/>
              <a:t>Can be achieved using the selection by location</a:t>
            </a:r>
          </a:p>
          <a:p>
            <a:r>
              <a:rPr lang="en-US" dirty="0" smtClean="0"/>
              <a:t>Copy and Paste streams from different thresholds where needed</a:t>
            </a:r>
          </a:p>
          <a:p>
            <a:pPr lvl="1"/>
            <a:r>
              <a:rPr lang="en-US" dirty="0" smtClean="0"/>
              <a:t>It is best to delete current line if lengthening</a:t>
            </a:r>
          </a:p>
          <a:p>
            <a:r>
              <a:rPr lang="en-US" dirty="0" smtClean="0"/>
              <a:t>Shorten streams with the split line tool.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01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278" y="222396"/>
            <a:ext cx="6798734" cy="130386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Methods - Editing</a:t>
            </a:r>
            <a:endParaRPr lang="en-US" dirty="0"/>
          </a:p>
        </p:txBody>
      </p:sp>
      <p:pic>
        <p:nvPicPr>
          <p:cNvPr id="12" name="Content Placeholder 11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97" y="1200013"/>
            <a:ext cx="7340016" cy="4384492"/>
          </a:xfrm>
          <a:prstGeom prst="rect">
            <a:avLst/>
          </a:prstGeom>
        </p:spPr>
      </p:pic>
      <p:sp>
        <p:nvSpPr>
          <p:cNvPr id="55305" name="TextBox 11"/>
          <p:cNvSpPr txBox="1">
            <a:spLocks noChangeArrowheads="1"/>
          </p:cNvSpPr>
          <p:nvPr/>
        </p:nvSpPr>
        <p:spPr bwMode="auto">
          <a:xfrm>
            <a:off x="1435100" y="5723621"/>
            <a:ext cx="67769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 smtClean="0"/>
              <a:t>In this example a base layer accumulation of 50k (blue) is being used. The 25k (green) is copy and pasted to the 50k where needed.  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278" y="222396"/>
            <a:ext cx="6798734" cy="130386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Methods - Editing</a:t>
            </a:r>
            <a:endParaRPr lang="en-US" dirty="0"/>
          </a:p>
        </p:txBody>
      </p:sp>
      <p:pic>
        <p:nvPicPr>
          <p:cNvPr id="12" name="Content Placeholder 11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97" y="1200013"/>
            <a:ext cx="7340016" cy="438449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5060950" y="3581400"/>
            <a:ext cx="247650" cy="276225"/>
          </a:xfrm>
          <a:prstGeom prst="straightConnector1">
            <a:avLst/>
          </a:prstGeom>
          <a:ln w="4445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507163" y="4281488"/>
            <a:ext cx="249237" cy="277812"/>
          </a:xfrm>
          <a:prstGeom prst="straightConnector1">
            <a:avLst/>
          </a:prstGeom>
          <a:ln w="4445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305" name="TextBox 11"/>
          <p:cNvSpPr txBox="1">
            <a:spLocks noChangeArrowheads="1"/>
          </p:cNvSpPr>
          <p:nvPr/>
        </p:nvSpPr>
        <p:spPr bwMode="auto">
          <a:xfrm>
            <a:off x="1435100" y="5723621"/>
            <a:ext cx="67769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/>
              <a:t>If we were using the 25k cutoff we’d have a lot of deleting to do.</a:t>
            </a:r>
          </a:p>
          <a:p>
            <a:pPr eaLnBrk="1" hangingPunct="1"/>
            <a:r>
              <a:rPr lang="en-US" altLang="en-US" dirty="0"/>
              <a:t>6 additions vs. 18 deletions in this example.</a:t>
            </a:r>
          </a:p>
        </p:txBody>
      </p:sp>
      <p:pic>
        <p:nvPicPr>
          <p:cNvPr id="7" name="Content Placeholder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97" y="1200012"/>
            <a:ext cx="7271123" cy="439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1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– Editing </a:t>
            </a:r>
            <a:br>
              <a:rPr lang="en-US" dirty="0" smtClean="0"/>
            </a:br>
            <a:r>
              <a:rPr lang="en-US" dirty="0" smtClean="0"/>
              <a:t>Common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water and wide rivers are not handled well and will be needed to be digitized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Can be added in the enforcement, I’ve had mixed results.</a:t>
            </a:r>
            <a:endParaRPr lang="en-US" dirty="0" smtClean="0"/>
          </a:p>
          <a:p>
            <a:pPr lvl="1"/>
            <a:r>
              <a:rPr lang="en-US" dirty="0" smtClean="0"/>
              <a:t>Be sure to digitize in the direction of the water flow.</a:t>
            </a:r>
          </a:p>
          <a:p>
            <a:r>
              <a:rPr lang="en-US" dirty="0" smtClean="0"/>
              <a:t>Unexplained errors in the analysis resulting in straight lines resembling a back up.  Will need to be digitized.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55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416" y="114149"/>
            <a:ext cx="6798734" cy="130386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Methods – Results</a:t>
            </a:r>
            <a:endParaRPr lang="en-US" dirty="0"/>
          </a:p>
        </p:txBody>
      </p:sp>
      <p:pic>
        <p:nvPicPr>
          <p:cNvPr id="53251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213" y="1131842"/>
            <a:ext cx="7912100" cy="5118100"/>
          </a:xfrm>
        </p:spPr>
      </p:pic>
      <p:sp>
        <p:nvSpPr>
          <p:cNvPr id="53252" name="TextBox 6"/>
          <p:cNvSpPr txBox="1">
            <a:spLocks noChangeArrowheads="1"/>
          </p:cNvSpPr>
          <p:nvPr/>
        </p:nvSpPr>
        <p:spPr bwMode="auto">
          <a:xfrm>
            <a:off x="1676400" y="6391275"/>
            <a:ext cx="66281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/>
              <a:t>Blue = pre-enforcement  Red = </a:t>
            </a:r>
            <a:r>
              <a:rPr lang="en-US" altLang="en-US" dirty="0" smtClean="0"/>
              <a:t>Enforcements  </a:t>
            </a:r>
            <a:r>
              <a:rPr lang="en-US" altLang="en-US" dirty="0"/>
              <a:t>Green = final product</a:t>
            </a:r>
          </a:p>
        </p:txBody>
      </p:sp>
      <p:pic>
        <p:nvPicPr>
          <p:cNvPr id="53253" name="Content Placeholder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01" t="60905" r="6152" b="34113"/>
          <a:stretch>
            <a:fillRect/>
          </a:stretch>
        </p:blipFill>
        <p:spPr bwMode="auto">
          <a:xfrm>
            <a:off x="8229600" y="3622675"/>
            <a:ext cx="1920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Content Placeholder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01" t="60905" r="6152" b="34113"/>
          <a:stretch>
            <a:fillRect/>
          </a:stretch>
        </p:blipFill>
        <p:spPr bwMode="auto">
          <a:xfrm>
            <a:off x="7694567" y="4211071"/>
            <a:ext cx="1936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– Clean-Up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preparation for NHD, reducing the errors greatly decreases the amount of time NHD editors need to spend.</a:t>
            </a:r>
          </a:p>
          <a:p>
            <a:r>
              <a:rPr lang="en-US" dirty="0" smtClean="0"/>
              <a:t>Need to make sure all streams are only split at junctions, and are split at junctions.</a:t>
            </a:r>
          </a:p>
          <a:p>
            <a:r>
              <a:rPr lang="en-US" dirty="0" smtClean="0"/>
              <a:t>Need to delete all erroneous dangles.</a:t>
            </a:r>
          </a:p>
          <a:p>
            <a:r>
              <a:rPr lang="en-US" dirty="0" smtClean="0"/>
              <a:t>Need to make sure all segments are pointing in the right direction</a:t>
            </a:r>
          </a:p>
        </p:txBody>
      </p:sp>
    </p:spTree>
    <p:extLst>
      <p:ext uri="{BB962C8B-B14F-4D97-AF65-F5344CB8AC3E}">
        <p14:creationId xmlns:p14="http://schemas.microsoft.com/office/powerpoint/2010/main" val="359462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NHD Update Status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https://usfs.maps.arcgis.com/apps/View/index.html?appid=c597c56df3e14155a6a08445c07a7f56</a:t>
            </a:r>
            <a:endParaRPr lang="en-US" altLang="en-US" dirty="0" smtClean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8" y="3765145"/>
            <a:ext cx="9144000" cy="2586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– </a:t>
            </a:r>
            <a:r>
              <a:rPr lang="en-US" dirty="0" smtClean="0"/>
              <a:t>Clean-Up -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746" y="2010198"/>
            <a:ext cx="4380237" cy="4180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4_Clean_Up_Create_Topology</a:t>
            </a:r>
          </a:p>
        </p:txBody>
      </p:sp>
      <p:pic>
        <p:nvPicPr>
          <p:cNvPr id="4" name="Picture 3" descr="4_Clean_Up_Create_Topolog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247" y="2428209"/>
            <a:ext cx="4899908" cy="385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2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</a:t>
            </a:r>
            <a:r>
              <a:rPr lang="en-US" dirty="0" err="1" smtClean="0"/>
              <a:t>symbology</a:t>
            </a:r>
            <a:r>
              <a:rPr lang="en-US" dirty="0" smtClean="0"/>
              <a:t> of using “Arrow at End” to check directionality. </a:t>
            </a:r>
          </a:p>
          <a:p>
            <a:pPr lvl="1"/>
            <a:r>
              <a:rPr lang="en-US" dirty="0" smtClean="0"/>
              <a:t>You can edit the symbol 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Methods – Clean-Up - Models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12746" y="2010198"/>
            <a:ext cx="4380237" cy="4180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mtClean="0"/>
              <a:t>4_Clean_Up_Create_Topology</a:t>
            </a:r>
            <a:endParaRPr lang="en-US" dirty="0"/>
          </a:p>
        </p:txBody>
      </p:sp>
      <p:pic>
        <p:nvPicPr>
          <p:cNvPr id="6" name="Picture 5" descr="Symbol Selecto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93" y="3016761"/>
            <a:ext cx="3336009" cy="318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0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Sort by length and delete erroneous dangles</a:t>
            </a:r>
          </a:p>
          <a:p>
            <a:pPr lvl="1"/>
            <a:r>
              <a:rPr lang="en-US" dirty="0" smtClean="0"/>
              <a:t>I look at them one at a time and after the delete merge the stream</a:t>
            </a:r>
          </a:p>
          <a:p>
            <a:r>
              <a:rPr lang="en-US" dirty="0" smtClean="0"/>
              <a:t>Make final check of the stream network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Methods – Clean-Up - Models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12746" y="2010198"/>
            <a:ext cx="4380237" cy="4180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mtClean="0"/>
              <a:t>4_Clean_Up_Create_Topology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0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5_Final_Clean_Up_Create_Deliverabl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01" y="2490788"/>
            <a:ext cx="5179136" cy="3444875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Methods – Clean-Up - Models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12746" y="2010198"/>
            <a:ext cx="4380237" cy="4180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dirty="0"/>
              <a:t>5_Final_Clean_Up_Create_Deliverable</a:t>
            </a:r>
          </a:p>
        </p:txBody>
      </p:sp>
    </p:spTree>
    <p:extLst>
      <p:ext uri="{BB962C8B-B14F-4D97-AF65-F5344CB8AC3E}">
        <p14:creationId xmlns:p14="http://schemas.microsoft.com/office/powerpoint/2010/main" val="96842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NHD Update Status</a:t>
            </a:r>
            <a:endParaRPr lang="en-US" dirty="0"/>
          </a:p>
        </p:txBody>
      </p:sp>
      <p:pic>
        <p:nvPicPr>
          <p:cNvPr id="5" name="Content Placeholder 4" descr="LiDAR-Based Stream Delineation Status - Internet Explorer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626" y="1959566"/>
            <a:ext cx="6467974" cy="42477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Hurdles – Stream Starting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254" y="2084463"/>
            <a:ext cx="7499350" cy="4800600"/>
          </a:xfrm>
        </p:spPr>
        <p:txBody>
          <a:bodyPr/>
          <a:lstStyle/>
          <a:p>
            <a:pPr marL="82550" indent="0">
              <a:buFont typeface="Wingdings 2" panose="05020102010507070707" pitchFamily="18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In a perfect world there would be a constant threshold of upslope area that creates a stream.</a:t>
            </a:r>
          </a:p>
          <a:p>
            <a:pPr>
              <a:defRPr/>
            </a:pPr>
            <a:r>
              <a:rPr lang="en-US" dirty="0" smtClean="0"/>
              <a:t>In our world that threshold will vary across a watershed.</a:t>
            </a:r>
          </a:p>
          <a:p>
            <a:pPr>
              <a:defRPr/>
            </a:pPr>
            <a:r>
              <a:rPr lang="en-US" dirty="0" smtClean="0"/>
              <a:t>4 out of 5 hydrologists agree that streams will begin where the visible channel begins on the </a:t>
            </a:r>
            <a:r>
              <a:rPr lang="en-US" dirty="0" err="1" smtClean="0"/>
              <a:t>dem.</a:t>
            </a: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4400" dirty="0"/>
              <a:t>Hurdles – </a:t>
            </a:r>
            <a:r>
              <a:rPr lang="en-US" alt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Stream Starting Points</a:t>
            </a:r>
          </a:p>
        </p:txBody>
      </p:sp>
      <p:pic>
        <p:nvPicPr>
          <p:cNvPr id="23554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434" y="2490788"/>
            <a:ext cx="5535069" cy="3444875"/>
          </a:xfrm>
        </p:spPr>
      </p:pic>
      <p:cxnSp>
        <p:nvCxnSpPr>
          <p:cNvPr id="9" name="Straight Arrow Connector 8"/>
          <p:cNvCxnSpPr/>
          <p:nvPr/>
        </p:nvCxnSpPr>
        <p:spPr>
          <a:xfrm>
            <a:off x="4225130" y="4511675"/>
            <a:ext cx="350838" cy="165100"/>
          </a:xfrm>
          <a:prstGeom prst="straightConnector1">
            <a:avLst/>
          </a:prstGeom>
          <a:ln w="4445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028100" y="3668713"/>
            <a:ext cx="249237" cy="277813"/>
          </a:xfrm>
          <a:prstGeom prst="straightConnector1">
            <a:avLst/>
          </a:prstGeom>
          <a:ln w="4445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949576" y="4048125"/>
            <a:ext cx="350837" cy="165100"/>
          </a:xfrm>
          <a:prstGeom prst="straightConnector1">
            <a:avLst/>
          </a:prstGeom>
          <a:ln w="4445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896428" y="5464175"/>
            <a:ext cx="350838" cy="165100"/>
          </a:xfrm>
          <a:prstGeom prst="straightConnector1">
            <a:avLst/>
          </a:prstGeom>
          <a:ln w="4445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4400" dirty="0"/>
              <a:t>Hurdles – </a:t>
            </a:r>
            <a:r>
              <a:rPr lang="en-US" altLang="en-US" sz="4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Stream Starting Points</a:t>
            </a:r>
          </a:p>
        </p:txBody>
      </p:sp>
      <p:pic>
        <p:nvPicPr>
          <p:cNvPr id="25602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015" y="3202581"/>
            <a:ext cx="4393222" cy="2733082"/>
          </a:xfrm>
        </p:spPr>
      </p:pic>
      <p:pic>
        <p:nvPicPr>
          <p:cNvPr id="25604" name="Picture 1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912" y="2479772"/>
            <a:ext cx="5706240" cy="356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151626" y="4516846"/>
            <a:ext cx="350838" cy="165100"/>
          </a:xfrm>
          <a:prstGeom prst="straightConnector1">
            <a:avLst/>
          </a:prstGeom>
          <a:ln w="4445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775182" y="3586163"/>
            <a:ext cx="249237" cy="277813"/>
          </a:xfrm>
          <a:prstGeom prst="straightConnector1">
            <a:avLst/>
          </a:prstGeom>
          <a:ln w="4445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899506" y="3947750"/>
            <a:ext cx="350837" cy="165100"/>
          </a:xfrm>
          <a:prstGeom prst="straightConnector1">
            <a:avLst/>
          </a:prstGeom>
          <a:ln w="4445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852573" y="5464175"/>
            <a:ext cx="350838" cy="165100"/>
          </a:xfrm>
          <a:prstGeom prst="straightConnector1">
            <a:avLst/>
          </a:prstGeom>
          <a:ln w="44450"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12497</TotalTime>
  <Words>1704</Words>
  <Application>Microsoft Office PowerPoint</Application>
  <PresentationFormat>On-screen Show (4:3)</PresentationFormat>
  <Paragraphs>238</Paragraphs>
  <Slides>53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MS PGothic</vt:lpstr>
      <vt:lpstr>MS PGothic</vt:lpstr>
      <vt:lpstr>Arial</vt:lpstr>
      <vt:lpstr>Calibri</vt:lpstr>
      <vt:lpstr>Garamond</vt:lpstr>
      <vt:lpstr>Gill Sans MT</vt:lpstr>
      <vt:lpstr>Times New Roman</vt:lpstr>
      <vt:lpstr>Verdana</vt:lpstr>
      <vt:lpstr>Wingdings</vt:lpstr>
      <vt:lpstr>Wingdings 2</vt:lpstr>
      <vt:lpstr>Organic</vt:lpstr>
      <vt:lpstr>Lidar Use for NHD Layer Update</vt:lpstr>
      <vt:lpstr>Topics for Today</vt:lpstr>
      <vt:lpstr>Lidar Availability </vt:lpstr>
      <vt:lpstr>Lidar Availability </vt:lpstr>
      <vt:lpstr>NHD Update Status</vt:lpstr>
      <vt:lpstr>NHD Update Status</vt:lpstr>
      <vt:lpstr>Hurdles – Stream Starting Points</vt:lpstr>
      <vt:lpstr>Hurdles – Stream Starting Points</vt:lpstr>
      <vt:lpstr>Hurdles – Stream Starting Points</vt:lpstr>
      <vt:lpstr>Hurdles – Culverts</vt:lpstr>
      <vt:lpstr>Hurdles – Culverts</vt:lpstr>
      <vt:lpstr>Stream Development Methods</vt:lpstr>
      <vt:lpstr>ArcMap – Setup</vt:lpstr>
      <vt:lpstr>ArcMap – Setup</vt:lpstr>
      <vt:lpstr>ArcMap – Setup</vt:lpstr>
      <vt:lpstr>ArcMap – Setup(Optional) Multi Directional Hillshade</vt:lpstr>
      <vt:lpstr>ArcMap – Setup(Optional) GTAC Image Services</vt:lpstr>
      <vt:lpstr>ArcMap – Setup (Optional) Google Earth</vt:lpstr>
      <vt:lpstr>ArcMap – Setup (Optional) Google Earth</vt:lpstr>
      <vt:lpstr>ArcMap – Setup (Optional) Google Earth</vt:lpstr>
      <vt:lpstr>ArcMap – Setup (Optional) Google Earth</vt:lpstr>
      <vt:lpstr>ArcMap – Setup (Optional) Google Earth</vt:lpstr>
      <vt:lpstr>Methods - Overview</vt:lpstr>
      <vt:lpstr>Methods - Overview</vt:lpstr>
      <vt:lpstr>Methods – Prepare DEMs</vt:lpstr>
      <vt:lpstr>Methods – Prepare DEMs - Model</vt:lpstr>
      <vt:lpstr>Methods – Prepare DEMs - Model</vt:lpstr>
      <vt:lpstr>Methods – Prepare DEMs - Model</vt:lpstr>
      <vt:lpstr>Methods – Pre-Enforcement</vt:lpstr>
      <vt:lpstr>Methods – Pre-Enforcement   Manual Steps</vt:lpstr>
      <vt:lpstr>Methods – Pre-Enforcement Manual Steps (cont.)</vt:lpstr>
      <vt:lpstr>Methods – Pre-Enforcement - Model</vt:lpstr>
      <vt:lpstr>Methods – Pre-Enforcement - Model</vt:lpstr>
      <vt:lpstr>Methods - Enforcement</vt:lpstr>
      <vt:lpstr>Methods - Culverts</vt:lpstr>
      <vt:lpstr>Methods – Pour Points</vt:lpstr>
      <vt:lpstr>Methods – Pour Points</vt:lpstr>
      <vt:lpstr>Methods – Enforce DEM</vt:lpstr>
      <vt:lpstr>Methods – Enforce DEM - Model</vt:lpstr>
      <vt:lpstr>Methods – Enforce DEM - Model</vt:lpstr>
      <vt:lpstr>Methods – Enforce DEM - Model</vt:lpstr>
      <vt:lpstr>Methods – Watershed Boundary</vt:lpstr>
      <vt:lpstr>Methods – Watershed Boundary</vt:lpstr>
      <vt:lpstr>Methods – Editing Streams</vt:lpstr>
      <vt:lpstr>Methods - Editing</vt:lpstr>
      <vt:lpstr>Methods - Editing</vt:lpstr>
      <vt:lpstr>Methods – Editing  Common Problems</vt:lpstr>
      <vt:lpstr>Methods – Results</vt:lpstr>
      <vt:lpstr>Methods – Clean-Up</vt:lpstr>
      <vt:lpstr>Methods – Clean-Up - Models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LiDAR Strategy</dc:title>
  <dc:creator>Nancy LeBaron</dc:creator>
  <cp:lastModifiedBy>Muckenhoupt, Jim -FS</cp:lastModifiedBy>
  <cp:revision>157</cp:revision>
  <cp:lastPrinted>2016-10-05T17:43:13Z</cp:lastPrinted>
  <dcterms:created xsi:type="dcterms:W3CDTF">2014-12-08T12:22:16Z</dcterms:created>
  <dcterms:modified xsi:type="dcterms:W3CDTF">2018-04-20T21:28:25Z</dcterms:modified>
</cp:coreProperties>
</file>