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changesInfos/changesInfo1.xml" ContentType="application/vnd.ms-powerpoint.changesinfo+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3"/>
  </p:notesMasterIdLst>
  <p:sldIdLst>
    <p:sldId id="261" r:id="rId2"/>
    <p:sldId id="264" r:id="rId3"/>
    <p:sldId id="283" r:id="rId4"/>
    <p:sldId id="282" r:id="rId5"/>
    <p:sldId id="274" r:id="rId6"/>
    <p:sldId id="279" r:id="rId7"/>
    <p:sldId id="280" r:id="rId8"/>
    <p:sldId id="277" r:id="rId9"/>
    <p:sldId id="284" r:id="rId10"/>
    <p:sldId id="285" r:id="rId11"/>
    <p:sldId id="281" r:id="rId12"/>
  </p:sldIdLst>
  <p:sldSz cx="9144000" cy="6858000" type="screen4x3"/>
  <p:notesSz cx="7023100" cy="93091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5972388-A685-4273-B1E0-A112EDDD9FCB}" v="1" dt="2019-11-04T01:53:14.39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14" autoAdjust="0"/>
    <p:restoredTop sz="73678" autoAdjust="0"/>
  </p:normalViewPr>
  <p:slideViewPr>
    <p:cSldViewPr snapToGrid="0" snapToObjects="1">
      <p:cViewPr varScale="1">
        <p:scale>
          <a:sx n="86" d="100"/>
          <a:sy n="86" d="100"/>
        </p:scale>
        <p:origin x="2370" y="78"/>
      </p:cViewPr>
      <p:guideLst>
        <p:guide orient="horz" pos="2160"/>
        <p:guide pos="2880"/>
      </p:guideLst>
    </p:cSldViewPr>
  </p:slideViewPr>
  <p:notesTextViewPr>
    <p:cViewPr>
      <p:scale>
        <a:sx n="100" d="100"/>
        <a:sy n="100" d="100"/>
      </p:scale>
      <p:origin x="0" y="0"/>
    </p:cViewPr>
  </p:notesTextViewPr>
  <p:sorterViewPr>
    <p:cViewPr>
      <p:scale>
        <a:sx n="120" d="100"/>
        <a:sy n="12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19"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arren Goodding" userId="0105ec2240c99248" providerId="LiveId" clId="{E5972388-A685-4273-B1E0-A112EDDD9FCB}"/>
    <pc:docChg chg="modSld">
      <pc:chgData name="Darren Goodding" userId="0105ec2240c99248" providerId="LiveId" clId="{E5972388-A685-4273-B1E0-A112EDDD9FCB}" dt="2019-11-04T01:53:03.453" v="1" actId="20577"/>
      <pc:docMkLst>
        <pc:docMk/>
      </pc:docMkLst>
      <pc:sldChg chg="modNotesTx">
        <pc:chgData name="Darren Goodding" userId="0105ec2240c99248" providerId="LiveId" clId="{E5972388-A685-4273-B1E0-A112EDDD9FCB}" dt="2019-11-04T01:53:03.453" v="1" actId="20577"/>
        <pc:sldMkLst>
          <pc:docMk/>
          <pc:sldMk cId="1712807354" sldId="261"/>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238"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8275" y="0"/>
            <a:ext cx="3043238" cy="466725"/>
          </a:xfrm>
          <a:prstGeom prst="rect">
            <a:avLst/>
          </a:prstGeom>
        </p:spPr>
        <p:txBody>
          <a:bodyPr vert="horz" lIns="91440" tIns="45720" rIns="91440" bIns="45720" rtlCol="0"/>
          <a:lstStyle>
            <a:lvl1pPr algn="r">
              <a:defRPr sz="1200"/>
            </a:lvl1pPr>
          </a:lstStyle>
          <a:p>
            <a:fld id="{379D0648-67B1-4AA5-A2CB-D321A10B5C9F}" type="datetimeFigureOut">
              <a:rPr lang="en-US" smtClean="0"/>
              <a:t>11/27/2019</a:t>
            </a:fld>
            <a:endParaRPr lang="en-US"/>
          </a:p>
        </p:txBody>
      </p:sp>
      <p:sp>
        <p:nvSpPr>
          <p:cNvPr id="4" name="Slide Image Placeholder 3"/>
          <p:cNvSpPr>
            <a:spLocks noGrp="1" noRot="1" noChangeAspect="1"/>
          </p:cNvSpPr>
          <p:nvPr>
            <p:ph type="sldImg" idx="2"/>
          </p:nvPr>
        </p:nvSpPr>
        <p:spPr>
          <a:xfrm>
            <a:off x="1417638" y="1163638"/>
            <a:ext cx="4187825" cy="3141662"/>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675" y="4479925"/>
            <a:ext cx="5619750" cy="3665538"/>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2375"/>
            <a:ext cx="3043238" cy="466725"/>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8275" y="8842375"/>
            <a:ext cx="3043238" cy="466725"/>
          </a:xfrm>
          <a:prstGeom prst="rect">
            <a:avLst/>
          </a:prstGeom>
        </p:spPr>
        <p:txBody>
          <a:bodyPr vert="horz" lIns="91440" tIns="45720" rIns="91440" bIns="45720" rtlCol="0" anchor="b"/>
          <a:lstStyle>
            <a:lvl1pPr algn="r">
              <a:defRPr sz="1200"/>
            </a:lvl1pPr>
          </a:lstStyle>
          <a:p>
            <a:fld id="{7865B936-EF07-4A55-A9BB-D409E5DEAA8F}" type="slidenum">
              <a:rPr lang="en-US" smtClean="0"/>
              <a:t>‹#›</a:t>
            </a:fld>
            <a:endParaRPr lang="en-US"/>
          </a:p>
        </p:txBody>
      </p:sp>
    </p:spTree>
    <p:extLst>
      <p:ext uri="{BB962C8B-B14F-4D97-AF65-F5344CB8AC3E}">
        <p14:creationId xmlns:p14="http://schemas.microsoft.com/office/powerpoint/2010/main" val="23638201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idea here is to utilize the landscape evaluation process and collaborative involvement early in the planning process in order to shorten analysis time and increase the likelihood of project implementation.</a:t>
            </a:r>
          </a:p>
          <a:p>
            <a:endParaRPr lang="en-US" dirty="0"/>
          </a:p>
          <a:p>
            <a:r>
              <a:rPr lang="en-US" sz="1200" kern="1200" dirty="0">
                <a:solidFill>
                  <a:schemeClr val="tx1"/>
                </a:solidFill>
                <a:effectLst/>
                <a:latin typeface="+mn-lt"/>
                <a:ea typeface="+mn-ea"/>
                <a:cs typeface="+mn-cs"/>
              </a:rPr>
              <a:t>Do what’s right and needed for the landscape. Don’t eliminate needed action just because it appears difficult to get through the planning process.</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 </a:t>
            </a:r>
          </a:p>
          <a:p>
            <a:r>
              <a:rPr lang="en-US" sz="1200" kern="1200">
                <a:solidFill>
                  <a:schemeClr val="tx1"/>
                </a:solidFill>
                <a:effectLst/>
                <a:latin typeface="+mn-lt"/>
                <a:ea typeface="+mn-ea"/>
                <a:cs typeface="+mn-cs"/>
              </a:rPr>
              <a:t>Landscape Analysis informs the NEPA planning process</a:t>
            </a:r>
          </a:p>
          <a:p>
            <a:endParaRPr lang="en-US" dirty="0"/>
          </a:p>
        </p:txBody>
      </p:sp>
      <p:sp>
        <p:nvSpPr>
          <p:cNvPr id="4" name="Slide Number Placeholder 3"/>
          <p:cNvSpPr>
            <a:spLocks noGrp="1"/>
          </p:cNvSpPr>
          <p:nvPr>
            <p:ph type="sldNum" sz="quarter" idx="5"/>
          </p:nvPr>
        </p:nvSpPr>
        <p:spPr/>
        <p:txBody>
          <a:bodyPr/>
          <a:lstStyle/>
          <a:p>
            <a:fld id="{7865B936-EF07-4A55-A9BB-D409E5DEAA8F}" type="slidenum">
              <a:rPr lang="en-US" smtClean="0"/>
              <a:t>1</a:t>
            </a:fld>
            <a:endParaRPr lang="en-US"/>
          </a:p>
        </p:txBody>
      </p:sp>
    </p:spTree>
    <p:extLst>
      <p:ext uri="{BB962C8B-B14F-4D97-AF65-F5344CB8AC3E}">
        <p14:creationId xmlns:p14="http://schemas.microsoft.com/office/powerpoint/2010/main" val="407184813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The Okanogan-Wenatchee National Forest (OWNF) developed the Upper Wenatchee Pilot Project (UWPP) in partnership with the North Central Washington Forest Health Collaborative (NCWFHC). The NCWFHC is a diverse group of local stakeholders represented by the timber industry, conservation groups, tribal government, elected officials, and local, state and federal land managers working together to obtain the resources and community support to accelerate</a:t>
            </a:r>
          </a:p>
          <a:p>
            <a:r>
              <a:rPr lang="en-US" sz="1200" kern="1200" dirty="0">
                <a:solidFill>
                  <a:schemeClr val="tx1"/>
                </a:solidFill>
                <a:effectLst/>
                <a:latin typeface="+mn-lt"/>
                <a:ea typeface="+mn-ea"/>
                <a:cs typeface="+mn-cs"/>
              </a:rPr>
              <a:t>landscape-scale forest restoration on the OWNF in Chelan and Okanogan counties. The UWPP was funded to complete collaborative planning and environmental analyses for approximately 75,000 acres of USFS lands</a:t>
            </a:r>
          </a:p>
          <a:p>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These sub-watersheds contain a variety of aquatic and terrestrial resource and conservation values, including but not limited to habitat for federally listed Upper Columbia spring Chinook; Upper Columbia Steelhead; Columbia River bull trout; gray wolf; grizzly bear; northern spotted owl; and numerous rare late successional vascular and non-vascular plant species.</a:t>
            </a:r>
          </a:p>
          <a:p>
            <a:endParaRPr lang="en-US" sz="120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5"/>
          </p:nvPr>
        </p:nvSpPr>
        <p:spPr/>
        <p:txBody>
          <a:bodyPr/>
          <a:lstStyle/>
          <a:p>
            <a:fld id="{7865B936-EF07-4A55-A9BB-D409E5DEAA8F}" type="slidenum">
              <a:rPr lang="en-US" smtClean="0"/>
              <a:t>2</a:t>
            </a:fld>
            <a:endParaRPr lang="en-US"/>
          </a:p>
        </p:txBody>
      </p:sp>
    </p:spTree>
    <p:extLst>
      <p:ext uri="{BB962C8B-B14F-4D97-AF65-F5344CB8AC3E}">
        <p14:creationId xmlns:p14="http://schemas.microsoft.com/office/powerpoint/2010/main" val="410345062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a:p>
            <a:endParaRPr lang="en-US" dirty="0"/>
          </a:p>
          <a:p>
            <a:endParaRPr lang="en-US" dirty="0"/>
          </a:p>
          <a:p>
            <a:r>
              <a:rPr lang="en-US" dirty="0"/>
              <a:t>Being aware of FACA</a:t>
            </a:r>
          </a:p>
          <a:p>
            <a:r>
              <a:rPr lang="en-US" dirty="0"/>
              <a:t>	Sub groups have avoided this potential pitfall by self-forming and maintaining business processes that involve Forest Service employees but not as voting members.</a:t>
            </a:r>
          </a:p>
          <a:p>
            <a:endParaRPr lang="en-US" dirty="0"/>
          </a:p>
        </p:txBody>
      </p:sp>
      <p:sp>
        <p:nvSpPr>
          <p:cNvPr id="4" name="Slide Number Placeholder 3"/>
          <p:cNvSpPr>
            <a:spLocks noGrp="1"/>
          </p:cNvSpPr>
          <p:nvPr>
            <p:ph type="sldNum" sz="quarter" idx="5"/>
          </p:nvPr>
        </p:nvSpPr>
        <p:spPr/>
        <p:txBody>
          <a:bodyPr/>
          <a:lstStyle/>
          <a:p>
            <a:fld id="{7865B936-EF07-4A55-A9BB-D409E5DEAA8F}" type="slidenum">
              <a:rPr lang="en-US" smtClean="0"/>
              <a:t>5</a:t>
            </a:fld>
            <a:endParaRPr lang="en-US"/>
          </a:p>
        </p:txBody>
      </p:sp>
    </p:spTree>
    <p:extLst>
      <p:ext uri="{BB962C8B-B14F-4D97-AF65-F5344CB8AC3E}">
        <p14:creationId xmlns:p14="http://schemas.microsoft.com/office/powerpoint/2010/main" val="29428412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The flexible toolbox approach is a condition-based management strategy that allows predetermined treatments to be aligned, prior to implementation, with current conditions on the ground. For example, with vegetation treatments, a combination of selection criteria and vegetation conditions are used to determine habitat and forest cover filters and modifiers, as well as the appropriate treatments for each. Using existing stand data, these conditions and criteria are quantified to estimate the acreages of specific treatments to propose in a project area. These estimates are used to analyze the effects from those treatments. Site-specific field reviews are conducted before implementation to verify that ground conditions match those predicted. If they do not, the same selection criteria are applied again based on the actual ground conditions to be sure that the right treatment occurs on the right acre.</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While this approach accommodates making changes based on updated information from field reviews, it differs from what is conventionally referred to as adaptive management. With the flexible toolbox approach, a suite of potential treatment types and intensities are proposed and analyzed as a response to specific resource conditions. Additional field review is conducted later before implementation. Using this ground-based information, the most appropriate treatments to move resources toward the desired conditions are selected from the analyzed suite.</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Using this approach, a series of current conditions is described and then treatments identified that could be applied to move the landscape toward desired conditions. Decision points, based on conditions at the time of implementation, would be used to help lead to the desired condition.</a:t>
            </a:r>
          </a:p>
          <a:p>
            <a:endParaRPr lang="en-US" dirty="0"/>
          </a:p>
        </p:txBody>
      </p:sp>
      <p:sp>
        <p:nvSpPr>
          <p:cNvPr id="4" name="Slide Number Placeholder 3"/>
          <p:cNvSpPr>
            <a:spLocks noGrp="1"/>
          </p:cNvSpPr>
          <p:nvPr>
            <p:ph type="sldNum" sz="quarter" idx="5"/>
          </p:nvPr>
        </p:nvSpPr>
        <p:spPr/>
        <p:txBody>
          <a:bodyPr/>
          <a:lstStyle/>
          <a:p>
            <a:fld id="{7865B936-EF07-4A55-A9BB-D409E5DEAA8F}" type="slidenum">
              <a:rPr lang="en-US" smtClean="0"/>
              <a:t>8</a:t>
            </a:fld>
            <a:endParaRPr lang="en-US"/>
          </a:p>
        </p:txBody>
      </p:sp>
    </p:spTree>
    <p:extLst>
      <p:ext uri="{BB962C8B-B14F-4D97-AF65-F5344CB8AC3E}">
        <p14:creationId xmlns:p14="http://schemas.microsoft.com/office/powerpoint/2010/main" val="126402103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FB72F492-D87A-CD46-B453-AE024E53B350}" type="datetimeFigureOut">
              <a:rPr lang="en-US" smtClean="0"/>
              <a:t>11/27/2019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92F73D1-F245-B949-9ED1-C16C5A612C1B}" type="slidenum">
              <a:rPr lang="en-US" smtClean="0"/>
              <a:t>‹#›</a:t>
            </a:fld>
            <a:endParaRPr lang="en-US"/>
          </a:p>
        </p:txBody>
      </p:sp>
    </p:spTree>
    <p:extLst>
      <p:ext uri="{BB962C8B-B14F-4D97-AF65-F5344CB8AC3E}">
        <p14:creationId xmlns:p14="http://schemas.microsoft.com/office/powerpoint/2010/main" val="3824186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B72F492-D87A-CD46-B453-AE024E53B350}" type="datetimeFigureOut">
              <a:rPr lang="en-US" smtClean="0"/>
              <a:t>11/27/2019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92F73D1-F245-B949-9ED1-C16C5A612C1B}" type="slidenum">
              <a:rPr lang="en-US" smtClean="0"/>
              <a:t>‹#›</a:t>
            </a:fld>
            <a:endParaRPr lang="en-US"/>
          </a:p>
        </p:txBody>
      </p:sp>
    </p:spTree>
    <p:extLst>
      <p:ext uri="{BB962C8B-B14F-4D97-AF65-F5344CB8AC3E}">
        <p14:creationId xmlns:p14="http://schemas.microsoft.com/office/powerpoint/2010/main" val="6512131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B72F492-D87A-CD46-B453-AE024E53B350}" type="datetimeFigureOut">
              <a:rPr lang="en-US" smtClean="0"/>
              <a:t>11/27/2019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92F73D1-F245-B949-9ED1-C16C5A612C1B}" type="slidenum">
              <a:rPr lang="en-US" smtClean="0"/>
              <a:t>‹#›</a:t>
            </a:fld>
            <a:endParaRPr lang="en-US"/>
          </a:p>
        </p:txBody>
      </p:sp>
    </p:spTree>
    <p:extLst>
      <p:ext uri="{BB962C8B-B14F-4D97-AF65-F5344CB8AC3E}">
        <p14:creationId xmlns:p14="http://schemas.microsoft.com/office/powerpoint/2010/main" val="1334544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B72F492-D87A-CD46-B453-AE024E53B350}" type="datetimeFigureOut">
              <a:rPr lang="en-US" smtClean="0"/>
              <a:t>11/27/2019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92F73D1-F245-B949-9ED1-C16C5A612C1B}" type="slidenum">
              <a:rPr lang="en-US" smtClean="0"/>
              <a:t>‹#›</a:t>
            </a:fld>
            <a:endParaRPr lang="en-US"/>
          </a:p>
        </p:txBody>
      </p:sp>
    </p:spTree>
    <p:extLst>
      <p:ext uri="{BB962C8B-B14F-4D97-AF65-F5344CB8AC3E}">
        <p14:creationId xmlns:p14="http://schemas.microsoft.com/office/powerpoint/2010/main" val="18537724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B72F492-D87A-CD46-B453-AE024E53B350}" type="datetimeFigureOut">
              <a:rPr lang="en-US" smtClean="0"/>
              <a:t>11/27/2019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92F73D1-F245-B949-9ED1-C16C5A612C1B}" type="slidenum">
              <a:rPr lang="en-US" smtClean="0"/>
              <a:t>‹#›</a:t>
            </a:fld>
            <a:endParaRPr lang="en-US"/>
          </a:p>
        </p:txBody>
      </p:sp>
    </p:spTree>
    <p:extLst>
      <p:ext uri="{BB962C8B-B14F-4D97-AF65-F5344CB8AC3E}">
        <p14:creationId xmlns:p14="http://schemas.microsoft.com/office/powerpoint/2010/main" val="29542596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B72F492-D87A-CD46-B453-AE024E53B350}" type="datetimeFigureOut">
              <a:rPr lang="en-US" smtClean="0"/>
              <a:t>11/27/2019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92F73D1-F245-B949-9ED1-C16C5A612C1B}" type="slidenum">
              <a:rPr lang="en-US" smtClean="0"/>
              <a:t>‹#›</a:t>
            </a:fld>
            <a:endParaRPr lang="en-US"/>
          </a:p>
        </p:txBody>
      </p:sp>
    </p:spTree>
    <p:extLst>
      <p:ext uri="{BB962C8B-B14F-4D97-AF65-F5344CB8AC3E}">
        <p14:creationId xmlns:p14="http://schemas.microsoft.com/office/powerpoint/2010/main" val="30676566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B72F492-D87A-CD46-B453-AE024E53B350}" type="datetimeFigureOut">
              <a:rPr lang="en-US" smtClean="0"/>
              <a:t>11/27/2019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92F73D1-F245-B949-9ED1-C16C5A612C1B}" type="slidenum">
              <a:rPr lang="en-US" smtClean="0"/>
              <a:t>‹#›</a:t>
            </a:fld>
            <a:endParaRPr lang="en-US"/>
          </a:p>
        </p:txBody>
      </p:sp>
    </p:spTree>
    <p:extLst>
      <p:ext uri="{BB962C8B-B14F-4D97-AF65-F5344CB8AC3E}">
        <p14:creationId xmlns:p14="http://schemas.microsoft.com/office/powerpoint/2010/main" val="42641209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B72F492-D87A-CD46-B453-AE024E53B350}" type="datetimeFigureOut">
              <a:rPr lang="en-US" smtClean="0"/>
              <a:t>11/27/2019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92F73D1-F245-B949-9ED1-C16C5A612C1B}" type="slidenum">
              <a:rPr lang="en-US" smtClean="0"/>
              <a:t>‹#›</a:t>
            </a:fld>
            <a:endParaRPr lang="en-US"/>
          </a:p>
        </p:txBody>
      </p:sp>
    </p:spTree>
    <p:extLst>
      <p:ext uri="{BB962C8B-B14F-4D97-AF65-F5344CB8AC3E}">
        <p14:creationId xmlns:p14="http://schemas.microsoft.com/office/powerpoint/2010/main" val="1850112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B72F492-D87A-CD46-B453-AE024E53B350}" type="datetimeFigureOut">
              <a:rPr lang="en-US" smtClean="0"/>
              <a:t>11/27/2019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92F73D1-F245-B949-9ED1-C16C5A612C1B}" type="slidenum">
              <a:rPr lang="en-US" smtClean="0"/>
              <a:t>‹#›</a:t>
            </a:fld>
            <a:endParaRPr lang="en-US"/>
          </a:p>
        </p:txBody>
      </p:sp>
    </p:spTree>
    <p:extLst>
      <p:ext uri="{BB962C8B-B14F-4D97-AF65-F5344CB8AC3E}">
        <p14:creationId xmlns:p14="http://schemas.microsoft.com/office/powerpoint/2010/main" val="28290638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B72F492-D87A-CD46-B453-AE024E53B350}" type="datetimeFigureOut">
              <a:rPr lang="en-US" smtClean="0"/>
              <a:t>11/27/2019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92F73D1-F245-B949-9ED1-C16C5A612C1B}" type="slidenum">
              <a:rPr lang="en-US" smtClean="0"/>
              <a:t>‹#›</a:t>
            </a:fld>
            <a:endParaRPr lang="en-US"/>
          </a:p>
        </p:txBody>
      </p:sp>
    </p:spTree>
    <p:extLst>
      <p:ext uri="{BB962C8B-B14F-4D97-AF65-F5344CB8AC3E}">
        <p14:creationId xmlns:p14="http://schemas.microsoft.com/office/powerpoint/2010/main" val="39632066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B72F492-D87A-CD46-B453-AE024E53B350}" type="datetimeFigureOut">
              <a:rPr lang="en-US" smtClean="0"/>
              <a:t>11/27/2019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92F73D1-F245-B949-9ED1-C16C5A612C1B}" type="slidenum">
              <a:rPr lang="en-US" smtClean="0"/>
              <a:t>‹#›</a:t>
            </a:fld>
            <a:endParaRPr lang="en-US"/>
          </a:p>
        </p:txBody>
      </p:sp>
    </p:spTree>
    <p:extLst>
      <p:ext uri="{BB962C8B-B14F-4D97-AF65-F5344CB8AC3E}">
        <p14:creationId xmlns:p14="http://schemas.microsoft.com/office/powerpoint/2010/main" val="20714923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B72F492-D87A-CD46-B453-AE024E53B350}" type="datetimeFigureOut">
              <a:rPr lang="en-US" smtClean="0"/>
              <a:t>11/27/2019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92F73D1-F245-B949-9ED1-C16C5A612C1B}" type="slidenum">
              <a:rPr lang="en-US" smtClean="0"/>
              <a:t>‹#›</a:t>
            </a:fld>
            <a:endParaRPr lang="en-US"/>
          </a:p>
        </p:txBody>
      </p:sp>
    </p:spTree>
    <p:extLst>
      <p:ext uri="{BB962C8B-B14F-4D97-AF65-F5344CB8AC3E}">
        <p14:creationId xmlns:p14="http://schemas.microsoft.com/office/powerpoint/2010/main" val="194866636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image" Target="../media/image3.JP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2.png"/><Relationship Id="rId4" Type="http://schemas.openxmlformats.org/officeDocument/2006/relationships/image" Target="../media/image1.pn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image" Target="../media/image5.png"/><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4.xml"/><Relationship Id="rId4" Type="http://schemas.openxmlformats.org/officeDocument/2006/relationships/image" Target="../media/image2.png"/></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Rectangle 15"/>
          <p:cNvSpPr/>
          <p:nvPr/>
        </p:nvSpPr>
        <p:spPr>
          <a:xfrm>
            <a:off x="0" y="412"/>
            <a:ext cx="9144000" cy="854770"/>
          </a:xfrm>
          <a:prstGeom prst="rect">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 name="TextBox 19"/>
          <p:cNvSpPr txBox="1"/>
          <p:nvPr/>
        </p:nvSpPr>
        <p:spPr>
          <a:xfrm>
            <a:off x="904871" y="513576"/>
            <a:ext cx="5086357" cy="276999"/>
          </a:xfrm>
          <a:prstGeom prst="rect">
            <a:avLst/>
          </a:prstGeom>
          <a:noFill/>
        </p:spPr>
        <p:txBody>
          <a:bodyPr wrap="square" rtlCol="0">
            <a:spAutoFit/>
          </a:bodyPr>
          <a:lstStyle/>
          <a:p>
            <a:r>
              <a:rPr lang="en-US" sz="1200" dirty="0">
                <a:solidFill>
                  <a:schemeClr val="bg1"/>
                </a:solidFill>
              </a:rPr>
              <a:t>United States Department of Agriculture</a:t>
            </a:r>
          </a:p>
        </p:txBody>
      </p:sp>
      <p:sp>
        <p:nvSpPr>
          <p:cNvPr id="21" name="Rectangle 20"/>
          <p:cNvSpPr/>
          <p:nvPr/>
        </p:nvSpPr>
        <p:spPr>
          <a:xfrm>
            <a:off x="0" y="6003230"/>
            <a:ext cx="9144000" cy="854770"/>
          </a:xfrm>
          <a:prstGeom prst="rect">
            <a:avLst/>
          </a:prstGeom>
          <a:solidFill>
            <a:srgbClr val="000000"/>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22" name="Picture Placeholder 18" descr="white fs.tif"/>
          <p:cNvPicPr>
            <a:picLocks noChangeAspect="1"/>
          </p:cNvPicPr>
          <p:nvPr/>
        </p:nvPicPr>
        <p:blipFill>
          <a:blip r:embed="rId3" cstate="print">
            <a:extLst>
              <a:ext uri="{28A0092B-C50C-407E-A947-70E740481C1C}">
                <a14:useLocalDpi xmlns:a14="http://schemas.microsoft.com/office/drawing/2010/main"/>
              </a:ext>
            </a:extLst>
          </a:blip>
          <a:srcRect t="-3953" b="-3953"/>
          <a:stretch>
            <a:fillRect/>
          </a:stretch>
        </p:blipFill>
        <p:spPr>
          <a:xfrm>
            <a:off x="307975" y="6072952"/>
            <a:ext cx="569913" cy="708025"/>
          </a:xfrm>
          <a:prstGeom prst="rect">
            <a:avLst/>
          </a:prstGeom>
        </p:spPr>
      </p:pic>
      <p:pic>
        <p:nvPicPr>
          <p:cNvPr id="24" name="Picture 23" descr="USDA_white.psd"/>
          <p:cNvPicPr>
            <a:picLocks noChangeAspect="1"/>
          </p:cNvPicPr>
          <p:nvPr/>
        </p:nvPicPr>
        <p:blipFill>
          <a:blip r:embed="rId4" cstate="print">
            <a:extLst>
              <a:ext uri="{28A0092B-C50C-407E-A947-70E740481C1C}">
                <a14:useLocalDpi xmlns:a14="http://schemas.microsoft.com/office/drawing/2010/main"/>
              </a:ext>
            </a:extLst>
          </a:blip>
          <a:stretch>
            <a:fillRect/>
          </a:stretch>
        </p:blipFill>
        <p:spPr>
          <a:xfrm>
            <a:off x="288069" y="256554"/>
            <a:ext cx="638289" cy="436642"/>
          </a:xfrm>
          <a:prstGeom prst="rect">
            <a:avLst/>
          </a:prstGeom>
        </p:spPr>
      </p:pic>
      <p:sp>
        <p:nvSpPr>
          <p:cNvPr id="9" name="TextBox 8"/>
          <p:cNvSpPr txBox="1"/>
          <p:nvPr/>
        </p:nvSpPr>
        <p:spPr>
          <a:xfrm>
            <a:off x="899160" y="6355080"/>
            <a:ext cx="7452360" cy="461665"/>
          </a:xfrm>
          <a:prstGeom prst="rect">
            <a:avLst/>
          </a:prstGeom>
          <a:noFill/>
        </p:spPr>
        <p:txBody>
          <a:bodyPr wrap="square" rtlCol="0">
            <a:spAutoFit/>
          </a:bodyPr>
          <a:lstStyle/>
          <a:p>
            <a:r>
              <a:rPr lang="en-US" sz="1200" dirty="0">
                <a:solidFill>
                  <a:schemeClr val="bg1"/>
                </a:solidFill>
              </a:rPr>
              <a:t>Forest 		Okanogan-Wenatchee								</a:t>
            </a:r>
          </a:p>
          <a:p>
            <a:r>
              <a:rPr lang="en-US" sz="1200" dirty="0">
                <a:solidFill>
                  <a:schemeClr val="bg1"/>
                </a:solidFill>
              </a:rPr>
              <a:t>Service		National Forest								</a:t>
            </a:r>
          </a:p>
        </p:txBody>
      </p:sp>
      <p:sp>
        <p:nvSpPr>
          <p:cNvPr id="3" name="Title 2"/>
          <p:cNvSpPr>
            <a:spLocks noGrp="1"/>
          </p:cNvSpPr>
          <p:nvPr>
            <p:ph type="title"/>
          </p:nvPr>
        </p:nvSpPr>
        <p:spPr>
          <a:xfrm>
            <a:off x="457200" y="922112"/>
            <a:ext cx="8229600" cy="495525"/>
          </a:xfrm>
        </p:spPr>
        <p:txBody>
          <a:bodyPr>
            <a:normAutofit fontScale="90000"/>
          </a:bodyPr>
          <a:lstStyle/>
          <a:p>
            <a:r>
              <a:rPr lang="en-US" dirty="0"/>
              <a:t>Modified NEPA Triangle</a:t>
            </a:r>
          </a:p>
        </p:txBody>
      </p:sp>
      <p:pic>
        <p:nvPicPr>
          <p:cNvPr id="4" name="Content Placeholder 3"/>
          <p:cNvPicPr>
            <a:picLocks noGrp="1" noChangeAspect="1"/>
          </p:cNvPicPr>
          <p:nvPr>
            <p:ph idx="1"/>
          </p:nvPr>
        </p:nvPicPr>
        <p:blipFill>
          <a:blip r:embed="rId5">
            <a:extLst>
              <a:ext uri="{28A0092B-C50C-407E-A947-70E740481C1C}">
                <a14:useLocalDpi xmlns:a14="http://schemas.microsoft.com/office/drawing/2010/main" val="0"/>
              </a:ext>
            </a:extLst>
          </a:blip>
          <a:stretch>
            <a:fillRect/>
          </a:stretch>
        </p:blipFill>
        <p:spPr>
          <a:xfrm>
            <a:off x="457200" y="2174072"/>
            <a:ext cx="8229600" cy="3378218"/>
          </a:xfrm>
        </p:spPr>
      </p:pic>
    </p:spTree>
    <p:extLst>
      <p:ext uri="{BB962C8B-B14F-4D97-AF65-F5344CB8AC3E}">
        <p14:creationId xmlns:p14="http://schemas.microsoft.com/office/powerpoint/2010/main" val="171280735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457200" y="855182"/>
            <a:ext cx="8229600" cy="562456"/>
          </a:xfrm>
        </p:spPr>
        <p:txBody>
          <a:bodyPr>
            <a:normAutofit fontScale="90000"/>
          </a:bodyPr>
          <a:lstStyle/>
          <a:p>
            <a:endParaRPr lang="en-US" dirty="0">
              <a:latin typeface="Helvetica" pitchFamily="34" charset="0"/>
            </a:endParaRPr>
          </a:p>
        </p:txBody>
      </p:sp>
      <p:sp>
        <p:nvSpPr>
          <p:cNvPr id="3" name="Content Placeholder 2"/>
          <p:cNvSpPr>
            <a:spLocks noGrp="1"/>
          </p:cNvSpPr>
          <p:nvPr>
            <p:ph sz="half" idx="1"/>
          </p:nvPr>
        </p:nvSpPr>
        <p:spPr>
          <a:xfrm>
            <a:off x="457200" y="1645346"/>
            <a:ext cx="8168640" cy="4293278"/>
          </a:xfrm>
        </p:spPr>
        <p:txBody>
          <a:bodyPr>
            <a:normAutofit fontScale="77500" lnSpcReduction="20000"/>
          </a:bodyPr>
          <a:lstStyle/>
          <a:p>
            <a:r>
              <a:rPr lang="en-US" dirty="0"/>
              <a:t>Treatment options can be modeled to show potential outcomes and effects. This should make treatments more effective and simplify NEPA effects analysis. </a:t>
            </a:r>
          </a:p>
          <a:p>
            <a:r>
              <a:rPr lang="en-US" dirty="0"/>
              <a:t>Integrated Landscape Evaluations across ownership boundaries and resource areas allow for collaboration and funding opportunities to accomplish additional work. </a:t>
            </a:r>
            <a:endParaRPr lang="en-US" dirty="0" smtClean="0"/>
          </a:p>
          <a:p>
            <a:r>
              <a:rPr lang="en-US" dirty="0" smtClean="0"/>
              <a:t>Early </a:t>
            </a:r>
            <a:r>
              <a:rPr lang="en-US" dirty="0"/>
              <a:t>involvement in the planning process adds value to collaborative group members, in terms of understanding forest conditions, prospects for successful restoration, and any potential adverse effects that restoration may cause, that then results in improved Forest Service decisions.</a:t>
            </a:r>
          </a:p>
          <a:p>
            <a:r>
              <a:rPr lang="en-US" b="1" dirty="0"/>
              <a:t>Extensive engagement </a:t>
            </a:r>
            <a:r>
              <a:rPr lang="en-US" dirty="0"/>
              <a:t>with the NCWFHC during the pre-planning and project development phases </a:t>
            </a:r>
            <a:r>
              <a:rPr lang="en-US" b="1" dirty="0"/>
              <a:t>ensured that objectives of the project were thoughtfully articulated and broadly supported.</a:t>
            </a:r>
          </a:p>
          <a:p>
            <a:pPr marL="0" indent="0">
              <a:buNone/>
            </a:pPr>
            <a:endParaRPr lang="en-US" sz="1800" dirty="0">
              <a:solidFill>
                <a:srgbClr val="FF0000"/>
              </a:solidFill>
            </a:endParaRPr>
          </a:p>
        </p:txBody>
      </p:sp>
      <p:sp>
        <p:nvSpPr>
          <p:cNvPr id="16" name="Rectangle 15"/>
          <p:cNvSpPr/>
          <p:nvPr/>
        </p:nvSpPr>
        <p:spPr>
          <a:xfrm>
            <a:off x="0" y="412"/>
            <a:ext cx="9144000" cy="854770"/>
          </a:xfrm>
          <a:prstGeom prst="rect">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 name="TextBox 19"/>
          <p:cNvSpPr txBox="1"/>
          <p:nvPr/>
        </p:nvSpPr>
        <p:spPr>
          <a:xfrm>
            <a:off x="904871" y="513576"/>
            <a:ext cx="5086357" cy="276999"/>
          </a:xfrm>
          <a:prstGeom prst="rect">
            <a:avLst/>
          </a:prstGeom>
          <a:noFill/>
        </p:spPr>
        <p:txBody>
          <a:bodyPr wrap="square" rtlCol="0">
            <a:spAutoFit/>
          </a:bodyPr>
          <a:lstStyle/>
          <a:p>
            <a:r>
              <a:rPr lang="en-US" sz="1200" dirty="0">
                <a:solidFill>
                  <a:schemeClr val="bg1"/>
                </a:solidFill>
              </a:rPr>
              <a:t>United States Department of Agriculture</a:t>
            </a:r>
          </a:p>
        </p:txBody>
      </p:sp>
      <p:sp>
        <p:nvSpPr>
          <p:cNvPr id="21" name="Rectangle 20"/>
          <p:cNvSpPr/>
          <p:nvPr/>
        </p:nvSpPr>
        <p:spPr>
          <a:xfrm>
            <a:off x="0" y="6003230"/>
            <a:ext cx="9144000" cy="854770"/>
          </a:xfrm>
          <a:prstGeom prst="rect">
            <a:avLst/>
          </a:prstGeom>
          <a:solidFill>
            <a:srgbClr val="000000"/>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22" name="Picture Placeholder 18" descr="white fs.tif"/>
          <p:cNvPicPr>
            <a:picLocks noChangeAspect="1"/>
          </p:cNvPicPr>
          <p:nvPr/>
        </p:nvPicPr>
        <p:blipFill>
          <a:blip r:embed="rId2" cstate="print">
            <a:extLst>
              <a:ext uri="{28A0092B-C50C-407E-A947-70E740481C1C}">
                <a14:useLocalDpi xmlns:a14="http://schemas.microsoft.com/office/drawing/2010/main"/>
              </a:ext>
            </a:extLst>
          </a:blip>
          <a:srcRect t="-3953" b="-3953"/>
          <a:stretch>
            <a:fillRect/>
          </a:stretch>
        </p:blipFill>
        <p:spPr>
          <a:xfrm>
            <a:off x="307975" y="6072952"/>
            <a:ext cx="569913" cy="708025"/>
          </a:xfrm>
          <a:prstGeom prst="rect">
            <a:avLst/>
          </a:prstGeom>
        </p:spPr>
      </p:pic>
      <p:pic>
        <p:nvPicPr>
          <p:cNvPr id="24" name="Picture 23" descr="USDA_white.psd"/>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288069" y="256554"/>
            <a:ext cx="638289" cy="436642"/>
          </a:xfrm>
          <a:prstGeom prst="rect">
            <a:avLst/>
          </a:prstGeom>
        </p:spPr>
      </p:pic>
      <p:sp>
        <p:nvSpPr>
          <p:cNvPr id="9" name="TextBox 8"/>
          <p:cNvSpPr txBox="1"/>
          <p:nvPr/>
        </p:nvSpPr>
        <p:spPr>
          <a:xfrm>
            <a:off x="899160" y="6355080"/>
            <a:ext cx="7452360" cy="461665"/>
          </a:xfrm>
          <a:prstGeom prst="rect">
            <a:avLst/>
          </a:prstGeom>
          <a:noFill/>
        </p:spPr>
        <p:txBody>
          <a:bodyPr wrap="square" rtlCol="0">
            <a:spAutoFit/>
          </a:bodyPr>
          <a:lstStyle/>
          <a:p>
            <a:r>
              <a:rPr lang="en-US" sz="1200" dirty="0">
                <a:solidFill>
                  <a:schemeClr val="bg1"/>
                </a:solidFill>
              </a:rPr>
              <a:t>Forest 		Okanogan-Wenatchee	Wenatchee, WA							</a:t>
            </a:r>
          </a:p>
          <a:p>
            <a:r>
              <a:rPr lang="en-US" sz="1200" dirty="0">
                <a:solidFill>
                  <a:schemeClr val="bg1"/>
                </a:solidFill>
              </a:rPr>
              <a:t>Service		National Forest								</a:t>
            </a:r>
          </a:p>
        </p:txBody>
      </p:sp>
      <p:sp>
        <p:nvSpPr>
          <p:cNvPr id="10" name="Title 1"/>
          <p:cNvSpPr txBox="1">
            <a:spLocks/>
          </p:cNvSpPr>
          <p:nvPr/>
        </p:nvSpPr>
        <p:spPr>
          <a:xfrm>
            <a:off x="190500" y="1479704"/>
            <a:ext cx="8785860" cy="417677"/>
          </a:xfrm>
          <a:prstGeom prst="rect">
            <a:avLst/>
          </a:prstGeom>
        </p:spPr>
        <p:txBody>
          <a:bodyPr vert="horz" lIns="91440" tIns="45720" rIns="91440" bIns="45720" rtlCol="0" anchor="ctr">
            <a:normAutofit fontScale="25000" lnSpcReduction="20000"/>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spcBef>
                <a:spcPts val="0"/>
              </a:spcBef>
            </a:pPr>
            <a:r>
              <a:rPr lang="en-US" dirty="0"/>
              <a:t/>
            </a:r>
            <a:br>
              <a:rPr lang="en-US" dirty="0"/>
            </a:br>
            <a:r>
              <a:rPr lang="en-US" sz="4800" b="1" dirty="0">
                <a:ln w="11430"/>
                <a:gradFill>
                  <a:gsLst>
                    <a:gs pos="0">
                      <a:srgbClr val="DD8047">
                        <a:tint val="70000"/>
                        <a:satMod val="245000"/>
                      </a:srgbClr>
                    </a:gs>
                    <a:gs pos="75000">
                      <a:srgbClr val="DD8047">
                        <a:tint val="90000"/>
                        <a:shade val="60000"/>
                        <a:satMod val="240000"/>
                      </a:srgbClr>
                    </a:gs>
                    <a:gs pos="100000">
                      <a:srgbClr val="DD8047">
                        <a:tint val="100000"/>
                        <a:shade val="50000"/>
                        <a:satMod val="240000"/>
                      </a:srgbClr>
                    </a:gs>
                  </a:gsLst>
                  <a:lin ang="5400000"/>
                </a:gradFill>
                <a:effectLst>
                  <a:outerShdw blurRad="50800" dist="39000" dir="5460000" algn="tl">
                    <a:srgbClr val="000000">
                      <a:alpha val="38000"/>
                    </a:srgbClr>
                  </a:outerShdw>
                </a:effectLst>
                <a:latin typeface="Tw Cen MT"/>
                <a:ea typeface="+mn-ea"/>
                <a:cs typeface="+mn-cs"/>
              </a:rPr>
              <a:t/>
            </a:r>
            <a:br>
              <a:rPr lang="en-US" sz="4800" b="1" dirty="0">
                <a:ln w="11430"/>
                <a:gradFill>
                  <a:gsLst>
                    <a:gs pos="0">
                      <a:srgbClr val="DD8047">
                        <a:tint val="70000"/>
                        <a:satMod val="245000"/>
                      </a:srgbClr>
                    </a:gs>
                    <a:gs pos="75000">
                      <a:srgbClr val="DD8047">
                        <a:tint val="90000"/>
                        <a:shade val="60000"/>
                        <a:satMod val="240000"/>
                      </a:srgbClr>
                    </a:gs>
                    <a:gs pos="100000">
                      <a:srgbClr val="DD8047">
                        <a:tint val="100000"/>
                        <a:shade val="50000"/>
                        <a:satMod val="240000"/>
                      </a:srgbClr>
                    </a:gs>
                  </a:gsLst>
                  <a:lin ang="5400000"/>
                </a:gradFill>
                <a:effectLst>
                  <a:outerShdw blurRad="50800" dist="39000" dir="5460000" algn="tl">
                    <a:srgbClr val="000000">
                      <a:alpha val="38000"/>
                    </a:srgbClr>
                  </a:outerShdw>
                </a:effectLst>
                <a:latin typeface="Tw Cen MT"/>
                <a:ea typeface="+mn-ea"/>
                <a:cs typeface="+mn-cs"/>
              </a:rPr>
            </a:br>
            <a:endParaRPr lang="en-US" dirty="0"/>
          </a:p>
        </p:txBody>
      </p:sp>
    </p:spTree>
    <p:extLst>
      <p:ext uri="{BB962C8B-B14F-4D97-AF65-F5344CB8AC3E}">
        <p14:creationId xmlns:p14="http://schemas.microsoft.com/office/powerpoint/2010/main" val="300472013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457200" y="855182"/>
            <a:ext cx="8229600" cy="562456"/>
          </a:xfrm>
        </p:spPr>
        <p:txBody>
          <a:bodyPr>
            <a:normAutofit fontScale="90000"/>
          </a:bodyPr>
          <a:lstStyle/>
          <a:p>
            <a:endParaRPr lang="en-US" dirty="0">
              <a:latin typeface="Helvetica" pitchFamily="34" charset="0"/>
            </a:endParaRPr>
          </a:p>
        </p:txBody>
      </p:sp>
      <p:sp>
        <p:nvSpPr>
          <p:cNvPr id="3" name="Content Placeholder 2"/>
          <p:cNvSpPr>
            <a:spLocks noGrp="1"/>
          </p:cNvSpPr>
          <p:nvPr>
            <p:ph sz="half" idx="1"/>
          </p:nvPr>
        </p:nvSpPr>
        <p:spPr>
          <a:xfrm>
            <a:off x="457200" y="1645346"/>
            <a:ext cx="8168640" cy="4293278"/>
          </a:xfrm>
        </p:spPr>
        <p:txBody>
          <a:bodyPr>
            <a:normAutofit/>
          </a:bodyPr>
          <a:lstStyle/>
          <a:p>
            <a:pPr marL="0" indent="0" algn="ctr">
              <a:buNone/>
            </a:pPr>
            <a:r>
              <a:rPr lang="en-US" sz="8000" dirty="0"/>
              <a:t>Questions???</a:t>
            </a:r>
          </a:p>
        </p:txBody>
      </p:sp>
      <p:sp>
        <p:nvSpPr>
          <p:cNvPr id="16" name="Rectangle 15"/>
          <p:cNvSpPr/>
          <p:nvPr/>
        </p:nvSpPr>
        <p:spPr>
          <a:xfrm>
            <a:off x="0" y="412"/>
            <a:ext cx="9144000" cy="854770"/>
          </a:xfrm>
          <a:prstGeom prst="rect">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 name="TextBox 19"/>
          <p:cNvSpPr txBox="1"/>
          <p:nvPr/>
        </p:nvSpPr>
        <p:spPr>
          <a:xfrm>
            <a:off x="904871" y="513576"/>
            <a:ext cx="5086357" cy="276999"/>
          </a:xfrm>
          <a:prstGeom prst="rect">
            <a:avLst/>
          </a:prstGeom>
          <a:noFill/>
        </p:spPr>
        <p:txBody>
          <a:bodyPr wrap="square" rtlCol="0">
            <a:spAutoFit/>
          </a:bodyPr>
          <a:lstStyle/>
          <a:p>
            <a:r>
              <a:rPr lang="en-US" sz="1200" dirty="0">
                <a:solidFill>
                  <a:schemeClr val="bg1"/>
                </a:solidFill>
              </a:rPr>
              <a:t>United States Department of Agriculture</a:t>
            </a:r>
          </a:p>
        </p:txBody>
      </p:sp>
      <p:sp>
        <p:nvSpPr>
          <p:cNvPr id="21" name="Rectangle 20"/>
          <p:cNvSpPr/>
          <p:nvPr/>
        </p:nvSpPr>
        <p:spPr>
          <a:xfrm>
            <a:off x="0" y="6003230"/>
            <a:ext cx="9144000" cy="854770"/>
          </a:xfrm>
          <a:prstGeom prst="rect">
            <a:avLst/>
          </a:prstGeom>
          <a:solidFill>
            <a:srgbClr val="000000"/>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22" name="Picture Placeholder 18" descr="white fs.tif"/>
          <p:cNvPicPr>
            <a:picLocks noChangeAspect="1"/>
          </p:cNvPicPr>
          <p:nvPr/>
        </p:nvPicPr>
        <p:blipFill>
          <a:blip r:embed="rId2" cstate="print">
            <a:extLst>
              <a:ext uri="{28A0092B-C50C-407E-A947-70E740481C1C}">
                <a14:useLocalDpi xmlns:a14="http://schemas.microsoft.com/office/drawing/2010/main"/>
              </a:ext>
            </a:extLst>
          </a:blip>
          <a:srcRect t="-3953" b="-3953"/>
          <a:stretch>
            <a:fillRect/>
          </a:stretch>
        </p:blipFill>
        <p:spPr>
          <a:xfrm>
            <a:off x="307975" y="6072952"/>
            <a:ext cx="569913" cy="708025"/>
          </a:xfrm>
          <a:prstGeom prst="rect">
            <a:avLst/>
          </a:prstGeom>
        </p:spPr>
      </p:pic>
      <p:pic>
        <p:nvPicPr>
          <p:cNvPr id="24" name="Picture 23" descr="USDA_white.psd"/>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288069" y="256554"/>
            <a:ext cx="638289" cy="436642"/>
          </a:xfrm>
          <a:prstGeom prst="rect">
            <a:avLst/>
          </a:prstGeom>
        </p:spPr>
      </p:pic>
      <p:sp>
        <p:nvSpPr>
          <p:cNvPr id="9" name="TextBox 8"/>
          <p:cNvSpPr txBox="1"/>
          <p:nvPr/>
        </p:nvSpPr>
        <p:spPr>
          <a:xfrm>
            <a:off x="899160" y="6355080"/>
            <a:ext cx="7452360" cy="461665"/>
          </a:xfrm>
          <a:prstGeom prst="rect">
            <a:avLst/>
          </a:prstGeom>
          <a:noFill/>
        </p:spPr>
        <p:txBody>
          <a:bodyPr wrap="square" rtlCol="0">
            <a:spAutoFit/>
          </a:bodyPr>
          <a:lstStyle/>
          <a:p>
            <a:r>
              <a:rPr lang="en-US" sz="1200" dirty="0">
                <a:solidFill>
                  <a:schemeClr val="bg1"/>
                </a:solidFill>
              </a:rPr>
              <a:t>Forest 		Okanogan-Wenatchee	Wenatchee, WA							</a:t>
            </a:r>
          </a:p>
          <a:p>
            <a:r>
              <a:rPr lang="en-US" sz="1200" dirty="0">
                <a:solidFill>
                  <a:schemeClr val="bg1"/>
                </a:solidFill>
              </a:rPr>
              <a:t>Service		National Forest								</a:t>
            </a:r>
          </a:p>
        </p:txBody>
      </p:sp>
      <p:sp>
        <p:nvSpPr>
          <p:cNvPr id="10" name="Title 1"/>
          <p:cNvSpPr txBox="1">
            <a:spLocks/>
          </p:cNvSpPr>
          <p:nvPr/>
        </p:nvSpPr>
        <p:spPr>
          <a:xfrm>
            <a:off x="190500" y="1479704"/>
            <a:ext cx="8785860" cy="417677"/>
          </a:xfrm>
          <a:prstGeom prst="rect">
            <a:avLst/>
          </a:prstGeom>
        </p:spPr>
        <p:txBody>
          <a:bodyPr vert="horz" lIns="91440" tIns="45720" rIns="91440" bIns="45720" rtlCol="0" anchor="ctr">
            <a:normAutofit fontScale="25000" lnSpcReduction="20000"/>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spcBef>
                <a:spcPts val="0"/>
              </a:spcBef>
            </a:pPr>
            <a:r>
              <a:rPr lang="en-US" dirty="0"/>
              <a:t/>
            </a:r>
            <a:br>
              <a:rPr lang="en-US" dirty="0"/>
            </a:br>
            <a:r>
              <a:rPr lang="en-US" sz="4800" b="1" dirty="0">
                <a:ln w="11430"/>
                <a:gradFill>
                  <a:gsLst>
                    <a:gs pos="0">
                      <a:srgbClr val="DD8047">
                        <a:tint val="70000"/>
                        <a:satMod val="245000"/>
                      </a:srgbClr>
                    </a:gs>
                    <a:gs pos="75000">
                      <a:srgbClr val="DD8047">
                        <a:tint val="90000"/>
                        <a:shade val="60000"/>
                        <a:satMod val="240000"/>
                      </a:srgbClr>
                    </a:gs>
                    <a:gs pos="100000">
                      <a:srgbClr val="DD8047">
                        <a:tint val="100000"/>
                        <a:shade val="50000"/>
                        <a:satMod val="240000"/>
                      </a:srgbClr>
                    </a:gs>
                  </a:gsLst>
                  <a:lin ang="5400000"/>
                </a:gradFill>
                <a:effectLst>
                  <a:outerShdw blurRad="50800" dist="39000" dir="5460000" algn="tl">
                    <a:srgbClr val="000000">
                      <a:alpha val="38000"/>
                    </a:srgbClr>
                  </a:outerShdw>
                </a:effectLst>
                <a:latin typeface="Tw Cen MT"/>
                <a:ea typeface="+mn-ea"/>
                <a:cs typeface="+mn-cs"/>
              </a:rPr>
              <a:t/>
            </a:r>
            <a:br>
              <a:rPr lang="en-US" sz="4800" b="1" dirty="0">
                <a:ln w="11430"/>
                <a:gradFill>
                  <a:gsLst>
                    <a:gs pos="0">
                      <a:srgbClr val="DD8047">
                        <a:tint val="70000"/>
                        <a:satMod val="245000"/>
                      </a:srgbClr>
                    </a:gs>
                    <a:gs pos="75000">
                      <a:srgbClr val="DD8047">
                        <a:tint val="90000"/>
                        <a:shade val="60000"/>
                        <a:satMod val="240000"/>
                      </a:srgbClr>
                    </a:gs>
                    <a:gs pos="100000">
                      <a:srgbClr val="DD8047">
                        <a:tint val="100000"/>
                        <a:shade val="50000"/>
                        <a:satMod val="240000"/>
                      </a:srgbClr>
                    </a:gs>
                  </a:gsLst>
                  <a:lin ang="5400000"/>
                </a:gradFill>
                <a:effectLst>
                  <a:outerShdw blurRad="50800" dist="39000" dir="5460000" algn="tl">
                    <a:srgbClr val="000000">
                      <a:alpha val="38000"/>
                    </a:srgbClr>
                  </a:outerShdw>
                </a:effectLst>
                <a:latin typeface="Tw Cen MT"/>
                <a:ea typeface="+mn-ea"/>
                <a:cs typeface="+mn-cs"/>
              </a:rPr>
            </a:br>
            <a:endParaRPr lang="en-US" dirty="0"/>
          </a:p>
        </p:txBody>
      </p:sp>
    </p:spTree>
    <p:extLst>
      <p:ext uri="{BB962C8B-B14F-4D97-AF65-F5344CB8AC3E}">
        <p14:creationId xmlns:p14="http://schemas.microsoft.com/office/powerpoint/2010/main" val="28834431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457200" y="855181"/>
            <a:ext cx="8229600" cy="667995"/>
          </a:xfrm>
        </p:spPr>
        <p:txBody>
          <a:bodyPr>
            <a:normAutofit fontScale="90000"/>
          </a:bodyPr>
          <a:lstStyle/>
          <a:p>
            <a:r>
              <a:rPr lang="en-US" dirty="0">
                <a:latin typeface="Helvetica" pitchFamily="34" charset="0"/>
              </a:rPr>
              <a:t>Upper Wenatchee Pilot Project</a:t>
            </a:r>
          </a:p>
        </p:txBody>
      </p:sp>
      <p:pic>
        <p:nvPicPr>
          <p:cNvPr id="2" name="Content Placeholder 1"/>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2811262" y="1600200"/>
            <a:ext cx="3521476" cy="4525963"/>
          </a:xfrm>
        </p:spPr>
      </p:pic>
      <p:sp>
        <p:nvSpPr>
          <p:cNvPr id="16" name="Rectangle 15"/>
          <p:cNvSpPr/>
          <p:nvPr/>
        </p:nvSpPr>
        <p:spPr>
          <a:xfrm>
            <a:off x="0" y="412"/>
            <a:ext cx="9144000" cy="854770"/>
          </a:xfrm>
          <a:prstGeom prst="rect">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 name="TextBox 19"/>
          <p:cNvSpPr txBox="1"/>
          <p:nvPr/>
        </p:nvSpPr>
        <p:spPr>
          <a:xfrm>
            <a:off x="904871" y="513576"/>
            <a:ext cx="5086357" cy="276999"/>
          </a:xfrm>
          <a:prstGeom prst="rect">
            <a:avLst/>
          </a:prstGeom>
          <a:noFill/>
        </p:spPr>
        <p:txBody>
          <a:bodyPr wrap="square" rtlCol="0">
            <a:spAutoFit/>
          </a:bodyPr>
          <a:lstStyle/>
          <a:p>
            <a:r>
              <a:rPr lang="en-US" sz="1200" dirty="0">
                <a:solidFill>
                  <a:schemeClr val="bg1"/>
                </a:solidFill>
              </a:rPr>
              <a:t>United States Department of Agriculture</a:t>
            </a:r>
          </a:p>
        </p:txBody>
      </p:sp>
      <p:sp>
        <p:nvSpPr>
          <p:cNvPr id="21" name="Rectangle 20"/>
          <p:cNvSpPr/>
          <p:nvPr/>
        </p:nvSpPr>
        <p:spPr>
          <a:xfrm>
            <a:off x="0" y="6003230"/>
            <a:ext cx="9144000" cy="854770"/>
          </a:xfrm>
          <a:prstGeom prst="rect">
            <a:avLst/>
          </a:prstGeom>
          <a:solidFill>
            <a:srgbClr val="000000"/>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22" name="Picture Placeholder 18" descr="white fs.tif"/>
          <p:cNvPicPr>
            <a:picLocks noChangeAspect="1"/>
          </p:cNvPicPr>
          <p:nvPr/>
        </p:nvPicPr>
        <p:blipFill>
          <a:blip r:embed="rId4" cstate="print">
            <a:extLst>
              <a:ext uri="{28A0092B-C50C-407E-A947-70E740481C1C}">
                <a14:useLocalDpi xmlns:a14="http://schemas.microsoft.com/office/drawing/2010/main"/>
              </a:ext>
            </a:extLst>
          </a:blip>
          <a:srcRect t="-3953" b="-3953"/>
          <a:stretch>
            <a:fillRect/>
          </a:stretch>
        </p:blipFill>
        <p:spPr>
          <a:xfrm>
            <a:off x="307975" y="6072952"/>
            <a:ext cx="569913" cy="708025"/>
          </a:xfrm>
          <a:prstGeom prst="rect">
            <a:avLst/>
          </a:prstGeom>
        </p:spPr>
      </p:pic>
      <p:pic>
        <p:nvPicPr>
          <p:cNvPr id="24" name="Picture 23" descr="USDA_white.psd"/>
          <p:cNvPicPr>
            <a:picLocks noChangeAspect="1"/>
          </p:cNvPicPr>
          <p:nvPr/>
        </p:nvPicPr>
        <p:blipFill>
          <a:blip r:embed="rId5" cstate="print">
            <a:extLst>
              <a:ext uri="{28A0092B-C50C-407E-A947-70E740481C1C}">
                <a14:useLocalDpi xmlns:a14="http://schemas.microsoft.com/office/drawing/2010/main"/>
              </a:ext>
            </a:extLst>
          </a:blip>
          <a:stretch>
            <a:fillRect/>
          </a:stretch>
        </p:blipFill>
        <p:spPr>
          <a:xfrm>
            <a:off x="288069" y="256554"/>
            <a:ext cx="638289" cy="436642"/>
          </a:xfrm>
          <a:prstGeom prst="rect">
            <a:avLst/>
          </a:prstGeom>
        </p:spPr>
      </p:pic>
      <p:sp>
        <p:nvSpPr>
          <p:cNvPr id="9" name="TextBox 8"/>
          <p:cNvSpPr txBox="1"/>
          <p:nvPr/>
        </p:nvSpPr>
        <p:spPr>
          <a:xfrm>
            <a:off x="899160" y="6355080"/>
            <a:ext cx="7452360" cy="461665"/>
          </a:xfrm>
          <a:prstGeom prst="rect">
            <a:avLst/>
          </a:prstGeom>
          <a:noFill/>
        </p:spPr>
        <p:txBody>
          <a:bodyPr wrap="square" rtlCol="0">
            <a:spAutoFit/>
          </a:bodyPr>
          <a:lstStyle/>
          <a:p>
            <a:r>
              <a:rPr lang="en-US" sz="1200" dirty="0">
                <a:solidFill>
                  <a:schemeClr val="bg1"/>
                </a:solidFill>
              </a:rPr>
              <a:t>Forest 		Okanogan-Wenatchee	Wenatchee, WA							</a:t>
            </a:r>
          </a:p>
          <a:p>
            <a:r>
              <a:rPr lang="en-US" sz="1200" dirty="0">
                <a:solidFill>
                  <a:schemeClr val="bg1"/>
                </a:solidFill>
              </a:rPr>
              <a:t>Service		National Forest								</a:t>
            </a:r>
          </a:p>
        </p:txBody>
      </p:sp>
    </p:spTree>
    <p:extLst>
      <p:ext uri="{BB962C8B-B14F-4D97-AF65-F5344CB8AC3E}">
        <p14:creationId xmlns:p14="http://schemas.microsoft.com/office/powerpoint/2010/main" val="29551817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457200" y="855182"/>
            <a:ext cx="8229600" cy="562456"/>
          </a:xfrm>
        </p:spPr>
        <p:txBody>
          <a:bodyPr>
            <a:normAutofit fontScale="90000"/>
          </a:bodyPr>
          <a:lstStyle/>
          <a:p>
            <a:r>
              <a:rPr lang="en-US" dirty="0">
                <a:latin typeface="Helvetica" pitchFamily="34" charset="0"/>
              </a:rPr>
              <a:t>Project Goals</a:t>
            </a:r>
          </a:p>
        </p:txBody>
      </p:sp>
      <p:sp>
        <p:nvSpPr>
          <p:cNvPr id="3" name="Content Placeholder 2"/>
          <p:cNvSpPr>
            <a:spLocks noGrp="1"/>
          </p:cNvSpPr>
          <p:nvPr>
            <p:ph sz="half" idx="1"/>
          </p:nvPr>
        </p:nvSpPr>
        <p:spPr>
          <a:xfrm>
            <a:off x="457200" y="1645346"/>
            <a:ext cx="8168640" cy="4293278"/>
          </a:xfrm>
        </p:spPr>
        <p:txBody>
          <a:bodyPr>
            <a:normAutofit fontScale="55000" lnSpcReduction="20000"/>
          </a:bodyPr>
          <a:lstStyle/>
          <a:p>
            <a:pPr marL="0" indent="0">
              <a:buNone/>
            </a:pPr>
            <a:r>
              <a:rPr lang="en-US" dirty="0"/>
              <a:t>Through scientifically-sound restoration treatments, the UWPP will create a more resilient terrestrial and aquatic landscape in the Lower Chiwawa, Big Meadow, Lake Wenatchee, and Beaver Creek-Wenatchee River </a:t>
            </a:r>
            <a:r>
              <a:rPr lang="en-US" dirty="0" err="1"/>
              <a:t>subwatersheds</a:t>
            </a:r>
            <a:r>
              <a:rPr lang="en-US" dirty="0"/>
              <a:t> to:</a:t>
            </a:r>
          </a:p>
          <a:p>
            <a:r>
              <a:rPr lang="en-US" dirty="0"/>
              <a:t>Address conditions that have departed from the historic range of variability to reduce the risk of uncharacteristic wildfire and other disturbances to protect lives, communities, and ecological values and analyze the effects of restorations treatments used for advancing the landscape toward the desired condition such as thinning and prescribed fire</a:t>
            </a:r>
          </a:p>
          <a:p>
            <a:r>
              <a:rPr lang="en-US" dirty="0"/>
              <a:t>Promote better outcomes for a broad spectrum of ecological, social, and community resources and values in a manner that recognizes and responds to the important role of natural fire and helps mitigate risk in the wildland urban interface while providing for sustainable user access</a:t>
            </a:r>
          </a:p>
          <a:p>
            <a:r>
              <a:rPr lang="en-US" dirty="0"/>
              <a:t>Protect and restore watershed conditions that maintain uplands, late-successional habitat and large old trees, riparian and instream habitat, and water quality and quantity for the benefit of communities and native fish and wildlife</a:t>
            </a:r>
          </a:p>
          <a:p>
            <a:r>
              <a:rPr lang="en-US" dirty="0"/>
              <a:t>Design and implement treatments to support the recovery of threatened, endangered, and sensitive species such as restoring historical patchwork forest structures, addressing fish-passage barriers, and facilitating natural watershed process to improve aquatic habitat.</a:t>
            </a:r>
          </a:p>
          <a:p>
            <a:endParaRPr lang="en-US" dirty="0"/>
          </a:p>
          <a:p>
            <a:pPr marL="0" indent="0">
              <a:buNone/>
            </a:pPr>
            <a:r>
              <a:rPr lang="en-US" dirty="0"/>
              <a:t>Optimize the production of ecosystem services and forest products to fulfill the stewardship mandate of the Forest Service in a manner that reflects a broad spectrum of ecological, cultural, and socio-economic values.</a:t>
            </a:r>
          </a:p>
          <a:p>
            <a:pPr marL="0" indent="0">
              <a:buNone/>
            </a:pPr>
            <a:endParaRPr lang="en-US" sz="1800" dirty="0">
              <a:solidFill>
                <a:srgbClr val="FF0000"/>
              </a:solidFill>
            </a:endParaRPr>
          </a:p>
        </p:txBody>
      </p:sp>
      <p:sp>
        <p:nvSpPr>
          <p:cNvPr id="16" name="Rectangle 15"/>
          <p:cNvSpPr/>
          <p:nvPr/>
        </p:nvSpPr>
        <p:spPr>
          <a:xfrm>
            <a:off x="0" y="412"/>
            <a:ext cx="9144000" cy="854770"/>
          </a:xfrm>
          <a:prstGeom prst="rect">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 name="TextBox 19"/>
          <p:cNvSpPr txBox="1"/>
          <p:nvPr/>
        </p:nvSpPr>
        <p:spPr>
          <a:xfrm>
            <a:off x="904871" y="513576"/>
            <a:ext cx="5086357" cy="276999"/>
          </a:xfrm>
          <a:prstGeom prst="rect">
            <a:avLst/>
          </a:prstGeom>
          <a:noFill/>
        </p:spPr>
        <p:txBody>
          <a:bodyPr wrap="square" rtlCol="0">
            <a:spAutoFit/>
          </a:bodyPr>
          <a:lstStyle/>
          <a:p>
            <a:r>
              <a:rPr lang="en-US" sz="1200" dirty="0">
                <a:solidFill>
                  <a:schemeClr val="bg1"/>
                </a:solidFill>
              </a:rPr>
              <a:t>United States Department of Agriculture</a:t>
            </a:r>
          </a:p>
        </p:txBody>
      </p:sp>
      <p:sp>
        <p:nvSpPr>
          <p:cNvPr id="21" name="Rectangle 20"/>
          <p:cNvSpPr/>
          <p:nvPr/>
        </p:nvSpPr>
        <p:spPr>
          <a:xfrm>
            <a:off x="0" y="6003230"/>
            <a:ext cx="9144000" cy="854770"/>
          </a:xfrm>
          <a:prstGeom prst="rect">
            <a:avLst/>
          </a:prstGeom>
          <a:solidFill>
            <a:srgbClr val="000000"/>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22" name="Picture Placeholder 18" descr="white fs.tif"/>
          <p:cNvPicPr>
            <a:picLocks noChangeAspect="1"/>
          </p:cNvPicPr>
          <p:nvPr/>
        </p:nvPicPr>
        <p:blipFill>
          <a:blip r:embed="rId2" cstate="print">
            <a:extLst>
              <a:ext uri="{28A0092B-C50C-407E-A947-70E740481C1C}">
                <a14:useLocalDpi xmlns:a14="http://schemas.microsoft.com/office/drawing/2010/main"/>
              </a:ext>
            </a:extLst>
          </a:blip>
          <a:srcRect t="-3953" b="-3953"/>
          <a:stretch>
            <a:fillRect/>
          </a:stretch>
        </p:blipFill>
        <p:spPr>
          <a:xfrm>
            <a:off x="307975" y="6072952"/>
            <a:ext cx="569913" cy="708025"/>
          </a:xfrm>
          <a:prstGeom prst="rect">
            <a:avLst/>
          </a:prstGeom>
        </p:spPr>
      </p:pic>
      <p:pic>
        <p:nvPicPr>
          <p:cNvPr id="24" name="Picture 23" descr="USDA_white.psd"/>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288069" y="256554"/>
            <a:ext cx="638289" cy="436642"/>
          </a:xfrm>
          <a:prstGeom prst="rect">
            <a:avLst/>
          </a:prstGeom>
        </p:spPr>
      </p:pic>
      <p:sp>
        <p:nvSpPr>
          <p:cNvPr id="9" name="TextBox 8"/>
          <p:cNvSpPr txBox="1"/>
          <p:nvPr/>
        </p:nvSpPr>
        <p:spPr>
          <a:xfrm>
            <a:off x="899160" y="6355080"/>
            <a:ext cx="7452360" cy="461665"/>
          </a:xfrm>
          <a:prstGeom prst="rect">
            <a:avLst/>
          </a:prstGeom>
          <a:noFill/>
        </p:spPr>
        <p:txBody>
          <a:bodyPr wrap="square" rtlCol="0">
            <a:spAutoFit/>
          </a:bodyPr>
          <a:lstStyle/>
          <a:p>
            <a:r>
              <a:rPr lang="en-US" sz="1200" dirty="0">
                <a:solidFill>
                  <a:schemeClr val="bg1"/>
                </a:solidFill>
              </a:rPr>
              <a:t>Forest 		Okanogan-Wenatchee	Wenatchee, WA							</a:t>
            </a:r>
          </a:p>
          <a:p>
            <a:r>
              <a:rPr lang="en-US" sz="1200" dirty="0">
                <a:solidFill>
                  <a:schemeClr val="bg1"/>
                </a:solidFill>
              </a:rPr>
              <a:t>Service		National Forest								</a:t>
            </a:r>
          </a:p>
        </p:txBody>
      </p:sp>
      <p:sp>
        <p:nvSpPr>
          <p:cNvPr id="10" name="Title 1"/>
          <p:cNvSpPr txBox="1">
            <a:spLocks/>
          </p:cNvSpPr>
          <p:nvPr/>
        </p:nvSpPr>
        <p:spPr>
          <a:xfrm>
            <a:off x="190500" y="1479704"/>
            <a:ext cx="8785860" cy="417677"/>
          </a:xfrm>
          <a:prstGeom prst="rect">
            <a:avLst/>
          </a:prstGeom>
        </p:spPr>
        <p:txBody>
          <a:bodyPr vert="horz" lIns="91440" tIns="45720" rIns="91440" bIns="45720" rtlCol="0" anchor="ctr">
            <a:normAutofit fontScale="25000" lnSpcReduction="20000"/>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spcBef>
                <a:spcPts val="0"/>
              </a:spcBef>
            </a:pPr>
            <a:r>
              <a:rPr lang="en-US" dirty="0"/>
              <a:t/>
            </a:r>
            <a:br>
              <a:rPr lang="en-US" dirty="0"/>
            </a:br>
            <a:r>
              <a:rPr lang="en-US" sz="4800" b="1" dirty="0">
                <a:ln w="11430"/>
                <a:gradFill>
                  <a:gsLst>
                    <a:gs pos="0">
                      <a:srgbClr val="DD8047">
                        <a:tint val="70000"/>
                        <a:satMod val="245000"/>
                      </a:srgbClr>
                    </a:gs>
                    <a:gs pos="75000">
                      <a:srgbClr val="DD8047">
                        <a:tint val="90000"/>
                        <a:shade val="60000"/>
                        <a:satMod val="240000"/>
                      </a:srgbClr>
                    </a:gs>
                    <a:gs pos="100000">
                      <a:srgbClr val="DD8047">
                        <a:tint val="100000"/>
                        <a:shade val="50000"/>
                        <a:satMod val="240000"/>
                      </a:srgbClr>
                    </a:gs>
                  </a:gsLst>
                  <a:lin ang="5400000"/>
                </a:gradFill>
                <a:effectLst>
                  <a:outerShdw blurRad="50800" dist="39000" dir="5460000" algn="tl">
                    <a:srgbClr val="000000">
                      <a:alpha val="38000"/>
                    </a:srgbClr>
                  </a:outerShdw>
                </a:effectLst>
                <a:latin typeface="Tw Cen MT"/>
                <a:ea typeface="+mn-ea"/>
                <a:cs typeface="+mn-cs"/>
              </a:rPr>
              <a:t/>
            </a:r>
            <a:br>
              <a:rPr lang="en-US" sz="4800" b="1" dirty="0">
                <a:ln w="11430"/>
                <a:gradFill>
                  <a:gsLst>
                    <a:gs pos="0">
                      <a:srgbClr val="DD8047">
                        <a:tint val="70000"/>
                        <a:satMod val="245000"/>
                      </a:srgbClr>
                    </a:gs>
                    <a:gs pos="75000">
                      <a:srgbClr val="DD8047">
                        <a:tint val="90000"/>
                        <a:shade val="60000"/>
                        <a:satMod val="240000"/>
                      </a:srgbClr>
                    </a:gs>
                    <a:gs pos="100000">
                      <a:srgbClr val="DD8047">
                        <a:tint val="100000"/>
                        <a:shade val="50000"/>
                        <a:satMod val="240000"/>
                      </a:srgbClr>
                    </a:gs>
                  </a:gsLst>
                  <a:lin ang="5400000"/>
                </a:gradFill>
                <a:effectLst>
                  <a:outerShdw blurRad="50800" dist="39000" dir="5460000" algn="tl">
                    <a:srgbClr val="000000">
                      <a:alpha val="38000"/>
                    </a:srgbClr>
                  </a:outerShdw>
                </a:effectLst>
                <a:latin typeface="Tw Cen MT"/>
                <a:ea typeface="+mn-ea"/>
                <a:cs typeface="+mn-cs"/>
              </a:rPr>
            </a:br>
            <a:endParaRPr lang="en-US" dirty="0"/>
          </a:p>
        </p:txBody>
      </p:sp>
    </p:spTree>
    <p:extLst>
      <p:ext uri="{BB962C8B-B14F-4D97-AF65-F5344CB8AC3E}">
        <p14:creationId xmlns:p14="http://schemas.microsoft.com/office/powerpoint/2010/main" val="18553838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457200" y="855182"/>
            <a:ext cx="8229600" cy="562456"/>
          </a:xfrm>
        </p:spPr>
        <p:txBody>
          <a:bodyPr>
            <a:normAutofit fontScale="90000"/>
          </a:bodyPr>
          <a:lstStyle/>
          <a:p>
            <a:endParaRPr lang="en-US" dirty="0">
              <a:latin typeface="Helvetica" pitchFamily="34" charset="0"/>
            </a:endParaRPr>
          </a:p>
        </p:txBody>
      </p:sp>
      <p:sp>
        <p:nvSpPr>
          <p:cNvPr id="3" name="Content Placeholder 2"/>
          <p:cNvSpPr>
            <a:spLocks noGrp="1"/>
          </p:cNvSpPr>
          <p:nvPr>
            <p:ph sz="half" idx="1"/>
          </p:nvPr>
        </p:nvSpPr>
        <p:spPr>
          <a:xfrm>
            <a:off x="457200" y="1645346"/>
            <a:ext cx="8168640" cy="4293278"/>
          </a:xfrm>
        </p:spPr>
        <p:txBody>
          <a:bodyPr>
            <a:normAutofit fontScale="92500" lnSpcReduction="10000"/>
          </a:bodyPr>
          <a:lstStyle/>
          <a:p>
            <a:pPr marL="0" indent="0">
              <a:buNone/>
            </a:pPr>
            <a:r>
              <a:rPr lang="en-US" dirty="0"/>
              <a:t>Additionally, the UWPP seeks to develop an </a:t>
            </a:r>
            <a:r>
              <a:rPr lang="en-US" b="1" u="sng" dirty="0"/>
              <a:t>effective model for collaboration </a:t>
            </a:r>
            <a:r>
              <a:rPr lang="en-US" dirty="0"/>
              <a:t>among the FS, other federal, state and local agencies, local Tribes, the North Central Washington Forest Health Collaborative and member organizations, as well as a wide range of local landowners, community partners and stakeholders. </a:t>
            </a:r>
          </a:p>
          <a:p>
            <a:pPr marL="0" indent="0">
              <a:buNone/>
            </a:pPr>
            <a:r>
              <a:rPr lang="en-US" dirty="0"/>
              <a:t>This collaborative planning effort will increase the shared stewardship of the forest and watershed restoration vision and will result in </a:t>
            </a:r>
            <a:r>
              <a:rPr lang="en-US" b="1" u="sng" dirty="0"/>
              <a:t>greater support for all management tools needed to implement terrestrial and aquatic treatment actions on this landscape</a:t>
            </a:r>
            <a:r>
              <a:rPr lang="en-US" dirty="0"/>
              <a:t>.</a:t>
            </a:r>
          </a:p>
          <a:p>
            <a:pPr marL="0" indent="0">
              <a:buNone/>
            </a:pPr>
            <a:endParaRPr lang="en-US" sz="1800" dirty="0">
              <a:solidFill>
                <a:srgbClr val="FF0000"/>
              </a:solidFill>
            </a:endParaRPr>
          </a:p>
        </p:txBody>
      </p:sp>
      <p:sp>
        <p:nvSpPr>
          <p:cNvPr id="16" name="Rectangle 15"/>
          <p:cNvSpPr/>
          <p:nvPr/>
        </p:nvSpPr>
        <p:spPr>
          <a:xfrm>
            <a:off x="0" y="412"/>
            <a:ext cx="9144000" cy="854770"/>
          </a:xfrm>
          <a:prstGeom prst="rect">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 name="TextBox 19"/>
          <p:cNvSpPr txBox="1"/>
          <p:nvPr/>
        </p:nvSpPr>
        <p:spPr>
          <a:xfrm>
            <a:off x="904871" y="513576"/>
            <a:ext cx="5086357" cy="276999"/>
          </a:xfrm>
          <a:prstGeom prst="rect">
            <a:avLst/>
          </a:prstGeom>
          <a:noFill/>
        </p:spPr>
        <p:txBody>
          <a:bodyPr wrap="square" rtlCol="0">
            <a:spAutoFit/>
          </a:bodyPr>
          <a:lstStyle/>
          <a:p>
            <a:r>
              <a:rPr lang="en-US" sz="1200" dirty="0">
                <a:solidFill>
                  <a:schemeClr val="bg1"/>
                </a:solidFill>
              </a:rPr>
              <a:t>United States Department of Agriculture</a:t>
            </a:r>
          </a:p>
        </p:txBody>
      </p:sp>
      <p:sp>
        <p:nvSpPr>
          <p:cNvPr id="21" name="Rectangle 20"/>
          <p:cNvSpPr/>
          <p:nvPr/>
        </p:nvSpPr>
        <p:spPr>
          <a:xfrm>
            <a:off x="0" y="6003230"/>
            <a:ext cx="9144000" cy="854770"/>
          </a:xfrm>
          <a:prstGeom prst="rect">
            <a:avLst/>
          </a:prstGeom>
          <a:solidFill>
            <a:srgbClr val="000000"/>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22" name="Picture Placeholder 18" descr="white fs.tif"/>
          <p:cNvPicPr>
            <a:picLocks noChangeAspect="1"/>
          </p:cNvPicPr>
          <p:nvPr/>
        </p:nvPicPr>
        <p:blipFill>
          <a:blip r:embed="rId2" cstate="print">
            <a:extLst>
              <a:ext uri="{28A0092B-C50C-407E-A947-70E740481C1C}">
                <a14:useLocalDpi xmlns:a14="http://schemas.microsoft.com/office/drawing/2010/main"/>
              </a:ext>
            </a:extLst>
          </a:blip>
          <a:srcRect t="-3953" b="-3953"/>
          <a:stretch>
            <a:fillRect/>
          </a:stretch>
        </p:blipFill>
        <p:spPr>
          <a:xfrm>
            <a:off x="307975" y="6072952"/>
            <a:ext cx="569913" cy="708025"/>
          </a:xfrm>
          <a:prstGeom prst="rect">
            <a:avLst/>
          </a:prstGeom>
        </p:spPr>
      </p:pic>
      <p:pic>
        <p:nvPicPr>
          <p:cNvPr id="24" name="Picture 23" descr="USDA_white.psd"/>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288069" y="256554"/>
            <a:ext cx="638289" cy="436642"/>
          </a:xfrm>
          <a:prstGeom prst="rect">
            <a:avLst/>
          </a:prstGeom>
        </p:spPr>
      </p:pic>
      <p:sp>
        <p:nvSpPr>
          <p:cNvPr id="9" name="TextBox 8"/>
          <p:cNvSpPr txBox="1"/>
          <p:nvPr/>
        </p:nvSpPr>
        <p:spPr>
          <a:xfrm>
            <a:off x="899160" y="6355080"/>
            <a:ext cx="7452360" cy="461665"/>
          </a:xfrm>
          <a:prstGeom prst="rect">
            <a:avLst/>
          </a:prstGeom>
          <a:noFill/>
        </p:spPr>
        <p:txBody>
          <a:bodyPr wrap="square" rtlCol="0">
            <a:spAutoFit/>
          </a:bodyPr>
          <a:lstStyle/>
          <a:p>
            <a:r>
              <a:rPr lang="en-US" sz="1200" dirty="0">
                <a:solidFill>
                  <a:schemeClr val="bg1"/>
                </a:solidFill>
              </a:rPr>
              <a:t>Forest 		Okanogan-Wenatchee	Wenatchee, WA							</a:t>
            </a:r>
          </a:p>
          <a:p>
            <a:r>
              <a:rPr lang="en-US" sz="1200" dirty="0">
                <a:solidFill>
                  <a:schemeClr val="bg1"/>
                </a:solidFill>
              </a:rPr>
              <a:t>Service		National Forest								</a:t>
            </a:r>
          </a:p>
        </p:txBody>
      </p:sp>
      <p:sp>
        <p:nvSpPr>
          <p:cNvPr id="10" name="Title 1"/>
          <p:cNvSpPr txBox="1">
            <a:spLocks/>
          </p:cNvSpPr>
          <p:nvPr/>
        </p:nvSpPr>
        <p:spPr>
          <a:xfrm>
            <a:off x="190500" y="1479704"/>
            <a:ext cx="8785860" cy="417677"/>
          </a:xfrm>
          <a:prstGeom prst="rect">
            <a:avLst/>
          </a:prstGeom>
        </p:spPr>
        <p:txBody>
          <a:bodyPr vert="horz" lIns="91440" tIns="45720" rIns="91440" bIns="45720" rtlCol="0" anchor="ctr">
            <a:normAutofit fontScale="25000" lnSpcReduction="20000"/>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spcBef>
                <a:spcPts val="0"/>
              </a:spcBef>
            </a:pPr>
            <a:r>
              <a:rPr lang="en-US"/>
              <a:t/>
            </a:r>
            <a:br>
              <a:rPr lang="en-US"/>
            </a:br>
            <a:r>
              <a:rPr lang="en-US" sz="4800" b="1">
                <a:ln w="11430"/>
                <a:gradFill>
                  <a:gsLst>
                    <a:gs pos="0">
                      <a:srgbClr val="DD8047">
                        <a:tint val="70000"/>
                        <a:satMod val="245000"/>
                      </a:srgbClr>
                    </a:gs>
                    <a:gs pos="75000">
                      <a:srgbClr val="DD8047">
                        <a:tint val="90000"/>
                        <a:shade val="60000"/>
                        <a:satMod val="240000"/>
                      </a:srgbClr>
                    </a:gs>
                    <a:gs pos="100000">
                      <a:srgbClr val="DD8047">
                        <a:tint val="100000"/>
                        <a:shade val="50000"/>
                        <a:satMod val="240000"/>
                      </a:srgbClr>
                    </a:gs>
                  </a:gsLst>
                  <a:lin ang="5400000"/>
                </a:gradFill>
                <a:effectLst>
                  <a:outerShdw blurRad="50800" dist="39000" dir="5460000" algn="tl">
                    <a:srgbClr val="000000">
                      <a:alpha val="38000"/>
                    </a:srgbClr>
                  </a:outerShdw>
                </a:effectLst>
                <a:latin typeface="Tw Cen MT"/>
                <a:ea typeface="+mn-ea"/>
                <a:cs typeface="+mn-cs"/>
              </a:rPr>
              <a:t/>
            </a:r>
            <a:br>
              <a:rPr lang="en-US" sz="4800" b="1">
                <a:ln w="11430"/>
                <a:gradFill>
                  <a:gsLst>
                    <a:gs pos="0">
                      <a:srgbClr val="DD8047">
                        <a:tint val="70000"/>
                        <a:satMod val="245000"/>
                      </a:srgbClr>
                    </a:gs>
                    <a:gs pos="75000">
                      <a:srgbClr val="DD8047">
                        <a:tint val="90000"/>
                        <a:shade val="60000"/>
                        <a:satMod val="240000"/>
                      </a:srgbClr>
                    </a:gs>
                    <a:gs pos="100000">
                      <a:srgbClr val="DD8047">
                        <a:tint val="100000"/>
                        <a:shade val="50000"/>
                        <a:satMod val="240000"/>
                      </a:srgbClr>
                    </a:gs>
                  </a:gsLst>
                  <a:lin ang="5400000"/>
                </a:gradFill>
                <a:effectLst>
                  <a:outerShdw blurRad="50800" dist="39000" dir="5460000" algn="tl">
                    <a:srgbClr val="000000">
                      <a:alpha val="38000"/>
                    </a:srgbClr>
                  </a:outerShdw>
                </a:effectLst>
                <a:latin typeface="Tw Cen MT"/>
                <a:ea typeface="+mn-ea"/>
                <a:cs typeface="+mn-cs"/>
              </a:rPr>
            </a:br>
            <a:endParaRPr lang="en-US" dirty="0"/>
          </a:p>
        </p:txBody>
      </p:sp>
    </p:spTree>
    <p:extLst>
      <p:ext uri="{BB962C8B-B14F-4D97-AF65-F5344CB8AC3E}">
        <p14:creationId xmlns:p14="http://schemas.microsoft.com/office/powerpoint/2010/main" val="29048612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0" indent="0">
              <a:buNone/>
            </a:pPr>
            <a:endParaRPr lang="en-US" sz="1800" dirty="0">
              <a:solidFill>
                <a:srgbClr val="FF0000"/>
              </a:solidFill>
            </a:endParaRPr>
          </a:p>
          <a:p>
            <a:pPr lvl="2"/>
            <a:endParaRPr lang="en-US" dirty="0"/>
          </a:p>
        </p:txBody>
      </p:sp>
      <p:sp>
        <p:nvSpPr>
          <p:cNvPr id="16" name="Rectangle 15"/>
          <p:cNvSpPr/>
          <p:nvPr/>
        </p:nvSpPr>
        <p:spPr>
          <a:xfrm>
            <a:off x="0" y="412"/>
            <a:ext cx="9144000" cy="854770"/>
          </a:xfrm>
          <a:prstGeom prst="rect">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 name="TextBox 19"/>
          <p:cNvSpPr txBox="1"/>
          <p:nvPr/>
        </p:nvSpPr>
        <p:spPr>
          <a:xfrm>
            <a:off x="904871" y="513576"/>
            <a:ext cx="5086357" cy="276999"/>
          </a:xfrm>
          <a:prstGeom prst="rect">
            <a:avLst/>
          </a:prstGeom>
          <a:noFill/>
        </p:spPr>
        <p:txBody>
          <a:bodyPr wrap="square" rtlCol="0">
            <a:spAutoFit/>
          </a:bodyPr>
          <a:lstStyle/>
          <a:p>
            <a:r>
              <a:rPr lang="en-US" sz="1200" dirty="0">
                <a:solidFill>
                  <a:schemeClr val="bg1"/>
                </a:solidFill>
              </a:rPr>
              <a:t>United States Department of Agriculture</a:t>
            </a:r>
          </a:p>
        </p:txBody>
      </p:sp>
      <p:sp>
        <p:nvSpPr>
          <p:cNvPr id="21" name="Rectangle 20"/>
          <p:cNvSpPr/>
          <p:nvPr/>
        </p:nvSpPr>
        <p:spPr>
          <a:xfrm>
            <a:off x="0" y="6003230"/>
            <a:ext cx="9144000" cy="854770"/>
          </a:xfrm>
          <a:prstGeom prst="rect">
            <a:avLst/>
          </a:prstGeom>
          <a:solidFill>
            <a:srgbClr val="000000"/>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22" name="Picture Placeholder 18" descr="white fs.tif"/>
          <p:cNvPicPr>
            <a:picLocks noChangeAspect="1"/>
          </p:cNvPicPr>
          <p:nvPr/>
        </p:nvPicPr>
        <p:blipFill>
          <a:blip r:embed="rId3" cstate="print">
            <a:extLst>
              <a:ext uri="{28A0092B-C50C-407E-A947-70E740481C1C}">
                <a14:useLocalDpi xmlns:a14="http://schemas.microsoft.com/office/drawing/2010/main"/>
              </a:ext>
            </a:extLst>
          </a:blip>
          <a:srcRect t="-3953" b="-3953"/>
          <a:stretch>
            <a:fillRect/>
          </a:stretch>
        </p:blipFill>
        <p:spPr>
          <a:xfrm>
            <a:off x="307975" y="6072952"/>
            <a:ext cx="569913" cy="708025"/>
          </a:xfrm>
          <a:prstGeom prst="rect">
            <a:avLst/>
          </a:prstGeom>
        </p:spPr>
      </p:pic>
      <p:pic>
        <p:nvPicPr>
          <p:cNvPr id="24" name="Picture 23" descr="USDA_white.psd"/>
          <p:cNvPicPr>
            <a:picLocks noChangeAspect="1"/>
          </p:cNvPicPr>
          <p:nvPr/>
        </p:nvPicPr>
        <p:blipFill>
          <a:blip r:embed="rId4" cstate="print">
            <a:extLst>
              <a:ext uri="{28A0092B-C50C-407E-A947-70E740481C1C}">
                <a14:useLocalDpi xmlns:a14="http://schemas.microsoft.com/office/drawing/2010/main"/>
              </a:ext>
            </a:extLst>
          </a:blip>
          <a:stretch>
            <a:fillRect/>
          </a:stretch>
        </p:blipFill>
        <p:spPr>
          <a:xfrm>
            <a:off x="288069" y="256554"/>
            <a:ext cx="638289" cy="436642"/>
          </a:xfrm>
          <a:prstGeom prst="rect">
            <a:avLst/>
          </a:prstGeom>
        </p:spPr>
      </p:pic>
      <p:sp>
        <p:nvSpPr>
          <p:cNvPr id="9" name="TextBox 8"/>
          <p:cNvSpPr txBox="1"/>
          <p:nvPr/>
        </p:nvSpPr>
        <p:spPr>
          <a:xfrm>
            <a:off x="899160" y="6355080"/>
            <a:ext cx="7452360" cy="461665"/>
          </a:xfrm>
          <a:prstGeom prst="rect">
            <a:avLst/>
          </a:prstGeom>
          <a:noFill/>
        </p:spPr>
        <p:txBody>
          <a:bodyPr wrap="square" rtlCol="0">
            <a:spAutoFit/>
          </a:bodyPr>
          <a:lstStyle/>
          <a:p>
            <a:r>
              <a:rPr lang="en-US" sz="1200" dirty="0">
                <a:solidFill>
                  <a:schemeClr val="bg1"/>
                </a:solidFill>
              </a:rPr>
              <a:t>Forest 		Okanogan-Wenatchee	Wenatchee, WA							</a:t>
            </a:r>
          </a:p>
          <a:p>
            <a:r>
              <a:rPr lang="en-US" sz="1200" dirty="0">
                <a:solidFill>
                  <a:schemeClr val="bg1"/>
                </a:solidFill>
              </a:rPr>
              <a:t>Service		National Forest								</a:t>
            </a:r>
          </a:p>
        </p:txBody>
      </p:sp>
      <p:pic>
        <p:nvPicPr>
          <p:cNvPr id="5" name="Picture 4"/>
          <p:cNvPicPr>
            <a:picLocks noChangeAspect="1"/>
          </p:cNvPicPr>
          <p:nvPr/>
        </p:nvPicPr>
        <p:blipFill>
          <a:blip r:embed="rId5"/>
          <a:stretch>
            <a:fillRect/>
          </a:stretch>
        </p:blipFill>
        <p:spPr>
          <a:xfrm>
            <a:off x="537210" y="949192"/>
            <a:ext cx="8149590" cy="5054038"/>
          </a:xfrm>
          <a:prstGeom prst="rect">
            <a:avLst/>
          </a:prstGeom>
        </p:spPr>
      </p:pic>
    </p:spTree>
    <p:extLst>
      <p:ext uri="{BB962C8B-B14F-4D97-AF65-F5344CB8AC3E}">
        <p14:creationId xmlns:p14="http://schemas.microsoft.com/office/powerpoint/2010/main" val="23152089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457200" y="855182"/>
            <a:ext cx="8229600" cy="562456"/>
          </a:xfrm>
        </p:spPr>
        <p:txBody>
          <a:bodyPr>
            <a:normAutofit fontScale="90000"/>
          </a:bodyPr>
          <a:lstStyle/>
          <a:p>
            <a:r>
              <a:rPr lang="en-US" dirty="0"/>
              <a:t>Purpose and Need</a:t>
            </a:r>
            <a:endParaRPr lang="en-US" dirty="0">
              <a:latin typeface="Helvetica" pitchFamily="34" charset="0"/>
            </a:endParaRPr>
          </a:p>
        </p:txBody>
      </p:sp>
      <p:sp>
        <p:nvSpPr>
          <p:cNvPr id="3" name="Content Placeholder 2"/>
          <p:cNvSpPr>
            <a:spLocks noGrp="1"/>
          </p:cNvSpPr>
          <p:nvPr>
            <p:ph sz="half" idx="1"/>
          </p:nvPr>
        </p:nvSpPr>
        <p:spPr>
          <a:xfrm>
            <a:off x="457200" y="1600200"/>
            <a:ext cx="8168640" cy="4525963"/>
          </a:xfrm>
        </p:spPr>
        <p:txBody>
          <a:bodyPr>
            <a:normAutofit fontScale="70000" lnSpcReduction="20000"/>
          </a:bodyPr>
          <a:lstStyle/>
          <a:p>
            <a:pPr marL="0" indent="0">
              <a:lnSpc>
                <a:spcPct val="120000"/>
              </a:lnSpc>
              <a:buNone/>
            </a:pPr>
            <a:r>
              <a:rPr lang="en-US" dirty="0"/>
              <a:t>The primary purpose of this project is to create a more resilient terrestrial and aquatic landscape to:</a:t>
            </a:r>
          </a:p>
          <a:p>
            <a:pPr lvl="1">
              <a:lnSpc>
                <a:spcPct val="120000"/>
              </a:lnSpc>
            </a:pPr>
            <a:r>
              <a:rPr lang="en-US" dirty="0"/>
              <a:t>Address conditions that have departed from the historical range of variability to reduce the risk of wildfire and other disturbances to protect lives, communities, and ecological values.</a:t>
            </a:r>
          </a:p>
          <a:p>
            <a:pPr lvl="1">
              <a:lnSpc>
                <a:spcPct val="120000"/>
              </a:lnSpc>
            </a:pPr>
            <a:r>
              <a:rPr lang="en-US" dirty="0"/>
              <a:t>Promote better outcomes for a broad spectrum of ecological, social, and community resources and values in a manner that recognizes and responds to the important role of natural fire and helps mitigate risk in the wildland urban interface while providing for sustainable user access.</a:t>
            </a:r>
          </a:p>
          <a:p>
            <a:pPr lvl="1">
              <a:lnSpc>
                <a:spcPct val="120000"/>
              </a:lnSpc>
            </a:pPr>
            <a:r>
              <a:rPr lang="en-US" dirty="0"/>
              <a:t>Protect and restore watershed conditions that maintain uplands, late-successional habitat and large and old trees, riparian and instream habitat, and water quality and quantity for the benefit of communities and native fish and wildlife.</a:t>
            </a:r>
          </a:p>
          <a:p>
            <a:pPr lvl="1">
              <a:lnSpc>
                <a:spcPct val="120000"/>
              </a:lnSpc>
            </a:pPr>
            <a:r>
              <a:rPr lang="en-US" dirty="0"/>
              <a:t>Design and implement treatments to support the recovery of threatened, endangered, and sensitive species.</a:t>
            </a:r>
          </a:p>
          <a:p>
            <a:pPr marL="0" indent="0">
              <a:buNone/>
            </a:pPr>
            <a:endParaRPr lang="en-US" sz="1800" dirty="0">
              <a:solidFill>
                <a:srgbClr val="FF0000"/>
              </a:solidFill>
            </a:endParaRPr>
          </a:p>
        </p:txBody>
      </p:sp>
      <p:sp>
        <p:nvSpPr>
          <p:cNvPr id="16" name="Rectangle 15"/>
          <p:cNvSpPr/>
          <p:nvPr/>
        </p:nvSpPr>
        <p:spPr>
          <a:xfrm>
            <a:off x="0" y="412"/>
            <a:ext cx="9144000" cy="854770"/>
          </a:xfrm>
          <a:prstGeom prst="rect">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 name="TextBox 19"/>
          <p:cNvSpPr txBox="1"/>
          <p:nvPr/>
        </p:nvSpPr>
        <p:spPr>
          <a:xfrm>
            <a:off x="904871" y="513576"/>
            <a:ext cx="5086357" cy="276999"/>
          </a:xfrm>
          <a:prstGeom prst="rect">
            <a:avLst/>
          </a:prstGeom>
          <a:noFill/>
        </p:spPr>
        <p:txBody>
          <a:bodyPr wrap="square" rtlCol="0">
            <a:spAutoFit/>
          </a:bodyPr>
          <a:lstStyle/>
          <a:p>
            <a:r>
              <a:rPr lang="en-US" sz="1200" dirty="0">
                <a:solidFill>
                  <a:schemeClr val="bg1"/>
                </a:solidFill>
              </a:rPr>
              <a:t>United States Department of Agriculture</a:t>
            </a:r>
          </a:p>
        </p:txBody>
      </p:sp>
      <p:sp>
        <p:nvSpPr>
          <p:cNvPr id="21" name="Rectangle 20"/>
          <p:cNvSpPr/>
          <p:nvPr/>
        </p:nvSpPr>
        <p:spPr>
          <a:xfrm>
            <a:off x="0" y="6003230"/>
            <a:ext cx="9144000" cy="854770"/>
          </a:xfrm>
          <a:prstGeom prst="rect">
            <a:avLst/>
          </a:prstGeom>
          <a:solidFill>
            <a:srgbClr val="000000"/>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22" name="Picture Placeholder 18" descr="white fs.tif"/>
          <p:cNvPicPr>
            <a:picLocks noChangeAspect="1"/>
          </p:cNvPicPr>
          <p:nvPr/>
        </p:nvPicPr>
        <p:blipFill>
          <a:blip r:embed="rId2" cstate="print">
            <a:extLst>
              <a:ext uri="{28A0092B-C50C-407E-A947-70E740481C1C}">
                <a14:useLocalDpi xmlns:a14="http://schemas.microsoft.com/office/drawing/2010/main"/>
              </a:ext>
            </a:extLst>
          </a:blip>
          <a:srcRect t="-3953" b="-3953"/>
          <a:stretch>
            <a:fillRect/>
          </a:stretch>
        </p:blipFill>
        <p:spPr>
          <a:xfrm>
            <a:off x="307975" y="6072952"/>
            <a:ext cx="569913" cy="708025"/>
          </a:xfrm>
          <a:prstGeom prst="rect">
            <a:avLst/>
          </a:prstGeom>
        </p:spPr>
      </p:pic>
      <p:pic>
        <p:nvPicPr>
          <p:cNvPr id="24" name="Picture 23" descr="USDA_white.psd"/>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288069" y="256554"/>
            <a:ext cx="638289" cy="436642"/>
          </a:xfrm>
          <a:prstGeom prst="rect">
            <a:avLst/>
          </a:prstGeom>
        </p:spPr>
      </p:pic>
      <p:sp>
        <p:nvSpPr>
          <p:cNvPr id="9" name="TextBox 8"/>
          <p:cNvSpPr txBox="1"/>
          <p:nvPr/>
        </p:nvSpPr>
        <p:spPr>
          <a:xfrm>
            <a:off x="899160" y="6355080"/>
            <a:ext cx="7452360" cy="461665"/>
          </a:xfrm>
          <a:prstGeom prst="rect">
            <a:avLst/>
          </a:prstGeom>
          <a:noFill/>
        </p:spPr>
        <p:txBody>
          <a:bodyPr wrap="square" rtlCol="0">
            <a:spAutoFit/>
          </a:bodyPr>
          <a:lstStyle/>
          <a:p>
            <a:r>
              <a:rPr lang="en-US" sz="1200" dirty="0">
                <a:solidFill>
                  <a:schemeClr val="bg1"/>
                </a:solidFill>
              </a:rPr>
              <a:t>Forest 		Okanogan-Wenatchee	Wenatchee, WA							</a:t>
            </a:r>
          </a:p>
          <a:p>
            <a:r>
              <a:rPr lang="en-US" sz="1200" dirty="0">
                <a:solidFill>
                  <a:schemeClr val="bg1"/>
                </a:solidFill>
              </a:rPr>
              <a:t>Service		National Forest								</a:t>
            </a:r>
          </a:p>
        </p:txBody>
      </p:sp>
    </p:spTree>
    <p:extLst>
      <p:ext uri="{BB962C8B-B14F-4D97-AF65-F5344CB8AC3E}">
        <p14:creationId xmlns:p14="http://schemas.microsoft.com/office/powerpoint/2010/main" val="15841260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457200" y="855182"/>
            <a:ext cx="8229600" cy="562456"/>
          </a:xfrm>
        </p:spPr>
        <p:txBody>
          <a:bodyPr>
            <a:normAutofit fontScale="90000"/>
          </a:bodyPr>
          <a:lstStyle/>
          <a:p>
            <a:r>
              <a:rPr lang="en-US" dirty="0"/>
              <a:t>Need</a:t>
            </a:r>
            <a:endParaRPr lang="en-US" dirty="0">
              <a:latin typeface="Helvetica" pitchFamily="34" charset="0"/>
            </a:endParaRPr>
          </a:p>
        </p:txBody>
      </p:sp>
      <p:sp>
        <p:nvSpPr>
          <p:cNvPr id="3" name="Content Placeholder 2"/>
          <p:cNvSpPr>
            <a:spLocks noGrp="1"/>
          </p:cNvSpPr>
          <p:nvPr>
            <p:ph sz="half" idx="1"/>
          </p:nvPr>
        </p:nvSpPr>
        <p:spPr>
          <a:xfrm>
            <a:off x="457200" y="1517175"/>
            <a:ext cx="8168640" cy="4525963"/>
          </a:xfrm>
        </p:spPr>
        <p:txBody>
          <a:bodyPr>
            <a:normAutofit fontScale="92500" lnSpcReduction="20000"/>
          </a:bodyPr>
          <a:lstStyle/>
          <a:p>
            <a:r>
              <a:rPr lang="en-US" sz="1800" dirty="0"/>
              <a:t>Create and maintain successional pathways that provide the amount and spatial arrangement of forest conditions that increase resilience to natural disturbance and sustainability.</a:t>
            </a:r>
          </a:p>
          <a:p>
            <a:r>
              <a:rPr lang="en-US" sz="1800" dirty="0"/>
              <a:t>Improve habitat conditions within Late-Successional Reserves while reducing risk to stand replacing fires.</a:t>
            </a:r>
          </a:p>
          <a:p>
            <a:r>
              <a:rPr lang="en-US" sz="1800" dirty="0"/>
              <a:t>Maintain, enhance, or accelerate the development of large and old trees and increase proportion of old forest structure.</a:t>
            </a:r>
          </a:p>
          <a:p>
            <a:r>
              <a:rPr lang="en-US" sz="1800" dirty="0"/>
              <a:t>Conserve the existing spotted owl and old forest habitat, and identify and implement vegetation treatments to develop additional habitat in the most sustainable landscape location.</a:t>
            </a:r>
          </a:p>
          <a:p>
            <a:r>
              <a:rPr lang="en-US" sz="1800" dirty="0"/>
              <a:t>Support biodiversity by restoring, enhancing, and/or maintaining unique habitats including aspen, white bark pine, meadows, and huckleberry fields.</a:t>
            </a:r>
          </a:p>
          <a:p>
            <a:r>
              <a:rPr lang="en-US" sz="1800" dirty="0"/>
              <a:t>Reduce impacts from fire and return fire as a natural element of the landscape.</a:t>
            </a:r>
          </a:p>
          <a:p>
            <a:r>
              <a:rPr lang="en-US" sz="1800" dirty="0"/>
              <a:t>Reduce risk of fire on National Forest System lands in the Wildland Urban Interface.</a:t>
            </a:r>
          </a:p>
          <a:p>
            <a:r>
              <a:rPr lang="en-US" sz="1800" dirty="0"/>
              <a:t>Improve habitat connectivity for Chinook Salmon, Bull Trout, and Steelhead by removing barriers to fish passage.</a:t>
            </a:r>
          </a:p>
          <a:p>
            <a:r>
              <a:rPr lang="en-US" sz="1800" dirty="0"/>
              <a:t>Improve aquatic habitat, including instream, riparian, banks, and floodplains</a:t>
            </a:r>
          </a:p>
          <a:p>
            <a:r>
              <a:rPr lang="en-US" sz="1800" dirty="0"/>
              <a:t>Reduce road related impacts to improve terrestrial and aquatic habitat quality (connectivity, disturbance, sediment).</a:t>
            </a:r>
            <a:endParaRPr lang="en-US" sz="1800" dirty="0">
              <a:solidFill>
                <a:srgbClr val="FF0000"/>
              </a:solidFill>
            </a:endParaRPr>
          </a:p>
        </p:txBody>
      </p:sp>
      <p:sp>
        <p:nvSpPr>
          <p:cNvPr id="16" name="Rectangle 15"/>
          <p:cNvSpPr/>
          <p:nvPr/>
        </p:nvSpPr>
        <p:spPr>
          <a:xfrm>
            <a:off x="0" y="412"/>
            <a:ext cx="9144000" cy="854770"/>
          </a:xfrm>
          <a:prstGeom prst="rect">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 name="TextBox 19"/>
          <p:cNvSpPr txBox="1"/>
          <p:nvPr/>
        </p:nvSpPr>
        <p:spPr>
          <a:xfrm>
            <a:off x="904871" y="513576"/>
            <a:ext cx="5086357" cy="276999"/>
          </a:xfrm>
          <a:prstGeom prst="rect">
            <a:avLst/>
          </a:prstGeom>
          <a:noFill/>
        </p:spPr>
        <p:txBody>
          <a:bodyPr wrap="square" rtlCol="0">
            <a:spAutoFit/>
          </a:bodyPr>
          <a:lstStyle/>
          <a:p>
            <a:r>
              <a:rPr lang="en-US" sz="1200" dirty="0">
                <a:solidFill>
                  <a:schemeClr val="bg1"/>
                </a:solidFill>
              </a:rPr>
              <a:t>United States Department of Agriculture</a:t>
            </a:r>
          </a:p>
        </p:txBody>
      </p:sp>
      <p:sp>
        <p:nvSpPr>
          <p:cNvPr id="21" name="Rectangle 20"/>
          <p:cNvSpPr/>
          <p:nvPr/>
        </p:nvSpPr>
        <p:spPr>
          <a:xfrm>
            <a:off x="0" y="6003230"/>
            <a:ext cx="9144000" cy="854770"/>
          </a:xfrm>
          <a:prstGeom prst="rect">
            <a:avLst/>
          </a:prstGeom>
          <a:solidFill>
            <a:srgbClr val="000000"/>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22" name="Picture Placeholder 18" descr="white fs.tif"/>
          <p:cNvPicPr>
            <a:picLocks noChangeAspect="1"/>
          </p:cNvPicPr>
          <p:nvPr/>
        </p:nvPicPr>
        <p:blipFill>
          <a:blip r:embed="rId2" cstate="print">
            <a:extLst>
              <a:ext uri="{28A0092B-C50C-407E-A947-70E740481C1C}">
                <a14:useLocalDpi xmlns:a14="http://schemas.microsoft.com/office/drawing/2010/main"/>
              </a:ext>
            </a:extLst>
          </a:blip>
          <a:srcRect t="-3953" b="-3953"/>
          <a:stretch>
            <a:fillRect/>
          </a:stretch>
        </p:blipFill>
        <p:spPr>
          <a:xfrm>
            <a:off x="307975" y="6072952"/>
            <a:ext cx="569913" cy="708025"/>
          </a:xfrm>
          <a:prstGeom prst="rect">
            <a:avLst/>
          </a:prstGeom>
        </p:spPr>
      </p:pic>
      <p:pic>
        <p:nvPicPr>
          <p:cNvPr id="24" name="Picture 23" descr="USDA_white.psd"/>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288069" y="256554"/>
            <a:ext cx="638289" cy="436642"/>
          </a:xfrm>
          <a:prstGeom prst="rect">
            <a:avLst/>
          </a:prstGeom>
        </p:spPr>
      </p:pic>
      <p:sp>
        <p:nvSpPr>
          <p:cNvPr id="9" name="TextBox 8"/>
          <p:cNvSpPr txBox="1"/>
          <p:nvPr/>
        </p:nvSpPr>
        <p:spPr>
          <a:xfrm>
            <a:off x="899160" y="6355080"/>
            <a:ext cx="7452360" cy="461665"/>
          </a:xfrm>
          <a:prstGeom prst="rect">
            <a:avLst/>
          </a:prstGeom>
          <a:noFill/>
        </p:spPr>
        <p:txBody>
          <a:bodyPr wrap="square" rtlCol="0">
            <a:spAutoFit/>
          </a:bodyPr>
          <a:lstStyle/>
          <a:p>
            <a:r>
              <a:rPr lang="en-US" sz="1200" dirty="0">
                <a:solidFill>
                  <a:schemeClr val="bg1"/>
                </a:solidFill>
              </a:rPr>
              <a:t>Forest 		Okanogan-Wenatchee	Wenatchee, WA							</a:t>
            </a:r>
          </a:p>
          <a:p>
            <a:r>
              <a:rPr lang="en-US" sz="1200" dirty="0">
                <a:solidFill>
                  <a:schemeClr val="bg1"/>
                </a:solidFill>
              </a:rPr>
              <a:t>Service		National Forest								</a:t>
            </a:r>
          </a:p>
        </p:txBody>
      </p:sp>
    </p:spTree>
    <p:extLst>
      <p:ext uri="{BB962C8B-B14F-4D97-AF65-F5344CB8AC3E}">
        <p14:creationId xmlns:p14="http://schemas.microsoft.com/office/powerpoint/2010/main" val="24669998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205740" y="1019492"/>
            <a:ext cx="8862060" cy="733807"/>
          </a:xfrm>
        </p:spPr>
        <p:txBody>
          <a:bodyPr>
            <a:normAutofit fontScale="90000"/>
          </a:bodyPr>
          <a:lstStyle/>
          <a:p>
            <a:r>
              <a:rPr lang="en-US" sz="3600" dirty="0">
                <a:latin typeface="Helvetica" pitchFamily="34" charset="0"/>
              </a:rPr>
              <a:t>Condition-Based Management Strategy</a:t>
            </a:r>
            <a:r>
              <a:rPr lang="en-US" dirty="0">
                <a:latin typeface="Helvetica" pitchFamily="34" charset="0"/>
              </a:rPr>
              <a:t/>
            </a:r>
            <a:br>
              <a:rPr lang="en-US" dirty="0">
                <a:latin typeface="Helvetica" pitchFamily="34" charset="0"/>
              </a:rPr>
            </a:br>
            <a:endParaRPr lang="en-US" dirty="0">
              <a:latin typeface="Helvetica" pitchFamily="34" charset="0"/>
            </a:endParaRPr>
          </a:p>
        </p:txBody>
      </p:sp>
      <p:sp>
        <p:nvSpPr>
          <p:cNvPr id="3" name="Content Placeholder 2"/>
          <p:cNvSpPr>
            <a:spLocks noGrp="1"/>
          </p:cNvSpPr>
          <p:nvPr>
            <p:ph sz="half" idx="1"/>
          </p:nvPr>
        </p:nvSpPr>
        <p:spPr>
          <a:xfrm>
            <a:off x="457200" y="1600200"/>
            <a:ext cx="8168640" cy="4525963"/>
          </a:xfrm>
        </p:spPr>
        <p:txBody>
          <a:bodyPr>
            <a:normAutofit/>
          </a:bodyPr>
          <a:lstStyle/>
          <a:p>
            <a:r>
              <a:rPr lang="en-US" dirty="0"/>
              <a:t>“Flexible toolbox approach” is a condition-based management strategy that allows predetermined treatments to be aligned, prior to implementation, with current conditions on the ground. </a:t>
            </a:r>
          </a:p>
          <a:p>
            <a:r>
              <a:rPr lang="en-US" dirty="0" smtClean="0"/>
              <a:t>With </a:t>
            </a:r>
            <a:r>
              <a:rPr lang="en-US" dirty="0"/>
              <a:t>the flexible toolbox approach, a suite of potential treatment types and intensities are proposed and analyzed as a response to specific resource conditions.</a:t>
            </a:r>
            <a:endParaRPr lang="en-US" dirty="0">
              <a:solidFill>
                <a:srgbClr val="FF0000"/>
              </a:solidFill>
            </a:endParaRPr>
          </a:p>
        </p:txBody>
      </p:sp>
      <p:sp>
        <p:nvSpPr>
          <p:cNvPr id="16" name="Rectangle 15"/>
          <p:cNvSpPr/>
          <p:nvPr/>
        </p:nvSpPr>
        <p:spPr>
          <a:xfrm>
            <a:off x="0" y="412"/>
            <a:ext cx="9144000" cy="854770"/>
          </a:xfrm>
          <a:prstGeom prst="rect">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 name="TextBox 19"/>
          <p:cNvSpPr txBox="1"/>
          <p:nvPr/>
        </p:nvSpPr>
        <p:spPr>
          <a:xfrm>
            <a:off x="904871" y="513576"/>
            <a:ext cx="5086357" cy="276999"/>
          </a:xfrm>
          <a:prstGeom prst="rect">
            <a:avLst/>
          </a:prstGeom>
          <a:noFill/>
        </p:spPr>
        <p:txBody>
          <a:bodyPr wrap="square" rtlCol="0">
            <a:spAutoFit/>
          </a:bodyPr>
          <a:lstStyle/>
          <a:p>
            <a:r>
              <a:rPr lang="en-US" sz="1200" dirty="0">
                <a:solidFill>
                  <a:schemeClr val="bg1"/>
                </a:solidFill>
              </a:rPr>
              <a:t>United States Department of Agriculture</a:t>
            </a:r>
          </a:p>
        </p:txBody>
      </p:sp>
      <p:sp>
        <p:nvSpPr>
          <p:cNvPr id="21" name="Rectangle 20"/>
          <p:cNvSpPr/>
          <p:nvPr/>
        </p:nvSpPr>
        <p:spPr>
          <a:xfrm>
            <a:off x="0" y="6003230"/>
            <a:ext cx="9144000" cy="854770"/>
          </a:xfrm>
          <a:prstGeom prst="rect">
            <a:avLst/>
          </a:prstGeom>
          <a:solidFill>
            <a:srgbClr val="000000"/>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22" name="Picture Placeholder 18" descr="white fs.tif"/>
          <p:cNvPicPr>
            <a:picLocks noChangeAspect="1"/>
          </p:cNvPicPr>
          <p:nvPr/>
        </p:nvPicPr>
        <p:blipFill>
          <a:blip r:embed="rId3" cstate="print">
            <a:extLst>
              <a:ext uri="{28A0092B-C50C-407E-A947-70E740481C1C}">
                <a14:useLocalDpi xmlns:a14="http://schemas.microsoft.com/office/drawing/2010/main"/>
              </a:ext>
            </a:extLst>
          </a:blip>
          <a:srcRect t="-3953" b="-3953"/>
          <a:stretch>
            <a:fillRect/>
          </a:stretch>
        </p:blipFill>
        <p:spPr>
          <a:xfrm>
            <a:off x="307975" y="6072952"/>
            <a:ext cx="569913" cy="708025"/>
          </a:xfrm>
          <a:prstGeom prst="rect">
            <a:avLst/>
          </a:prstGeom>
        </p:spPr>
      </p:pic>
      <p:pic>
        <p:nvPicPr>
          <p:cNvPr id="24" name="Picture 23" descr="USDA_white.psd"/>
          <p:cNvPicPr>
            <a:picLocks noChangeAspect="1"/>
          </p:cNvPicPr>
          <p:nvPr/>
        </p:nvPicPr>
        <p:blipFill>
          <a:blip r:embed="rId4" cstate="print">
            <a:extLst>
              <a:ext uri="{28A0092B-C50C-407E-A947-70E740481C1C}">
                <a14:useLocalDpi xmlns:a14="http://schemas.microsoft.com/office/drawing/2010/main"/>
              </a:ext>
            </a:extLst>
          </a:blip>
          <a:stretch>
            <a:fillRect/>
          </a:stretch>
        </p:blipFill>
        <p:spPr>
          <a:xfrm>
            <a:off x="288069" y="256554"/>
            <a:ext cx="638289" cy="436642"/>
          </a:xfrm>
          <a:prstGeom prst="rect">
            <a:avLst/>
          </a:prstGeom>
        </p:spPr>
      </p:pic>
      <p:sp>
        <p:nvSpPr>
          <p:cNvPr id="9" name="TextBox 8"/>
          <p:cNvSpPr txBox="1"/>
          <p:nvPr/>
        </p:nvSpPr>
        <p:spPr>
          <a:xfrm>
            <a:off x="899160" y="6355080"/>
            <a:ext cx="7452360" cy="461665"/>
          </a:xfrm>
          <a:prstGeom prst="rect">
            <a:avLst/>
          </a:prstGeom>
          <a:noFill/>
        </p:spPr>
        <p:txBody>
          <a:bodyPr wrap="square" rtlCol="0">
            <a:spAutoFit/>
          </a:bodyPr>
          <a:lstStyle/>
          <a:p>
            <a:r>
              <a:rPr lang="en-US" sz="1200" dirty="0">
                <a:solidFill>
                  <a:schemeClr val="bg1"/>
                </a:solidFill>
              </a:rPr>
              <a:t>Forest 		Okanogan-Wenatchee	Wenatchee, WA							</a:t>
            </a:r>
          </a:p>
          <a:p>
            <a:r>
              <a:rPr lang="en-US" sz="1200" dirty="0">
                <a:solidFill>
                  <a:schemeClr val="bg1"/>
                </a:solidFill>
              </a:rPr>
              <a:t>Service		National Forest								</a:t>
            </a:r>
          </a:p>
        </p:txBody>
      </p:sp>
    </p:spTree>
    <p:extLst>
      <p:ext uri="{BB962C8B-B14F-4D97-AF65-F5344CB8AC3E}">
        <p14:creationId xmlns:p14="http://schemas.microsoft.com/office/powerpoint/2010/main" val="513439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457200" y="855182"/>
            <a:ext cx="8229600" cy="854770"/>
          </a:xfrm>
        </p:spPr>
        <p:txBody>
          <a:bodyPr>
            <a:normAutofit/>
          </a:bodyPr>
          <a:lstStyle/>
          <a:p>
            <a:r>
              <a:rPr lang="en-US" sz="3600" dirty="0">
                <a:latin typeface="Helvetica" pitchFamily="34" charset="0"/>
              </a:rPr>
              <a:t>Why invest in landscape evaluation?</a:t>
            </a:r>
          </a:p>
        </p:txBody>
      </p:sp>
      <p:sp>
        <p:nvSpPr>
          <p:cNvPr id="3" name="Content Placeholder 2"/>
          <p:cNvSpPr>
            <a:spLocks noGrp="1"/>
          </p:cNvSpPr>
          <p:nvPr>
            <p:ph sz="half" idx="1"/>
          </p:nvPr>
        </p:nvSpPr>
        <p:spPr>
          <a:xfrm>
            <a:off x="457200" y="1702650"/>
            <a:ext cx="8168640" cy="4791935"/>
          </a:xfrm>
        </p:spPr>
        <p:txBody>
          <a:bodyPr>
            <a:normAutofit fontScale="47500" lnSpcReduction="20000"/>
          </a:bodyPr>
          <a:lstStyle/>
          <a:p>
            <a:r>
              <a:rPr lang="en-US" sz="4500" dirty="0"/>
              <a:t>Each Landscape Evaluation can </a:t>
            </a:r>
            <a:r>
              <a:rPr lang="en-US" sz="4500" b="1" dirty="0"/>
              <a:t>support multiple project NEPA decisions. </a:t>
            </a:r>
          </a:p>
          <a:p>
            <a:r>
              <a:rPr lang="en-US" sz="4500" dirty="0"/>
              <a:t>Purpose and need statements and proposed actions will be better supported with landscape- and patch-level information. This should result in fewer misidentified proposed treatment areas and missed treatment opportunities, improving layout efficiency of projects. </a:t>
            </a:r>
            <a:endParaRPr lang="en-US" sz="4500" dirty="0" smtClean="0"/>
          </a:p>
          <a:p>
            <a:r>
              <a:rPr lang="en-US" sz="4500" b="1" dirty="0" smtClean="0"/>
              <a:t>Better integration across resource disciplines</a:t>
            </a:r>
            <a:r>
              <a:rPr lang="en-US" sz="4500" dirty="0" smtClean="0"/>
              <a:t> will reduce resource conflicts and provide a high level of ownership in restoration projects. </a:t>
            </a:r>
          </a:p>
          <a:p>
            <a:r>
              <a:rPr lang="en-US" sz="4500" dirty="0" smtClean="0"/>
              <a:t>Landscape </a:t>
            </a:r>
            <a:r>
              <a:rPr lang="en-US" sz="4500" dirty="0"/>
              <a:t>Evaluations will provide better information on which to base decisions about the location, scope, and priority of various potential projects, so that limited resources for treatments are used where they provide the greatest benefits. </a:t>
            </a:r>
          </a:p>
          <a:p>
            <a:r>
              <a:rPr lang="en-US" sz="4500" b="1" dirty="0"/>
              <a:t>A focused project design </a:t>
            </a:r>
            <a:r>
              <a:rPr lang="en-US" sz="4500" dirty="0"/>
              <a:t>and integrated purpose and need statement should simplify the NEPA process by </a:t>
            </a:r>
            <a:r>
              <a:rPr lang="en-US" sz="4500" b="1" dirty="0"/>
              <a:t>reducing unresolved conflict and limiting alternative development. </a:t>
            </a:r>
          </a:p>
        </p:txBody>
      </p:sp>
      <p:sp>
        <p:nvSpPr>
          <p:cNvPr id="16" name="Rectangle 15"/>
          <p:cNvSpPr/>
          <p:nvPr/>
        </p:nvSpPr>
        <p:spPr>
          <a:xfrm>
            <a:off x="0" y="412"/>
            <a:ext cx="9144000" cy="854770"/>
          </a:xfrm>
          <a:prstGeom prst="rect">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 name="TextBox 19"/>
          <p:cNvSpPr txBox="1"/>
          <p:nvPr/>
        </p:nvSpPr>
        <p:spPr>
          <a:xfrm>
            <a:off x="904871" y="513576"/>
            <a:ext cx="5086357" cy="276999"/>
          </a:xfrm>
          <a:prstGeom prst="rect">
            <a:avLst/>
          </a:prstGeom>
          <a:noFill/>
        </p:spPr>
        <p:txBody>
          <a:bodyPr wrap="square" rtlCol="0">
            <a:spAutoFit/>
          </a:bodyPr>
          <a:lstStyle/>
          <a:p>
            <a:r>
              <a:rPr lang="en-US" sz="1200" dirty="0">
                <a:solidFill>
                  <a:schemeClr val="bg1"/>
                </a:solidFill>
              </a:rPr>
              <a:t>United States Department of Agriculture</a:t>
            </a:r>
          </a:p>
        </p:txBody>
      </p:sp>
      <p:sp>
        <p:nvSpPr>
          <p:cNvPr id="21" name="Rectangle 20"/>
          <p:cNvSpPr/>
          <p:nvPr/>
        </p:nvSpPr>
        <p:spPr>
          <a:xfrm>
            <a:off x="0" y="6003230"/>
            <a:ext cx="9144000" cy="854770"/>
          </a:xfrm>
          <a:prstGeom prst="rect">
            <a:avLst/>
          </a:prstGeom>
          <a:solidFill>
            <a:srgbClr val="000000"/>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22" name="Picture Placeholder 18" descr="white fs.tif"/>
          <p:cNvPicPr>
            <a:picLocks noChangeAspect="1"/>
          </p:cNvPicPr>
          <p:nvPr/>
        </p:nvPicPr>
        <p:blipFill>
          <a:blip r:embed="rId2" cstate="print">
            <a:extLst>
              <a:ext uri="{28A0092B-C50C-407E-A947-70E740481C1C}">
                <a14:useLocalDpi xmlns:a14="http://schemas.microsoft.com/office/drawing/2010/main"/>
              </a:ext>
            </a:extLst>
          </a:blip>
          <a:srcRect t="-3953" b="-3953"/>
          <a:stretch>
            <a:fillRect/>
          </a:stretch>
        </p:blipFill>
        <p:spPr>
          <a:xfrm>
            <a:off x="307975" y="6072952"/>
            <a:ext cx="569913" cy="708025"/>
          </a:xfrm>
          <a:prstGeom prst="rect">
            <a:avLst/>
          </a:prstGeom>
        </p:spPr>
      </p:pic>
      <p:pic>
        <p:nvPicPr>
          <p:cNvPr id="24" name="Picture 23" descr="USDA_white.psd"/>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288069" y="256554"/>
            <a:ext cx="638289" cy="436642"/>
          </a:xfrm>
          <a:prstGeom prst="rect">
            <a:avLst/>
          </a:prstGeom>
        </p:spPr>
      </p:pic>
      <p:sp>
        <p:nvSpPr>
          <p:cNvPr id="9" name="TextBox 8"/>
          <p:cNvSpPr txBox="1"/>
          <p:nvPr/>
        </p:nvSpPr>
        <p:spPr>
          <a:xfrm>
            <a:off x="899160" y="6355080"/>
            <a:ext cx="7452360" cy="461665"/>
          </a:xfrm>
          <a:prstGeom prst="rect">
            <a:avLst/>
          </a:prstGeom>
          <a:noFill/>
        </p:spPr>
        <p:txBody>
          <a:bodyPr wrap="square" rtlCol="0">
            <a:spAutoFit/>
          </a:bodyPr>
          <a:lstStyle/>
          <a:p>
            <a:r>
              <a:rPr lang="en-US" sz="1200" dirty="0">
                <a:solidFill>
                  <a:schemeClr val="bg1"/>
                </a:solidFill>
              </a:rPr>
              <a:t>Forest 		Okanogan-Wenatchee	Wenatchee, WA							</a:t>
            </a:r>
          </a:p>
          <a:p>
            <a:r>
              <a:rPr lang="en-US" sz="1200" dirty="0">
                <a:solidFill>
                  <a:schemeClr val="bg1"/>
                </a:solidFill>
              </a:rPr>
              <a:t>Service		National Forest								</a:t>
            </a:r>
          </a:p>
        </p:txBody>
      </p:sp>
      <p:sp>
        <p:nvSpPr>
          <p:cNvPr id="10" name="Title 1"/>
          <p:cNvSpPr txBox="1">
            <a:spLocks/>
          </p:cNvSpPr>
          <p:nvPr/>
        </p:nvSpPr>
        <p:spPr>
          <a:xfrm>
            <a:off x="190500" y="1479704"/>
            <a:ext cx="8785860" cy="417677"/>
          </a:xfrm>
          <a:prstGeom prst="rect">
            <a:avLst/>
          </a:prstGeom>
        </p:spPr>
        <p:txBody>
          <a:bodyPr vert="horz" lIns="91440" tIns="45720" rIns="91440" bIns="45720" rtlCol="0" anchor="ctr">
            <a:normAutofit fontScale="25000" lnSpcReduction="20000"/>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spcBef>
                <a:spcPts val="0"/>
              </a:spcBef>
            </a:pPr>
            <a:r>
              <a:rPr lang="en-US" dirty="0"/>
              <a:t/>
            </a:r>
            <a:br>
              <a:rPr lang="en-US" dirty="0"/>
            </a:br>
            <a:r>
              <a:rPr lang="en-US" sz="4800" b="1" dirty="0">
                <a:ln w="11430"/>
                <a:gradFill>
                  <a:gsLst>
                    <a:gs pos="0">
                      <a:srgbClr val="DD8047">
                        <a:tint val="70000"/>
                        <a:satMod val="245000"/>
                      </a:srgbClr>
                    </a:gs>
                    <a:gs pos="75000">
                      <a:srgbClr val="DD8047">
                        <a:tint val="90000"/>
                        <a:shade val="60000"/>
                        <a:satMod val="240000"/>
                      </a:srgbClr>
                    </a:gs>
                    <a:gs pos="100000">
                      <a:srgbClr val="DD8047">
                        <a:tint val="100000"/>
                        <a:shade val="50000"/>
                        <a:satMod val="240000"/>
                      </a:srgbClr>
                    </a:gs>
                  </a:gsLst>
                  <a:lin ang="5400000"/>
                </a:gradFill>
                <a:effectLst>
                  <a:outerShdw blurRad="50800" dist="39000" dir="5460000" algn="tl">
                    <a:srgbClr val="000000">
                      <a:alpha val="38000"/>
                    </a:srgbClr>
                  </a:outerShdw>
                </a:effectLst>
                <a:latin typeface="Tw Cen MT"/>
                <a:ea typeface="+mn-ea"/>
                <a:cs typeface="+mn-cs"/>
              </a:rPr>
              <a:t/>
            </a:r>
            <a:br>
              <a:rPr lang="en-US" sz="4800" b="1" dirty="0">
                <a:ln w="11430"/>
                <a:gradFill>
                  <a:gsLst>
                    <a:gs pos="0">
                      <a:srgbClr val="DD8047">
                        <a:tint val="70000"/>
                        <a:satMod val="245000"/>
                      </a:srgbClr>
                    </a:gs>
                    <a:gs pos="75000">
                      <a:srgbClr val="DD8047">
                        <a:tint val="90000"/>
                        <a:shade val="60000"/>
                        <a:satMod val="240000"/>
                      </a:srgbClr>
                    </a:gs>
                    <a:gs pos="100000">
                      <a:srgbClr val="DD8047">
                        <a:tint val="100000"/>
                        <a:shade val="50000"/>
                        <a:satMod val="240000"/>
                      </a:srgbClr>
                    </a:gs>
                  </a:gsLst>
                  <a:lin ang="5400000"/>
                </a:gradFill>
                <a:effectLst>
                  <a:outerShdw blurRad="50800" dist="39000" dir="5460000" algn="tl">
                    <a:srgbClr val="000000">
                      <a:alpha val="38000"/>
                    </a:srgbClr>
                  </a:outerShdw>
                </a:effectLst>
                <a:latin typeface="Tw Cen MT"/>
                <a:ea typeface="+mn-ea"/>
                <a:cs typeface="+mn-cs"/>
              </a:rPr>
            </a:br>
            <a:endParaRPr lang="en-US" dirty="0"/>
          </a:p>
        </p:txBody>
      </p:sp>
    </p:spTree>
    <p:extLst>
      <p:ext uri="{BB962C8B-B14F-4D97-AF65-F5344CB8AC3E}">
        <p14:creationId xmlns:p14="http://schemas.microsoft.com/office/powerpoint/2010/main" val="122302372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1210</TotalTime>
  <Words>1433</Words>
  <Application>Microsoft Office PowerPoint</Application>
  <PresentationFormat>On-screen Show (4:3)</PresentationFormat>
  <Paragraphs>106</Paragraphs>
  <Slides>11</Slides>
  <Notes>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Arial</vt:lpstr>
      <vt:lpstr>Calibri</vt:lpstr>
      <vt:lpstr>Helvetica</vt:lpstr>
      <vt:lpstr>Tw Cen MT</vt:lpstr>
      <vt:lpstr>Office Theme</vt:lpstr>
      <vt:lpstr>Modified NEPA Triangle</vt:lpstr>
      <vt:lpstr>Upper Wenatchee Pilot Project</vt:lpstr>
      <vt:lpstr>Project Goals</vt:lpstr>
      <vt:lpstr>PowerPoint Presentation</vt:lpstr>
      <vt:lpstr>PowerPoint Presentation</vt:lpstr>
      <vt:lpstr>Purpose and Need</vt:lpstr>
      <vt:lpstr>Need</vt:lpstr>
      <vt:lpstr>Condition-Based Management Strategy </vt:lpstr>
      <vt:lpstr>Why invest in landscape evaluation?</vt:lpstr>
      <vt:lpstr>PowerPoint Presentation</vt:lpstr>
      <vt:lpstr>PowerPoint Presentation</vt:lpstr>
    </vt:vector>
  </TitlesOfParts>
  <Company>USDA Forest Service</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Mary Horning</dc:creator>
  <cp:lastModifiedBy>Friesen, Cheryl -FS</cp:lastModifiedBy>
  <cp:revision>85</cp:revision>
  <cp:lastPrinted>2016-03-02T21:31:26Z</cp:lastPrinted>
  <dcterms:created xsi:type="dcterms:W3CDTF">2015-06-16T15:32:00Z</dcterms:created>
  <dcterms:modified xsi:type="dcterms:W3CDTF">2019-11-27T21:13:30Z</dcterms:modified>
</cp:coreProperties>
</file>