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367" r:id="rId3"/>
    <p:sldId id="506" r:id="rId4"/>
    <p:sldId id="510" r:id="rId5"/>
    <p:sldId id="511" r:id="rId6"/>
    <p:sldId id="507" r:id="rId7"/>
    <p:sldId id="508" r:id="rId8"/>
    <p:sldId id="509" r:id="rId9"/>
    <p:sldId id="513" r:id="rId10"/>
    <p:sldId id="514" r:id="rId11"/>
    <p:sldId id="515" r:id="rId12"/>
    <p:sldId id="519" r:id="rId13"/>
    <p:sldId id="482" r:id="rId14"/>
    <p:sldId id="517" r:id="rId15"/>
    <p:sldId id="454" r:id="rId16"/>
    <p:sldId id="455" r:id="rId17"/>
    <p:sldId id="51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eifle, Rod W (DFW)" initials="PRW(" lastIdx="31" clrIdx="0">
    <p:extLst/>
  </p:cmAuthor>
  <p:cmAuthor id="2" name="Richard Tveten" initials="RK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16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22T07:30:25.261" idx="3">
    <p:pos x="3614" y="3093"/>
    <p:text>I know that the term "forest health" is a dirty term for most people but should there be a bullet (or an addition to the "Riisk" bullet) for "healthy forests?"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6BFFC-BDC6-4A0A-ADDB-8FED235A5B89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9C1AE-C350-41A0-B7F5-99007EA48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6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C1AE-C350-41A0-B7F5-99007EA485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C1AE-C350-41A0-B7F5-99007EA485A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09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C1AE-C350-41A0-B7F5-99007EA485A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09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C1AE-C350-41A0-B7F5-99007EA485A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0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C1AE-C350-41A0-B7F5-99007EA485A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0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C1AE-C350-41A0-B7F5-99007EA485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9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C1AE-C350-41A0-B7F5-99007EA485A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0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C1AE-C350-41A0-B7F5-99007EA485A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0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C1AE-C350-41A0-B7F5-99007EA485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C1AE-C350-41A0-B7F5-99007EA485A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0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C1AE-C350-41A0-B7F5-99007EA485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9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9C1AE-C350-41A0-B7F5-99007EA485A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09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4223-1C09-42F3-B832-12205CC2E417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5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D518-0CFF-42FE-9281-8128CE144389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4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DF74-D898-4D14-B8FC-C42F497200D5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0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9D4D-5C8F-42A7-A422-18E1EEDD26ED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8D64-32A3-48EF-B9AE-3E9C6F4DA0EE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3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38E5-6CBE-4CFE-BFE3-8A2C0457E2EE}" type="datetime1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9F824-A3B1-4185-A705-D0AD6811FDB4}" type="datetime1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8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0586-CB0C-44CB-A60E-C78133302D80}" type="datetime1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9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1DB5-F2AB-4B68-A6FF-13C7F1CEB55C}" type="datetime1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3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7D692-48FD-47BA-896F-CA0AD4573E4B}" type="datetime1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8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90C6-6DD5-457F-8F47-484B7C6C73C3}" type="datetime1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4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95C5B-FB3A-493B-827D-E0D5826AF55A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913F8-2B70-41F1-AADC-F2F7785D3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4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keystone+image&amp;rls=com.microsoft:en-US:IE-Address&amp;biw=1099&amp;bih=611&amp;tbm=isch&amp;tbo=u&amp;source=univ&amp;sa=X&amp;ved=0CBwQsARqFQoTCIer2sfNhskCFU7MYwodliYMCA#imgrc=kt15LsMs4ErJlM%3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colockum+tarps&amp;source=images&amp;cd=&amp;cad=rja&amp;docid=yCsl9LMPLDNz4M&amp;tbnid=LLrSDlj5KHiPNM:&amp;ved=0CAUQjRw&amp;url=http://www.komonews.com/news/local/2-firefighters-injured-2-buildings-destroyed-in-Chelan-Co-wildfire--217301571.html&amp;ei=ja4nUrvnHO7VigL-r4GACw&amp;bvm=bv.51773540,d.cGE&amp;psig=AFQjCNHnhvs_rp6x8xWTamD89CDs_X7kKQ&amp;ust=13784185183834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04800"/>
            <a:ext cx="8915399" cy="1295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WDFW Forest Management Mission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838200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>
                <a:solidFill>
                  <a:srgbClr val="FFFF00"/>
                </a:solidFill>
              </a:rPr>
              <a:t>1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5638800" y="63730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3514" y="1634643"/>
            <a:ext cx="7239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263">
              <a:defRPr/>
            </a:pPr>
            <a:r>
              <a:rPr lang="en-US" sz="2800" dirty="0">
                <a:solidFill>
                  <a:srgbClr val="FFFF00"/>
                </a:solidFill>
                <a:latin typeface="Arial" charset="0"/>
                <a:cs typeface="Arial" charset="0"/>
              </a:rPr>
              <a:t>WDFW preserves, protects and perpetuates 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forests </a:t>
            </a:r>
            <a:r>
              <a:rPr lang="en-US" sz="2800" dirty="0">
                <a:solidFill>
                  <a:srgbClr val="FFFF00"/>
                </a:solidFill>
                <a:latin typeface="Arial" charset="0"/>
                <a:cs typeface="Arial" charset="0"/>
              </a:rPr>
              <a:t>as fish and wildlife habitat, while providing sustainable fish and wildlife recreational and commercial opportunities</a:t>
            </a:r>
            <a:r>
              <a:rPr lang="en-US" sz="28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.</a:t>
            </a:r>
          </a:p>
          <a:p>
            <a:pPr marL="68263">
              <a:defRPr/>
            </a:pPr>
            <a:endParaRPr lang="en-US" sz="28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68263"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To accomplish our mission we manage </a:t>
            </a:r>
            <a:r>
              <a:rPr lang="en-US" sz="2400" dirty="0">
                <a:solidFill>
                  <a:srgbClr val="FFFF00"/>
                </a:solidFill>
                <a:latin typeface="Arial" charset="0"/>
                <a:cs typeface="Arial" charset="0"/>
              </a:rPr>
              <a:t>for </a:t>
            </a:r>
            <a:endParaRPr lang="en-US" sz="24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411163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  <a:cs typeface="Arial" charset="0"/>
              </a:rPr>
              <a:t>E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cological integrity</a:t>
            </a:r>
          </a:p>
          <a:p>
            <a:pPr marL="411163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  <a:latin typeface="Arial" charset="0"/>
                <a:cs typeface="Arial" charset="0"/>
              </a:rPr>
              <a:t>P</a:t>
            </a:r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riority species </a:t>
            </a:r>
            <a:endParaRPr lang="en-US" sz="24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411163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Risk (especially severe wildfire)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  <a:endParaRPr lang="en-US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987875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Different Fire Effects  </a:t>
            </a:r>
            <a:b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838200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>
                <a:solidFill>
                  <a:srgbClr val="FFFF00"/>
                </a:solidFill>
              </a:rPr>
              <a:t>10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5638800" y="63730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292675"/>
            <a:ext cx="7467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3">
              <a:defRPr/>
            </a:pPr>
            <a:r>
              <a:rPr lang="en-US" sz="3200" dirty="0">
                <a:hlinkClick r:id="rId3"/>
              </a:rPr>
              <a:t/>
            </a:r>
            <a:br>
              <a:rPr lang="en-US" sz="3200" dirty="0">
                <a:hlinkClick r:id="rId3"/>
              </a:rPr>
            </a:br>
            <a:endParaRPr 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11163" indent="-34290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2" descr="Image result for keystone imag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Image result for keystone imag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16764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Sherman Creek: Wildfire effects following 50 years of management with Rx fire     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1696200"/>
            <a:ext cx="3756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Wooten: Ten years post-wildfire. Never treated then burned severely. 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S:\WP\Lands\Wildlife Area Olympia\Forest managment\Photos\School fire reforestation\fewtreessidevalle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-1" r="-1733" b="-6679"/>
          <a:stretch/>
        </p:blipFill>
        <p:spPr bwMode="auto">
          <a:xfrm>
            <a:off x="4685144" y="3171444"/>
            <a:ext cx="4268864" cy="32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S:\WP\Lands\Wildlife Area Olympia\Forest managment\Photos\Sherman Creek west unit burned 2015\scorch 6 feet u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2" y="3171444"/>
            <a:ext cx="3960368" cy="297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4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28600"/>
            <a:ext cx="9220200" cy="957072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Different Downstream Impacts</a:t>
            </a: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7239000" cy="4114800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>
                <a:solidFill>
                  <a:srgbClr val="FFFF00"/>
                </a:solidFill>
              </a:rPr>
              <a:t>11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5638800" y="63730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752599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3" lvl="0">
              <a:spcBef>
                <a:spcPct val="20000"/>
              </a:spcBef>
              <a:buSzPct val="60000"/>
              <a:defRPr/>
            </a:pP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85673"/>
            <a:ext cx="3347163" cy="251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H:\Photos\Colockum tarps\washout above office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5672"/>
            <a:ext cx="3429000" cy="25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:\Photos\Colockum tarps\Water blast she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28647"/>
            <a:ext cx="3879850" cy="2909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6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839200" cy="1295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Fire - Dependent Forest Condition Drivers and Management Needs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838200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>
                <a:solidFill>
                  <a:srgbClr val="FFFF00"/>
                </a:solidFill>
              </a:rPr>
              <a:t>12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5638800" y="63730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752600"/>
            <a:ext cx="8915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025" lvl="1">
              <a:defRPr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Drivers</a:t>
            </a:r>
          </a:p>
          <a:p>
            <a:pPr marL="796925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Baseline: Fire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Return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Interval 5-30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years: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5,000-30,000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acres/year burned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(variable but mostly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low severity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Average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11%</a:t>
            </a:r>
          </a:p>
          <a:p>
            <a:pPr marL="796925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</a:t>
            </a:r>
          </a:p>
          <a:p>
            <a:pPr marL="1254125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grade logging prior to acquisition</a:t>
            </a: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1254125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1960-1990: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&lt;0.1% treated/year</a:t>
            </a:r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1254125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2000-2014: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0.6%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Thin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620 acres/year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Rx fire 300 acres/year 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2013-2015:  5-9K acres/year burned (mostly too intense).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3-6%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Needs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ig ourselves out of the fire deficit then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Treat 10-15K acres/year with </a:t>
            </a:r>
            <a:r>
              <a:rPr lang="en-US" sz="2000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ecologically appropriate intensity fire </a:t>
            </a: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 other 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treatments.</a:t>
            </a:r>
            <a:endParaRPr lang="en-US" sz="2000" dirty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  <a:latin typeface="Arial" charset="0"/>
                <a:cs typeface="Arial" charset="0"/>
              </a:rPr>
              <a:t>Focus </a:t>
            </a:r>
            <a:r>
              <a:rPr lang="en-US" sz="2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on High </a:t>
            </a:r>
            <a:r>
              <a:rPr lang="en-US" sz="2000" dirty="0">
                <a:solidFill>
                  <a:srgbClr val="FFFF00"/>
                </a:solidFill>
                <a:latin typeface="Arial" charset="0"/>
                <a:cs typeface="Arial" charset="0"/>
              </a:rPr>
              <a:t>Risk Areas: Life and property, priority species, ecological integrity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1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763000" cy="1295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Ecological Integrity Restoration </a:t>
            </a:r>
            <a:br>
              <a:rPr lang="en-US" sz="32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sz="32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Ponderosa Pine Woodland and Savanna</a:t>
            </a:r>
            <a:br>
              <a:rPr lang="en-US" sz="32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533400" cy="396875"/>
          </a:xfrm>
        </p:spPr>
        <p:txBody>
          <a:bodyPr/>
          <a:lstStyle/>
          <a:p>
            <a:fld id="{532913F8-2B70-41F1-AADC-F2F7785D3586}" type="slidenum">
              <a:rPr lang="en-US" smtClean="0">
                <a:solidFill>
                  <a:srgbClr val="FFFF00"/>
                </a:solidFill>
              </a:rPr>
              <a:t>13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5638800" y="63730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7672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025" lvl="1">
              <a:defRPr/>
            </a:pP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63" y="1299126"/>
            <a:ext cx="3549445" cy="284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S:\WP\Lands\Wildlife Area Olympia\Forest managment\Projects\Non-Boise projects\COLOCKUM TARPS\Colockum Tarps Salvage\Expert opinions\Colockum tarps fire\Fire\Colockum black fores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3" y="4438182"/>
            <a:ext cx="1456636" cy="109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:\WP\Lands\Wildlife Area Olympia\Forest managment\Photos\SHerman Creek west unit\IMG_24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96" b="31503"/>
          <a:stretch/>
        </p:blipFill>
        <p:spPr bwMode="auto">
          <a:xfrm>
            <a:off x="5105400" y="2362200"/>
            <a:ext cx="1898904" cy="122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S:\WP\Lands\Wildlife Area Olympia\Forest managment\Photos\LT murray Phase3 photos\LTM p3 S13 OG op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84" y="3683532"/>
            <a:ext cx="2897816" cy="274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S:\WP\Lands\Wildlife Area Olympia\Forest managment\Photos\Sherman creek\SCWA_Unthinn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17" y="1265598"/>
            <a:ext cx="1298672" cy="97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:\WP\Lands\Wildlife Area Olympia\Forest managment\Photos\LT murray Phase3 photos\LTM p3 S13 OG ope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8" y="5672764"/>
            <a:ext cx="524730" cy="52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Elbow Connector 7"/>
          <p:cNvCxnSpPr/>
          <p:nvPr/>
        </p:nvCxnSpPr>
        <p:spPr>
          <a:xfrm flipV="1">
            <a:off x="1831015" y="3296080"/>
            <a:ext cx="3198185" cy="1688341"/>
          </a:xfrm>
          <a:prstGeom prst="bentConnector3">
            <a:avLst>
              <a:gd name="adj1" fmla="val 7306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66800" y="5935129"/>
            <a:ext cx="396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10000" y="201421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34857" y="6379614"/>
            <a:ext cx="166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Current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 flipH="1">
            <a:off x="4724398" y="6428947"/>
            <a:ext cx="3429001" cy="369332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Desired future Conditions</a:t>
            </a:r>
            <a:endParaRPr lang="en-US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183" y="260866"/>
            <a:ext cx="7772400" cy="9144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/>
            </a:r>
            <a:br>
              <a:rPr lang="en-US" sz="4000" b="1" dirty="0">
                <a:solidFill>
                  <a:srgbClr val="FFFF00"/>
                </a:solidFill>
              </a:rPr>
            </a:b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475" y="5410200"/>
            <a:ext cx="7696200" cy="381000"/>
          </a:xfrm>
        </p:spPr>
        <p:txBody>
          <a:bodyPr>
            <a:normAutofit fontScale="25000" lnSpcReduction="20000"/>
          </a:bodyPr>
          <a:lstStyle/>
          <a:p>
            <a:endParaRPr lang="en-US" sz="8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>
                <a:solidFill>
                  <a:srgbClr val="FFFF00"/>
                </a:solidFill>
              </a:rPr>
              <a:t>14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5638800" y="63730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8945880" y="6522598"/>
            <a:ext cx="457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viciity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3043" y="517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Thinning Alone is Not Enough: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Thinned prior to Okanogan Complex fire </a:t>
            </a:r>
          </a:p>
          <a:p>
            <a:pPr algn="ctr"/>
            <a:endParaRPr 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5836" y="3748552"/>
            <a:ext cx="290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75" y="3347430"/>
            <a:ext cx="481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S:\WP\Lands\Wildlife Area Olympia\Forest managment\Photos\Sinlahekin\2015 post fire trees\Fuels not treated\closer ravine all dea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87" y="1828452"/>
            <a:ext cx="6406312" cy="480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4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7183" y="260866"/>
            <a:ext cx="7772400" cy="9144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/>
            </a:r>
            <a:br>
              <a:rPr lang="en-US" sz="4000" b="1" dirty="0">
                <a:solidFill>
                  <a:srgbClr val="FFFF00"/>
                </a:solidFill>
              </a:rPr>
            </a:b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475" y="5410200"/>
            <a:ext cx="7696200" cy="381000"/>
          </a:xfrm>
        </p:spPr>
        <p:txBody>
          <a:bodyPr>
            <a:normAutofit fontScale="25000" lnSpcReduction="20000"/>
          </a:bodyPr>
          <a:lstStyle/>
          <a:p>
            <a:endParaRPr lang="en-US" sz="8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>
                <a:solidFill>
                  <a:srgbClr val="FFFF00"/>
                </a:solidFill>
              </a:rPr>
              <a:t>15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5638800" y="63730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8945880" y="6522598"/>
            <a:ext cx="457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viciity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3899" y="498912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Thinning </a:t>
            </a:r>
            <a:r>
              <a:rPr lang="en-US" sz="3200" dirty="0">
                <a:solidFill>
                  <a:srgbClr val="FFFF00"/>
                </a:solidFill>
              </a:rPr>
              <a:t>&amp; Prescribed </a:t>
            </a:r>
            <a:r>
              <a:rPr lang="en-US" sz="3200" dirty="0" smtClean="0">
                <a:solidFill>
                  <a:srgbClr val="FFFF00"/>
                </a:solidFill>
              </a:rPr>
              <a:t>Fire Sherman Creek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5836" y="3748552"/>
            <a:ext cx="290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75" y="3347430"/>
            <a:ext cx="481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S:\WP\Lands\Wildlife Area Olympia\Forest managment\Photos\Sherman creek\SCWA_Unthinn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5" y="2240149"/>
            <a:ext cx="414528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S:\WP\Lands\Wildlife Area Olympia\Forest managment\Photos\Need to label photos\107_2605\IMGP00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88" y="2240149"/>
            <a:ext cx="4145280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253549" cy="2057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Sinlahekin: Thinning &amp; Prescribed Fire</a:t>
            </a:r>
            <a:r>
              <a:rPr lang="en-US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34000"/>
            <a:ext cx="6400800" cy="838200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05847" y="6380895"/>
            <a:ext cx="2133600" cy="365125"/>
          </a:xfrm>
        </p:spPr>
        <p:txBody>
          <a:bodyPr/>
          <a:lstStyle/>
          <a:p>
            <a:fld id="{532913F8-2B70-41F1-AADC-F2F7785D3586}" type="slidenum">
              <a:rPr lang="en-US" smtClean="0">
                <a:solidFill>
                  <a:srgbClr val="FFFF00"/>
                </a:solidFill>
              </a:rPr>
              <a:t>16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5638800" y="63730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7672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025" lvl="1">
              <a:defRPr/>
            </a:pP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09585"/>
            <a:ext cx="4810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" y="1698971"/>
            <a:ext cx="3933414" cy="294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:\Forest Plan\Photos\Sinlahekin\Sinlahekin thinned and burned clump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96" y="1676400"/>
            <a:ext cx="3963851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08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Okanogan Complex: WDFW Thinned + Prescribed </a:t>
            </a:r>
            <a:r>
              <a:rPr lang="en-US" sz="2800" dirty="0">
                <a:solidFill>
                  <a:srgbClr val="FFFF00"/>
                </a:solidFill>
              </a:rPr>
              <a:t>F</a:t>
            </a:r>
            <a:r>
              <a:rPr lang="en-US" sz="2800" dirty="0" smtClean="0">
                <a:solidFill>
                  <a:srgbClr val="FFFF00"/>
                </a:solidFill>
              </a:rPr>
              <a:t>ire Units Were an </a:t>
            </a:r>
            <a:r>
              <a:rPr lang="en-US" sz="2800" dirty="0">
                <a:solidFill>
                  <a:srgbClr val="FFFF00"/>
                </a:solidFill>
              </a:rPr>
              <a:t>E</a:t>
            </a:r>
            <a:r>
              <a:rPr lang="en-US" sz="2800" dirty="0" smtClean="0">
                <a:solidFill>
                  <a:srgbClr val="FFFF00"/>
                </a:solidFill>
              </a:rPr>
              <a:t>ffective </a:t>
            </a:r>
            <a:r>
              <a:rPr lang="en-US" sz="2800" dirty="0">
                <a:solidFill>
                  <a:srgbClr val="FFFF00"/>
                </a:solidFill>
              </a:rPr>
              <a:t>F</a:t>
            </a:r>
            <a:r>
              <a:rPr lang="en-US" sz="2800" dirty="0" smtClean="0">
                <a:solidFill>
                  <a:srgbClr val="FFFF00"/>
                </a:solidFill>
              </a:rPr>
              <a:t>ire Break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/>
              <a:t>17</a:t>
            </a:fld>
            <a:endParaRPr lang="en-US"/>
          </a:p>
        </p:txBody>
      </p:sp>
      <p:pic>
        <p:nvPicPr>
          <p:cNvPr id="1030" name="Picture 6" descr="S:\WP\Lands\Wildlife Area Olympia\Forest managment\Photos\Sinlahekin\2015 post fire trees\New folder\stops at unit ed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34400" y="5867400"/>
            <a:ext cx="152400" cy="2587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610600" cy="12954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38200" y="1904999"/>
            <a:ext cx="9372600" cy="4833217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>
                <a:solidFill>
                  <a:srgbClr val="FFFF00"/>
                </a:solidFill>
              </a:rPr>
              <a:t>2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5640475" y="637309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38200" y="1783014"/>
            <a:ext cx="10134600" cy="559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lvl="2">
              <a:buSzPct val="60000"/>
              <a:defRPr/>
            </a:pP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82663" lvl="2">
              <a:buSzPct val="60000"/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Natural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Heritage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Program Ratings for WDFW forests </a:t>
            </a:r>
          </a:p>
          <a:p>
            <a:pPr marL="982663" lvl="2">
              <a:buSzPct val="60000"/>
              <a:defRPr/>
            </a:pP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325563" lvl="2" indent="-342900">
              <a:buSzPct val="6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S1: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Western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larch savanna (&lt;200 acres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325563" lvl="2" indent="-342900">
              <a:buSzPct val="6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S1: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North Pacific oak woodland (&lt;200 acres)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325563" lvl="2" indent="-342900">
              <a:buSzPct val="6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S1S2: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Oak-Ponderosa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woodland and savanna (11,000 acres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325563" lvl="2" indent="-342900">
              <a:buSzPct val="6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S2: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Ponderosa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pine woodland and savanna (56,000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acres)</a:t>
            </a:r>
          </a:p>
          <a:p>
            <a:pPr marL="1325563" lvl="2" indent="-342900">
              <a:buSzPct val="6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S2: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Aspen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forest and woodland (400 acres - that satellites can see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):</a:t>
            </a:r>
          </a:p>
          <a:p>
            <a:pPr marL="1325563" lvl="2" indent="-342900">
              <a:buSzPct val="6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S2: 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Dry </a:t>
            </a: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Douglas fir (madrone) forest and woodland (800 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acres)</a:t>
            </a:r>
          </a:p>
          <a:p>
            <a:pPr marL="1325563" lvl="2" indent="-342900">
              <a:buSzPct val="6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S3S4:  Dry-mesic montane mixed conifer forest (74,000 acres):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439863" lvl="2" indent="-457200">
              <a:buSzPct val="60000"/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439863" lvl="2" indent="-457200">
              <a:buSzPct val="60000"/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82663" lvl="2">
              <a:buSzPct val="60000"/>
              <a:defRPr/>
            </a:pP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82663" lvl="2">
              <a:buSzPct val="60000"/>
              <a:defRPr/>
            </a:pP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439863" lvl="2" indent="-457200">
              <a:buSzPct val="60000"/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982663" lvl="2">
              <a:spcBef>
                <a:spcPct val="20000"/>
              </a:spcBef>
              <a:buSzPct val="60000"/>
              <a:defRPr/>
            </a:pP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Why?  Succession and timber management strategies.</a:t>
            </a:r>
          </a:p>
          <a:p>
            <a:pPr marL="18288" lvl="0">
              <a:spcBef>
                <a:spcPct val="20000"/>
              </a:spcBef>
              <a:buSzPct val="60000"/>
              <a:defRPr/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52400"/>
            <a:ext cx="899160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" lvl="0" algn="ctr">
              <a:spcBef>
                <a:spcPct val="20000"/>
              </a:spcBef>
              <a:buSzPct val="60000"/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Seven of the Forested Ecological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ystems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 WDFW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Lands Totaling 148,000 Acres </a:t>
            </a:r>
          </a:p>
          <a:p>
            <a:pPr marL="18288" lvl="0" algn="ctr">
              <a:spcBef>
                <a:spcPct val="20000"/>
              </a:spcBef>
              <a:buSzPct val="60000"/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Require Frequent Fire: 6 of 7 rated as imperiled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686800" cy="12954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WDFW Lands and National Fire Protection Association  Community Risk Ratings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458200" cy="4572000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>
                <a:solidFill>
                  <a:srgbClr val="FFFF00"/>
                </a:solidFill>
              </a:rPr>
              <a:t>3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5638800" y="63730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05740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3" lvl="0">
              <a:spcBef>
                <a:spcPct val="20000"/>
              </a:spcBef>
              <a:buSzPct val="60000"/>
              <a:defRPr/>
            </a:pP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411163" lvl="0" indent="-342900">
              <a:spcBef>
                <a:spcPct val="20000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Extreme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: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Klickitat, LT Murray, Colockum,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Wenas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, 			Sherman Creek and Chief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Joseph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</a:t>
            </a:r>
          </a:p>
          <a:p>
            <a:pPr marL="411163" lvl="0" indent="-342900">
              <a:spcBef>
                <a:spcPct val="20000"/>
              </a:spcBef>
              <a:buSzPct val="60000"/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411163" indent="-342900">
              <a:spcBef>
                <a:spcPct val="20000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High: 	Oak Creek, Sunnyside, Chelan, Methow, 		Wooten and </a:t>
            </a:r>
            <a:r>
              <a:rPr lang="en-US" sz="2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LeClerc</a:t>
            </a: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411163" indent="-342900">
              <a:spcBef>
                <a:spcPct val="20000"/>
              </a:spcBef>
              <a:buSzPct val="60000"/>
              <a:buFont typeface="Arial" panose="020B0604020202020204" pitchFamily="34" charset="0"/>
              <a:buChar char="•"/>
              <a:defRPr/>
            </a:pP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marL="411163" indent="-342900">
              <a:spcBef>
                <a:spcPct val="20000"/>
              </a:spcBef>
              <a:buSzPct val="60000"/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Moderate: Sinlahekin and Scotch Creek</a:t>
            </a:r>
          </a:p>
        </p:txBody>
      </p:sp>
    </p:spTree>
    <p:extLst>
      <p:ext uri="{BB962C8B-B14F-4D97-AF65-F5344CB8AC3E}">
        <p14:creationId xmlns:p14="http://schemas.microsoft.com/office/powerpoint/2010/main" val="39793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Sinlahekin: 1910 vs 2006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/>
              <a:t>4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096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4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0"/>
            <a:ext cx="8915400" cy="685800"/>
          </a:xfrm>
        </p:spPr>
        <p:txBody>
          <a:bodyPr>
            <a:noAutofit/>
          </a:bodyPr>
          <a:lstStyle/>
          <a:p>
            <a:pPr lvl="0"/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Sinlahekin Ground view 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1910 Versus 2014</a:t>
            </a:r>
            <a:br>
              <a:rPr lang="en-US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81200"/>
            <a:ext cx="7239000" cy="4114800"/>
          </a:xfrm>
        </p:spPr>
        <p:txBody>
          <a:bodyPr>
            <a:normAutofit/>
          </a:bodyPr>
          <a:lstStyle/>
          <a:p>
            <a:endParaRPr lang="en-US" sz="2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>
                <a:solidFill>
                  <a:srgbClr val="FFFF00"/>
                </a:solidFill>
              </a:rPr>
              <a:t>5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5638800" y="63730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1801091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263" lvl="0">
              <a:spcBef>
                <a:spcPct val="20000"/>
              </a:spcBef>
              <a:buSzPct val="60000"/>
              <a:defRPr/>
            </a:pPr>
            <a:endParaRPr lang="en-US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H:\Sinlahekin\FPA Alternalte form\Alternate Riparian\Stream histori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6019800" cy="292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:\Sinlahekin\FPA Alternalte form\Alternate Riparian\Sinlahekin riparian Photos\P80700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27" y="3539838"/>
            <a:ext cx="4349432" cy="2867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8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Changes in Fire Regimes have altered Vegetation and Risk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700" dirty="0" smtClean="0">
                <a:solidFill>
                  <a:srgbClr val="FFFF00"/>
                </a:solidFill>
              </a:rPr>
              <a:t>Yosemite (Albert Bierstadt-around 1859)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2451"/>
            <a:ext cx="6096000" cy="40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vistaview360.com/images/paintings/yosemite-val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" y="1676400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0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Modern Yosemite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001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3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Modern Yosemite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/>
              <a:t>8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89570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2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154" y="304800"/>
            <a:ext cx="8637046" cy="1295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Different Fire Behavior</a:t>
            </a:r>
            <a:endParaRPr lang="en-US" sz="4000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13F8-2B70-41F1-AADC-F2F7785D3586}" type="slidenum">
              <a:rPr lang="en-US" smtClean="0">
                <a:solidFill>
                  <a:srgbClr val="FFFF00"/>
                </a:solidFill>
              </a:rPr>
              <a:pPr/>
              <a:t>9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5638800" y="63730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7672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025" lvl="1">
              <a:defRPr/>
            </a:pP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2014210"/>
            <a:ext cx="38592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://media.komonews.com/images/Goldendale-Fire-40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41" y="2005655"/>
            <a:ext cx="385762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81000" y="5181600"/>
            <a:ext cx="3810000" cy="9144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Prescribed fire following restoration thinning: Sinlahekin Wildlife Area </a:t>
            </a:r>
            <a:endParaRPr lang="en-US" sz="1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41" y="5181600"/>
            <a:ext cx="3852863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9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20581</TotalTime>
  <Words>410</Words>
  <Application>Microsoft Office PowerPoint</Application>
  <PresentationFormat>On-screen Show (4:3)</PresentationFormat>
  <Paragraphs>101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WDFW Forest Management Mission</vt:lpstr>
      <vt:lpstr>  </vt:lpstr>
      <vt:lpstr> WDFW Lands and National Fire Protection Association  Community Risk Ratings </vt:lpstr>
      <vt:lpstr>Sinlahekin: 1910 vs 2006</vt:lpstr>
      <vt:lpstr>  Sinlahekin Ground view  1910 Versus 2014  </vt:lpstr>
      <vt:lpstr>Changes in Fire Regimes have altered Vegetation and Risk Yosemite (Albert Bierstadt-around 1859)</vt:lpstr>
      <vt:lpstr>Modern Yosemite </vt:lpstr>
      <vt:lpstr>Modern Yosemite </vt:lpstr>
      <vt:lpstr>Different Fire Behavior</vt:lpstr>
      <vt:lpstr> Different Fire Effects    </vt:lpstr>
      <vt:lpstr> Different Downstream Impacts  </vt:lpstr>
      <vt:lpstr>Fire - Dependent Forest Condition Drivers and Management Needs</vt:lpstr>
      <vt:lpstr>Ecological Integrity Restoration  Ponderosa Pine Woodland and Savanna </vt:lpstr>
      <vt:lpstr> </vt:lpstr>
      <vt:lpstr> </vt:lpstr>
      <vt:lpstr>Sinlahekin: Thinning &amp; Prescribed Fire  </vt:lpstr>
      <vt:lpstr>Okanogan Complex: WDFW Thinned + Prescribed Fire Units Were an Effective Fire Break</vt:lpstr>
    </vt:vector>
  </TitlesOfParts>
  <Company>WDFW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Moose, bighorn sheep, and mountain goat seasons and permit quotas</dc:title>
  <dc:creator>Harris, Richard B (DFW)</dc:creator>
  <cp:lastModifiedBy>Friesen, Cheryl -FS</cp:lastModifiedBy>
  <cp:revision>261</cp:revision>
  <dcterms:created xsi:type="dcterms:W3CDTF">2013-02-20T22:03:33Z</dcterms:created>
  <dcterms:modified xsi:type="dcterms:W3CDTF">2017-04-11T20:18:37Z</dcterms:modified>
</cp:coreProperties>
</file>