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sldIdLst>
    <p:sldId id="258" r:id="rId2"/>
    <p:sldId id="257" r:id="rId3"/>
    <p:sldId id="260" r:id="rId4"/>
    <p:sldId id="264" r:id="rId5"/>
    <p:sldId id="259" r:id="rId6"/>
    <p:sldId id="262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4FCC5-1046-4F58-BC4A-D1AB5CC396D3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96F83-F642-4AC0-867B-3B801D830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8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B6BD3-A549-45CD-A23F-6F988A51DE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5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57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43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912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54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881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43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64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46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1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27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11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89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8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8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6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3C73FC-102C-4F85-9167-2C4960AC732C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1086C7-ADB1-48EE-B86C-EB780E003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5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54158.AAD34E4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710" y="1232857"/>
            <a:ext cx="98921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Landscape </a:t>
            </a:r>
            <a:r>
              <a:rPr lang="en-US" sz="3200" b="1" dirty="0" smtClean="0"/>
              <a:t>Ecology and </a:t>
            </a:r>
            <a:r>
              <a:rPr lang="en-US" sz="3200" b="1" dirty="0"/>
              <a:t>NEPA Planning </a:t>
            </a:r>
            <a:r>
              <a:rPr lang="en-US" sz="3200" b="1" dirty="0" smtClean="0"/>
              <a:t> 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Building </a:t>
            </a:r>
            <a:r>
              <a:rPr lang="en-US" sz="3200" b="1" dirty="0"/>
              <a:t>Credible, </a:t>
            </a:r>
            <a:r>
              <a:rPr lang="en-US" sz="3200" b="1" dirty="0" smtClean="0"/>
              <a:t>Science-Based</a:t>
            </a:r>
          </a:p>
          <a:p>
            <a:pPr algn="ctr"/>
            <a:r>
              <a:rPr lang="en-US" sz="3200" b="1" dirty="0" smtClean="0"/>
              <a:t>Rationale </a:t>
            </a:r>
            <a:r>
              <a:rPr lang="en-US" sz="3200" b="1" dirty="0"/>
              <a:t>for </a:t>
            </a:r>
          </a:p>
          <a:p>
            <a:pPr algn="ctr"/>
            <a:r>
              <a:rPr lang="en-US" sz="3200" b="1" dirty="0"/>
              <a:t>“Why Here, Why Now</a:t>
            </a:r>
            <a:r>
              <a:rPr lang="en-US" sz="3200" b="1" dirty="0" smtClean="0"/>
              <a:t>”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</p:txBody>
      </p:sp>
      <p:pic>
        <p:nvPicPr>
          <p:cNvPr id="3" name="Picture 2" descr="usf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8" y="4439206"/>
            <a:ext cx="10287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PNW Clean Logo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3140" y="4558078"/>
            <a:ext cx="1009498" cy="102412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95" y="4209177"/>
            <a:ext cx="1781175" cy="16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7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3.bp.blogspot.com/_ygvl0N5WyyQ/RnV1B8MYAWI/AAAAAAAAABA/HoxPo1VGqAE/s400/BROWNCOW.jp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2778" y="524255"/>
            <a:ext cx="4305300" cy="570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3582" y="1089293"/>
            <a:ext cx="9826388" cy="465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/>
              <a:t>Explore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/>
              <a:t>landscape </a:t>
            </a:r>
            <a:r>
              <a:rPr lang="en-US" sz="2800" b="1" dirty="0"/>
              <a:t>ecology principles, including geological, terrestrial, aquatic, wildlife, and human systems;</a:t>
            </a:r>
          </a:p>
          <a:p>
            <a:pPr marL="285750" marR="0" lvl="0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/>
              <a:t>  </a:t>
            </a:r>
            <a:r>
              <a:rPr lang="en-US" sz="2800" b="1" dirty="0" smtClean="0"/>
              <a:t>Discover how </a:t>
            </a:r>
            <a:r>
              <a:rPr lang="en-US" sz="2800" b="1" dirty="0"/>
              <a:t>a landscape perspective can help identify resource management issues and support strong, successful NEPA decisions</a:t>
            </a:r>
            <a:r>
              <a:rPr lang="en-US" sz="2800" b="1" dirty="0" smtClean="0"/>
              <a:t>;        </a:t>
            </a:r>
            <a:r>
              <a:rPr lang="en-US" sz="2800" b="1" dirty="0" smtClean="0">
                <a:solidFill>
                  <a:srgbClr val="FF0000"/>
                </a:solidFill>
              </a:rPr>
              <a:t>THE BIG “WHY”</a:t>
            </a:r>
            <a:endParaRPr lang="en-US" sz="2800" b="1" dirty="0">
              <a:solidFill>
                <a:srgbClr val="FF0000"/>
              </a:solidFill>
            </a:endParaRPr>
          </a:p>
          <a:p>
            <a:pPr marL="285750" marR="0" lvl="0" indent="-28575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/>
              <a:t> Build </a:t>
            </a:r>
            <a:r>
              <a:rPr lang="en-US" sz="2800" b="1" dirty="0"/>
              <a:t>a foundation for integrated, efficient planning; and</a:t>
            </a:r>
          </a:p>
          <a:p>
            <a:pPr marR="0" lv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/>
              <a:t>                                     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EADM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800" b="1" dirty="0"/>
              <a:t>  Create a peer network for sharing!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5779" y="518615"/>
            <a:ext cx="6127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GOALS FOR THE DAY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3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0885" y="2014743"/>
            <a:ext cx="6943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Laying the Science Foundation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744341" y="3223216"/>
            <a:ext cx="7232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State of Planning:  the left side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1954" y="4431689"/>
            <a:ext cx="5726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Home</a:t>
            </a:r>
            <a:r>
              <a:rPr lang="en-US" b="1" dirty="0">
                <a:ln w="3175" cmpd="sng">
                  <a:noFill/>
                </a:ln>
              </a:rPr>
              <a:t> </a:t>
            </a:r>
            <a:r>
              <a:rPr lang="en-US" sz="4000" b="1" dirty="0"/>
              <a:t>Grown</a:t>
            </a:r>
            <a:r>
              <a:rPr lang="en-US" b="1" dirty="0">
                <a:ln w="3175" cmpd="sng">
                  <a:noFill/>
                </a:ln>
              </a:rPr>
              <a:t> </a:t>
            </a:r>
            <a:r>
              <a:rPr lang="en-US" sz="4000" b="1" dirty="0"/>
              <a:t>Approaches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9045" y="791570"/>
            <a:ext cx="6571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AGENDA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8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38" y="942905"/>
            <a:ext cx="3017520" cy="2265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8638" y="3480271"/>
            <a:ext cx="669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Lisa Northrop</a:t>
            </a:r>
          </a:p>
          <a:p>
            <a:r>
              <a:rPr lang="en-US" sz="2400" b="1" dirty="0" smtClean="0"/>
              <a:t>Deputy Regional Forester</a:t>
            </a:r>
          </a:p>
          <a:p>
            <a:r>
              <a:rPr lang="en-US" sz="2400" b="1" dirty="0" smtClean="0"/>
              <a:t>USFS R6</a:t>
            </a:r>
            <a:endParaRPr lang="en-US" sz="2400" b="1" dirty="0"/>
          </a:p>
        </p:txBody>
      </p:sp>
      <p:pic>
        <p:nvPicPr>
          <p:cNvPr id="5" name="Picture 4" descr="C:\Users\cfriesen\Desktop\USFS-USDA-logo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22" y="5017935"/>
            <a:ext cx="2388870" cy="1202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84" y="942905"/>
            <a:ext cx="2286521" cy="2286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4284" y="3480271"/>
            <a:ext cx="3562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Paul Anderson</a:t>
            </a:r>
          </a:p>
          <a:p>
            <a:r>
              <a:rPr lang="en-US" sz="2400" b="1" dirty="0"/>
              <a:t>Acting Station Director</a:t>
            </a:r>
          </a:p>
          <a:p>
            <a:r>
              <a:rPr lang="en-US" sz="2400" b="1" dirty="0"/>
              <a:t>Pacific NW Research Station </a:t>
            </a:r>
          </a:p>
        </p:txBody>
      </p:sp>
      <p:pic>
        <p:nvPicPr>
          <p:cNvPr id="7" name="Picture 6" descr="PNW Clean Logo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7934" y="5017935"/>
            <a:ext cx="1009498" cy="102412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794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057400" y="4488359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Arial" charset="0"/>
                <a:cs typeface="Arial" charset="0"/>
              </a:rPr>
              <a:t>  </a:t>
            </a:r>
            <a:endParaRPr lang="en-US" sz="3200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2600" y="609600"/>
            <a:ext cx="786907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cs typeface="Arial" charset="0"/>
              </a:rPr>
              <a:t>The Critical Zone: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       Where Rock Meets Life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24492" y="1869743"/>
            <a:ext cx="3656690" cy="3316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3300" b="1" dirty="0"/>
              <a:t>The </a:t>
            </a:r>
            <a:r>
              <a:rPr lang="en-US" sz="3300" b="1" u="sng" dirty="0"/>
              <a:t>Critical Zone</a:t>
            </a:r>
            <a:r>
              <a:rPr lang="en-US" sz="3300" b="1" dirty="0"/>
              <a:t> lies </a:t>
            </a:r>
            <a:r>
              <a:rPr lang="en-US" sz="3300" b="1" dirty="0" smtClean="0"/>
              <a:t>between </a:t>
            </a:r>
            <a:r>
              <a:rPr lang="en-US" sz="3300" b="1" dirty="0"/>
              <a:t>rock and sky...where water, atmosphere, ecosystems, soils, and rock interact. </a:t>
            </a:r>
            <a:endParaRPr lang="en-US" sz="3300" b="1" dirty="0" smtClean="0"/>
          </a:p>
          <a:p>
            <a:pPr>
              <a:spcBef>
                <a:spcPct val="0"/>
              </a:spcBef>
              <a:defRPr/>
            </a:pPr>
            <a:endParaRPr lang="en-US" sz="3300" b="1" dirty="0"/>
          </a:p>
          <a:p>
            <a:pPr>
              <a:spcBef>
                <a:spcPct val="0"/>
              </a:spcBef>
              <a:defRPr/>
            </a:pPr>
            <a:r>
              <a:rPr lang="en-US" sz="3300" b="1" dirty="0" smtClean="0"/>
              <a:t>It </a:t>
            </a:r>
            <a:r>
              <a:rPr lang="en-US" sz="3300" b="1" dirty="0"/>
              <a:t>is essential to life on Earth, including food production and water quality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j-ea"/>
                <a:cs typeface="+mj-cs"/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40" y="2056596"/>
            <a:ext cx="5012860" cy="357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56394" y="5800299"/>
            <a:ext cx="3098042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From Gordon Grant, PNW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533" y="3990972"/>
            <a:ext cx="292894" cy="23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166</Words>
  <Application>Microsoft Office PowerPoint</Application>
  <PresentationFormat>Widescreen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Trebuchet MS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Critical Zone:         Where Rock Meets Life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Friesen, Cheryl -FS</dc:creator>
  <cp:lastModifiedBy>Friesen, Cheryl -FS</cp:lastModifiedBy>
  <cp:revision>10</cp:revision>
  <cp:lastPrinted>2018-05-06T17:44:11Z</cp:lastPrinted>
  <dcterms:created xsi:type="dcterms:W3CDTF">2018-05-06T17:36:18Z</dcterms:created>
  <dcterms:modified xsi:type="dcterms:W3CDTF">2019-11-27T21:03:31Z</dcterms:modified>
</cp:coreProperties>
</file>