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5" r:id="rId3"/>
    <p:sldId id="258" r:id="rId4"/>
    <p:sldId id="261" r:id="rId5"/>
    <p:sldId id="259" r:id="rId6"/>
    <p:sldId id="260" r:id="rId7"/>
    <p:sldId id="270" r:id="rId8"/>
    <p:sldId id="263" r:id="rId9"/>
    <p:sldId id="264" r:id="rId10"/>
    <p:sldId id="265" r:id="rId11"/>
    <p:sldId id="266" r:id="rId12"/>
    <p:sldId id="267" r:id="rId13"/>
    <p:sldId id="272" r:id="rId14"/>
    <p:sldId id="271" r:id="rId15"/>
    <p:sldId id="281" r:id="rId16"/>
    <p:sldId id="276" r:id="rId17"/>
    <p:sldId id="275" r:id="rId18"/>
    <p:sldId id="287" r:id="rId19"/>
    <p:sldId id="288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23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75D39-3D9B-49B9-B769-265088D69902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42617-F80E-475E-B7A4-DEF8F8593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4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910B-3D7C-4DC1-942D-CC63411CD744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4C2-F743-42AC-87AC-63E036A8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29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910B-3D7C-4DC1-942D-CC63411CD744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4C2-F743-42AC-87AC-63E036A8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98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910B-3D7C-4DC1-942D-CC63411CD744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4C2-F743-42AC-87AC-63E036A8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65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910B-3D7C-4DC1-942D-CC63411CD744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4C2-F743-42AC-87AC-63E036A8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74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910B-3D7C-4DC1-942D-CC63411CD744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4C2-F743-42AC-87AC-63E036A8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71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910B-3D7C-4DC1-942D-CC63411CD744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4C2-F743-42AC-87AC-63E036A8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8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910B-3D7C-4DC1-942D-CC63411CD744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4C2-F743-42AC-87AC-63E036A8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16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910B-3D7C-4DC1-942D-CC63411CD744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4C2-F743-42AC-87AC-63E036A8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28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910B-3D7C-4DC1-942D-CC63411CD744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4C2-F743-42AC-87AC-63E036A8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01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910B-3D7C-4DC1-942D-CC63411CD744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4C2-F743-42AC-87AC-63E036A8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67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910B-3D7C-4DC1-942D-CC63411CD744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E4C2-F743-42AC-87AC-63E036A8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D910B-3D7C-4DC1-942D-CC63411CD744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2E4C2-F743-42AC-87AC-63E036A8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package" Target="../embeddings/Microsoft_Excel_Worksheet2.xlsx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1.emf"/><Relationship Id="rId4" Type="http://schemas.openxmlformats.org/officeDocument/2006/relationships/oleObject" Target="../embeddings/Microsoft_Excel_97-2003_Worksheet1.xls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package" Target="../embeddings/Microsoft_Excel_Worksheet1.xls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727" y="1122363"/>
            <a:ext cx="11637818" cy="1011237"/>
          </a:xfrm>
        </p:spPr>
        <p:txBody>
          <a:bodyPr/>
          <a:lstStyle/>
          <a:p>
            <a:r>
              <a:rPr lang="en-US" dirty="0" smtClean="0"/>
              <a:t>Integrated Landscape Restoration: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1127" y="2419784"/>
            <a:ext cx="10825018" cy="2039674"/>
          </a:xfrm>
        </p:spPr>
        <p:txBody>
          <a:bodyPr>
            <a:noAutofit/>
          </a:bodyPr>
          <a:lstStyle/>
          <a:p>
            <a:r>
              <a:rPr lang="en-US" sz="3600" dirty="0" smtClean="0"/>
              <a:t>Identifying and Prioritizing Restoration Opportunity</a:t>
            </a:r>
          </a:p>
          <a:p>
            <a:r>
              <a:rPr lang="en-US" sz="3600" dirty="0" smtClean="0"/>
              <a:t>on the Mt. Baker-Snoqualmie National Forest</a:t>
            </a:r>
            <a:endParaRPr lang="en-US" sz="36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91127" y="5520342"/>
            <a:ext cx="10825018" cy="994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smtClean="0"/>
              <a:t>Kevin James</a:t>
            </a:r>
          </a:p>
          <a:p>
            <a:pPr algn="l"/>
            <a:r>
              <a:rPr lang="en-US" sz="2800" dirty="0" smtClean="0"/>
              <a:t>Western Washington  Area Ecologist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693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3" t="4591" r="35618" b="2628"/>
          <a:stretch/>
        </p:blipFill>
        <p:spPr>
          <a:xfrm>
            <a:off x="70343" y="70342"/>
            <a:ext cx="3524734" cy="6707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370" y="4842086"/>
            <a:ext cx="1600423" cy="18957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092" y="214365"/>
            <a:ext cx="1645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Wildlife Habitat</a:t>
            </a:r>
            <a:endParaRPr lang="en-US" dirty="0"/>
          </a:p>
        </p:txBody>
      </p:sp>
      <p:sp>
        <p:nvSpPr>
          <p:cNvPr id="5" name="Double Bracket 4"/>
          <p:cNvSpPr/>
          <p:nvPr/>
        </p:nvSpPr>
        <p:spPr>
          <a:xfrm>
            <a:off x="4525634" y="268303"/>
            <a:ext cx="7012903" cy="6426580"/>
          </a:xfrm>
          <a:prstGeom prst="bracketPair">
            <a:avLst>
              <a:gd name="adj" fmla="val 678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28655" y="306499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42934" y="16451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4" t="3331" r="35444" b="2885"/>
          <a:stretch/>
        </p:blipFill>
        <p:spPr>
          <a:xfrm>
            <a:off x="5143652" y="629687"/>
            <a:ext cx="1400653" cy="26371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64139" y="717447"/>
            <a:ext cx="830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Recent</a:t>
            </a:r>
          </a:p>
          <a:p>
            <a:r>
              <a:rPr lang="en-US" dirty="0" smtClean="0"/>
              <a:t>Fire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8" t="3315" r="35796" b="2943"/>
          <a:stretch/>
        </p:blipFill>
        <p:spPr>
          <a:xfrm>
            <a:off x="7554196" y="583696"/>
            <a:ext cx="1366213" cy="26359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18359" y="717447"/>
            <a:ext cx="1515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Mature Forest</a:t>
            </a:r>
          </a:p>
          <a:p>
            <a:r>
              <a:rPr lang="en-US" dirty="0" smtClean="0"/>
              <a:t>Patches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019797" y="169911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8" t="3562" r="35796" b="3438"/>
          <a:stretch/>
        </p:blipFill>
        <p:spPr>
          <a:xfrm>
            <a:off x="9822148" y="602687"/>
            <a:ext cx="1366213" cy="261508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346520" y="717446"/>
            <a:ext cx="1145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Forest</a:t>
            </a:r>
          </a:p>
          <a:p>
            <a:r>
              <a:rPr lang="en-US" dirty="0" smtClean="0"/>
              <a:t>Patches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64314" y="44727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841177" y="44727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0" t="3314" r="35652" b="3191"/>
          <a:stretch/>
        </p:blipFill>
        <p:spPr>
          <a:xfrm>
            <a:off x="5903095" y="3460958"/>
            <a:ext cx="1399728" cy="265880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16088" y="3606269"/>
            <a:ext cx="1515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Mature Forest</a:t>
            </a:r>
          </a:p>
          <a:p>
            <a:r>
              <a:rPr lang="en-US" dirty="0" smtClean="0"/>
              <a:t>Stringers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0" t="3562" r="35796" b="3438"/>
          <a:stretch/>
        </p:blipFill>
        <p:spPr>
          <a:xfrm>
            <a:off x="8540313" y="3467293"/>
            <a:ext cx="1392693" cy="26447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928072" y="3615059"/>
            <a:ext cx="1145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Forest</a:t>
            </a:r>
          </a:p>
          <a:p>
            <a:r>
              <a:rPr lang="en-US" dirty="0" smtClean="0"/>
              <a:t>Stringers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04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3" t="3562" r="36084" b="3438"/>
          <a:stretch/>
        </p:blipFill>
        <p:spPr>
          <a:xfrm>
            <a:off x="9888587" y="3975884"/>
            <a:ext cx="1234471" cy="23802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8" t="3562" r="36228" b="3438"/>
          <a:stretch/>
        </p:blipFill>
        <p:spPr>
          <a:xfrm>
            <a:off x="7775245" y="3986396"/>
            <a:ext cx="1221762" cy="23802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0" t="3809" r="35796" b="3191"/>
          <a:stretch/>
        </p:blipFill>
        <p:spPr>
          <a:xfrm>
            <a:off x="5404219" y="3992216"/>
            <a:ext cx="1253423" cy="23802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9" t="3563" r="35940" b="3685"/>
          <a:stretch/>
        </p:blipFill>
        <p:spPr>
          <a:xfrm>
            <a:off x="9524656" y="746662"/>
            <a:ext cx="1247135" cy="23739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8" t="3067" r="35940" b="2943"/>
          <a:stretch/>
        </p:blipFill>
        <p:spPr>
          <a:xfrm>
            <a:off x="7248774" y="746662"/>
            <a:ext cx="1234427" cy="2405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4" t="3315" r="35796" b="3438"/>
          <a:stretch/>
        </p:blipFill>
        <p:spPr>
          <a:xfrm>
            <a:off x="5339594" y="765678"/>
            <a:ext cx="1247091" cy="23865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0" t="4456" r="35929" b="2493"/>
          <a:stretch/>
        </p:blipFill>
        <p:spPr>
          <a:xfrm>
            <a:off x="66802" y="63953"/>
            <a:ext cx="3455516" cy="66878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370" y="4842086"/>
            <a:ext cx="1600423" cy="18957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092" y="214365"/>
            <a:ext cx="129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Fish Habitat</a:t>
            </a:r>
            <a:endParaRPr lang="en-US" dirty="0"/>
          </a:p>
        </p:txBody>
      </p:sp>
      <p:sp>
        <p:nvSpPr>
          <p:cNvPr id="5" name="Double Bracket 4"/>
          <p:cNvSpPr/>
          <p:nvPr/>
        </p:nvSpPr>
        <p:spPr>
          <a:xfrm>
            <a:off x="4300793" y="221035"/>
            <a:ext cx="7407973" cy="6426580"/>
          </a:xfrm>
          <a:prstGeom prst="bracketPair">
            <a:avLst>
              <a:gd name="adj" fmla="val 678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92547" y="306499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42934" y="16451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17257" y="639969"/>
            <a:ext cx="159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 Watershed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019797" y="169911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92443" y="639969"/>
            <a:ext cx="616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WCF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788959" y="635496"/>
            <a:ext cx="1294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Listed Fish </a:t>
            </a:r>
          </a:p>
          <a:p>
            <a:r>
              <a:rPr lang="en-US" dirty="0" smtClean="0"/>
              <a:t>Distribution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17417" y="3669051"/>
            <a:ext cx="2033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Roads by Bull Trout </a:t>
            </a:r>
          </a:p>
          <a:p>
            <a:r>
              <a:rPr lang="en-US" dirty="0" smtClean="0"/>
              <a:t>Critical Habitat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07185" y="464751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406744" y="47152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572576" y="46994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720697" y="3677879"/>
            <a:ext cx="1847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Roads by Chinook</a:t>
            </a:r>
          </a:p>
          <a:p>
            <a:r>
              <a:rPr lang="en-US" dirty="0" smtClean="0"/>
              <a:t>Critical Habitat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972966" y="3680856"/>
            <a:ext cx="2013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Roads by Steelhead</a:t>
            </a:r>
          </a:p>
          <a:p>
            <a:r>
              <a:rPr lang="en-US" dirty="0" smtClean="0"/>
              <a:t>Critical Habitat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81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8" t="3563" r="36228" b="3685"/>
          <a:stretch/>
        </p:blipFill>
        <p:spPr>
          <a:xfrm>
            <a:off x="9330346" y="411089"/>
            <a:ext cx="1586893" cy="3082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8" t="3562" r="36084" b="3191"/>
          <a:stretch/>
        </p:blipFill>
        <p:spPr>
          <a:xfrm>
            <a:off x="6092613" y="371718"/>
            <a:ext cx="1598136" cy="30987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3" t="4456" r="35618" b="2898"/>
          <a:stretch/>
        </p:blipFill>
        <p:spPr>
          <a:xfrm>
            <a:off x="68227" y="42145"/>
            <a:ext cx="3503986" cy="665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370" y="4842086"/>
            <a:ext cx="1600423" cy="18957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092" y="214365"/>
            <a:ext cx="120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Hydrology-</a:t>
            </a:r>
          </a:p>
          <a:p>
            <a:r>
              <a:rPr lang="en-US" dirty="0"/>
              <a:t>A</a:t>
            </a:r>
            <a:r>
              <a:rPr lang="en-US" dirty="0" smtClean="0"/>
              <a:t>ccess</a:t>
            </a:r>
            <a:endParaRPr lang="en-US" dirty="0"/>
          </a:p>
        </p:txBody>
      </p:sp>
      <p:sp>
        <p:nvSpPr>
          <p:cNvPr id="5" name="Double Bracket 4"/>
          <p:cNvSpPr/>
          <p:nvPr/>
        </p:nvSpPr>
        <p:spPr>
          <a:xfrm>
            <a:off x="4300793" y="221035"/>
            <a:ext cx="7407973" cy="6426580"/>
          </a:xfrm>
          <a:prstGeom prst="bracketPair">
            <a:avLst>
              <a:gd name="adj" fmla="val 678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92547" y="306499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42934" y="16451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05244" y="411089"/>
            <a:ext cx="141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Road Density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91029" y="18220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461919" y="393628"/>
            <a:ext cx="1415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Road Density</a:t>
            </a:r>
          </a:p>
          <a:p>
            <a:r>
              <a:rPr lang="en-US" dirty="0" smtClean="0"/>
              <a:t>by Streams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0" t="3562" r="35796" b="3438"/>
          <a:stretch/>
        </p:blipFill>
        <p:spPr>
          <a:xfrm>
            <a:off x="6199986" y="3672217"/>
            <a:ext cx="1631096" cy="30905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99541" y="3705880"/>
            <a:ext cx="1492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Unstable Soils</a:t>
            </a:r>
          </a:p>
          <a:p>
            <a:r>
              <a:rPr lang="en-US" dirty="0" smtClean="0"/>
              <a:t>by Roads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152783" y="18298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559662" y="465742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4" t="3562" r="35796" b="3191"/>
          <a:stretch/>
        </p:blipFill>
        <p:spPr>
          <a:xfrm>
            <a:off x="9230187" y="3669057"/>
            <a:ext cx="1619791" cy="309875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038058" y="3705880"/>
            <a:ext cx="1899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Roads at Risk</a:t>
            </a:r>
          </a:p>
          <a:p>
            <a:r>
              <a:rPr lang="en-US" dirty="0" smtClean="0"/>
              <a:t>to Climate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77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8" r="35420"/>
          <a:stretch/>
        </p:blipFill>
        <p:spPr>
          <a:xfrm>
            <a:off x="697576" y="0"/>
            <a:ext cx="3311006" cy="67353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8" t="80862" r="48278"/>
          <a:stretch/>
        </p:blipFill>
        <p:spPr>
          <a:xfrm>
            <a:off x="6374853" y="1524001"/>
            <a:ext cx="3881802" cy="27709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3" name="Straight Connector 2"/>
          <p:cNvCxnSpPr/>
          <p:nvPr/>
        </p:nvCxnSpPr>
        <p:spPr>
          <a:xfrm flipV="1">
            <a:off x="2336800" y="1524001"/>
            <a:ext cx="4038053" cy="413789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828800" y="4294909"/>
            <a:ext cx="8427855" cy="217054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161309" y="4294909"/>
            <a:ext cx="4213544" cy="180109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08582" y="230909"/>
            <a:ext cx="7150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Next step: down-scaling results to project planning level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034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0442" y="357847"/>
            <a:ext cx="1023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Land Base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84656" y="2306230"/>
            <a:ext cx="1838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Driver: WHZ, PSFZ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183870" y="173181"/>
            <a:ext cx="3673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Potential Planning Area: overall score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48950" y="3495393"/>
            <a:ext cx="1528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Forest Structure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448950" y="5693480"/>
            <a:ext cx="2531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Driver: Old growth structure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113384" y="4211169"/>
            <a:ext cx="1478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Wildlife Habitat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099532" y="6141449"/>
            <a:ext cx="1940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Driver: patch &amp; connectivity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9111861" y="486606"/>
            <a:ext cx="1544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Fish Distribution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9251784" y="2608769"/>
            <a:ext cx="2608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Driver: WCF, species richness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8420488" y="3410345"/>
            <a:ext cx="16504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Hydrology-Access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8420488" y="5524203"/>
            <a:ext cx="2192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Driver: roads by streams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048000" y="1635861"/>
            <a:ext cx="2216727" cy="74511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516726" y="3410345"/>
            <a:ext cx="1393439" cy="56679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4" idx="0"/>
          </p:cNvCxnSpPr>
          <p:nvPr/>
        </p:nvCxnSpPr>
        <p:spPr>
          <a:xfrm flipV="1">
            <a:off x="5852561" y="3410345"/>
            <a:ext cx="60692" cy="80082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427210" y="1826204"/>
            <a:ext cx="1765733" cy="54941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7333309" y="3410346"/>
            <a:ext cx="1184566" cy="80082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5" t="16059" r="15417" b="13826"/>
          <a:stretch/>
        </p:blipFill>
        <p:spPr>
          <a:xfrm>
            <a:off x="1008411" y="672519"/>
            <a:ext cx="2321385" cy="16126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9" t="16176" r="16974" b="14074"/>
          <a:stretch/>
        </p:blipFill>
        <p:spPr>
          <a:xfrm>
            <a:off x="1512535" y="3894991"/>
            <a:ext cx="2468191" cy="17532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3" t="15187" r="16052" b="13826"/>
          <a:stretch/>
        </p:blipFill>
        <p:spPr>
          <a:xfrm>
            <a:off x="4252327" y="565316"/>
            <a:ext cx="4168162" cy="2975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7" t="15682" r="16359" b="14816"/>
          <a:stretch/>
        </p:blipFill>
        <p:spPr>
          <a:xfrm>
            <a:off x="5155275" y="4534080"/>
            <a:ext cx="2342276" cy="16495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t="15522" r="16957" b="13771"/>
          <a:stretch/>
        </p:blipFill>
        <p:spPr>
          <a:xfrm>
            <a:off x="9203676" y="781737"/>
            <a:ext cx="2564869" cy="18683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7" t="15930" r="16359" b="14073"/>
          <a:stretch/>
        </p:blipFill>
        <p:spPr>
          <a:xfrm>
            <a:off x="8517875" y="3748900"/>
            <a:ext cx="2525263" cy="17911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92" y="5236820"/>
            <a:ext cx="1221673" cy="14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9683189"/>
              </p:ext>
            </p:extLst>
          </p:nvPr>
        </p:nvGraphicFramePr>
        <p:xfrm>
          <a:off x="320675" y="5205046"/>
          <a:ext cx="11716657" cy="1359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Worksheet" r:id="rId4" imgW="9934634" imgH="1152616" progId="Excel.Sheet.12">
                  <p:embed/>
                </p:oleObj>
              </mc:Choice>
              <mc:Fallback>
                <p:oleObj name="Worksheet" r:id="rId4" imgW="9934634" imgH="115261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0675" y="5205046"/>
                        <a:ext cx="11716657" cy="13592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6" t="80165" r="46612" b="2335"/>
          <a:stretch/>
        </p:blipFill>
        <p:spPr>
          <a:xfrm>
            <a:off x="2795645" y="527038"/>
            <a:ext cx="6766715" cy="40308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253" y="331712"/>
            <a:ext cx="2291611" cy="2714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422298" y="234651"/>
            <a:ext cx="2574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Snoquera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685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t="1435" r="1607" b="1334"/>
          <a:stretch/>
        </p:blipFill>
        <p:spPr>
          <a:xfrm>
            <a:off x="2799479" y="133642"/>
            <a:ext cx="9242475" cy="666808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747626"/>
              </p:ext>
            </p:extLst>
          </p:nvPr>
        </p:nvGraphicFramePr>
        <p:xfrm>
          <a:off x="466675" y="664539"/>
          <a:ext cx="5709043" cy="1150195"/>
        </p:xfrm>
        <a:graphic>
          <a:graphicData uri="http://schemas.openxmlformats.org/drawingml/2006/table">
            <a:tbl>
              <a:tblPr/>
              <a:tblGrid>
                <a:gridCol w="1016679"/>
                <a:gridCol w="860267"/>
                <a:gridCol w="1055782"/>
                <a:gridCol w="840715"/>
                <a:gridCol w="1016679"/>
                <a:gridCol w="918921"/>
              </a:tblGrid>
              <a:tr h="230039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Stand Age for Seral Stages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03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Veg Zone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Early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Mid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Mature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Old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Ancient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03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WH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0-30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30-80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80-250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250-450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&gt;450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003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PSF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0-30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30-80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80-300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300-500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&gt;500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03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MH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0-100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100-200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200-300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300-600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&gt;600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477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2750940"/>
              </p:ext>
            </p:extLst>
          </p:nvPr>
        </p:nvGraphicFramePr>
        <p:xfrm>
          <a:off x="344440" y="3629635"/>
          <a:ext cx="11613180" cy="1800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Worksheet" r:id="rId4" imgW="7372355" imgH="1142899" progId="Excel.Sheet.8">
                  <p:embed/>
                </p:oleObj>
              </mc:Choice>
              <mc:Fallback>
                <p:oleObj name="Worksheet" r:id="rId4" imgW="7372355" imgH="1142899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4440" y="3629635"/>
                        <a:ext cx="11613180" cy="1800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8988849"/>
              </p:ext>
            </p:extLst>
          </p:nvPr>
        </p:nvGraphicFramePr>
        <p:xfrm>
          <a:off x="344440" y="998806"/>
          <a:ext cx="11552909" cy="1888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Worksheet" r:id="rId7" imgW="6991469" imgH="1142899" progId="Excel.Sheet.8">
                  <p:embed/>
                </p:oleObj>
              </mc:Choice>
              <mc:Fallback>
                <p:oleObj name="Worksheet" r:id="rId7" imgW="6991469" imgH="1142899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4440" y="998806"/>
                        <a:ext cx="11552909" cy="1888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44440" y="256736"/>
            <a:ext cx="11468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Current and Median 80% range of natural variability of forest seral stages by </a:t>
            </a:r>
            <a:r>
              <a:rPr lang="en-US" sz="2000" b="1" dirty="0" err="1" smtClean="0"/>
              <a:t>subwatershed</a:t>
            </a:r>
            <a:r>
              <a:rPr lang="en-US" sz="2000" b="1" dirty="0" smtClean="0"/>
              <a:t> within the LSR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7104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229610"/>
            <a:ext cx="8267700" cy="64086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808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91154"/>
            <a:ext cx="9105899" cy="63161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784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1292" y="92468"/>
            <a:ext cx="10405748" cy="6697207"/>
            <a:chOff x="101292" y="92468"/>
            <a:chExt cx="10405748" cy="669720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292" y="92468"/>
              <a:ext cx="5054886" cy="665399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67100" y="1989165"/>
              <a:ext cx="3439940" cy="480051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5064369" y="1989165"/>
              <a:ext cx="2002731" cy="21256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052646" y="6658708"/>
              <a:ext cx="2014454" cy="1309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5369172" y="92468"/>
            <a:ext cx="529691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Mt. Baker-Snoqualmie NF (MBS)</a:t>
            </a:r>
          </a:p>
          <a:p>
            <a:r>
              <a:rPr lang="en-US" dirty="0" smtClean="0"/>
              <a:t>- Western slopes of the Cascade mountains</a:t>
            </a:r>
          </a:p>
          <a:p>
            <a:r>
              <a:rPr lang="en-US" dirty="0" smtClean="0"/>
              <a:t>- Extends over 140 miles north to south</a:t>
            </a:r>
          </a:p>
          <a:p>
            <a:r>
              <a:rPr lang="en-US" dirty="0" smtClean="0"/>
              <a:t>- Total area is over 1,724,000 acres</a:t>
            </a:r>
          </a:p>
          <a:p>
            <a:r>
              <a:rPr lang="en-US" dirty="0" smtClean="0"/>
              <a:t>- 9 wilderness areas covering 48% of the forest</a:t>
            </a:r>
          </a:p>
          <a:p>
            <a:r>
              <a:rPr lang="en-US" dirty="0" smtClean="0"/>
              <a:t>- 4 million annual visitors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648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92" y="308223"/>
            <a:ext cx="8929686" cy="591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4" r="35710"/>
          <a:stretch/>
        </p:blipFill>
        <p:spPr>
          <a:xfrm>
            <a:off x="8568605" y="393900"/>
            <a:ext cx="3067239" cy="6040143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3572163" y="3287368"/>
            <a:ext cx="591128" cy="200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8077200" y="3287368"/>
            <a:ext cx="591128" cy="200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4" r="35328"/>
          <a:stretch/>
        </p:blipFill>
        <p:spPr>
          <a:xfrm>
            <a:off x="4442690" y="412372"/>
            <a:ext cx="3075709" cy="578694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945959" y="36382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*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0" r="35304"/>
          <a:stretch/>
        </p:blipFill>
        <p:spPr>
          <a:xfrm>
            <a:off x="359506" y="393900"/>
            <a:ext cx="2938584" cy="604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7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8" r="35511"/>
          <a:stretch/>
        </p:blipFill>
        <p:spPr>
          <a:xfrm>
            <a:off x="535709" y="0"/>
            <a:ext cx="2983346" cy="57869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79637" y="1228437"/>
            <a:ext cx="690163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Broad-scale questions:</a:t>
            </a:r>
          </a:p>
          <a:p>
            <a:endParaRPr lang="en-US" dirty="0"/>
          </a:p>
          <a:p>
            <a:r>
              <a:rPr lang="en-US" dirty="0" smtClean="0"/>
              <a:t>How much of the </a:t>
            </a:r>
            <a:r>
              <a:rPr lang="en-US" dirty="0" err="1" smtClean="0"/>
              <a:t>subwatershed</a:t>
            </a:r>
            <a:r>
              <a:rPr lang="en-US" dirty="0" smtClean="0"/>
              <a:t> is within the Forest boundary?</a:t>
            </a:r>
          </a:p>
          <a:p>
            <a:endParaRPr lang="en-US" dirty="0"/>
          </a:p>
          <a:p>
            <a:r>
              <a:rPr lang="en-US" dirty="0" smtClean="0"/>
              <a:t>Is active management an option for terrestrial restoration?</a:t>
            </a:r>
          </a:p>
          <a:p>
            <a:endParaRPr lang="en-US" dirty="0"/>
          </a:p>
          <a:p>
            <a:r>
              <a:rPr lang="en-US" dirty="0" smtClean="0"/>
              <a:t>Does the current arrangement of forest types benefit wildlife?</a:t>
            </a:r>
          </a:p>
          <a:p>
            <a:endParaRPr lang="en-US" dirty="0"/>
          </a:p>
          <a:p>
            <a:r>
              <a:rPr lang="en-US" dirty="0" smtClean="0"/>
              <a:t>Where are roads interacting with fish habitat and aquatic processes?</a:t>
            </a:r>
          </a:p>
          <a:p>
            <a:endParaRPr lang="en-US" dirty="0"/>
          </a:p>
          <a:p>
            <a:r>
              <a:rPr lang="en-US" dirty="0" smtClean="0"/>
              <a:t>What are the restoration opportunities based on the current condition?</a:t>
            </a:r>
          </a:p>
          <a:p>
            <a:endParaRPr lang="en-US" dirty="0"/>
          </a:p>
          <a:p>
            <a:r>
              <a:rPr lang="en-US" dirty="0" smtClean="0"/>
              <a:t>How can restoration needs be addressed for out-year planning?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79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1805496"/>
              </p:ext>
            </p:extLst>
          </p:nvPr>
        </p:nvGraphicFramePr>
        <p:xfrm>
          <a:off x="111125" y="249088"/>
          <a:ext cx="11979275" cy="628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Worksheet" r:id="rId4" imgW="11601519" imgH="5810320" progId="Excel.Sheet.12">
                  <p:embed/>
                </p:oleObj>
              </mc:Choice>
              <mc:Fallback>
                <p:oleObj name="Worksheet" r:id="rId4" imgW="11601519" imgH="58103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125" y="249088"/>
                        <a:ext cx="11979275" cy="628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497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4" r="35710"/>
          <a:stretch/>
        </p:blipFill>
        <p:spPr>
          <a:xfrm>
            <a:off x="3743711" y="86952"/>
            <a:ext cx="3402680" cy="6700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51" y="1603717"/>
            <a:ext cx="2445639" cy="28969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198" y="311055"/>
            <a:ext cx="412420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Models is run for each </a:t>
            </a:r>
            <a:r>
              <a:rPr lang="en-US" dirty="0" err="1" smtClean="0"/>
              <a:t>subwatershed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ll metrics integrated hierarchically</a:t>
            </a:r>
          </a:p>
          <a:p>
            <a:endParaRPr lang="en-US" dirty="0"/>
          </a:p>
          <a:p>
            <a:r>
              <a:rPr lang="en-US" dirty="0" smtClean="0"/>
              <a:t>Higher scores reflects greater opportunity</a:t>
            </a:r>
          </a:p>
          <a:p>
            <a:endParaRPr lang="en-US" dirty="0"/>
          </a:p>
          <a:p>
            <a:r>
              <a:rPr lang="en-US" dirty="0" smtClean="0"/>
              <a:t>Opportunity is based on current condition</a:t>
            </a:r>
          </a:p>
          <a:p>
            <a:endParaRPr lang="en-US" dirty="0"/>
          </a:p>
          <a:p>
            <a:r>
              <a:rPr lang="en-US" dirty="0" smtClean="0"/>
              <a:t>Prioritize activity across </a:t>
            </a:r>
            <a:r>
              <a:rPr lang="en-US" dirty="0" err="1" smtClean="0"/>
              <a:t>subwatersheds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Able to “drill-down” for project planning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25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4" r="35710"/>
          <a:stretch/>
        </p:blipFill>
        <p:spPr>
          <a:xfrm>
            <a:off x="29851" y="0"/>
            <a:ext cx="348255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55" y="5052291"/>
            <a:ext cx="1446356" cy="1713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0" t="4591" r="35695" b="2628"/>
          <a:stretch/>
        </p:blipFill>
        <p:spPr>
          <a:xfrm>
            <a:off x="4546667" y="157731"/>
            <a:ext cx="1698060" cy="3213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9" t="4188" r="35851" b="2356"/>
          <a:stretch/>
        </p:blipFill>
        <p:spPr>
          <a:xfrm>
            <a:off x="7450979" y="157731"/>
            <a:ext cx="1688728" cy="3237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3" t="4456" r="35618" b="2898"/>
          <a:stretch/>
        </p:blipFill>
        <p:spPr>
          <a:xfrm>
            <a:off x="8472853" y="3037006"/>
            <a:ext cx="1688668" cy="32090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0092" y="214365"/>
            <a:ext cx="15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Subwatershed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22233" y="372728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Land Base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875420" y="394639"/>
            <a:ext cx="1358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Forest Structure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3" t="4591" r="35618" b="2628"/>
          <a:stretch/>
        </p:blipFill>
        <p:spPr>
          <a:xfrm>
            <a:off x="10088510" y="214365"/>
            <a:ext cx="1688668" cy="3213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0" t="4456" r="35929" b="2493"/>
          <a:stretch/>
        </p:blipFill>
        <p:spPr>
          <a:xfrm>
            <a:off x="5605705" y="3111886"/>
            <a:ext cx="1665309" cy="32230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506346" y="394638"/>
            <a:ext cx="132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Wildlife Habitat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266483" y="4924856"/>
            <a:ext cx="1052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Fish Habitat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8088191" y="4924855"/>
            <a:ext cx="982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Hydrology-</a:t>
            </a:r>
          </a:p>
          <a:p>
            <a:r>
              <a:rPr lang="en-US" sz="1400" dirty="0" smtClean="0"/>
              <a:t>Access</a:t>
            </a:r>
          </a:p>
        </p:txBody>
      </p:sp>
      <p:sp>
        <p:nvSpPr>
          <p:cNvPr id="18" name="Double Bracket 17"/>
          <p:cNvSpPr/>
          <p:nvPr/>
        </p:nvSpPr>
        <p:spPr>
          <a:xfrm>
            <a:off x="3864211" y="214781"/>
            <a:ext cx="7912967" cy="6426580"/>
          </a:xfrm>
          <a:prstGeom prst="bracketPair">
            <a:avLst>
              <a:gd name="adj" fmla="val 3445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512405" y="3017275"/>
            <a:ext cx="37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007097" y="1711162"/>
            <a:ext cx="37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658355" y="1711162"/>
            <a:ext cx="37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208314" y="4370650"/>
            <a:ext cx="37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773744" y="4354083"/>
            <a:ext cx="37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6" t="4150" r="35820" b="2640"/>
          <a:stretch/>
        </p:blipFill>
        <p:spPr>
          <a:xfrm>
            <a:off x="6164379" y="3282980"/>
            <a:ext cx="1675122" cy="3228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9" t="4630" r="35787" b="2640"/>
          <a:stretch/>
        </p:blipFill>
        <p:spPr>
          <a:xfrm>
            <a:off x="8744340" y="3282980"/>
            <a:ext cx="1675122" cy="3211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9" t="4469" r="35971" b="2640"/>
          <a:stretch/>
        </p:blipFill>
        <p:spPr>
          <a:xfrm>
            <a:off x="8089466" y="291917"/>
            <a:ext cx="1664045" cy="32175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0" t="4591" r="35695" b="2628"/>
          <a:stretch/>
        </p:blipFill>
        <p:spPr>
          <a:xfrm>
            <a:off x="54705" y="54708"/>
            <a:ext cx="3548187" cy="67151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680" y="4818640"/>
            <a:ext cx="1600423" cy="1895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092" y="214365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Land Base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4150" r="35879" b="2320"/>
          <a:stretch/>
        </p:blipFill>
        <p:spPr>
          <a:xfrm>
            <a:off x="5430371" y="269783"/>
            <a:ext cx="1664045" cy="32396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73956" y="399031"/>
            <a:ext cx="827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Intersect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927422" y="399031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Wilderness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062126" y="4994122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WHZ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8744340" y="4994121"/>
            <a:ext cx="523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PSFZ</a:t>
            </a:r>
            <a:endParaRPr lang="en-US" sz="1400" dirty="0"/>
          </a:p>
        </p:txBody>
      </p:sp>
      <p:sp>
        <p:nvSpPr>
          <p:cNvPr id="16" name="Double Bracket 15"/>
          <p:cNvSpPr/>
          <p:nvPr/>
        </p:nvSpPr>
        <p:spPr>
          <a:xfrm>
            <a:off x="4802918" y="214365"/>
            <a:ext cx="6525482" cy="6426580"/>
          </a:xfrm>
          <a:prstGeom prst="bracketPair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28655" y="301105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623347" y="170494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123999" y="171600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141879" y="47042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72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9" t="4188" r="35851" b="2356"/>
          <a:stretch/>
        </p:blipFill>
        <p:spPr>
          <a:xfrm>
            <a:off x="54712" y="46894"/>
            <a:ext cx="3524734" cy="67565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912" y="214365"/>
            <a:ext cx="16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Forest 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969" y="4581235"/>
            <a:ext cx="1766055" cy="2091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9" t="4309" r="35787" b="2640"/>
          <a:stretch/>
        </p:blipFill>
        <p:spPr>
          <a:xfrm>
            <a:off x="9088350" y="376898"/>
            <a:ext cx="1675122" cy="3223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4630" r="35787" b="2640"/>
          <a:stretch/>
        </p:blipFill>
        <p:spPr>
          <a:xfrm>
            <a:off x="7044584" y="3078768"/>
            <a:ext cx="1669584" cy="3211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7" t="4629" r="35879" b="2959"/>
          <a:stretch/>
        </p:blipFill>
        <p:spPr>
          <a:xfrm>
            <a:off x="5790636" y="399031"/>
            <a:ext cx="1675122" cy="3200925"/>
          </a:xfrm>
          <a:prstGeom prst="rect">
            <a:avLst/>
          </a:prstGeom>
        </p:spPr>
      </p:pic>
      <p:sp>
        <p:nvSpPr>
          <p:cNvPr id="8" name="Double Bracket 7"/>
          <p:cNvSpPr/>
          <p:nvPr/>
        </p:nvSpPr>
        <p:spPr>
          <a:xfrm>
            <a:off x="4802919" y="214365"/>
            <a:ext cx="6253018" cy="6426580"/>
          </a:xfrm>
          <a:prstGeom prst="bracketPair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28655" y="301105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05179" y="161909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84527" y="45812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76777" y="429808"/>
            <a:ext cx="1069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Managed</a:t>
            </a:r>
          </a:p>
          <a:p>
            <a:r>
              <a:rPr lang="en-US" dirty="0" smtClean="0"/>
              <a:t>Forest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869513" y="437659"/>
            <a:ext cx="88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Mature</a:t>
            </a:r>
          </a:p>
          <a:p>
            <a:r>
              <a:rPr lang="en-US" dirty="0" smtClean="0"/>
              <a:t>Forest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673030" y="4873327"/>
            <a:ext cx="1145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Forest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79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378</Words>
  <Application>Microsoft Office PowerPoint</Application>
  <PresentationFormat>Widescreen</PresentationFormat>
  <Paragraphs>152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Worksheet</vt:lpstr>
      <vt:lpstr>Integrated Landscape Restoration: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James, Kevin - FS</dc:creator>
  <cp:lastModifiedBy>James, Kevin - FS</cp:lastModifiedBy>
  <cp:revision>94</cp:revision>
  <dcterms:created xsi:type="dcterms:W3CDTF">2017-07-17T03:38:46Z</dcterms:created>
  <dcterms:modified xsi:type="dcterms:W3CDTF">2017-11-07T18:07:05Z</dcterms:modified>
</cp:coreProperties>
</file>