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66" r:id="rId2"/>
    <p:sldId id="295" r:id="rId3"/>
    <p:sldId id="296" r:id="rId4"/>
    <p:sldId id="261" r:id="rId5"/>
    <p:sldId id="260" r:id="rId6"/>
    <p:sldId id="265" r:id="rId7"/>
    <p:sldId id="308" r:id="rId8"/>
    <p:sldId id="263" r:id="rId9"/>
    <p:sldId id="264" r:id="rId10"/>
    <p:sldId id="267" r:id="rId11"/>
    <p:sldId id="268" r:id="rId12"/>
    <p:sldId id="292" r:id="rId13"/>
    <p:sldId id="287" r:id="rId14"/>
    <p:sldId id="288" r:id="rId15"/>
    <p:sldId id="289" r:id="rId16"/>
    <p:sldId id="305" r:id="rId17"/>
    <p:sldId id="290" r:id="rId18"/>
    <p:sldId id="269" r:id="rId19"/>
    <p:sldId id="293" r:id="rId20"/>
    <p:sldId id="270" r:id="rId21"/>
    <p:sldId id="291" r:id="rId22"/>
    <p:sldId id="271" r:id="rId23"/>
    <p:sldId id="294" r:id="rId24"/>
    <p:sldId id="272" r:id="rId25"/>
    <p:sldId id="285" r:id="rId26"/>
    <p:sldId id="286" r:id="rId27"/>
    <p:sldId id="302" r:id="rId28"/>
    <p:sldId id="303" r:id="rId29"/>
    <p:sldId id="297" r:id="rId30"/>
    <p:sldId id="306" r:id="rId31"/>
    <p:sldId id="299" r:id="rId32"/>
    <p:sldId id="300" r:id="rId33"/>
    <p:sldId id="307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6369" autoAdjust="0"/>
  </p:normalViewPr>
  <p:slideViewPr>
    <p:cSldViewPr snapToGrid="0">
      <p:cViewPr>
        <p:scale>
          <a:sx n="70" d="100"/>
          <a:sy n="70" d="100"/>
        </p:scale>
        <p:origin x="1253" y="163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99A89-0731-48EF-9A97-560837E35DD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D276C-58AC-495A-A3CE-5892B7117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2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89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06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80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09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7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9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05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1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01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23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9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5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7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9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3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D7902-8D08-4256-93D1-31848539888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0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FC990-836B-4B0B-92D2-8B990BA221B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6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93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3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2354-F296-47B1-8F51-EE024CEF1D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7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2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1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2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4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23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7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4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0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A31A3-FC9C-4135-9C16-A16375508FDF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736BA-ADC3-4253-910E-005E05C1F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5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0"/>
            <a:ext cx="4191000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A new approach to evaluate forest structure restoration needs across Oregon and Washington</a:t>
            </a: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6610" y="6520933"/>
            <a:ext cx="24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</a:t>
            </a:r>
            <a:r>
              <a:rPr lang="en-US" dirty="0" err="1">
                <a:solidFill>
                  <a:schemeClr val="bg1"/>
                </a:solidFill>
              </a:rPr>
              <a:t>Benj</a:t>
            </a:r>
            <a:r>
              <a:rPr lang="en-US" dirty="0">
                <a:solidFill>
                  <a:schemeClr val="bg1"/>
                </a:solidFill>
              </a:rPr>
              <a:t> Drummond</a:t>
            </a:r>
          </a:p>
        </p:txBody>
      </p:sp>
    </p:spTree>
    <p:extLst>
      <p:ext uri="{BB962C8B-B14F-4D97-AF65-F5344CB8AC3E}">
        <p14:creationId xmlns:p14="http://schemas.microsoft.com/office/powerpoint/2010/main" val="1986129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3" y="0"/>
            <a:ext cx="8875059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15000" y="2209800"/>
            <a:ext cx="2971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21" y="367307"/>
            <a:ext cx="9171921" cy="62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6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2" y="-20217"/>
            <a:ext cx="8930641" cy="68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399" y="0"/>
            <a:ext cx="10140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31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399" y="0"/>
            <a:ext cx="101408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85" y="557894"/>
            <a:ext cx="7547477" cy="61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8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399" y="0"/>
            <a:ext cx="1014084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900" y="917576"/>
            <a:ext cx="9943548" cy="46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1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1807"/>
            <a:ext cx="9110133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6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003" y="312873"/>
            <a:ext cx="9220004" cy="626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8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23" y="345531"/>
            <a:ext cx="9171923" cy="62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6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9646"/>
          <a:stretch/>
        </p:blipFill>
        <p:spPr>
          <a:xfrm>
            <a:off x="1516463" y="-1"/>
            <a:ext cx="6408335" cy="68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38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0"/>
            <a:ext cx="4191000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</a:rPr>
              <a:t>Co-Authors:</a:t>
            </a:r>
          </a:p>
          <a:p>
            <a:pPr lvl="0">
              <a:spcBef>
                <a:spcPct val="0"/>
              </a:spcBef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bg1"/>
                </a:solidFill>
              </a:rPr>
              <a:t>Ryan Haugo, Chris </a:t>
            </a:r>
            <a:r>
              <a:rPr lang="en-US" sz="2800" b="1" dirty="0" err="1">
                <a:solidFill>
                  <a:schemeClr val="bg1"/>
                </a:solidFill>
              </a:rPr>
              <a:t>Zanger</a:t>
            </a:r>
            <a:r>
              <a:rPr lang="en-US" sz="2800" b="1" dirty="0">
                <a:solidFill>
                  <a:schemeClr val="bg1"/>
                </a:solidFill>
              </a:rPr>
              <a:t>, Tom </a:t>
            </a:r>
            <a:r>
              <a:rPr lang="en-US" sz="2800" b="1" dirty="0" err="1">
                <a:solidFill>
                  <a:schemeClr val="bg1"/>
                </a:solidFill>
              </a:rPr>
              <a:t>DeMeo</a:t>
            </a:r>
            <a:r>
              <a:rPr lang="en-US" sz="2800" b="1" dirty="0">
                <a:solidFill>
                  <a:schemeClr val="bg1"/>
                </a:solidFill>
              </a:rPr>
              <a:t>, Chris Ringo, Ayn </a:t>
            </a:r>
            <a:r>
              <a:rPr lang="en-US" sz="2800" b="1" dirty="0" err="1">
                <a:solidFill>
                  <a:schemeClr val="bg1"/>
                </a:solidFill>
              </a:rPr>
              <a:t>Shlisky</a:t>
            </a:r>
            <a:r>
              <a:rPr lang="en-US" sz="2800" b="1" dirty="0">
                <a:solidFill>
                  <a:schemeClr val="bg1"/>
                </a:solidFill>
              </a:rPr>
              <a:t>, Kori Blankenship, Mike Simpson, Kim </a:t>
            </a:r>
            <a:r>
              <a:rPr lang="en-US" sz="2800" b="1" dirty="0" err="1">
                <a:solidFill>
                  <a:schemeClr val="bg1"/>
                </a:solidFill>
              </a:rPr>
              <a:t>Mellen</a:t>
            </a:r>
            <a:r>
              <a:rPr lang="en-US" sz="2800" b="1" dirty="0">
                <a:solidFill>
                  <a:schemeClr val="bg1"/>
                </a:solidFill>
              </a:rPr>
              <a:t>-Mclean, Jane </a:t>
            </a:r>
            <a:r>
              <a:rPr lang="en-US" sz="2800" b="1" dirty="0" err="1">
                <a:solidFill>
                  <a:schemeClr val="bg1"/>
                </a:solidFill>
              </a:rPr>
              <a:t>Kertis</a:t>
            </a:r>
            <a:r>
              <a:rPr lang="en-US" sz="2800" b="1" dirty="0">
                <a:solidFill>
                  <a:schemeClr val="bg1"/>
                </a:solidFill>
              </a:rPr>
              <a:t>, Mark Stern</a:t>
            </a: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6610" y="6520933"/>
            <a:ext cx="24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</a:t>
            </a:r>
            <a:r>
              <a:rPr lang="en-US" dirty="0" err="1">
                <a:solidFill>
                  <a:schemeClr val="bg1"/>
                </a:solidFill>
              </a:rPr>
              <a:t>Benj</a:t>
            </a:r>
            <a:r>
              <a:rPr lang="en-US" dirty="0">
                <a:solidFill>
                  <a:schemeClr val="bg1"/>
                </a:solidFill>
              </a:rPr>
              <a:t> Drummond</a:t>
            </a:r>
          </a:p>
        </p:txBody>
      </p:sp>
    </p:spTree>
    <p:extLst>
      <p:ext uri="{BB962C8B-B14F-4D97-AF65-F5344CB8AC3E}">
        <p14:creationId xmlns:p14="http://schemas.microsoft.com/office/powerpoint/2010/main" val="3770651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1" y="384665"/>
            <a:ext cx="9123840" cy="61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6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" y="0"/>
            <a:ext cx="8540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01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1420816"/>
            <a:ext cx="9266239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944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2" y="612853"/>
            <a:ext cx="8371115" cy="52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9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152402"/>
            <a:ext cx="4267201" cy="3169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06" y="152402"/>
            <a:ext cx="4218297" cy="3169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79" y="3505202"/>
            <a:ext cx="4303423" cy="3169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7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802" y="0"/>
            <a:ext cx="45212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228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48200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 txBox="1">
            <a:spLocks/>
          </p:cNvSpPr>
          <p:nvPr/>
        </p:nvSpPr>
        <p:spPr>
          <a:xfrm>
            <a:off x="2" y="381000"/>
            <a:ext cx="3810001" cy="8382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“Disturbance”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1874" y="6400800"/>
            <a:ext cx="225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Photos: John Marshall</a:t>
            </a:r>
          </a:p>
        </p:txBody>
      </p:sp>
    </p:spTree>
    <p:extLst>
      <p:ext uri="{BB962C8B-B14F-4D97-AF65-F5344CB8AC3E}">
        <p14:creationId xmlns:p14="http://schemas.microsoft.com/office/powerpoint/2010/main" val="324756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455710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109" y="0"/>
            <a:ext cx="4586893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57110" y="0"/>
            <a:ext cx="1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3657603" y="5562600"/>
            <a:ext cx="5410199" cy="762000"/>
          </a:xfrm>
          <a:prstGeom prst="rect">
            <a:avLst/>
          </a:prstGeom>
          <a:solidFill>
            <a:schemeClr val="tx1">
              <a:alpha val="79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Accelerating Succession </a:t>
            </a:r>
          </a:p>
        </p:txBody>
      </p:sp>
    </p:spTree>
    <p:extLst>
      <p:ext uri="{BB962C8B-B14F-4D97-AF65-F5344CB8AC3E}">
        <p14:creationId xmlns:p14="http://schemas.microsoft.com/office/powerpoint/2010/main" val="2727451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" y="1777425"/>
            <a:ext cx="8595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Total Restoration Needs – East WA&amp;OR</a:t>
            </a:r>
          </a:p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40% of all forests – 11.5 million acres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352800"/>
            <a:ext cx="752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Disturbance Only: 3.7 million acres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063425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Disturbance then Succession: 5.7 million acres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4825425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Succession Only: 2.1 million  acres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048000"/>
            <a:ext cx="8763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64" r="160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" y="1777425"/>
            <a:ext cx="8595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Garamond" panose="02020404030301010803" pitchFamily="18" charset="0"/>
              </a:rPr>
              <a:t>Total Restoration Needs – West WA&amp;OR</a:t>
            </a:r>
          </a:p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30% of all forests – 7.0 million acres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352800"/>
            <a:ext cx="752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Disturbance Only: 0.5 million acres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063425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Disturbance then Succession: 1.1 million acres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" y="4787325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Succession Only: 5.4 million  acres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048000"/>
            <a:ext cx="8763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921"/>
            <a:ext cx="4614158" cy="5940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036" y="510961"/>
            <a:ext cx="4627964" cy="59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0"/>
            <a:ext cx="4191000" cy="6858000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</a:rPr>
              <a:t>THANKS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</a:p>
          <a:p>
            <a:pPr lvl="0">
              <a:spcBef>
                <a:spcPct val="0"/>
              </a:spcBef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bg1"/>
                </a:solidFill>
              </a:rPr>
              <a:t>Rick Brown, Miles </a:t>
            </a:r>
            <a:r>
              <a:rPr lang="en-US" sz="2800" b="1" dirty="0" err="1">
                <a:solidFill>
                  <a:schemeClr val="bg1"/>
                </a:solidFill>
              </a:rPr>
              <a:t>Hemstrom</a:t>
            </a:r>
            <a:r>
              <a:rPr lang="en-US" sz="2800" b="1" dirty="0">
                <a:solidFill>
                  <a:schemeClr val="bg1"/>
                </a:solidFill>
              </a:rPr>
              <a:t>, Kerry Metlen, Darren Borgias, Reese </a:t>
            </a:r>
            <a:r>
              <a:rPr lang="en-US" sz="2800" b="1" dirty="0" err="1">
                <a:solidFill>
                  <a:schemeClr val="bg1"/>
                </a:solidFill>
              </a:rPr>
              <a:t>Lolley</a:t>
            </a:r>
            <a:r>
              <a:rPr lang="en-US" sz="2800" b="1" dirty="0">
                <a:solidFill>
                  <a:schemeClr val="bg1"/>
                </a:solidFill>
              </a:rPr>
              <a:t>, Tom </a:t>
            </a:r>
            <a:r>
              <a:rPr lang="en-US" sz="2800" b="1" dirty="0" err="1">
                <a:solidFill>
                  <a:schemeClr val="bg1"/>
                </a:solidFill>
              </a:rPr>
              <a:t>Sensenig</a:t>
            </a:r>
            <a:r>
              <a:rPr lang="en-US" sz="2800" b="1" dirty="0">
                <a:solidFill>
                  <a:schemeClr val="bg1"/>
                </a:solidFill>
              </a:rPr>
              <a:t>, Patricia </a:t>
            </a:r>
            <a:r>
              <a:rPr lang="en-US" sz="2800" b="1" dirty="0" err="1">
                <a:solidFill>
                  <a:schemeClr val="bg1"/>
                </a:solidFill>
              </a:rPr>
              <a:t>Hochlater</a:t>
            </a:r>
            <a:r>
              <a:rPr lang="en-US" sz="2800" b="1" dirty="0">
                <a:solidFill>
                  <a:schemeClr val="bg1"/>
                </a:solidFill>
              </a:rPr>
              <a:t>, Liane Davis, Darren Kavanagh, </a:t>
            </a:r>
            <a:r>
              <a:rPr lang="en-US" sz="2800" b="1" i="1" dirty="0">
                <a:solidFill>
                  <a:schemeClr val="bg1"/>
                </a:solidFill>
              </a:rPr>
              <a:t>Forest Ecology and Management </a:t>
            </a:r>
            <a:r>
              <a:rPr lang="en-US" sz="2800" b="1" dirty="0">
                <a:solidFill>
                  <a:schemeClr val="bg1"/>
                </a:solidFill>
              </a:rPr>
              <a:t>anonymous reviewers, USFS PNW Region, TNC-Oregon, TNC-Washington, The Icicle Fund. </a:t>
            </a: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en-US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6610" y="6520933"/>
            <a:ext cx="240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</a:t>
            </a:r>
            <a:r>
              <a:rPr lang="en-US" dirty="0" err="1">
                <a:solidFill>
                  <a:schemeClr val="bg1"/>
                </a:solidFill>
              </a:rPr>
              <a:t>Benj</a:t>
            </a:r>
            <a:r>
              <a:rPr lang="en-US" dirty="0">
                <a:solidFill>
                  <a:schemeClr val="bg1"/>
                </a:solidFill>
              </a:rPr>
              <a:t> Drummond</a:t>
            </a:r>
          </a:p>
        </p:txBody>
      </p:sp>
    </p:spTree>
    <p:extLst>
      <p:ext uri="{BB962C8B-B14F-4D97-AF65-F5344CB8AC3E}">
        <p14:creationId xmlns:p14="http://schemas.microsoft.com/office/powerpoint/2010/main" val="2906499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Results:  </a:t>
            </a:r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</a:rPr>
              <a:t>More than just maps and graphs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7320"/>
            <a:ext cx="4724400" cy="360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58079"/>
            <a:ext cx="4527573" cy="372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50" y="1123950"/>
            <a:ext cx="3333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Appendix 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PVT to BpS X-walk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S-Class  Criteria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BpS Modeled RC 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Size Class Rules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Analysis Order of Operation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1612" y="4923472"/>
            <a:ext cx="3333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Appendix B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Current Conditions and RC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Need by Owner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Need by BpS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Need by HUC 5</a:t>
            </a:r>
          </a:p>
        </p:txBody>
      </p:sp>
    </p:spTree>
    <p:extLst>
      <p:ext uri="{BB962C8B-B14F-4D97-AF65-F5344CB8AC3E}">
        <p14:creationId xmlns:p14="http://schemas.microsoft.com/office/powerpoint/2010/main" val="2697083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9"/>
          <p:cNvSpPr txBox="1">
            <a:spLocks/>
          </p:cNvSpPr>
          <p:nvPr/>
        </p:nvSpPr>
        <p:spPr>
          <a:xfrm>
            <a:off x="0" y="0"/>
            <a:ext cx="9144000" cy="683895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dirty="0">
                <a:solidFill>
                  <a:schemeClr val="bg1"/>
                </a:solidFill>
                <a:latin typeface="Cambria" panose="02040503050406030204" pitchFamily="18" charset="0"/>
              </a:rPr>
              <a:t>NOT </a:t>
            </a:r>
            <a:r>
              <a:rPr lang="en-US" sz="3500" dirty="0" err="1">
                <a:solidFill>
                  <a:schemeClr val="bg1"/>
                </a:solidFill>
                <a:latin typeface="Cambria" panose="02040503050406030204" pitchFamily="18" charset="0"/>
              </a:rPr>
              <a:t>silvicultural</a:t>
            </a:r>
            <a:r>
              <a:rPr lang="en-US" sz="3500" dirty="0">
                <a:solidFill>
                  <a:schemeClr val="bg1"/>
                </a:solidFill>
                <a:latin typeface="Cambria" panose="02040503050406030204" pitchFamily="18" charset="0"/>
              </a:rPr>
              <a:t> prescriptions</a:t>
            </a:r>
          </a:p>
          <a:p>
            <a:endParaRPr lang="en-US" sz="35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3500" dirty="0">
                <a:solidFill>
                  <a:schemeClr val="bg1"/>
                </a:solidFill>
                <a:latin typeface="Cambria" panose="02040503050406030204" pitchFamily="18" charset="0"/>
              </a:rPr>
              <a:t>NOT risk / hazard evaluation</a:t>
            </a:r>
          </a:p>
          <a:p>
            <a:endParaRPr lang="en-US" sz="35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3500" dirty="0">
                <a:solidFill>
                  <a:schemeClr val="bg1"/>
                </a:solidFill>
                <a:latin typeface="Cambria" panose="02040503050406030204" pitchFamily="18" charset="0"/>
              </a:rPr>
              <a:t>Local landscape evaluations incl. spatial patterns critical</a:t>
            </a:r>
          </a:p>
          <a:p>
            <a:endParaRPr lang="en-US" sz="35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3500" dirty="0">
                <a:solidFill>
                  <a:schemeClr val="bg1"/>
                </a:solidFill>
                <a:latin typeface="Cambria" panose="02040503050406030204" pitchFamily="18" charset="0"/>
              </a:rPr>
              <a:t>This is only one input for regional prioritization – aquatics, wildlife, composition, fire, insects and disease…</a:t>
            </a:r>
          </a:p>
          <a:p>
            <a:endParaRPr lang="en-US" sz="35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3500" dirty="0">
                <a:solidFill>
                  <a:schemeClr val="bg1"/>
                </a:solidFill>
                <a:latin typeface="Cambria" panose="02040503050406030204" pitchFamily="18" charset="0"/>
              </a:rPr>
              <a:t>Updated mapping / reference conditions could change results.</a:t>
            </a:r>
            <a:endParaRPr lang="en-US" sz="35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17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188" y="0"/>
            <a:ext cx="5131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77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993" y="0"/>
            <a:ext cx="53200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62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66700"/>
            <a:ext cx="9144000" cy="7239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Questions and Discussion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6320135"/>
            <a:ext cx="781387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Ecoshare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: http://ecoshare.info/products/r6-analysis/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862935"/>
            <a:ext cx="66802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Conservation Gateway: http://bit.ly/1sIDqa1 </a:t>
            </a:r>
          </a:p>
        </p:txBody>
      </p:sp>
    </p:spTree>
    <p:extLst>
      <p:ext uri="{BB962C8B-B14F-4D97-AF65-F5344CB8AC3E}">
        <p14:creationId xmlns:p14="http://schemas.microsoft.com/office/powerpoint/2010/main" val="61544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802" y="0"/>
            <a:ext cx="45212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228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48200" y="0"/>
            <a:ext cx="0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 txBox="1">
            <a:spLocks/>
          </p:cNvSpPr>
          <p:nvPr/>
        </p:nvSpPr>
        <p:spPr>
          <a:xfrm>
            <a:off x="2" y="381000"/>
            <a:ext cx="9143998" cy="8382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Restoration as management paradigm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31874" y="6400800"/>
            <a:ext cx="225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Photos: John Marshall</a:t>
            </a:r>
          </a:p>
        </p:txBody>
      </p:sp>
    </p:spTree>
    <p:extLst>
      <p:ext uri="{BB962C8B-B14F-4D97-AF65-F5344CB8AC3E}">
        <p14:creationId xmlns:p14="http://schemas.microsoft.com/office/powerpoint/2010/main" val="116804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9143999" cy="13716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</a:rPr>
              <a:t>Where, how much, what kinds of forest restoration?</a:t>
            </a:r>
          </a:p>
        </p:txBody>
      </p:sp>
    </p:spTree>
    <p:extLst>
      <p:ext uri="{BB962C8B-B14F-4D97-AF65-F5344CB8AC3E}">
        <p14:creationId xmlns:p14="http://schemas.microsoft.com/office/powerpoint/2010/main" val="392720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0"/>
            <a:ext cx="9144000" cy="6842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" y="5722951"/>
            <a:ext cx="9128760" cy="7694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</a:rPr>
              <a:t>All Forests, All Ownerships</a:t>
            </a:r>
          </a:p>
        </p:txBody>
      </p:sp>
    </p:spTree>
    <p:extLst>
      <p:ext uri="{BB962C8B-B14F-4D97-AF65-F5344CB8AC3E}">
        <p14:creationId xmlns:p14="http://schemas.microsoft.com/office/powerpoint/2010/main" val="3577254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19743"/>
            <a:ext cx="9144000" cy="20574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Build upon FRCC</a:t>
            </a:r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Not just departure – disturbance &amp; succession restoration needs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6610" y="6520934"/>
            <a:ext cx="216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John Marshall</a:t>
            </a:r>
          </a:p>
        </p:txBody>
      </p:sp>
    </p:spTree>
    <p:extLst>
      <p:ext uri="{BB962C8B-B14F-4D97-AF65-F5344CB8AC3E}">
        <p14:creationId xmlns:p14="http://schemas.microsoft.com/office/powerpoint/2010/main" val="810742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3" y="228601"/>
            <a:ext cx="518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Ecoregional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 / Provincial Scale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TNC-USFS Restoration Needs Study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6263" y="5660649"/>
            <a:ext cx="5806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Project Unit / Ind. Patch Scale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</a:rPr>
              <a:t>Sivicultural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 Rx’s, ICO)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75088" y="2767282"/>
            <a:ext cx="6540312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Watershed / Local Landscape  Scale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(Oka-Wen Forest Restoration Strategy,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SOFRC Rogue Basin Assessment)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49686" y="1221502"/>
            <a:ext cx="0" cy="1295400"/>
          </a:xfrm>
          <a:prstGeom prst="straightConnector1">
            <a:avLst/>
          </a:prstGeom>
          <a:ln w="5715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60572" y="4018127"/>
            <a:ext cx="0" cy="1600200"/>
          </a:xfrm>
          <a:prstGeom prst="straightConnector1">
            <a:avLst/>
          </a:prstGeom>
          <a:ln w="57150">
            <a:solidFill>
              <a:schemeClr val="bg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345865" y="2520231"/>
            <a:ext cx="2213520" cy="2273344"/>
            <a:chOff x="-4683369" y="-1551418"/>
            <a:chExt cx="6852441" cy="7037640"/>
          </a:xfrm>
        </p:grpSpPr>
        <p:sp>
          <p:nvSpPr>
            <p:cNvPr id="56" name="Freeform 9"/>
            <p:cNvSpPr>
              <a:spLocks/>
            </p:cNvSpPr>
            <p:nvPr/>
          </p:nvSpPr>
          <p:spPr bwMode="auto">
            <a:xfrm>
              <a:off x="-4683369" y="-1551418"/>
              <a:ext cx="6852441" cy="7037640"/>
            </a:xfrm>
            <a:custGeom>
              <a:avLst/>
              <a:gdLst/>
              <a:ahLst/>
              <a:cxnLst>
                <a:cxn ang="0">
                  <a:pos x="6" y="706"/>
                </a:cxn>
                <a:cxn ang="0">
                  <a:pos x="15" y="793"/>
                </a:cxn>
                <a:cxn ang="0">
                  <a:pos x="36" y="865"/>
                </a:cxn>
                <a:cxn ang="0">
                  <a:pos x="48" y="946"/>
                </a:cxn>
                <a:cxn ang="0">
                  <a:pos x="33" y="1054"/>
                </a:cxn>
                <a:cxn ang="0">
                  <a:pos x="99" y="1144"/>
                </a:cxn>
                <a:cxn ang="0">
                  <a:pos x="183" y="1177"/>
                </a:cxn>
                <a:cxn ang="0">
                  <a:pos x="249" y="1234"/>
                </a:cxn>
                <a:cxn ang="0">
                  <a:pos x="312" y="1297"/>
                </a:cxn>
                <a:cxn ang="0">
                  <a:pos x="387" y="1339"/>
                </a:cxn>
                <a:cxn ang="0">
                  <a:pos x="423" y="1390"/>
                </a:cxn>
                <a:cxn ang="0">
                  <a:pos x="525" y="1402"/>
                </a:cxn>
                <a:cxn ang="0">
                  <a:pos x="663" y="1399"/>
                </a:cxn>
                <a:cxn ang="0">
                  <a:pos x="750" y="1369"/>
                </a:cxn>
                <a:cxn ang="0">
                  <a:pos x="744" y="1267"/>
                </a:cxn>
                <a:cxn ang="0">
                  <a:pos x="657" y="1183"/>
                </a:cxn>
                <a:cxn ang="0">
                  <a:pos x="621" y="1048"/>
                </a:cxn>
                <a:cxn ang="0">
                  <a:pos x="762" y="1027"/>
                </a:cxn>
                <a:cxn ang="0">
                  <a:pos x="903" y="1009"/>
                </a:cxn>
                <a:cxn ang="0">
                  <a:pos x="1011" y="937"/>
                </a:cxn>
                <a:cxn ang="0">
                  <a:pos x="1068" y="811"/>
                </a:cxn>
                <a:cxn ang="0">
                  <a:pos x="1134" y="706"/>
                </a:cxn>
                <a:cxn ang="0">
                  <a:pos x="1188" y="610"/>
                </a:cxn>
                <a:cxn ang="0">
                  <a:pos x="1185" y="484"/>
                </a:cxn>
                <a:cxn ang="0">
                  <a:pos x="1116" y="391"/>
                </a:cxn>
                <a:cxn ang="0">
                  <a:pos x="1053" y="277"/>
                </a:cxn>
                <a:cxn ang="0">
                  <a:pos x="1035" y="169"/>
                </a:cxn>
                <a:cxn ang="0">
                  <a:pos x="975" y="100"/>
                </a:cxn>
                <a:cxn ang="0">
                  <a:pos x="882" y="31"/>
                </a:cxn>
                <a:cxn ang="0">
                  <a:pos x="783" y="1"/>
                </a:cxn>
                <a:cxn ang="0">
                  <a:pos x="618" y="10"/>
                </a:cxn>
                <a:cxn ang="0">
                  <a:pos x="546" y="79"/>
                </a:cxn>
                <a:cxn ang="0">
                  <a:pos x="534" y="196"/>
                </a:cxn>
                <a:cxn ang="0">
                  <a:pos x="498" y="301"/>
                </a:cxn>
                <a:cxn ang="0">
                  <a:pos x="366" y="301"/>
                </a:cxn>
                <a:cxn ang="0">
                  <a:pos x="189" y="343"/>
                </a:cxn>
                <a:cxn ang="0">
                  <a:pos x="93" y="406"/>
                </a:cxn>
                <a:cxn ang="0">
                  <a:pos x="36" y="499"/>
                </a:cxn>
                <a:cxn ang="0">
                  <a:pos x="6" y="586"/>
                </a:cxn>
                <a:cxn ang="0">
                  <a:pos x="9" y="697"/>
                </a:cxn>
              </a:cxnLst>
              <a:rect l="0" t="0" r="r" b="b"/>
              <a:pathLst>
                <a:path w="1198" h="1410">
                  <a:moveTo>
                    <a:pt x="3" y="652"/>
                  </a:moveTo>
                  <a:cubicBezTo>
                    <a:pt x="4" y="671"/>
                    <a:pt x="5" y="690"/>
                    <a:pt x="6" y="706"/>
                  </a:cubicBezTo>
                  <a:cubicBezTo>
                    <a:pt x="7" y="722"/>
                    <a:pt x="8" y="737"/>
                    <a:pt x="9" y="751"/>
                  </a:cubicBezTo>
                  <a:cubicBezTo>
                    <a:pt x="10" y="765"/>
                    <a:pt x="14" y="781"/>
                    <a:pt x="15" y="793"/>
                  </a:cubicBezTo>
                  <a:cubicBezTo>
                    <a:pt x="16" y="805"/>
                    <a:pt x="15" y="811"/>
                    <a:pt x="18" y="823"/>
                  </a:cubicBezTo>
                  <a:cubicBezTo>
                    <a:pt x="21" y="835"/>
                    <a:pt x="31" y="851"/>
                    <a:pt x="36" y="865"/>
                  </a:cubicBezTo>
                  <a:cubicBezTo>
                    <a:pt x="41" y="879"/>
                    <a:pt x="46" y="894"/>
                    <a:pt x="48" y="907"/>
                  </a:cubicBezTo>
                  <a:cubicBezTo>
                    <a:pt x="50" y="920"/>
                    <a:pt x="50" y="931"/>
                    <a:pt x="48" y="946"/>
                  </a:cubicBezTo>
                  <a:cubicBezTo>
                    <a:pt x="46" y="961"/>
                    <a:pt x="35" y="979"/>
                    <a:pt x="33" y="997"/>
                  </a:cubicBezTo>
                  <a:cubicBezTo>
                    <a:pt x="31" y="1015"/>
                    <a:pt x="31" y="1036"/>
                    <a:pt x="33" y="1054"/>
                  </a:cubicBezTo>
                  <a:cubicBezTo>
                    <a:pt x="35" y="1072"/>
                    <a:pt x="34" y="1090"/>
                    <a:pt x="45" y="1105"/>
                  </a:cubicBezTo>
                  <a:cubicBezTo>
                    <a:pt x="56" y="1120"/>
                    <a:pt x="82" y="1134"/>
                    <a:pt x="99" y="1144"/>
                  </a:cubicBezTo>
                  <a:cubicBezTo>
                    <a:pt x="116" y="1154"/>
                    <a:pt x="133" y="1156"/>
                    <a:pt x="147" y="1162"/>
                  </a:cubicBezTo>
                  <a:cubicBezTo>
                    <a:pt x="161" y="1168"/>
                    <a:pt x="172" y="1172"/>
                    <a:pt x="183" y="1177"/>
                  </a:cubicBezTo>
                  <a:cubicBezTo>
                    <a:pt x="194" y="1182"/>
                    <a:pt x="205" y="1182"/>
                    <a:pt x="216" y="1192"/>
                  </a:cubicBezTo>
                  <a:cubicBezTo>
                    <a:pt x="227" y="1202"/>
                    <a:pt x="237" y="1221"/>
                    <a:pt x="249" y="1234"/>
                  </a:cubicBezTo>
                  <a:cubicBezTo>
                    <a:pt x="261" y="1247"/>
                    <a:pt x="278" y="1263"/>
                    <a:pt x="288" y="1273"/>
                  </a:cubicBezTo>
                  <a:cubicBezTo>
                    <a:pt x="298" y="1283"/>
                    <a:pt x="302" y="1289"/>
                    <a:pt x="312" y="1297"/>
                  </a:cubicBezTo>
                  <a:cubicBezTo>
                    <a:pt x="322" y="1305"/>
                    <a:pt x="339" y="1314"/>
                    <a:pt x="351" y="1321"/>
                  </a:cubicBezTo>
                  <a:cubicBezTo>
                    <a:pt x="363" y="1328"/>
                    <a:pt x="380" y="1332"/>
                    <a:pt x="387" y="1339"/>
                  </a:cubicBezTo>
                  <a:cubicBezTo>
                    <a:pt x="394" y="1346"/>
                    <a:pt x="390" y="1358"/>
                    <a:pt x="396" y="1366"/>
                  </a:cubicBezTo>
                  <a:cubicBezTo>
                    <a:pt x="402" y="1374"/>
                    <a:pt x="410" y="1383"/>
                    <a:pt x="423" y="1390"/>
                  </a:cubicBezTo>
                  <a:cubicBezTo>
                    <a:pt x="436" y="1397"/>
                    <a:pt x="457" y="1406"/>
                    <a:pt x="474" y="1408"/>
                  </a:cubicBezTo>
                  <a:cubicBezTo>
                    <a:pt x="491" y="1410"/>
                    <a:pt x="505" y="1403"/>
                    <a:pt x="525" y="1402"/>
                  </a:cubicBezTo>
                  <a:cubicBezTo>
                    <a:pt x="545" y="1401"/>
                    <a:pt x="571" y="1402"/>
                    <a:pt x="594" y="1402"/>
                  </a:cubicBezTo>
                  <a:cubicBezTo>
                    <a:pt x="617" y="1402"/>
                    <a:pt x="643" y="1401"/>
                    <a:pt x="663" y="1399"/>
                  </a:cubicBezTo>
                  <a:cubicBezTo>
                    <a:pt x="683" y="1397"/>
                    <a:pt x="703" y="1395"/>
                    <a:pt x="717" y="1390"/>
                  </a:cubicBezTo>
                  <a:cubicBezTo>
                    <a:pt x="731" y="1385"/>
                    <a:pt x="742" y="1378"/>
                    <a:pt x="750" y="1369"/>
                  </a:cubicBezTo>
                  <a:cubicBezTo>
                    <a:pt x="758" y="1360"/>
                    <a:pt x="763" y="1350"/>
                    <a:pt x="762" y="1333"/>
                  </a:cubicBezTo>
                  <a:cubicBezTo>
                    <a:pt x="761" y="1316"/>
                    <a:pt x="752" y="1282"/>
                    <a:pt x="744" y="1267"/>
                  </a:cubicBezTo>
                  <a:cubicBezTo>
                    <a:pt x="736" y="1252"/>
                    <a:pt x="729" y="1254"/>
                    <a:pt x="714" y="1240"/>
                  </a:cubicBezTo>
                  <a:cubicBezTo>
                    <a:pt x="699" y="1226"/>
                    <a:pt x="672" y="1201"/>
                    <a:pt x="657" y="1183"/>
                  </a:cubicBezTo>
                  <a:cubicBezTo>
                    <a:pt x="642" y="1165"/>
                    <a:pt x="630" y="1151"/>
                    <a:pt x="624" y="1129"/>
                  </a:cubicBezTo>
                  <a:cubicBezTo>
                    <a:pt x="618" y="1107"/>
                    <a:pt x="612" y="1064"/>
                    <a:pt x="621" y="1048"/>
                  </a:cubicBezTo>
                  <a:cubicBezTo>
                    <a:pt x="630" y="1032"/>
                    <a:pt x="655" y="1033"/>
                    <a:pt x="678" y="1030"/>
                  </a:cubicBezTo>
                  <a:cubicBezTo>
                    <a:pt x="701" y="1027"/>
                    <a:pt x="737" y="1028"/>
                    <a:pt x="762" y="1027"/>
                  </a:cubicBezTo>
                  <a:cubicBezTo>
                    <a:pt x="787" y="1026"/>
                    <a:pt x="805" y="1027"/>
                    <a:pt x="828" y="1024"/>
                  </a:cubicBezTo>
                  <a:cubicBezTo>
                    <a:pt x="851" y="1021"/>
                    <a:pt x="879" y="1016"/>
                    <a:pt x="903" y="1009"/>
                  </a:cubicBezTo>
                  <a:cubicBezTo>
                    <a:pt x="927" y="1002"/>
                    <a:pt x="957" y="991"/>
                    <a:pt x="975" y="979"/>
                  </a:cubicBezTo>
                  <a:cubicBezTo>
                    <a:pt x="993" y="967"/>
                    <a:pt x="1000" y="954"/>
                    <a:pt x="1011" y="937"/>
                  </a:cubicBezTo>
                  <a:cubicBezTo>
                    <a:pt x="1022" y="920"/>
                    <a:pt x="1032" y="901"/>
                    <a:pt x="1041" y="880"/>
                  </a:cubicBezTo>
                  <a:cubicBezTo>
                    <a:pt x="1050" y="859"/>
                    <a:pt x="1058" y="834"/>
                    <a:pt x="1068" y="811"/>
                  </a:cubicBezTo>
                  <a:cubicBezTo>
                    <a:pt x="1078" y="788"/>
                    <a:pt x="1090" y="759"/>
                    <a:pt x="1101" y="742"/>
                  </a:cubicBezTo>
                  <a:cubicBezTo>
                    <a:pt x="1112" y="725"/>
                    <a:pt x="1124" y="718"/>
                    <a:pt x="1134" y="706"/>
                  </a:cubicBezTo>
                  <a:cubicBezTo>
                    <a:pt x="1144" y="694"/>
                    <a:pt x="1155" y="686"/>
                    <a:pt x="1164" y="670"/>
                  </a:cubicBezTo>
                  <a:cubicBezTo>
                    <a:pt x="1173" y="654"/>
                    <a:pt x="1183" y="630"/>
                    <a:pt x="1188" y="610"/>
                  </a:cubicBezTo>
                  <a:cubicBezTo>
                    <a:pt x="1193" y="590"/>
                    <a:pt x="1198" y="568"/>
                    <a:pt x="1197" y="547"/>
                  </a:cubicBezTo>
                  <a:cubicBezTo>
                    <a:pt x="1196" y="526"/>
                    <a:pt x="1193" y="501"/>
                    <a:pt x="1185" y="484"/>
                  </a:cubicBezTo>
                  <a:cubicBezTo>
                    <a:pt x="1177" y="467"/>
                    <a:pt x="1160" y="457"/>
                    <a:pt x="1149" y="442"/>
                  </a:cubicBezTo>
                  <a:cubicBezTo>
                    <a:pt x="1138" y="427"/>
                    <a:pt x="1128" y="409"/>
                    <a:pt x="1116" y="391"/>
                  </a:cubicBezTo>
                  <a:cubicBezTo>
                    <a:pt x="1104" y="373"/>
                    <a:pt x="1087" y="350"/>
                    <a:pt x="1077" y="331"/>
                  </a:cubicBezTo>
                  <a:cubicBezTo>
                    <a:pt x="1067" y="312"/>
                    <a:pt x="1058" y="296"/>
                    <a:pt x="1053" y="277"/>
                  </a:cubicBezTo>
                  <a:cubicBezTo>
                    <a:pt x="1048" y="258"/>
                    <a:pt x="1050" y="235"/>
                    <a:pt x="1047" y="217"/>
                  </a:cubicBezTo>
                  <a:cubicBezTo>
                    <a:pt x="1044" y="199"/>
                    <a:pt x="1042" y="182"/>
                    <a:pt x="1035" y="169"/>
                  </a:cubicBezTo>
                  <a:cubicBezTo>
                    <a:pt x="1028" y="156"/>
                    <a:pt x="1015" y="147"/>
                    <a:pt x="1005" y="136"/>
                  </a:cubicBezTo>
                  <a:cubicBezTo>
                    <a:pt x="995" y="125"/>
                    <a:pt x="988" y="112"/>
                    <a:pt x="975" y="100"/>
                  </a:cubicBezTo>
                  <a:cubicBezTo>
                    <a:pt x="962" y="88"/>
                    <a:pt x="942" y="75"/>
                    <a:pt x="927" y="64"/>
                  </a:cubicBezTo>
                  <a:cubicBezTo>
                    <a:pt x="912" y="53"/>
                    <a:pt x="898" y="40"/>
                    <a:pt x="882" y="31"/>
                  </a:cubicBezTo>
                  <a:cubicBezTo>
                    <a:pt x="866" y="22"/>
                    <a:pt x="847" y="15"/>
                    <a:pt x="831" y="10"/>
                  </a:cubicBezTo>
                  <a:cubicBezTo>
                    <a:pt x="815" y="5"/>
                    <a:pt x="805" y="2"/>
                    <a:pt x="783" y="1"/>
                  </a:cubicBezTo>
                  <a:cubicBezTo>
                    <a:pt x="761" y="0"/>
                    <a:pt x="723" y="0"/>
                    <a:pt x="696" y="1"/>
                  </a:cubicBezTo>
                  <a:cubicBezTo>
                    <a:pt x="669" y="2"/>
                    <a:pt x="640" y="4"/>
                    <a:pt x="618" y="10"/>
                  </a:cubicBezTo>
                  <a:cubicBezTo>
                    <a:pt x="596" y="16"/>
                    <a:pt x="576" y="26"/>
                    <a:pt x="564" y="37"/>
                  </a:cubicBezTo>
                  <a:cubicBezTo>
                    <a:pt x="552" y="48"/>
                    <a:pt x="550" y="64"/>
                    <a:pt x="546" y="79"/>
                  </a:cubicBezTo>
                  <a:cubicBezTo>
                    <a:pt x="542" y="94"/>
                    <a:pt x="545" y="108"/>
                    <a:pt x="543" y="127"/>
                  </a:cubicBezTo>
                  <a:cubicBezTo>
                    <a:pt x="541" y="146"/>
                    <a:pt x="536" y="173"/>
                    <a:pt x="534" y="196"/>
                  </a:cubicBezTo>
                  <a:cubicBezTo>
                    <a:pt x="532" y="219"/>
                    <a:pt x="534" y="248"/>
                    <a:pt x="528" y="265"/>
                  </a:cubicBezTo>
                  <a:cubicBezTo>
                    <a:pt x="522" y="282"/>
                    <a:pt x="516" y="295"/>
                    <a:pt x="498" y="301"/>
                  </a:cubicBezTo>
                  <a:cubicBezTo>
                    <a:pt x="480" y="307"/>
                    <a:pt x="442" y="304"/>
                    <a:pt x="420" y="304"/>
                  </a:cubicBezTo>
                  <a:cubicBezTo>
                    <a:pt x="398" y="304"/>
                    <a:pt x="391" y="299"/>
                    <a:pt x="366" y="301"/>
                  </a:cubicBezTo>
                  <a:cubicBezTo>
                    <a:pt x="341" y="303"/>
                    <a:pt x="296" y="309"/>
                    <a:pt x="267" y="316"/>
                  </a:cubicBezTo>
                  <a:cubicBezTo>
                    <a:pt x="238" y="323"/>
                    <a:pt x="211" y="334"/>
                    <a:pt x="189" y="343"/>
                  </a:cubicBezTo>
                  <a:cubicBezTo>
                    <a:pt x="167" y="352"/>
                    <a:pt x="151" y="363"/>
                    <a:pt x="135" y="373"/>
                  </a:cubicBezTo>
                  <a:cubicBezTo>
                    <a:pt x="119" y="383"/>
                    <a:pt x="106" y="393"/>
                    <a:pt x="93" y="406"/>
                  </a:cubicBezTo>
                  <a:cubicBezTo>
                    <a:pt x="80" y="419"/>
                    <a:pt x="63" y="436"/>
                    <a:pt x="54" y="451"/>
                  </a:cubicBezTo>
                  <a:cubicBezTo>
                    <a:pt x="45" y="466"/>
                    <a:pt x="42" y="485"/>
                    <a:pt x="36" y="499"/>
                  </a:cubicBezTo>
                  <a:cubicBezTo>
                    <a:pt x="30" y="513"/>
                    <a:pt x="23" y="524"/>
                    <a:pt x="18" y="538"/>
                  </a:cubicBezTo>
                  <a:cubicBezTo>
                    <a:pt x="13" y="552"/>
                    <a:pt x="9" y="571"/>
                    <a:pt x="6" y="586"/>
                  </a:cubicBezTo>
                  <a:cubicBezTo>
                    <a:pt x="3" y="601"/>
                    <a:pt x="0" y="613"/>
                    <a:pt x="0" y="631"/>
                  </a:cubicBezTo>
                  <a:cubicBezTo>
                    <a:pt x="0" y="649"/>
                    <a:pt x="4" y="673"/>
                    <a:pt x="9" y="697"/>
                  </a:cubicBezTo>
                </a:path>
              </a:pathLst>
            </a:custGeom>
            <a:gradFill flip="none" rotWithShape="1">
              <a:gsLst>
                <a:gs pos="0">
                  <a:srgbClr val="00CC99">
                    <a:shade val="30000"/>
                    <a:satMod val="115000"/>
                  </a:srgbClr>
                </a:gs>
                <a:gs pos="50000">
                  <a:srgbClr val="00CC99">
                    <a:shade val="67500"/>
                    <a:satMod val="115000"/>
                  </a:srgbClr>
                </a:gs>
                <a:gs pos="100000">
                  <a:srgbClr val="00CC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-1187227" y="-284115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-3704450" y="983187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-2305992" y="3236168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-4123986" y="2250490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-1886453" y="1264809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-3284911" y="560754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-4263833" y="3517792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-627844" y="-1128985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-68459" y="842376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-2305992" y="4925906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-68459" y="2109679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-1746609" y="419940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-4403676" y="1264809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-3704450" y="3236168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-3005221" y="4221848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-1606763" y="4503470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30768" y="279129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767688" y="2532112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90153" y="842376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1385" y="-424927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-2445838" y="560754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-1327070" y="2109679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-2585682" y="1546432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-1327070" y="3095357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-1886453" y="3799415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-767688" y="701565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90924" y="1546432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-767688" y="1546432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-3145065" y="2954545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-2305992" y="2391301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-3145065" y="1968868"/>
              <a:ext cx="279693" cy="281622"/>
            </a:xfrm>
            <a:prstGeom prst="ellipse">
              <a:avLst/>
            </a:prstGeom>
            <a:noFill/>
            <a:ln w="3175">
              <a:solidFill>
                <a:srgbClr val="173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-2458737" y="-1238250"/>
              <a:ext cx="2291496" cy="6667500"/>
            </a:xfrm>
            <a:custGeom>
              <a:avLst/>
              <a:gdLst>
                <a:gd name="connsiteX0" fmla="*/ 1487187 w 2262533"/>
                <a:gd name="connsiteY0" fmla="*/ 6400800 h 6400800"/>
                <a:gd name="connsiteX1" fmla="*/ 725187 w 2262533"/>
                <a:gd name="connsiteY1" fmla="*/ 5924550 h 6400800"/>
                <a:gd name="connsiteX2" fmla="*/ 191787 w 2262533"/>
                <a:gd name="connsiteY2" fmla="*/ 5162550 h 6400800"/>
                <a:gd name="connsiteX3" fmla="*/ 1287 w 2262533"/>
                <a:gd name="connsiteY3" fmla="*/ 4019550 h 6400800"/>
                <a:gd name="connsiteX4" fmla="*/ 267987 w 2262533"/>
                <a:gd name="connsiteY4" fmla="*/ 2933700 h 6400800"/>
                <a:gd name="connsiteX5" fmla="*/ 1277637 w 2262533"/>
                <a:gd name="connsiteY5" fmla="*/ 2571750 h 6400800"/>
                <a:gd name="connsiteX6" fmla="*/ 1506237 w 2262533"/>
                <a:gd name="connsiteY6" fmla="*/ 2019300 h 6400800"/>
                <a:gd name="connsiteX7" fmla="*/ 1487187 w 2262533"/>
                <a:gd name="connsiteY7" fmla="*/ 1447800 h 6400800"/>
                <a:gd name="connsiteX8" fmla="*/ 1906287 w 2262533"/>
                <a:gd name="connsiteY8" fmla="*/ 1123950 h 6400800"/>
                <a:gd name="connsiteX9" fmla="*/ 2249187 w 2262533"/>
                <a:gd name="connsiteY9" fmla="*/ 514350 h 6400800"/>
                <a:gd name="connsiteX10" fmla="*/ 1430037 w 2262533"/>
                <a:gd name="connsiteY10" fmla="*/ 0 h 6400800"/>
                <a:gd name="connsiteX0" fmla="*/ 1487187 w 2412955"/>
                <a:gd name="connsiteY0" fmla="*/ 6667500 h 6667500"/>
                <a:gd name="connsiteX1" fmla="*/ 725187 w 2412955"/>
                <a:gd name="connsiteY1" fmla="*/ 6191250 h 6667500"/>
                <a:gd name="connsiteX2" fmla="*/ 191787 w 2412955"/>
                <a:gd name="connsiteY2" fmla="*/ 5429250 h 6667500"/>
                <a:gd name="connsiteX3" fmla="*/ 1287 w 2412955"/>
                <a:gd name="connsiteY3" fmla="*/ 4286250 h 6667500"/>
                <a:gd name="connsiteX4" fmla="*/ 267987 w 2412955"/>
                <a:gd name="connsiteY4" fmla="*/ 3200400 h 6667500"/>
                <a:gd name="connsiteX5" fmla="*/ 1277637 w 2412955"/>
                <a:gd name="connsiteY5" fmla="*/ 2838450 h 6667500"/>
                <a:gd name="connsiteX6" fmla="*/ 1506237 w 2412955"/>
                <a:gd name="connsiteY6" fmla="*/ 2286000 h 6667500"/>
                <a:gd name="connsiteX7" fmla="*/ 1487187 w 2412955"/>
                <a:gd name="connsiteY7" fmla="*/ 1714500 h 6667500"/>
                <a:gd name="connsiteX8" fmla="*/ 1906287 w 2412955"/>
                <a:gd name="connsiteY8" fmla="*/ 1390650 h 6667500"/>
                <a:gd name="connsiteX9" fmla="*/ 2249187 w 2412955"/>
                <a:gd name="connsiteY9" fmla="*/ 781050 h 6667500"/>
                <a:gd name="connsiteX10" fmla="*/ 2230137 w 2412955"/>
                <a:gd name="connsiteY10" fmla="*/ 0 h 6667500"/>
                <a:gd name="connsiteX0" fmla="*/ 1487187 w 2291496"/>
                <a:gd name="connsiteY0" fmla="*/ 6667500 h 6667500"/>
                <a:gd name="connsiteX1" fmla="*/ 725187 w 2291496"/>
                <a:gd name="connsiteY1" fmla="*/ 6191250 h 6667500"/>
                <a:gd name="connsiteX2" fmla="*/ 191787 w 2291496"/>
                <a:gd name="connsiteY2" fmla="*/ 5429250 h 6667500"/>
                <a:gd name="connsiteX3" fmla="*/ 1287 w 2291496"/>
                <a:gd name="connsiteY3" fmla="*/ 4286250 h 6667500"/>
                <a:gd name="connsiteX4" fmla="*/ 267987 w 2291496"/>
                <a:gd name="connsiteY4" fmla="*/ 3200400 h 6667500"/>
                <a:gd name="connsiteX5" fmla="*/ 1277637 w 2291496"/>
                <a:gd name="connsiteY5" fmla="*/ 2838450 h 6667500"/>
                <a:gd name="connsiteX6" fmla="*/ 1506237 w 2291496"/>
                <a:gd name="connsiteY6" fmla="*/ 2286000 h 6667500"/>
                <a:gd name="connsiteX7" fmla="*/ 1487187 w 2291496"/>
                <a:gd name="connsiteY7" fmla="*/ 1714500 h 6667500"/>
                <a:gd name="connsiteX8" fmla="*/ 1906287 w 2291496"/>
                <a:gd name="connsiteY8" fmla="*/ 1390650 h 6667500"/>
                <a:gd name="connsiteX9" fmla="*/ 2249187 w 2291496"/>
                <a:gd name="connsiteY9" fmla="*/ 781050 h 6667500"/>
                <a:gd name="connsiteX10" fmla="*/ 2230137 w 2291496"/>
                <a:gd name="connsiteY10" fmla="*/ 0 h 666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1496" h="6667500">
                  <a:moveTo>
                    <a:pt x="1487187" y="6667500"/>
                  </a:moveTo>
                  <a:cubicBezTo>
                    <a:pt x="1214137" y="6532562"/>
                    <a:pt x="941087" y="6397625"/>
                    <a:pt x="725187" y="6191250"/>
                  </a:cubicBezTo>
                  <a:cubicBezTo>
                    <a:pt x="509287" y="5984875"/>
                    <a:pt x="312437" y="5746750"/>
                    <a:pt x="191787" y="5429250"/>
                  </a:cubicBezTo>
                  <a:cubicBezTo>
                    <a:pt x="71137" y="5111750"/>
                    <a:pt x="-11413" y="4657725"/>
                    <a:pt x="1287" y="4286250"/>
                  </a:cubicBezTo>
                  <a:cubicBezTo>
                    <a:pt x="13987" y="3914775"/>
                    <a:pt x="55262" y="3441700"/>
                    <a:pt x="267987" y="3200400"/>
                  </a:cubicBezTo>
                  <a:cubicBezTo>
                    <a:pt x="480712" y="2959100"/>
                    <a:pt x="1071262" y="2990850"/>
                    <a:pt x="1277637" y="2838450"/>
                  </a:cubicBezTo>
                  <a:cubicBezTo>
                    <a:pt x="1484012" y="2686050"/>
                    <a:pt x="1471312" y="2473325"/>
                    <a:pt x="1506237" y="2286000"/>
                  </a:cubicBezTo>
                  <a:cubicBezTo>
                    <a:pt x="1541162" y="2098675"/>
                    <a:pt x="1420512" y="1863725"/>
                    <a:pt x="1487187" y="1714500"/>
                  </a:cubicBezTo>
                  <a:cubicBezTo>
                    <a:pt x="1553862" y="1565275"/>
                    <a:pt x="1779287" y="1546225"/>
                    <a:pt x="1906287" y="1390650"/>
                  </a:cubicBezTo>
                  <a:cubicBezTo>
                    <a:pt x="2033287" y="1235075"/>
                    <a:pt x="2195212" y="1012825"/>
                    <a:pt x="2249187" y="781050"/>
                  </a:cubicBezTo>
                  <a:cubicBezTo>
                    <a:pt x="2303162" y="549275"/>
                    <a:pt x="2314274" y="354012"/>
                    <a:pt x="2230137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047750" y="762000"/>
              <a:ext cx="2209800" cy="742950"/>
            </a:xfrm>
            <a:custGeom>
              <a:avLst/>
              <a:gdLst>
                <a:gd name="connsiteX0" fmla="*/ 0 w 2209800"/>
                <a:gd name="connsiteY0" fmla="*/ 742950 h 742950"/>
                <a:gd name="connsiteX1" fmla="*/ 819150 w 2209800"/>
                <a:gd name="connsiteY1" fmla="*/ 533400 h 742950"/>
                <a:gd name="connsiteX2" fmla="*/ 1466850 w 2209800"/>
                <a:gd name="connsiteY2" fmla="*/ 666750 h 742950"/>
                <a:gd name="connsiteX3" fmla="*/ 2209800 w 2209800"/>
                <a:gd name="connsiteY3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9800" h="742950">
                  <a:moveTo>
                    <a:pt x="0" y="742950"/>
                  </a:moveTo>
                  <a:cubicBezTo>
                    <a:pt x="287337" y="644525"/>
                    <a:pt x="574675" y="546100"/>
                    <a:pt x="819150" y="533400"/>
                  </a:cubicBezTo>
                  <a:cubicBezTo>
                    <a:pt x="1063625" y="520700"/>
                    <a:pt x="1235075" y="755650"/>
                    <a:pt x="1466850" y="666750"/>
                  </a:cubicBezTo>
                  <a:cubicBezTo>
                    <a:pt x="1698625" y="577850"/>
                    <a:pt x="1954212" y="288925"/>
                    <a:pt x="2209800" y="0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-4248150" y="1555547"/>
              <a:ext cx="1866900" cy="844753"/>
            </a:xfrm>
            <a:custGeom>
              <a:avLst/>
              <a:gdLst>
                <a:gd name="connsiteX0" fmla="*/ 1866900 w 1866900"/>
                <a:gd name="connsiteY0" fmla="*/ 844753 h 844753"/>
                <a:gd name="connsiteX1" fmla="*/ 1581150 w 1866900"/>
                <a:gd name="connsiteY1" fmla="*/ 292303 h 844753"/>
                <a:gd name="connsiteX2" fmla="*/ 1104900 w 1866900"/>
                <a:gd name="connsiteY2" fmla="*/ 6553 h 844753"/>
                <a:gd name="connsiteX3" fmla="*/ 495300 w 1866900"/>
                <a:gd name="connsiteY3" fmla="*/ 101803 h 844753"/>
                <a:gd name="connsiteX4" fmla="*/ 0 w 1866900"/>
                <a:gd name="connsiteY4" fmla="*/ 216103 h 844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6900" h="844753">
                  <a:moveTo>
                    <a:pt x="1866900" y="844753"/>
                  </a:moveTo>
                  <a:cubicBezTo>
                    <a:pt x="1787525" y="638378"/>
                    <a:pt x="1708150" y="432003"/>
                    <a:pt x="1581150" y="292303"/>
                  </a:cubicBezTo>
                  <a:cubicBezTo>
                    <a:pt x="1454150" y="152603"/>
                    <a:pt x="1285875" y="38303"/>
                    <a:pt x="1104900" y="6553"/>
                  </a:cubicBezTo>
                  <a:cubicBezTo>
                    <a:pt x="923925" y="-25197"/>
                    <a:pt x="679450" y="66878"/>
                    <a:pt x="495300" y="101803"/>
                  </a:cubicBezTo>
                  <a:cubicBezTo>
                    <a:pt x="311150" y="136728"/>
                    <a:pt x="155575" y="176415"/>
                    <a:pt x="0" y="216103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271974" y="130452"/>
            <a:ext cx="2103115" cy="2206859"/>
            <a:chOff x="-4799486" y="-1400316"/>
            <a:chExt cx="2836633" cy="2976561"/>
          </a:xfrm>
        </p:grpSpPr>
        <p:sp>
          <p:nvSpPr>
            <p:cNvPr id="12" name="Freeform 4"/>
            <p:cNvSpPr>
              <a:spLocks/>
            </p:cNvSpPr>
            <p:nvPr/>
          </p:nvSpPr>
          <p:spPr bwMode="auto">
            <a:xfrm>
              <a:off x="-4799486" y="-1400316"/>
              <a:ext cx="2836633" cy="2976561"/>
            </a:xfrm>
            <a:custGeom>
              <a:avLst/>
              <a:gdLst/>
              <a:ahLst/>
              <a:cxnLst>
                <a:cxn ang="0">
                  <a:pos x="374" y="129"/>
                </a:cxn>
                <a:cxn ang="0">
                  <a:pos x="609" y="80"/>
                </a:cxn>
                <a:cxn ang="0">
                  <a:pos x="796" y="48"/>
                </a:cxn>
                <a:cxn ang="0">
                  <a:pos x="925" y="7"/>
                </a:cxn>
                <a:cxn ang="0">
                  <a:pos x="1104" y="7"/>
                </a:cxn>
                <a:cxn ang="0">
                  <a:pos x="1290" y="31"/>
                </a:cxn>
                <a:cxn ang="0">
                  <a:pos x="1477" y="121"/>
                </a:cxn>
                <a:cxn ang="0">
                  <a:pos x="1793" y="291"/>
                </a:cxn>
                <a:cxn ang="0">
                  <a:pos x="1923" y="478"/>
                </a:cxn>
                <a:cxn ang="0">
                  <a:pos x="2077" y="640"/>
                </a:cxn>
                <a:cxn ang="0">
                  <a:pos x="2118" y="778"/>
                </a:cxn>
                <a:cxn ang="0">
                  <a:pos x="2288" y="981"/>
                </a:cxn>
                <a:cxn ang="0">
                  <a:pos x="2394" y="1192"/>
                </a:cxn>
                <a:cxn ang="0">
                  <a:pos x="2418" y="1475"/>
                </a:cxn>
                <a:cxn ang="0">
                  <a:pos x="2353" y="1605"/>
                </a:cxn>
                <a:cxn ang="0">
                  <a:pos x="2353" y="1865"/>
                </a:cxn>
                <a:cxn ang="0">
                  <a:pos x="2345" y="2019"/>
                </a:cxn>
                <a:cxn ang="0">
                  <a:pos x="2272" y="2384"/>
                </a:cxn>
                <a:cxn ang="0">
                  <a:pos x="2223" y="2587"/>
                </a:cxn>
                <a:cxn ang="0">
                  <a:pos x="2142" y="2725"/>
                </a:cxn>
                <a:cxn ang="0">
                  <a:pos x="2012" y="2830"/>
                </a:cxn>
                <a:cxn ang="0">
                  <a:pos x="1818" y="2830"/>
                </a:cxn>
                <a:cxn ang="0">
                  <a:pos x="1623" y="2774"/>
                </a:cxn>
                <a:cxn ang="0">
                  <a:pos x="1477" y="2652"/>
                </a:cxn>
                <a:cxn ang="0">
                  <a:pos x="1299" y="2579"/>
                </a:cxn>
                <a:cxn ang="0">
                  <a:pos x="1144" y="2619"/>
                </a:cxn>
                <a:cxn ang="0">
                  <a:pos x="966" y="2709"/>
                </a:cxn>
                <a:cxn ang="0">
                  <a:pos x="869" y="2709"/>
                </a:cxn>
                <a:cxn ang="0">
                  <a:pos x="682" y="2660"/>
                </a:cxn>
                <a:cxn ang="0">
                  <a:pos x="495" y="2579"/>
                </a:cxn>
                <a:cxn ang="0">
                  <a:pos x="244" y="2490"/>
                </a:cxn>
                <a:cxn ang="0">
                  <a:pos x="57" y="2262"/>
                </a:cxn>
                <a:cxn ang="0">
                  <a:pos x="0" y="1841"/>
                </a:cxn>
                <a:cxn ang="0">
                  <a:pos x="57" y="1557"/>
                </a:cxn>
                <a:cxn ang="0">
                  <a:pos x="155" y="1338"/>
                </a:cxn>
                <a:cxn ang="0">
                  <a:pos x="228" y="1200"/>
                </a:cxn>
                <a:cxn ang="0">
                  <a:pos x="236" y="981"/>
                </a:cxn>
                <a:cxn ang="0">
                  <a:pos x="228" y="697"/>
                </a:cxn>
                <a:cxn ang="0">
                  <a:pos x="260" y="299"/>
                </a:cxn>
                <a:cxn ang="0">
                  <a:pos x="317" y="242"/>
                </a:cxn>
                <a:cxn ang="0">
                  <a:pos x="374" y="129"/>
                </a:cxn>
              </a:cxnLst>
              <a:rect l="0" t="0" r="r" b="b"/>
              <a:pathLst>
                <a:path w="2425" h="2847">
                  <a:moveTo>
                    <a:pt x="374" y="129"/>
                  </a:moveTo>
                  <a:cubicBezTo>
                    <a:pt x="423" y="102"/>
                    <a:pt x="539" y="94"/>
                    <a:pt x="609" y="80"/>
                  </a:cubicBezTo>
                  <a:cubicBezTo>
                    <a:pt x="679" y="66"/>
                    <a:pt x="743" y="60"/>
                    <a:pt x="796" y="48"/>
                  </a:cubicBezTo>
                  <a:cubicBezTo>
                    <a:pt x="849" y="36"/>
                    <a:pt x="874" y="14"/>
                    <a:pt x="925" y="7"/>
                  </a:cubicBezTo>
                  <a:cubicBezTo>
                    <a:pt x="976" y="0"/>
                    <a:pt x="1043" y="3"/>
                    <a:pt x="1104" y="7"/>
                  </a:cubicBezTo>
                  <a:cubicBezTo>
                    <a:pt x="1165" y="11"/>
                    <a:pt x="1228" y="12"/>
                    <a:pt x="1290" y="31"/>
                  </a:cubicBezTo>
                  <a:cubicBezTo>
                    <a:pt x="1352" y="50"/>
                    <a:pt x="1393" y="78"/>
                    <a:pt x="1477" y="121"/>
                  </a:cubicBezTo>
                  <a:cubicBezTo>
                    <a:pt x="1561" y="164"/>
                    <a:pt x="1719" y="232"/>
                    <a:pt x="1793" y="291"/>
                  </a:cubicBezTo>
                  <a:cubicBezTo>
                    <a:pt x="1867" y="350"/>
                    <a:pt x="1876" y="420"/>
                    <a:pt x="1923" y="478"/>
                  </a:cubicBezTo>
                  <a:cubicBezTo>
                    <a:pt x="1970" y="536"/>
                    <a:pt x="2044" y="590"/>
                    <a:pt x="2077" y="640"/>
                  </a:cubicBezTo>
                  <a:cubicBezTo>
                    <a:pt x="2110" y="690"/>
                    <a:pt x="2083" y="721"/>
                    <a:pt x="2118" y="778"/>
                  </a:cubicBezTo>
                  <a:cubicBezTo>
                    <a:pt x="2153" y="835"/>
                    <a:pt x="2242" y="912"/>
                    <a:pt x="2288" y="981"/>
                  </a:cubicBezTo>
                  <a:cubicBezTo>
                    <a:pt x="2334" y="1050"/>
                    <a:pt x="2372" y="1110"/>
                    <a:pt x="2394" y="1192"/>
                  </a:cubicBezTo>
                  <a:cubicBezTo>
                    <a:pt x="2416" y="1274"/>
                    <a:pt x="2425" y="1406"/>
                    <a:pt x="2418" y="1475"/>
                  </a:cubicBezTo>
                  <a:cubicBezTo>
                    <a:pt x="2411" y="1544"/>
                    <a:pt x="2364" y="1540"/>
                    <a:pt x="2353" y="1605"/>
                  </a:cubicBezTo>
                  <a:cubicBezTo>
                    <a:pt x="2342" y="1670"/>
                    <a:pt x="2354" y="1796"/>
                    <a:pt x="2353" y="1865"/>
                  </a:cubicBezTo>
                  <a:cubicBezTo>
                    <a:pt x="2352" y="1934"/>
                    <a:pt x="2358" y="1933"/>
                    <a:pt x="2345" y="2019"/>
                  </a:cubicBezTo>
                  <a:cubicBezTo>
                    <a:pt x="2332" y="2105"/>
                    <a:pt x="2292" y="2289"/>
                    <a:pt x="2272" y="2384"/>
                  </a:cubicBezTo>
                  <a:cubicBezTo>
                    <a:pt x="2252" y="2479"/>
                    <a:pt x="2245" y="2530"/>
                    <a:pt x="2223" y="2587"/>
                  </a:cubicBezTo>
                  <a:cubicBezTo>
                    <a:pt x="2201" y="2644"/>
                    <a:pt x="2177" y="2685"/>
                    <a:pt x="2142" y="2725"/>
                  </a:cubicBezTo>
                  <a:cubicBezTo>
                    <a:pt x="2107" y="2765"/>
                    <a:pt x="2066" y="2813"/>
                    <a:pt x="2012" y="2830"/>
                  </a:cubicBezTo>
                  <a:cubicBezTo>
                    <a:pt x="1958" y="2847"/>
                    <a:pt x="1883" y="2839"/>
                    <a:pt x="1818" y="2830"/>
                  </a:cubicBezTo>
                  <a:cubicBezTo>
                    <a:pt x="1753" y="2821"/>
                    <a:pt x="1680" y="2804"/>
                    <a:pt x="1623" y="2774"/>
                  </a:cubicBezTo>
                  <a:cubicBezTo>
                    <a:pt x="1566" y="2744"/>
                    <a:pt x="1531" y="2685"/>
                    <a:pt x="1477" y="2652"/>
                  </a:cubicBezTo>
                  <a:cubicBezTo>
                    <a:pt x="1423" y="2619"/>
                    <a:pt x="1354" y="2584"/>
                    <a:pt x="1299" y="2579"/>
                  </a:cubicBezTo>
                  <a:cubicBezTo>
                    <a:pt x="1244" y="2574"/>
                    <a:pt x="1199" y="2597"/>
                    <a:pt x="1144" y="2619"/>
                  </a:cubicBezTo>
                  <a:cubicBezTo>
                    <a:pt x="1089" y="2641"/>
                    <a:pt x="1012" y="2694"/>
                    <a:pt x="966" y="2709"/>
                  </a:cubicBezTo>
                  <a:cubicBezTo>
                    <a:pt x="920" y="2724"/>
                    <a:pt x="916" y="2717"/>
                    <a:pt x="869" y="2709"/>
                  </a:cubicBezTo>
                  <a:cubicBezTo>
                    <a:pt x="822" y="2701"/>
                    <a:pt x="744" y="2682"/>
                    <a:pt x="682" y="2660"/>
                  </a:cubicBezTo>
                  <a:cubicBezTo>
                    <a:pt x="620" y="2638"/>
                    <a:pt x="568" y="2607"/>
                    <a:pt x="495" y="2579"/>
                  </a:cubicBezTo>
                  <a:cubicBezTo>
                    <a:pt x="422" y="2551"/>
                    <a:pt x="317" y="2543"/>
                    <a:pt x="244" y="2490"/>
                  </a:cubicBezTo>
                  <a:cubicBezTo>
                    <a:pt x="171" y="2437"/>
                    <a:pt x="98" y="2370"/>
                    <a:pt x="57" y="2262"/>
                  </a:cubicBezTo>
                  <a:cubicBezTo>
                    <a:pt x="16" y="2154"/>
                    <a:pt x="0" y="1958"/>
                    <a:pt x="0" y="1841"/>
                  </a:cubicBezTo>
                  <a:cubicBezTo>
                    <a:pt x="0" y="1724"/>
                    <a:pt x="31" y="1641"/>
                    <a:pt x="57" y="1557"/>
                  </a:cubicBezTo>
                  <a:cubicBezTo>
                    <a:pt x="83" y="1473"/>
                    <a:pt x="127" y="1397"/>
                    <a:pt x="155" y="1338"/>
                  </a:cubicBezTo>
                  <a:cubicBezTo>
                    <a:pt x="183" y="1279"/>
                    <a:pt x="215" y="1259"/>
                    <a:pt x="228" y="1200"/>
                  </a:cubicBezTo>
                  <a:cubicBezTo>
                    <a:pt x="241" y="1141"/>
                    <a:pt x="236" y="1065"/>
                    <a:pt x="236" y="981"/>
                  </a:cubicBezTo>
                  <a:cubicBezTo>
                    <a:pt x="236" y="897"/>
                    <a:pt x="224" y="811"/>
                    <a:pt x="228" y="697"/>
                  </a:cubicBezTo>
                  <a:cubicBezTo>
                    <a:pt x="232" y="583"/>
                    <a:pt x="245" y="375"/>
                    <a:pt x="260" y="299"/>
                  </a:cubicBezTo>
                  <a:cubicBezTo>
                    <a:pt x="275" y="223"/>
                    <a:pt x="295" y="270"/>
                    <a:pt x="317" y="242"/>
                  </a:cubicBezTo>
                  <a:cubicBezTo>
                    <a:pt x="339" y="214"/>
                    <a:pt x="325" y="156"/>
                    <a:pt x="374" y="12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99">
                    <a:shade val="30000"/>
                    <a:satMod val="115000"/>
                  </a:srgbClr>
                </a:gs>
                <a:gs pos="50000">
                  <a:srgbClr val="009999">
                    <a:shade val="67500"/>
                    <a:satMod val="115000"/>
                  </a:srgbClr>
                </a:gs>
                <a:gs pos="100000">
                  <a:srgbClr val="009999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-3723014" y="-1187967"/>
              <a:ext cx="805206" cy="925496"/>
            </a:xfrm>
            <a:custGeom>
              <a:avLst/>
              <a:gdLst/>
              <a:ahLst/>
              <a:cxnLst>
                <a:cxn ang="0">
                  <a:pos x="305" y="21"/>
                </a:cxn>
                <a:cxn ang="0">
                  <a:pos x="411" y="5"/>
                </a:cxn>
                <a:cxn ang="0">
                  <a:pos x="459" y="53"/>
                </a:cxn>
                <a:cxn ang="0">
                  <a:pos x="484" y="110"/>
                </a:cxn>
                <a:cxn ang="0">
                  <a:pos x="565" y="94"/>
                </a:cxn>
                <a:cxn ang="0">
                  <a:pos x="622" y="62"/>
                </a:cxn>
                <a:cxn ang="0">
                  <a:pos x="735" y="94"/>
                </a:cxn>
                <a:cxn ang="0">
                  <a:pos x="735" y="167"/>
                </a:cxn>
                <a:cxn ang="0">
                  <a:pos x="735" y="240"/>
                </a:cxn>
                <a:cxn ang="0">
                  <a:pos x="768" y="354"/>
                </a:cxn>
                <a:cxn ang="0">
                  <a:pos x="784" y="443"/>
                </a:cxn>
                <a:cxn ang="0">
                  <a:pos x="792" y="548"/>
                </a:cxn>
                <a:cxn ang="0">
                  <a:pos x="703" y="638"/>
                </a:cxn>
                <a:cxn ang="0">
                  <a:pos x="597" y="694"/>
                </a:cxn>
                <a:cxn ang="0">
                  <a:pos x="459" y="767"/>
                </a:cxn>
                <a:cxn ang="0">
                  <a:pos x="403" y="832"/>
                </a:cxn>
                <a:cxn ang="0">
                  <a:pos x="386" y="881"/>
                </a:cxn>
                <a:cxn ang="0">
                  <a:pos x="313" y="962"/>
                </a:cxn>
                <a:cxn ang="0">
                  <a:pos x="143" y="938"/>
                </a:cxn>
                <a:cxn ang="0">
                  <a:pos x="62" y="848"/>
                </a:cxn>
                <a:cxn ang="0">
                  <a:pos x="5" y="694"/>
                </a:cxn>
                <a:cxn ang="0">
                  <a:pos x="29" y="483"/>
                </a:cxn>
                <a:cxn ang="0">
                  <a:pos x="29" y="354"/>
                </a:cxn>
                <a:cxn ang="0">
                  <a:pos x="54" y="183"/>
                </a:cxn>
                <a:cxn ang="0">
                  <a:pos x="143" y="94"/>
                </a:cxn>
                <a:cxn ang="0">
                  <a:pos x="240" y="53"/>
                </a:cxn>
                <a:cxn ang="0">
                  <a:pos x="305" y="21"/>
                </a:cxn>
              </a:cxnLst>
              <a:rect l="0" t="0" r="r" b="b"/>
              <a:pathLst>
                <a:path w="805" h="971">
                  <a:moveTo>
                    <a:pt x="305" y="21"/>
                  </a:moveTo>
                  <a:cubicBezTo>
                    <a:pt x="333" y="13"/>
                    <a:pt x="385" y="0"/>
                    <a:pt x="411" y="5"/>
                  </a:cubicBezTo>
                  <a:cubicBezTo>
                    <a:pt x="437" y="10"/>
                    <a:pt x="447" y="36"/>
                    <a:pt x="459" y="53"/>
                  </a:cubicBezTo>
                  <a:cubicBezTo>
                    <a:pt x="471" y="70"/>
                    <a:pt x="466" y="103"/>
                    <a:pt x="484" y="110"/>
                  </a:cubicBezTo>
                  <a:cubicBezTo>
                    <a:pt x="502" y="117"/>
                    <a:pt x="542" y="102"/>
                    <a:pt x="565" y="94"/>
                  </a:cubicBezTo>
                  <a:cubicBezTo>
                    <a:pt x="588" y="86"/>
                    <a:pt x="594" y="62"/>
                    <a:pt x="622" y="62"/>
                  </a:cubicBezTo>
                  <a:cubicBezTo>
                    <a:pt x="650" y="62"/>
                    <a:pt x="716" y="77"/>
                    <a:pt x="735" y="94"/>
                  </a:cubicBezTo>
                  <a:cubicBezTo>
                    <a:pt x="754" y="111"/>
                    <a:pt x="735" y="143"/>
                    <a:pt x="735" y="167"/>
                  </a:cubicBezTo>
                  <a:cubicBezTo>
                    <a:pt x="735" y="191"/>
                    <a:pt x="730" y="209"/>
                    <a:pt x="735" y="240"/>
                  </a:cubicBezTo>
                  <a:cubicBezTo>
                    <a:pt x="740" y="271"/>
                    <a:pt x="760" y="320"/>
                    <a:pt x="768" y="354"/>
                  </a:cubicBezTo>
                  <a:cubicBezTo>
                    <a:pt x="776" y="388"/>
                    <a:pt x="780" y="411"/>
                    <a:pt x="784" y="443"/>
                  </a:cubicBezTo>
                  <a:cubicBezTo>
                    <a:pt x="788" y="475"/>
                    <a:pt x="805" y="516"/>
                    <a:pt x="792" y="548"/>
                  </a:cubicBezTo>
                  <a:cubicBezTo>
                    <a:pt x="779" y="580"/>
                    <a:pt x="736" y="614"/>
                    <a:pt x="703" y="638"/>
                  </a:cubicBezTo>
                  <a:cubicBezTo>
                    <a:pt x="670" y="662"/>
                    <a:pt x="638" y="672"/>
                    <a:pt x="597" y="694"/>
                  </a:cubicBezTo>
                  <a:cubicBezTo>
                    <a:pt x="556" y="716"/>
                    <a:pt x="491" y="744"/>
                    <a:pt x="459" y="767"/>
                  </a:cubicBezTo>
                  <a:cubicBezTo>
                    <a:pt x="427" y="790"/>
                    <a:pt x="415" y="813"/>
                    <a:pt x="403" y="832"/>
                  </a:cubicBezTo>
                  <a:cubicBezTo>
                    <a:pt x="391" y="851"/>
                    <a:pt x="401" y="859"/>
                    <a:pt x="386" y="881"/>
                  </a:cubicBezTo>
                  <a:cubicBezTo>
                    <a:pt x="371" y="903"/>
                    <a:pt x="353" y="953"/>
                    <a:pt x="313" y="962"/>
                  </a:cubicBezTo>
                  <a:cubicBezTo>
                    <a:pt x="273" y="971"/>
                    <a:pt x="185" y="957"/>
                    <a:pt x="143" y="938"/>
                  </a:cubicBezTo>
                  <a:cubicBezTo>
                    <a:pt x="101" y="919"/>
                    <a:pt x="85" y="889"/>
                    <a:pt x="62" y="848"/>
                  </a:cubicBezTo>
                  <a:cubicBezTo>
                    <a:pt x="39" y="807"/>
                    <a:pt x="10" y="755"/>
                    <a:pt x="5" y="694"/>
                  </a:cubicBezTo>
                  <a:cubicBezTo>
                    <a:pt x="0" y="633"/>
                    <a:pt x="25" y="540"/>
                    <a:pt x="29" y="483"/>
                  </a:cubicBezTo>
                  <a:cubicBezTo>
                    <a:pt x="33" y="426"/>
                    <a:pt x="25" y="404"/>
                    <a:pt x="29" y="354"/>
                  </a:cubicBezTo>
                  <a:cubicBezTo>
                    <a:pt x="33" y="304"/>
                    <a:pt x="35" y="226"/>
                    <a:pt x="54" y="183"/>
                  </a:cubicBezTo>
                  <a:cubicBezTo>
                    <a:pt x="73" y="140"/>
                    <a:pt x="112" y="116"/>
                    <a:pt x="143" y="94"/>
                  </a:cubicBezTo>
                  <a:cubicBezTo>
                    <a:pt x="174" y="72"/>
                    <a:pt x="212" y="65"/>
                    <a:pt x="240" y="53"/>
                  </a:cubicBezTo>
                  <a:cubicBezTo>
                    <a:pt x="268" y="41"/>
                    <a:pt x="277" y="29"/>
                    <a:pt x="305" y="2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CC99">
                    <a:shade val="30000"/>
                    <a:satMod val="115000"/>
                  </a:srgbClr>
                </a:gs>
                <a:gs pos="50000">
                  <a:srgbClr val="00CC99">
                    <a:shade val="67500"/>
                    <a:satMod val="115000"/>
                  </a:srgbClr>
                </a:gs>
                <a:gs pos="100000">
                  <a:srgbClr val="00CC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-2819612" y="-507961"/>
              <a:ext cx="589175" cy="1145210"/>
            </a:xfrm>
            <a:custGeom>
              <a:avLst/>
              <a:gdLst/>
              <a:ahLst/>
              <a:cxnLst>
                <a:cxn ang="0">
                  <a:pos x="267" y="51"/>
                </a:cxn>
                <a:cxn ang="0">
                  <a:pos x="324" y="18"/>
                </a:cxn>
                <a:cxn ang="0">
                  <a:pos x="397" y="10"/>
                </a:cxn>
                <a:cxn ang="0">
                  <a:pos x="421" y="75"/>
                </a:cxn>
                <a:cxn ang="0">
                  <a:pos x="454" y="140"/>
                </a:cxn>
                <a:cxn ang="0">
                  <a:pos x="454" y="205"/>
                </a:cxn>
                <a:cxn ang="0">
                  <a:pos x="462" y="310"/>
                </a:cxn>
                <a:cxn ang="0">
                  <a:pos x="454" y="432"/>
                </a:cxn>
                <a:cxn ang="0">
                  <a:pos x="486" y="578"/>
                </a:cxn>
                <a:cxn ang="0">
                  <a:pos x="551" y="627"/>
                </a:cxn>
                <a:cxn ang="0">
                  <a:pos x="576" y="757"/>
                </a:cxn>
                <a:cxn ang="0">
                  <a:pos x="584" y="870"/>
                </a:cxn>
                <a:cxn ang="0">
                  <a:pos x="543" y="959"/>
                </a:cxn>
                <a:cxn ang="0">
                  <a:pos x="446" y="1000"/>
                </a:cxn>
                <a:cxn ang="0">
                  <a:pos x="365" y="1073"/>
                </a:cxn>
                <a:cxn ang="0">
                  <a:pos x="316" y="1146"/>
                </a:cxn>
                <a:cxn ang="0">
                  <a:pos x="259" y="1187"/>
                </a:cxn>
                <a:cxn ang="0">
                  <a:pos x="186" y="1178"/>
                </a:cxn>
                <a:cxn ang="0">
                  <a:pos x="97" y="1049"/>
                </a:cxn>
                <a:cxn ang="0">
                  <a:pos x="121" y="927"/>
                </a:cxn>
                <a:cxn ang="0">
                  <a:pos x="186" y="838"/>
                </a:cxn>
                <a:cxn ang="0">
                  <a:pos x="219" y="748"/>
                </a:cxn>
                <a:cxn ang="0">
                  <a:pos x="154" y="611"/>
                </a:cxn>
                <a:cxn ang="0">
                  <a:pos x="97" y="456"/>
                </a:cxn>
                <a:cxn ang="0">
                  <a:pos x="8" y="237"/>
                </a:cxn>
                <a:cxn ang="0">
                  <a:pos x="48" y="75"/>
                </a:cxn>
                <a:cxn ang="0">
                  <a:pos x="137" y="59"/>
                </a:cxn>
                <a:cxn ang="0">
                  <a:pos x="267" y="51"/>
                </a:cxn>
              </a:cxnLst>
              <a:rect l="0" t="0" r="r" b="b"/>
              <a:pathLst>
                <a:path w="589" h="1201">
                  <a:moveTo>
                    <a:pt x="267" y="51"/>
                  </a:moveTo>
                  <a:cubicBezTo>
                    <a:pt x="298" y="44"/>
                    <a:pt x="302" y="25"/>
                    <a:pt x="324" y="18"/>
                  </a:cubicBezTo>
                  <a:cubicBezTo>
                    <a:pt x="346" y="11"/>
                    <a:pt x="381" y="0"/>
                    <a:pt x="397" y="10"/>
                  </a:cubicBezTo>
                  <a:cubicBezTo>
                    <a:pt x="413" y="20"/>
                    <a:pt x="412" y="53"/>
                    <a:pt x="421" y="75"/>
                  </a:cubicBezTo>
                  <a:cubicBezTo>
                    <a:pt x="430" y="97"/>
                    <a:pt x="449" y="118"/>
                    <a:pt x="454" y="140"/>
                  </a:cubicBezTo>
                  <a:cubicBezTo>
                    <a:pt x="459" y="162"/>
                    <a:pt x="453" y="177"/>
                    <a:pt x="454" y="205"/>
                  </a:cubicBezTo>
                  <a:cubicBezTo>
                    <a:pt x="455" y="233"/>
                    <a:pt x="462" y="272"/>
                    <a:pt x="462" y="310"/>
                  </a:cubicBezTo>
                  <a:cubicBezTo>
                    <a:pt x="462" y="348"/>
                    <a:pt x="450" y="387"/>
                    <a:pt x="454" y="432"/>
                  </a:cubicBezTo>
                  <a:cubicBezTo>
                    <a:pt x="458" y="477"/>
                    <a:pt x="470" y="546"/>
                    <a:pt x="486" y="578"/>
                  </a:cubicBezTo>
                  <a:cubicBezTo>
                    <a:pt x="502" y="610"/>
                    <a:pt x="536" y="597"/>
                    <a:pt x="551" y="627"/>
                  </a:cubicBezTo>
                  <a:cubicBezTo>
                    <a:pt x="566" y="657"/>
                    <a:pt x="571" y="717"/>
                    <a:pt x="576" y="757"/>
                  </a:cubicBezTo>
                  <a:cubicBezTo>
                    <a:pt x="581" y="797"/>
                    <a:pt x="589" y="836"/>
                    <a:pt x="584" y="870"/>
                  </a:cubicBezTo>
                  <a:cubicBezTo>
                    <a:pt x="579" y="904"/>
                    <a:pt x="566" y="937"/>
                    <a:pt x="543" y="959"/>
                  </a:cubicBezTo>
                  <a:cubicBezTo>
                    <a:pt x="520" y="981"/>
                    <a:pt x="476" y="981"/>
                    <a:pt x="446" y="1000"/>
                  </a:cubicBezTo>
                  <a:cubicBezTo>
                    <a:pt x="416" y="1019"/>
                    <a:pt x="387" y="1049"/>
                    <a:pt x="365" y="1073"/>
                  </a:cubicBezTo>
                  <a:cubicBezTo>
                    <a:pt x="343" y="1097"/>
                    <a:pt x="334" y="1127"/>
                    <a:pt x="316" y="1146"/>
                  </a:cubicBezTo>
                  <a:cubicBezTo>
                    <a:pt x="298" y="1165"/>
                    <a:pt x="281" y="1182"/>
                    <a:pt x="259" y="1187"/>
                  </a:cubicBezTo>
                  <a:cubicBezTo>
                    <a:pt x="237" y="1192"/>
                    <a:pt x="213" y="1201"/>
                    <a:pt x="186" y="1178"/>
                  </a:cubicBezTo>
                  <a:cubicBezTo>
                    <a:pt x="159" y="1155"/>
                    <a:pt x="108" y="1091"/>
                    <a:pt x="97" y="1049"/>
                  </a:cubicBezTo>
                  <a:cubicBezTo>
                    <a:pt x="86" y="1007"/>
                    <a:pt x="106" y="962"/>
                    <a:pt x="121" y="927"/>
                  </a:cubicBezTo>
                  <a:cubicBezTo>
                    <a:pt x="136" y="892"/>
                    <a:pt x="170" y="868"/>
                    <a:pt x="186" y="838"/>
                  </a:cubicBezTo>
                  <a:cubicBezTo>
                    <a:pt x="202" y="808"/>
                    <a:pt x="224" y="786"/>
                    <a:pt x="219" y="748"/>
                  </a:cubicBezTo>
                  <a:cubicBezTo>
                    <a:pt x="214" y="710"/>
                    <a:pt x="174" y="660"/>
                    <a:pt x="154" y="611"/>
                  </a:cubicBezTo>
                  <a:cubicBezTo>
                    <a:pt x="134" y="562"/>
                    <a:pt x="121" y="518"/>
                    <a:pt x="97" y="456"/>
                  </a:cubicBezTo>
                  <a:cubicBezTo>
                    <a:pt x="73" y="394"/>
                    <a:pt x="16" y="300"/>
                    <a:pt x="8" y="237"/>
                  </a:cubicBezTo>
                  <a:cubicBezTo>
                    <a:pt x="0" y="174"/>
                    <a:pt x="27" y="105"/>
                    <a:pt x="48" y="75"/>
                  </a:cubicBezTo>
                  <a:cubicBezTo>
                    <a:pt x="69" y="45"/>
                    <a:pt x="105" y="60"/>
                    <a:pt x="137" y="59"/>
                  </a:cubicBezTo>
                  <a:cubicBezTo>
                    <a:pt x="169" y="58"/>
                    <a:pt x="236" y="58"/>
                    <a:pt x="267" y="5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CC99">
                    <a:shade val="30000"/>
                    <a:satMod val="115000"/>
                  </a:srgbClr>
                </a:gs>
                <a:gs pos="50000">
                  <a:srgbClr val="00CC99">
                    <a:shade val="67500"/>
                    <a:satMod val="115000"/>
                  </a:srgbClr>
                </a:gs>
                <a:gs pos="100000">
                  <a:srgbClr val="00CC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-4378886" y="49978"/>
              <a:ext cx="1117541" cy="1147744"/>
              <a:chOff x="-4683369" y="-1551418"/>
              <a:chExt cx="6852441" cy="7037640"/>
            </a:xfrm>
          </p:grpSpPr>
          <p:sp>
            <p:nvSpPr>
              <p:cNvPr id="99" name="Freeform 9"/>
              <p:cNvSpPr>
                <a:spLocks/>
              </p:cNvSpPr>
              <p:nvPr/>
            </p:nvSpPr>
            <p:spPr bwMode="auto">
              <a:xfrm>
                <a:off x="-4683369" y="-1551418"/>
                <a:ext cx="6852441" cy="7037640"/>
              </a:xfrm>
              <a:custGeom>
                <a:avLst/>
                <a:gdLst/>
                <a:ahLst/>
                <a:cxnLst>
                  <a:cxn ang="0">
                    <a:pos x="6" y="706"/>
                  </a:cxn>
                  <a:cxn ang="0">
                    <a:pos x="15" y="793"/>
                  </a:cxn>
                  <a:cxn ang="0">
                    <a:pos x="36" y="865"/>
                  </a:cxn>
                  <a:cxn ang="0">
                    <a:pos x="48" y="946"/>
                  </a:cxn>
                  <a:cxn ang="0">
                    <a:pos x="33" y="1054"/>
                  </a:cxn>
                  <a:cxn ang="0">
                    <a:pos x="99" y="1144"/>
                  </a:cxn>
                  <a:cxn ang="0">
                    <a:pos x="183" y="1177"/>
                  </a:cxn>
                  <a:cxn ang="0">
                    <a:pos x="249" y="1234"/>
                  </a:cxn>
                  <a:cxn ang="0">
                    <a:pos x="312" y="1297"/>
                  </a:cxn>
                  <a:cxn ang="0">
                    <a:pos x="387" y="1339"/>
                  </a:cxn>
                  <a:cxn ang="0">
                    <a:pos x="423" y="1390"/>
                  </a:cxn>
                  <a:cxn ang="0">
                    <a:pos x="525" y="1402"/>
                  </a:cxn>
                  <a:cxn ang="0">
                    <a:pos x="663" y="1399"/>
                  </a:cxn>
                  <a:cxn ang="0">
                    <a:pos x="750" y="1369"/>
                  </a:cxn>
                  <a:cxn ang="0">
                    <a:pos x="744" y="1267"/>
                  </a:cxn>
                  <a:cxn ang="0">
                    <a:pos x="657" y="1183"/>
                  </a:cxn>
                  <a:cxn ang="0">
                    <a:pos x="621" y="1048"/>
                  </a:cxn>
                  <a:cxn ang="0">
                    <a:pos x="762" y="1027"/>
                  </a:cxn>
                  <a:cxn ang="0">
                    <a:pos x="903" y="1009"/>
                  </a:cxn>
                  <a:cxn ang="0">
                    <a:pos x="1011" y="937"/>
                  </a:cxn>
                  <a:cxn ang="0">
                    <a:pos x="1068" y="811"/>
                  </a:cxn>
                  <a:cxn ang="0">
                    <a:pos x="1134" y="706"/>
                  </a:cxn>
                  <a:cxn ang="0">
                    <a:pos x="1188" y="610"/>
                  </a:cxn>
                  <a:cxn ang="0">
                    <a:pos x="1185" y="484"/>
                  </a:cxn>
                  <a:cxn ang="0">
                    <a:pos x="1116" y="391"/>
                  </a:cxn>
                  <a:cxn ang="0">
                    <a:pos x="1053" y="277"/>
                  </a:cxn>
                  <a:cxn ang="0">
                    <a:pos x="1035" y="169"/>
                  </a:cxn>
                  <a:cxn ang="0">
                    <a:pos x="975" y="100"/>
                  </a:cxn>
                  <a:cxn ang="0">
                    <a:pos x="882" y="31"/>
                  </a:cxn>
                  <a:cxn ang="0">
                    <a:pos x="783" y="1"/>
                  </a:cxn>
                  <a:cxn ang="0">
                    <a:pos x="618" y="10"/>
                  </a:cxn>
                  <a:cxn ang="0">
                    <a:pos x="546" y="79"/>
                  </a:cxn>
                  <a:cxn ang="0">
                    <a:pos x="534" y="196"/>
                  </a:cxn>
                  <a:cxn ang="0">
                    <a:pos x="498" y="301"/>
                  </a:cxn>
                  <a:cxn ang="0">
                    <a:pos x="366" y="301"/>
                  </a:cxn>
                  <a:cxn ang="0">
                    <a:pos x="189" y="343"/>
                  </a:cxn>
                  <a:cxn ang="0">
                    <a:pos x="93" y="406"/>
                  </a:cxn>
                  <a:cxn ang="0">
                    <a:pos x="36" y="499"/>
                  </a:cxn>
                  <a:cxn ang="0">
                    <a:pos x="6" y="586"/>
                  </a:cxn>
                  <a:cxn ang="0">
                    <a:pos x="9" y="697"/>
                  </a:cxn>
                </a:cxnLst>
                <a:rect l="0" t="0" r="r" b="b"/>
                <a:pathLst>
                  <a:path w="1198" h="1410">
                    <a:moveTo>
                      <a:pt x="3" y="652"/>
                    </a:moveTo>
                    <a:cubicBezTo>
                      <a:pt x="4" y="671"/>
                      <a:pt x="5" y="690"/>
                      <a:pt x="6" y="706"/>
                    </a:cubicBezTo>
                    <a:cubicBezTo>
                      <a:pt x="7" y="722"/>
                      <a:pt x="8" y="737"/>
                      <a:pt x="9" y="751"/>
                    </a:cubicBezTo>
                    <a:cubicBezTo>
                      <a:pt x="10" y="765"/>
                      <a:pt x="14" y="781"/>
                      <a:pt x="15" y="793"/>
                    </a:cubicBezTo>
                    <a:cubicBezTo>
                      <a:pt x="16" y="805"/>
                      <a:pt x="15" y="811"/>
                      <a:pt x="18" y="823"/>
                    </a:cubicBezTo>
                    <a:cubicBezTo>
                      <a:pt x="21" y="835"/>
                      <a:pt x="31" y="851"/>
                      <a:pt x="36" y="865"/>
                    </a:cubicBezTo>
                    <a:cubicBezTo>
                      <a:pt x="41" y="879"/>
                      <a:pt x="46" y="894"/>
                      <a:pt x="48" y="907"/>
                    </a:cubicBezTo>
                    <a:cubicBezTo>
                      <a:pt x="50" y="920"/>
                      <a:pt x="50" y="931"/>
                      <a:pt x="48" y="946"/>
                    </a:cubicBezTo>
                    <a:cubicBezTo>
                      <a:pt x="46" y="961"/>
                      <a:pt x="35" y="979"/>
                      <a:pt x="33" y="997"/>
                    </a:cubicBezTo>
                    <a:cubicBezTo>
                      <a:pt x="31" y="1015"/>
                      <a:pt x="31" y="1036"/>
                      <a:pt x="33" y="1054"/>
                    </a:cubicBezTo>
                    <a:cubicBezTo>
                      <a:pt x="35" y="1072"/>
                      <a:pt x="34" y="1090"/>
                      <a:pt x="45" y="1105"/>
                    </a:cubicBezTo>
                    <a:cubicBezTo>
                      <a:pt x="56" y="1120"/>
                      <a:pt x="82" y="1134"/>
                      <a:pt x="99" y="1144"/>
                    </a:cubicBezTo>
                    <a:cubicBezTo>
                      <a:pt x="116" y="1154"/>
                      <a:pt x="133" y="1156"/>
                      <a:pt x="147" y="1162"/>
                    </a:cubicBezTo>
                    <a:cubicBezTo>
                      <a:pt x="161" y="1168"/>
                      <a:pt x="172" y="1172"/>
                      <a:pt x="183" y="1177"/>
                    </a:cubicBezTo>
                    <a:cubicBezTo>
                      <a:pt x="194" y="1182"/>
                      <a:pt x="205" y="1182"/>
                      <a:pt x="216" y="1192"/>
                    </a:cubicBezTo>
                    <a:cubicBezTo>
                      <a:pt x="227" y="1202"/>
                      <a:pt x="237" y="1221"/>
                      <a:pt x="249" y="1234"/>
                    </a:cubicBezTo>
                    <a:cubicBezTo>
                      <a:pt x="261" y="1247"/>
                      <a:pt x="278" y="1263"/>
                      <a:pt x="288" y="1273"/>
                    </a:cubicBezTo>
                    <a:cubicBezTo>
                      <a:pt x="298" y="1283"/>
                      <a:pt x="302" y="1289"/>
                      <a:pt x="312" y="1297"/>
                    </a:cubicBezTo>
                    <a:cubicBezTo>
                      <a:pt x="322" y="1305"/>
                      <a:pt x="339" y="1314"/>
                      <a:pt x="351" y="1321"/>
                    </a:cubicBezTo>
                    <a:cubicBezTo>
                      <a:pt x="363" y="1328"/>
                      <a:pt x="380" y="1332"/>
                      <a:pt x="387" y="1339"/>
                    </a:cubicBezTo>
                    <a:cubicBezTo>
                      <a:pt x="394" y="1346"/>
                      <a:pt x="390" y="1358"/>
                      <a:pt x="396" y="1366"/>
                    </a:cubicBezTo>
                    <a:cubicBezTo>
                      <a:pt x="402" y="1374"/>
                      <a:pt x="410" y="1383"/>
                      <a:pt x="423" y="1390"/>
                    </a:cubicBezTo>
                    <a:cubicBezTo>
                      <a:pt x="436" y="1397"/>
                      <a:pt x="457" y="1406"/>
                      <a:pt x="474" y="1408"/>
                    </a:cubicBezTo>
                    <a:cubicBezTo>
                      <a:pt x="491" y="1410"/>
                      <a:pt x="505" y="1403"/>
                      <a:pt x="525" y="1402"/>
                    </a:cubicBezTo>
                    <a:cubicBezTo>
                      <a:pt x="545" y="1401"/>
                      <a:pt x="571" y="1402"/>
                      <a:pt x="594" y="1402"/>
                    </a:cubicBezTo>
                    <a:cubicBezTo>
                      <a:pt x="617" y="1402"/>
                      <a:pt x="643" y="1401"/>
                      <a:pt x="663" y="1399"/>
                    </a:cubicBezTo>
                    <a:cubicBezTo>
                      <a:pt x="683" y="1397"/>
                      <a:pt x="703" y="1395"/>
                      <a:pt x="717" y="1390"/>
                    </a:cubicBezTo>
                    <a:cubicBezTo>
                      <a:pt x="731" y="1385"/>
                      <a:pt x="742" y="1378"/>
                      <a:pt x="750" y="1369"/>
                    </a:cubicBezTo>
                    <a:cubicBezTo>
                      <a:pt x="758" y="1360"/>
                      <a:pt x="763" y="1350"/>
                      <a:pt x="762" y="1333"/>
                    </a:cubicBezTo>
                    <a:cubicBezTo>
                      <a:pt x="761" y="1316"/>
                      <a:pt x="752" y="1282"/>
                      <a:pt x="744" y="1267"/>
                    </a:cubicBezTo>
                    <a:cubicBezTo>
                      <a:pt x="736" y="1252"/>
                      <a:pt x="729" y="1254"/>
                      <a:pt x="714" y="1240"/>
                    </a:cubicBezTo>
                    <a:cubicBezTo>
                      <a:pt x="699" y="1226"/>
                      <a:pt x="672" y="1201"/>
                      <a:pt x="657" y="1183"/>
                    </a:cubicBezTo>
                    <a:cubicBezTo>
                      <a:pt x="642" y="1165"/>
                      <a:pt x="630" y="1151"/>
                      <a:pt x="624" y="1129"/>
                    </a:cubicBezTo>
                    <a:cubicBezTo>
                      <a:pt x="618" y="1107"/>
                      <a:pt x="612" y="1064"/>
                      <a:pt x="621" y="1048"/>
                    </a:cubicBezTo>
                    <a:cubicBezTo>
                      <a:pt x="630" y="1032"/>
                      <a:pt x="655" y="1033"/>
                      <a:pt x="678" y="1030"/>
                    </a:cubicBezTo>
                    <a:cubicBezTo>
                      <a:pt x="701" y="1027"/>
                      <a:pt x="737" y="1028"/>
                      <a:pt x="762" y="1027"/>
                    </a:cubicBezTo>
                    <a:cubicBezTo>
                      <a:pt x="787" y="1026"/>
                      <a:pt x="805" y="1027"/>
                      <a:pt x="828" y="1024"/>
                    </a:cubicBezTo>
                    <a:cubicBezTo>
                      <a:pt x="851" y="1021"/>
                      <a:pt x="879" y="1016"/>
                      <a:pt x="903" y="1009"/>
                    </a:cubicBezTo>
                    <a:cubicBezTo>
                      <a:pt x="927" y="1002"/>
                      <a:pt x="957" y="991"/>
                      <a:pt x="975" y="979"/>
                    </a:cubicBezTo>
                    <a:cubicBezTo>
                      <a:pt x="993" y="967"/>
                      <a:pt x="1000" y="954"/>
                      <a:pt x="1011" y="937"/>
                    </a:cubicBezTo>
                    <a:cubicBezTo>
                      <a:pt x="1022" y="920"/>
                      <a:pt x="1032" y="901"/>
                      <a:pt x="1041" y="880"/>
                    </a:cubicBezTo>
                    <a:cubicBezTo>
                      <a:pt x="1050" y="859"/>
                      <a:pt x="1058" y="834"/>
                      <a:pt x="1068" y="811"/>
                    </a:cubicBezTo>
                    <a:cubicBezTo>
                      <a:pt x="1078" y="788"/>
                      <a:pt x="1090" y="759"/>
                      <a:pt x="1101" y="742"/>
                    </a:cubicBezTo>
                    <a:cubicBezTo>
                      <a:pt x="1112" y="725"/>
                      <a:pt x="1124" y="718"/>
                      <a:pt x="1134" y="706"/>
                    </a:cubicBezTo>
                    <a:cubicBezTo>
                      <a:pt x="1144" y="694"/>
                      <a:pt x="1155" y="686"/>
                      <a:pt x="1164" y="670"/>
                    </a:cubicBezTo>
                    <a:cubicBezTo>
                      <a:pt x="1173" y="654"/>
                      <a:pt x="1183" y="630"/>
                      <a:pt x="1188" y="610"/>
                    </a:cubicBezTo>
                    <a:cubicBezTo>
                      <a:pt x="1193" y="590"/>
                      <a:pt x="1198" y="568"/>
                      <a:pt x="1197" y="547"/>
                    </a:cubicBezTo>
                    <a:cubicBezTo>
                      <a:pt x="1196" y="526"/>
                      <a:pt x="1193" y="501"/>
                      <a:pt x="1185" y="484"/>
                    </a:cubicBezTo>
                    <a:cubicBezTo>
                      <a:pt x="1177" y="467"/>
                      <a:pt x="1160" y="457"/>
                      <a:pt x="1149" y="442"/>
                    </a:cubicBezTo>
                    <a:cubicBezTo>
                      <a:pt x="1138" y="427"/>
                      <a:pt x="1128" y="409"/>
                      <a:pt x="1116" y="391"/>
                    </a:cubicBezTo>
                    <a:cubicBezTo>
                      <a:pt x="1104" y="373"/>
                      <a:pt x="1087" y="350"/>
                      <a:pt x="1077" y="331"/>
                    </a:cubicBezTo>
                    <a:cubicBezTo>
                      <a:pt x="1067" y="312"/>
                      <a:pt x="1058" y="296"/>
                      <a:pt x="1053" y="277"/>
                    </a:cubicBezTo>
                    <a:cubicBezTo>
                      <a:pt x="1048" y="258"/>
                      <a:pt x="1050" y="235"/>
                      <a:pt x="1047" y="217"/>
                    </a:cubicBezTo>
                    <a:cubicBezTo>
                      <a:pt x="1044" y="199"/>
                      <a:pt x="1042" y="182"/>
                      <a:pt x="1035" y="169"/>
                    </a:cubicBezTo>
                    <a:cubicBezTo>
                      <a:pt x="1028" y="156"/>
                      <a:pt x="1015" y="147"/>
                      <a:pt x="1005" y="136"/>
                    </a:cubicBezTo>
                    <a:cubicBezTo>
                      <a:pt x="995" y="125"/>
                      <a:pt x="988" y="112"/>
                      <a:pt x="975" y="100"/>
                    </a:cubicBezTo>
                    <a:cubicBezTo>
                      <a:pt x="962" y="88"/>
                      <a:pt x="942" y="75"/>
                      <a:pt x="927" y="64"/>
                    </a:cubicBezTo>
                    <a:cubicBezTo>
                      <a:pt x="912" y="53"/>
                      <a:pt x="898" y="40"/>
                      <a:pt x="882" y="31"/>
                    </a:cubicBezTo>
                    <a:cubicBezTo>
                      <a:pt x="866" y="22"/>
                      <a:pt x="847" y="15"/>
                      <a:pt x="831" y="10"/>
                    </a:cubicBezTo>
                    <a:cubicBezTo>
                      <a:pt x="815" y="5"/>
                      <a:pt x="805" y="2"/>
                      <a:pt x="783" y="1"/>
                    </a:cubicBezTo>
                    <a:cubicBezTo>
                      <a:pt x="761" y="0"/>
                      <a:pt x="723" y="0"/>
                      <a:pt x="696" y="1"/>
                    </a:cubicBezTo>
                    <a:cubicBezTo>
                      <a:pt x="669" y="2"/>
                      <a:pt x="640" y="4"/>
                      <a:pt x="618" y="10"/>
                    </a:cubicBezTo>
                    <a:cubicBezTo>
                      <a:pt x="596" y="16"/>
                      <a:pt x="576" y="26"/>
                      <a:pt x="564" y="37"/>
                    </a:cubicBezTo>
                    <a:cubicBezTo>
                      <a:pt x="552" y="48"/>
                      <a:pt x="550" y="64"/>
                      <a:pt x="546" y="79"/>
                    </a:cubicBezTo>
                    <a:cubicBezTo>
                      <a:pt x="542" y="94"/>
                      <a:pt x="545" y="108"/>
                      <a:pt x="543" y="127"/>
                    </a:cubicBezTo>
                    <a:cubicBezTo>
                      <a:pt x="541" y="146"/>
                      <a:pt x="536" y="173"/>
                      <a:pt x="534" y="196"/>
                    </a:cubicBezTo>
                    <a:cubicBezTo>
                      <a:pt x="532" y="219"/>
                      <a:pt x="534" y="248"/>
                      <a:pt x="528" y="265"/>
                    </a:cubicBezTo>
                    <a:cubicBezTo>
                      <a:pt x="522" y="282"/>
                      <a:pt x="516" y="295"/>
                      <a:pt x="498" y="301"/>
                    </a:cubicBezTo>
                    <a:cubicBezTo>
                      <a:pt x="480" y="307"/>
                      <a:pt x="442" y="304"/>
                      <a:pt x="420" y="304"/>
                    </a:cubicBezTo>
                    <a:cubicBezTo>
                      <a:pt x="398" y="304"/>
                      <a:pt x="391" y="299"/>
                      <a:pt x="366" y="301"/>
                    </a:cubicBezTo>
                    <a:cubicBezTo>
                      <a:pt x="341" y="303"/>
                      <a:pt x="296" y="309"/>
                      <a:pt x="267" y="316"/>
                    </a:cubicBezTo>
                    <a:cubicBezTo>
                      <a:pt x="238" y="323"/>
                      <a:pt x="211" y="334"/>
                      <a:pt x="189" y="343"/>
                    </a:cubicBezTo>
                    <a:cubicBezTo>
                      <a:pt x="167" y="352"/>
                      <a:pt x="151" y="363"/>
                      <a:pt x="135" y="373"/>
                    </a:cubicBezTo>
                    <a:cubicBezTo>
                      <a:pt x="119" y="383"/>
                      <a:pt x="106" y="393"/>
                      <a:pt x="93" y="406"/>
                    </a:cubicBezTo>
                    <a:cubicBezTo>
                      <a:pt x="80" y="419"/>
                      <a:pt x="63" y="436"/>
                      <a:pt x="54" y="451"/>
                    </a:cubicBezTo>
                    <a:cubicBezTo>
                      <a:pt x="45" y="466"/>
                      <a:pt x="42" y="485"/>
                      <a:pt x="36" y="499"/>
                    </a:cubicBezTo>
                    <a:cubicBezTo>
                      <a:pt x="30" y="513"/>
                      <a:pt x="23" y="524"/>
                      <a:pt x="18" y="538"/>
                    </a:cubicBezTo>
                    <a:cubicBezTo>
                      <a:pt x="13" y="552"/>
                      <a:pt x="9" y="571"/>
                      <a:pt x="6" y="586"/>
                    </a:cubicBezTo>
                    <a:cubicBezTo>
                      <a:pt x="3" y="601"/>
                      <a:pt x="0" y="613"/>
                      <a:pt x="0" y="631"/>
                    </a:cubicBezTo>
                    <a:cubicBezTo>
                      <a:pt x="0" y="649"/>
                      <a:pt x="4" y="673"/>
                      <a:pt x="9" y="697"/>
                    </a:cubicBezTo>
                  </a:path>
                </a:pathLst>
              </a:custGeom>
              <a:gradFill flip="none" rotWithShape="1">
                <a:gsLst>
                  <a:gs pos="0">
                    <a:srgbClr val="00CC99">
                      <a:shade val="30000"/>
                      <a:satMod val="115000"/>
                    </a:srgbClr>
                  </a:gs>
                  <a:gs pos="50000">
                    <a:srgbClr val="00CC99">
                      <a:shade val="67500"/>
                      <a:satMod val="115000"/>
                    </a:srgbClr>
                  </a:gs>
                  <a:gs pos="100000">
                    <a:srgbClr val="00CC99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-1187227" y="-284115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-3704450" y="983187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-2305992" y="3236168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-4123986" y="2250490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-1886453" y="1264809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-3284911" y="560754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-4263833" y="3517792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-627844" y="-1128985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-68459" y="842376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-2305992" y="4925906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-68459" y="2109679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-1746609" y="419940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-4403676" y="1264809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-3704450" y="3236168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-3005221" y="4221848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-1606763" y="4503470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30768" y="279129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-767688" y="2532112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190153" y="842376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71385" y="-424927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-2445838" y="560754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-1327070" y="2109679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-2585682" y="1546432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-1327070" y="3095357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-1886453" y="3799415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-767688" y="701565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90924" y="1546432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-767688" y="1546432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-3145065" y="2954545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-2305992" y="2391301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-3145065" y="1968868"/>
                <a:ext cx="279693" cy="281622"/>
              </a:xfrm>
              <a:prstGeom prst="ellipse">
                <a:avLst/>
              </a:prstGeom>
              <a:noFill/>
              <a:ln w="3175">
                <a:solidFill>
                  <a:srgbClr val="1737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-2458737" y="-1238250"/>
                <a:ext cx="2291496" cy="6667500"/>
              </a:xfrm>
              <a:custGeom>
                <a:avLst/>
                <a:gdLst>
                  <a:gd name="connsiteX0" fmla="*/ 1487187 w 2262533"/>
                  <a:gd name="connsiteY0" fmla="*/ 6400800 h 6400800"/>
                  <a:gd name="connsiteX1" fmla="*/ 725187 w 2262533"/>
                  <a:gd name="connsiteY1" fmla="*/ 5924550 h 6400800"/>
                  <a:gd name="connsiteX2" fmla="*/ 191787 w 2262533"/>
                  <a:gd name="connsiteY2" fmla="*/ 5162550 h 6400800"/>
                  <a:gd name="connsiteX3" fmla="*/ 1287 w 2262533"/>
                  <a:gd name="connsiteY3" fmla="*/ 4019550 h 6400800"/>
                  <a:gd name="connsiteX4" fmla="*/ 267987 w 2262533"/>
                  <a:gd name="connsiteY4" fmla="*/ 2933700 h 6400800"/>
                  <a:gd name="connsiteX5" fmla="*/ 1277637 w 2262533"/>
                  <a:gd name="connsiteY5" fmla="*/ 2571750 h 6400800"/>
                  <a:gd name="connsiteX6" fmla="*/ 1506237 w 2262533"/>
                  <a:gd name="connsiteY6" fmla="*/ 2019300 h 6400800"/>
                  <a:gd name="connsiteX7" fmla="*/ 1487187 w 2262533"/>
                  <a:gd name="connsiteY7" fmla="*/ 1447800 h 6400800"/>
                  <a:gd name="connsiteX8" fmla="*/ 1906287 w 2262533"/>
                  <a:gd name="connsiteY8" fmla="*/ 1123950 h 6400800"/>
                  <a:gd name="connsiteX9" fmla="*/ 2249187 w 2262533"/>
                  <a:gd name="connsiteY9" fmla="*/ 514350 h 6400800"/>
                  <a:gd name="connsiteX10" fmla="*/ 1430037 w 2262533"/>
                  <a:gd name="connsiteY10" fmla="*/ 0 h 6400800"/>
                  <a:gd name="connsiteX0" fmla="*/ 1487187 w 2412955"/>
                  <a:gd name="connsiteY0" fmla="*/ 6667500 h 6667500"/>
                  <a:gd name="connsiteX1" fmla="*/ 725187 w 2412955"/>
                  <a:gd name="connsiteY1" fmla="*/ 6191250 h 6667500"/>
                  <a:gd name="connsiteX2" fmla="*/ 191787 w 2412955"/>
                  <a:gd name="connsiteY2" fmla="*/ 5429250 h 6667500"/>
                  <a:gd name="connsiteX3" fmla="*/ 1287 w 2412955"/>
                  <a:gd name="connsiteY3" fmla="*/ 4286250 h 6667500"/>
                  <a:gd name="connsiteX4" fmla="*/ 267987 w 2412955"/>
                  <a:gd name="connsiteY4" fmla="*/ 3200400 h 6667500"/>
                  <a:gd name="connsiteX5" fmla="*/ 1277637 w 2412955"/>
                  <a:gd name="connsiteY5" fmla="*/ 2838450 h 6667500"/>
                  <a:gd name="connsiteX6" fmla="*/ 1506237 w 2412955"/>
                  <a:gd name="connsiteY6" fmla="*/ 2286000 h 6667500"/>
                  <a:gd name="connsiteX7" fmla="*/ 1487187 w 2412955"/>
                  <a:gd name="connsiteY7" fmla="*/ 1714500 h 6667500"/>
                  <a:gd name="connsiteX8" fmla="*/ 1906287 w 2412955"/>
                  <a:gd name="connsiteY8" fmla="*/ 1390650 h 6667500"/>
                  <a:gd name="connsiteX9" fmla="*/ 2249187 w 2412955"/>
                  <a:gd name="connsiteY9" fmla="*/ 781050 h 6667500"/>
                  <a:gd name="connsiteX10" fmla="*/ 2230137 w 2412955"/>
                  <a:gd name="connsiteY10" fmla="*/ 0 h 6667500"/>
                  <a:gd name="connsiteX0" fmla="*/ 1487187 w 2291496"/>
                  <a:gd name="connsiteY0" fmla="*/ 6667500 h 6667500"/>
                  <a:gd name="connsiteX1" fmla="*/ 725187 w 2291496"/>
                  <a:gd name="connsiteY1" fmla="*/ 6191250 h 6667500"/>
                  <a:gd name="connsiteX2" fmla="*/ 191787 w 2291496"/>
                  <a:gd name="connsiteY2" fmla="*/ 5429250 h 6667500"/>
                  <a:gd name="connsiteX3" fmla="*/ 1287 w 2291496"/>
                  <a:gd name="connsiteY3" fmla="*/ 4286250 h 6667500"/>
                  <a:gd name="connsiteX4" fmla="*/ 267987 w 2291496"/>
                  <a:gd name="connsiteY4" fmla="*/ 3200400 h 6667500"/>
                  <a:gd name="connsiteX5" fmla="*/ 1277637 w 2291496"/>
                  <a:gd name="connsiteY5" fmla="*/ 2838450 h 6667500"/>
                  <a:gd name="connsiteX6" fmla="*/ 1506237 w 2291496"/>
                  <a:gd name="connsiteY6" fmla="*/ 2286000 h 6667500"/>
                  <a:gd name="connsiteX7" fmla="*/ 1487187 w 2291496"/>
                  <a:gd name="connsiteY7" fmla="*/ 1714500 h 6667500"/>
                  <a:gd name="connsiteX8" fmla="*/ 1906287 w 2291496"/>
                  <a:gd name="connsiteY8" fmla="*/ 1390650 h 6667500"/>
                  <a:gd name="connsiteX9" fmla="*/ 2249187 w 2291496"/>
                  <a:gd name="connsiteY9" fmla="*/ 781050 h 6667500"/>
                  <a:gd name="connsiteX10" fmla="*/ 2230137 w 2291496"/>
                  <a:gd name="connsiteY10" fmla="*/ 0 h 666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91496" h="6667500">
                    <a:moveTo>
                      <a:pt x="1487187" y="6667500"/>
                    </a:moveTo>
                    <a:cubicBezTo>
                      <a:pt x="1214137" y="6532562"/>
                      <a:pt x="941087" y="6397625"/>
                      <a:pt x="725187" y="6191250"/>
                    </a:cubicBezTo>
                    <a:cubicBezTo>
                      <a:pt x="509287" y="5984875"/>
                      <a:pt x="312437" y="5746750"/>
                      <a:pt x="191787" y="5429250"/>
                    </a:cubicBezTo>
                    <a:cubicBezTo>
                      <a:pt x="71137" y="5111750"/>
                      <a:pt x="-11413" y="4657725"/>
                      <a:pt x="1287" y="4286250"/>
                    </a:cubicBezTo>
                    <a:cubicBezTo>
                      <a:pt x="13987" y="3914775"/>
                      <a:pt x="55262" y="3441700"/>
                      <a:pt x="267987" y="3200400"/>
                    </a:cubicBezTo>
                    <a:cubicBezTo>
                      <a:pt x="480712" y="2959100"/>
                      <a:pt x="1071262" y="2990850"/>
                      <a:pt x="1277637" y="2838450"/>
                    </a:cubicBezTo>
                    <a:cubicBezTo>
                      <a:pt x="1484012" y="2686050"/>
                      <a:pt x="1471312" y="2473325"/>
                      <a:pt x="1506237" y="2286000"/>
                    </a:cubicBezTo>
                    <a:cubicBezTo>
                      <a:pt x="1541162" y="2098675"/>
                      <a:pt x="1420512" y="1863725"/>
                      <a:pt x="1487187" y="1714500"/>
                    </a:cubicBezTo>
                    <a:cubicBezTo>
                      <a:pt x="1553862" y="1565275"/>
                      <a:pt x="1779287" y="1546225"/>
                      <a:pt x="1906287" y="1390650"/>
                    </a:cubicBezTo>
                    <a:cubicBezTo>
                      <a:pt x="2033287" y="1235075"/>
                      <a:pt x="2195212" y="1012825"/>
                      <a:pt x="2249187" y="781050"/>
                    </a:cubicBezTo>
                    <a:cubicBezTo>
                      <a:pt x="2303162" y="549275"/>
                      <a:pt x="2314274" y="354012"/>
                      <a:pt x="2230137" y="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-1047750" y="762000"/>
                <a:ext cx="2209800" cy="742950"/>
              </a:xfrm>
              <a:custGeom>
                <a:avLst/>
                <a:gdLst>
                  <a:gd name="connsiteX0" fmla="*/ 0 w 2209800"/>
                  <a:gd name="connsiteY0" fmla="*/ 742950 h 742950"/>
                  <a:gd name="connsiteX1" fmla="*/ 819150 w 2209800"/>
                  <a:gd name="connsiteY1" fmla="*/ 533400 h 742950"/>
                  <a:gd name="connsiteX2" fmla="*/ 1466850 w 2209800"/>
                  <a:gd name="connsiteY2" fmla="*/ 666750 h 742950"/>
                  <a:gd name="connsiteX3" fmla="*/ 2209800 w 2209800"/>
                  <a:gd name="connsiteY3" fmla="*/ 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9800" h="742950">
                    <a:moveTo>
                      <a:pt x="0" y="742950"/>
                    </a:moveTo>
                    <a:cubicBezTo>
                      <a:pt x="287337" y="644525"/>
                      <a:pt x="574675" y="546100"/>
                      <a:pt x="819150" y="533400"/>
                    </a:cubicBezTo>
                    <a:cubicBezTo>
                      <a:pt x="1063625" y="520700"/>
                      <a:pt x="1235075" y="755650"/>
                      <a:pt x="1466850" y="666750"/>
                    </a:cubicBezTo>
                    <a:cubicBezTo>
                      <a:pt x="1698625" y="577850"/>
                      <a:pt x="1954212" y="288925"/>
                      <a:pt x="2209800" y="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 132"/>
              <p:cNvSpPr/>
              <p:nvPr/>
            </p:nvSpPr>
            <p:spPr>
              <a:xfrm>
                <a:off x="-4248150" y="1555547"/>
                <a:ext cx="1866900" cy="844753"/>
              </a:xfrm>
              <a:custGeom>
                <a:avLst/>
                <a:gdLst>
                  <a:gd name="connsiteX0" fmla="*/ 1866900 w 1866900"/>
                  <a:gd name="connsiteY0" fmla="*/ 844753 h 844753"/>
                  <a:gd name="connsiteX1" fmla="*/ 1581150 w 1866900"/>
                  <a:gd name="connsiteY1" fmla="*/ 292303 h 844753"/>
                  <a:gd name="connsiteX2" fmla="*/ 1104900 w 1866900"/>
                  <a:gd name="connsiteY2" fmla="*/ 6553 h 844753"/>
                  <a:gd name="connsiteX3" fmla="*/ 495300 w 1866900"/>
                  <a:gd name="connsiteY3" fmla="*/ 101803 h 844753"/>
                  <a:gd name="connsiteX4" fmla="*/ 0 w 1866900"/>
                  <a:gd name="connsiteY4" fmla="*/ 216103 h 844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6900" h="844753">
                    <a:moveTo>
                      <a:pt x="1866900" y="844753"/>
                    </a:moveTo>
                    <a:cubicBezTo>
                      <a:pt x="1787525" y="638378"/>
                      <a:pt x="1708150" y="432003"/>
                      <a:pt x="1581150" y="292303"/>
                    </a:cubicBezTo>
                    <a:cubicBezTo>
                      <a:pt x="1454150" y="152603"/>
                      <a:pt x="1285875" y="38303"/>
                      <a:pt x="1104900" y="6553"/>
                    </a:cubicBezTo>
                    <a:cubicBezTo>
                      <a:pt x="923925" y="-25197"/>
                      <a:pt x="679450" y="66878"/>
                      <a:pt x="495300" y="101803"/>
                    </a:cubicBezTo>
                    <a:cubicBezTo>
                      <a:pt x="311150" y="136728"/>
                      <a:pt x="155575" y="176415"/>
                      <a:pt x="0" y="216103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35" name="Straight Connector 134"/>
          <p:cNvCxnSpPr/>
          <p:nvPr/>
        </p:nvCxnSpPr>
        <p:spPr>
          <a:xfrm flipV="1">
            <a:off x="345868" y="1581395"/>
            <a:ext cx="237947" cy="18940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1290609" y="1290846"/>
            <a:ext cx="943483" cy="14764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90" idx="2"/>
            <a:endCxn id="72" idx="2"/>
          </p:cNvCxnSpPr>
          <p:nvPr/>
        </p:nvCxnSpPr>
        <p:spPr>
          <a:xfrm flipV="1">
            <a:off x="609601" y="4521608"/>
            <a:ext cx="730091" cy="18362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0" idx="6"/>
          </p:cNvCxnSpPr>
          <p:nvPr/>
        </p:nvCxnSpPr>
        <p:spPr>
          <a:xfrm flipH="1" flipV="1">
            <a:off x="1434589" y="4521604"/>
            <a:ext cx="940501" cy="18362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09600" y="4874860"/>
            <a:ext cx="1765488" cy="1746739"/>
            <a:chOff x="-4114800" y="7848600"/>
            <a:chExt cx="1765488" cy="1746738"/>
          </a:xfrm>
        </p:grpSpPr>
        <p:sp>
          <p:nvSpPr>
            <p:cNvPr id="90" name="Oval 89"/>
            <p:cNvSpPr/>
            <p:nvPr/>
          </p:nvSpPr>
          <p:spPr>
            <a:xfrm>
              <a:off x="-4114800" y="9067800"/>
              <a:ext cx="1765488" cy="527538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 descr="Stand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003496" y="7848600"/>
              <a:ext cx="1448168" cy="1632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090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600200"/>
            <a:ext cx="5943600" cy="45720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 descr="DSC_01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29400" y="0"/>
            <a:ext cx="2514600" cy="6858000"/>
          </a:xfrm>
          <a:prstGeom prst="rect">
            <a:avLst/>
          </a:prstGeom>
        </p:spPr>
      </p:pic>
      <p:sp>
        <p:nvSpPr>
          <p:cNvPr id="20" name="Content Placeholder 4"/>
          <p:cNvSpPr txBox="1">
            <a:spLocks/>
          </p:cNvSpPr>
          <p:nvPr/>
        </p:nvSpPr>
        <p:spPr>
          <a:xfrm>
            <a:off x="438151" y="441960"/>
            <a:ext cx="5638800" cy="6019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indent="-514338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Mapping &amp; classification of “forest systems” </a:t>
            </a:r>
            <a:r>
              <a:rPr lang="en-US" i="1" dirty="0">
                <a:solidFill>
                  <a:srgbClr val="FFFF00"/>
                </a:solidFill>
                <a:latin typeface="Cambria" panose="02040503050406030204" pitchFamily="18" charset="0"/>
              </a:rPr>
              <a:t>= ILAP</a:t>
            </a:r>
          </a:p>
          <a:p>
            <a:pPr marL="514338" indent="-514338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Modeled NRV reference conditions </a:t>
            </a:r>
            <a:r>
              <a:rPr lang="en-US" i="1" dirty="0">
                <a:solidFill>
                  <a:srgbClr val="FFFF00"/>
                </a:solidFill>
                <a:latin typeface="Cambria" panose="02040503050406030204" pitchFamily="18" charset="0"/>
              </a:rPr>
              <a:t>= LANDFIRE BpS’</a:t>
            </a:r>
          </a:p>
          <a:p>
            <a:pPr marL="514338" indent="-514338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Landscape unit delineation </a:t>
            </a:r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</a:rPr>
              <a:t>= </a:t>
            </a:r>
            <a:r>
              <a:rPr lang="en-US" i="1" dirty="0">
                <a:solidFill>
                  <a:srgbClr val="FFFF00"/>
                </a:solidFill>
                <a:latin typeface="Cambria" panose="02040503050406030204" pitchFamily="18" charset="0"/>
              </a:rPr>
              <a:t>HUCs &amp; ILAP Map Regions</a:t>
            </a:r>
          </a:p>
          <a:p>
            <a:pPr marL="514338" indent="-514338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Current conditions </a:t>
            </a:r>
            <a:r>
              <a:rPr lang="en-US" dirty="0">
                <a:solidFill>
                  <a:srgbClr val="FFFF00"/>
                </a:solidFill>
                <a:latin typeface="Cambria" panose="02040503050406030204" pitchFamily="18" charset="0"/>
              </a:rPr>
              <a:t>= </a:t>
            </a:r>
            <a:r>
              <a:rPr lang="en-US" i="1" dirty="0">
                <a:solidFill>
                  <a:srgbClr val="FFFF00"/>
                </a:solidFill>
                <a:latin typeface="Cambria" panose="02040503050406030204" pitchFamily="18" charset="0"/>
              </a:rPr>
              <a:t>GNN</a:t>
            </a:r>
            <a:endParaRPr lang="en-US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0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415</Words>
  <Application>Microsoft Office PowerPoint</Application>
  <PresentationFormat>On-screen Show (4:3)</PresentationFormat>
  <Paragraphs>97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 More than just maps and graphs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Haugo</dc:creator>
  <cp:lastModifiedBy>Ryan Haugo</cp:lastModifiedBy>
  <cp:revision>22</cp:revision>
  <dcterms:created xsi:type="dcterms:W3CDTF">2016-06-27T17:46:51Z</dcterms:created>
  <dcterms:modified xsi:type="dcterms:W3CDTF">2016-06-28T04:45:14Z</dcterms:modified>
</cp:coreProperties>
</file>