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7"/>
  </p:notesMasterIdLst>
  <p:handoutMasterIdLst>
    <p:handoutMasterId r:id="rId28"/>
  </p:handoutMasterIdLst>
  <p:sldIdLst>
    <p:sldId id="296" r:id="rId5"/>
    <p:sldId id="297" r:id="rId6"/>
    <p:sldId id="321" r:id="rId7"/>
    <p:sldId id="322" r:id="rId8"/>
    <p:sldId id="309" r:id="rId9"/>
    <p:sldId id="311" r:id="rId10"/>
    <p:sldId id="314" r:id="rId11"/>
    <p:sldId id="310" r:id="rId12"/>
    <p:sldId id="313" r:id="rId13"/>
    <p:sldId id="318" r:id="rId14"/>
    <p:sldId id="319" r:id="rId15"/>
    <p:sldId id="320" r:id="rId16"/>
    <p:sldId id="312" r:id="rId17"/>
    <p:sldId id="317" r:id="rId18"/>
    <p:sldId id="326" r:id="rId19"/>
    <p:sldId id="299" r:id="rId20"/>
    <p:sldId id="301" r:id="rId21"/>
    <p:sldId id="307" r:id="rId22"/>
    <p:sldId id="325" r:id="rId23"/>
    <p:sldId id="305" r:id="rId24"/>
    <p:sldId id="304" r:id="rId25"/>
    <p:sldId id="324"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lse-Moyer, Laurie (ECY)" initials="HL(" lastIdx="1" clrIdx="0">
    <p:extLst>
      <p:ext uri="{19B8F6BF-5375-455C-9EA6-DF929625EA0E}">
        <p15:presenceInfo xmlns:p15="http://schemas.microsoft.com/office/powerpoint/2012/main" userId="S-1-5-21-2487942767-1439223106-4058045846-24678" providerId="AD"/>
      </p:ext>
    </p:extLst>
  </p:cmAuthor>
  <p:cmAuthor id="2" name="Hopkins, Sean (ECY)" initials="HS(" lastIdx="0" clrIdx="1">
    <p:extLst>
      <p:ext uri="{19B8F6BF-5375-455C-9EA6-DF929625EA0E}">
        <p15:presenceInfo xmlns:p15="http://schemas.microsoft.com/office/powerpoint/2012/main" userId="S-1-5-21-2487942767-1439223106-4058045846-53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CCFF"/>
    <a:srgbClr val="0083E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78" autoAdjust="0"/>
    <p:restoredTop sz="68987" autoAdjust="0"/>
  </p:normalViewPr>
  <p:slideViewPr>
    <p:cSldViewPr>
      <p:cViewPr>
        <p:scale>
          <a:sx n="13" d="100"/>
          <a:sy n="13" d="100"/>
        </p:scale>
        <p:origin x="2184" y="13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4608"/>
    </p:cViewPr>
  </p:sorterViewPr>
  <p:notesViewPr>
    <p:cSldViewPr>
      <p:cViewPr varScale="1">
        <p:scale>
          <a:sx n="72" d="100"/>
          <a:sy n="72" d="100"/>
        </p:scale>
        <p:origin x="1162" y="67"/>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498022D-315E-4DCD-83AA-FDE09CA1E5F4}" type="datetimeFigureOut">
              <a:rPr lang="en-US" smtClean="0"/>
              <a:pPr/>
              <a:t>2/27/2017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18A62F8-8ED1-4F04-A5B0-86B704968269}" type="slidenum">
              <a:rPr lang="en-US" smtClean="0"/>
              <a:pPr/>
              <a:t>‹#›</a:t>
            </a:fld>
            <a:endParaRPr lang="en-US" dirty="0"/>
          </a:p>
        </p:txBody>
      </p:sp>
    </p:spTree>
    <p:extLst>
      <p:ext uri="{BB962C8B-B14F-4D97-AF65-F5344CB8AC3E}">
        <p14:creationId xmlns:p14="http://schemas.microsoft.com/office/powerpoint/2010/main" val="1825410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91021A-CA97-4BFD-87B6-2FBD359036F0}" type="datetimeFigureOut">
              <a:rPr lang="en-US" smtClean="0"/>
              <a:pPr/>
              <a:t>2/27/2017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628E4F-335F-45F5-A2FC-FE9487D09098}" type="slidenum">
              <a:rPr lang="en-US" smtClean="0"/>
              <a:pPr/>
              <a:t>‹#›</a:t>
            </a:fld>
            <a:endParaRPr lang="en-US" dirty="0"/>
          </a:p>
        </p:txBody>
      </p:sp>
    </p:spTree>
    <p:extLst>
      <p:ext uri="{BB962C8B-B14F-4D97-AF65-F5344CB8AC3E}">
        <p14:creationId xmlns:p14="http://schemas.microsoft.com/office/powerpoint/2010/main" val="783007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dirty="0" smtClean="0">
              <a:solidFill>
                <a:schemeClr val="tx1">
                  <a:lumMod val="65000"/>
                  <a:lumOff val="35000"/>
                </a:schemeClr>
              </a:solidFill>
              <a:latin typeface="Century Gothic" pitchFamily="34" charset="0"/>
              <a:ea typeface="Adobe Kaiti Std R" pitchFamily="18" charset="-128"/>
            </a:endParaRPr>
          </a:p>
          <a:p>
            <a:pPr algn="ctr"/>
            <a:r>
              <a:rPr lang="en-US" sz="1200" dirty="0" smtClean="0">
                <a:solidFill>
                  <a:schemeClr val="tx1">
                    <a:lumMod val="65000"/>
                    <a:lumOff val="35000"/>
                  </a:schemeClr>
                </a:solidFill>
                <a:latin typeface="Century Gothic" pitchFamily="34" charset="0"/>
                <a:ea typeface="Adobe Kaiti Std R" pitchFamily="18" charset="-128"/>
              </a:rPr>
              <a:t>Good afternoon! We’re pleased to be here today!</a:t>
            </a:r>
          </a:p>
          <a:p>
            <a:pPr algn="ctr"/>
            <a:r>
              <a:rPr lang="en-US" sz="1200" dirty="0" smtClean="0">
                <a:solidFill>
                  <a:schemeClr val="tx1">
                    <a:lumMod val="65000"/>
                    <a:lumOff val="35000"/>
                  </a:schemeClr>
                </a:solidFill>
                <a:latin typeface="Century Gothic" pitchFamily="34" charset="0"/>
                <a:ea typeface="Adobe Kaiti Std R" pitchFamily="18" charset="-128"/>
              </a:rPr>
              <a:t>We’ll have three speakers from Ecology, </a:t>
            </a:r>
          </a:p>
          <a:p>
            <a:pPr algn="ctr"/>
            <a:r>
              <a:rPr lang="en-US" sz="1200" dirty="0" smtClean="0">
                <a:solidFill>
                  <a:schemeClr val="tx1">
                    <a:lumMod val="65000"/>
                    <a:lumOff val="35000"/>
                  </a:schemeClr>
                </a:solidFill>
                <a:latin typeface="Century Gothic" pitchFamily="34" charset="0"/>
                <a:ea typeface="Adobe Kaiti Std R" pitchFamily="18" charset="-128"/>
              </a:rPr>
              <a:t>I’m Kathy Taylor, Ecology’s AQP</a:t>
            </a:r>
            <a:r>
              <a:rPr lang="en-US" sz="1200" baseline="0" dirty="0" smtClean="0">
                <a:solidFill>
                  <a:schemeClr val="tx1">
                    <a:lumMod val="65000"/>
                    <a:lumOff val="35000"/>
                  </a:schemeClr>
                </a:solidFill>
                <a:latin typeface="Century Gothic" pitchFamily="34" charset="0"/>
                <a:ea typeface="Adobe Kaiti Std R" pitchFamily="18" charset="-128"/>
              </a:rPr>
              <a:t> Deputy director</a:t>
            </a:r>
          </a:p>
          <a:p>
            <a:pPr algn="ctr"/>
            <a:endParaRPr lang="en-US" sz="1200" baseline="0" dirty="0" smtClean="0">
              <a:solidFill>
                <a:schemeClr val="tx1">
                  <a:lumMod val="65000"/>
                  <a:lumOff val="35000"/>
                </a:schemeClr>
              </a:solidFill>
              <a:latin typeface="Century Gothic" pitchFamily="34" charset="0"/>
              <a:ea typeface="Adobe Kaiti Std R" pitchFamily="18" charset="-128"/>
            </a:endParaRPr>
          </a:p>
          <a:p>
            <a:pPr algn="ctr"/>
            <a:endParaRPr lang="en-US" sz="1200" dirty="0" smtClean="0">
              <a:solidFill>
                <a:schemeClr val="tx1">
                  <a:lumMod val="65000"/>
                  <a:lumOff val="35000"/>
                </a:schemeClr>
              </a:solidFill>
              <a:latin typeface="Century Gothic" pitchFamily="34" charset="0"/>
              <a:ea typeface="Adobe Kaiti Std R" pitchFamily="18" charset="-128"/>
            </a:endParaRPr>
          </a:p>
        </p:txBody>
      </p:sp>
      <p:sp>
        <p:nvSpPr>
          <p:cNvPr id="4" name="Slide Number Placeholder 3"/>
          <p:cNvSpPr>
            <a:spLocks noGrp="1"/>
          </p:cNvSpPr>
          <p:nvPr>
            <p:ph type="sldNum" sz="quarter" idx="10"/>
          </p:nvPr>
        </p:nvSpPr>
        <p:spPr/>
        <p:txBody>
          <a:bodyPr/>
          <a:lstStyle/>
          <a:p>
            <a:fld id="{9A628E4F-335F-45F5-A2FC-FE9487D09098}" type="slidenum">
              <a:rPr lang="en-US" smtClean="0"/>
              <a:pPr/>
              <a:t>1</a:t>
            </a:fld>
            <a:endParaRPr lang="en-US" dirty="0"/>
          </a:p>
        </p:txBody>
      </p:sp>
    </p:spTree>
    <p:extLst>
      <p:ext uri="{BB962C8B-B14F-4D97-AF65-F5344CB8AC3E}">
        <p14:creationId xmlns:p14="http://schemas.microsoft.com/office/powerpoint/2010/main" val="2180764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marL="228600" marR="0" indent="-228600" algn="l" defTabSz="914400" rtl="0" eaLnBrk="1" fontAlgn="base" latinLnBrk="0" hangingPunct="1">
              <a:lnSpc>
                <a:spcPct val="100000"/>
              </a:lnSpc>
              <a:spcBef>
                <a:spcPct val="0"/>
              </a:spcBef>
              <a:spcAft>
                <a:spcPct val="0"/>
              </a:spcAft>
              <a:buClrTx/>
              <a:buSzTx/>
              <a:buFont typeface="+mj-lt"/>
              <a:buAutoNum type="arabicPeriod"/>
              <a:tabLst/>
              <a:defRPr/>
            </a:pPr>
            <a:r>
              <a:rPr lang="en-US" sz="1400" dirty="0" smtClean="0"/>
              <a:t>Compete for statewide funds- run the program in counties we have jurisdiction over.</a:t>
            </a:r>
          </a:p>
          <a:p>
            <a:pPr marL="228600" marR="0" indent="-228600" algn="l" defTabSz="914400" rtl="0" eaLnBrk="1" fontAlgn="base" latinLnBrk="0" hangingPunct="1">
              <a:lnSpc>
                <a:spcPct val="100000"/>
              </a:lnSpc>
              <a:spcBef>
                <a:spcPct val="0"/>
              </a:spcBef>
              <a:spcAft>
                <a:spcPct val="0"/>
              </a:spcAft>
              <a:buClrTx/>
              <a:buSzTx/>
              <a:buFont typeface="+mj-lt"/>
              <a:buAutoNum type="arabicPeriod"/>
              <a:tabLst/>
              <a:defRPr/>
            </a:pPr>
            <a:r>
              <a:rPr lang="en-US" sz="1400" dirty="0" smtClean="0"/>
              <a:t> Bee</a:t>
            </a:r>
            <a:r>
              <a:rPr lang="en-US" sz="1400" baseline="0" dirty="0" smtClean="0"/>
              <a:t>n running bounties for many years</a:t>
            </a:r>
            <a:endParaRPr lang="en-US" sz="1400" dirty="0" smtClean="0"/>
          </a:p>
          <a:p>
            <a:pPr marL="228600" marR="0" indent="-228600" algn="l" defTabSz="914400" rtl="0" eaLnBrk="1" fontAlgn="base" latinLnBrk="0" hangingPunct="1">
              <a:lnSpc>
                <a:spcPct val="100000"/>
              </a:lnSpc>
              <a:spcBef>
                <a:spcPct val="0"/>
              </a:spcBef>
              <a:spcAft>
                <a:spcPct val="0"/>
              </a:spcAft>
              <a:buClrTx/>
              <a:buSzTx/>
              <a:buFont typeface="+mj-lt"/>
              <a:buAutoNum type="arabicPeriod"/>
              <a:tabLst/>
              <a:defRPr/>
            </a:pPr>
            <a:r>
              <a:rPr lang="en-US" sz="1400" dirty="0" smtClean="0"/>
              <a:t>We’ve</a:t>
            </a:r>
            <a:r>
              <a:rPr lang="en-US" sz="1400" baseline="0" dirty="0" smtClean="0"/>
              <a:t> recycled over 520 stoves reducing pollution by </a:t>
            </a:r>
            <a:r>
              <a:rPr lang="en-US" sz="1400" baseline="0" dirty="0" smtClean="0"/>
              <a:t>estimated 2.5 </a:t>
            </a:r>
            <a:r>
              <a:rPr lang="en-US" sz="1400" baseline="0" dirty="0" smtClean="0"/>
              <a:t>tons/year </a:t>
            </a:r>
          </a:p>
          <a:p>
            <a:pPr marL="228600" marR="0" indent="-228600" algn="l" defTabSz="914400" rtl="0" eaLnBrk="1" fontAlgn="base" latinLnBrk="0" hangingPunct="1">
              <a:lnSpc>
                <a:spcPct val="100000"/>
              </a:lnSpc>
              <a:spcBef>
                <a:spcPct val="0"/>
              </a:spcBef>
              <a:spcAft>
                <a:spcPct val="0"/>
              </a:spcAft>
              <a:buClrTx/>
              <a:buSzTx/>
              <a:buFont typeface="+mj-lt"/>
              <a:buAutoNum type="arabicPeriod"/>
              <a:tabLst/>
              <a:defRPr/>
            </a:pPr>
            <a:r>
              <a:rPr lang="en-US" sz="1400" baseline="0" dirty="0" smtClean="0"/>
              <a:t>We’ve also partnered with DNR and USFS to run bounties on Burn Barrels</a:t>
            </a:r>
            <a:endParaRPr lang="en-US" sz="1400" dirty="0" smtClean="0"/>
          </a:p>
        </p:txBody>
      </p:sp>
      <p:sp>
        <p:nvSpPr>
          <p:cNvPr id="440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7F7836-A57E-4346-AEF4-9B66C37978B1}" type="slidenum">
              <a:rPr lang="en-US" smtClean="0"/>
              <a:pPr fontAlgn="base">
                <a:spcBef>
                  <a:spcPct val="0"/>
                </a:spcBef>
                <a:spcAft>
                  <a:spcPct val="0"/>
                </a:spcAft>
                <a:defRPr/>
              </a:pPr>
              <a:t>10</a:t>
            </a:fld>
            <a:endParaRPr lang="en-US" dirty="0" smtClean="0"/>
          </a:p>
        </p:txBody>
      </p:sp>
    </p:spTree>
    <p:extLst>
      <p:ext uri="{BB962C8B-B14F-4D97-AF65-F5344CB8AC3E}">
        <p14:creationId xmlns:p14="http://schemas.microsoft.com/office/powerpoint/2010/main" val="1375749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Usually do 1 day events pay up to $250</a:t>
            </a:r>
            <a:r>
              <a:rPr lang="en-US" baseline="0" dirty="0" smtClean="0"/>
              <a:t> for old stoves, stoves are crushed and recycled so taken out of local circulation.</a:t>
            </a:r>
            <a:endParaRPr lang="en-US" dirty="0" smtClean="0"/>
          </a:p>
        </p:txBody>
      </p:sp>
      <p:sp>
        <p:nvSpPr>
          <p:cNvPr id="440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7F7836-A57E-4346-AEF4-9B66C37978B1}" type="slidenum">
              <a:rPr lang="en-US" smtClean="0"/>
              <a:pPr fontAlgn="base">
                <a:spcBef>
                  <a:spcPct val="0"/>
                </a:spcBef>
                <a:spcAft>
                  <a:spcPct val="0"/>
                </a:spcAft>
                <a:defRPr/>
              </a:pPr>
              <a:t>11</a:t>
            </a:fld>
            <a:endParaRPr lang="en-US" dirty="0" smtClean="0"/>
          </a:p>
        </p:txBody>
      </p:sp>
    </p:spTree>
    <p:extLst>
      <p:ext uri="{BB962C8B-B14F-4D97-AF65-F5344CB8AC3E}">
        <p14:creationId xmlns:p14="http://schemas.microsoft.com/office/powerpoint/2010/main" val="1789887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Compete</a:t>
            </a:r>
            <a:r>
              <a:rPr lang="en-US" baseline="0" dirty="0" smtClean="0"/>
              <a:t> for statewide </a:t>
            </a:r>
            <a:r>
              <a:rPr lang="en-US" dirty="0" smtClean="0"/>
              <a:t>grants</a:t>
            </a:r>
          </a:p>
          <a:p>
            <a:pPr marL="228600" indent="-228600">
              <a:buFont typeface="+mj-lt"/>
              <a:buAutoNum type="arabicPeriod"/>
            </a:pPr>
            <a:r>
              <a:rPr lang="en-US" dirty="0" smtClean="0"/>
              <a:t>Focus</a:t>
            </a:r>
            <a:r>
              <a:rPr lang="en-US" baseline="0" dirty="0" smtClean="0"/>
              <a:t> has been on low income, sole source users in Ecology jurisdiction but anyone can qualify</a:t>
            </a:r>
            <a:endParaRPr lang="en-US" dirty="0" smtClean="0"/>
          </a:p>
          <a:p>
            <a:pPr marL="228600" indent="-228600">
              <a:buFont typeface="+mj-lt"/>
              <a:buAutoNum type="arabicPeriod"/>
            </a:pPr>
            <a:r>
              <a:rPr lang="en-US" dirty="0" smtClean="0"/>
              <a:t>To date statewide</a:t>
            </a:r>
            <a:r>
              <a:rPr lang="en-US" baseline="0" dirty="0" smtClean="0"/>
              <a:t> LAA’s and Ecology have changed out 4300 stoves to cleaner burning devices with estimated pollution reduction of 142 tons/year.</a:t>
            </a:r>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12</a:t>
            </a:fld>
            <a:endParaRPr lang="en-US" dirty="0"/>
          </a:p>
        </p:txBody>
      </p:sp>
    </p:spTree>
    <p:extLst>
      <p:ext uri="{BB962C8B-B14F-4D97-AF65-F5344CB8AC3E}">
        <p14:creationId xmlns:p14="http://schemas.microsoft.com/office/powerpoint/2010/main" val="3373370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 Areas of concern for Particulate Matter and Ozone</a:t>
            </a:r>
            <a:r>
              <a:rPr lang="en-US" baseline="0" dirty="0" smtClean="0"/>
              <a:t> </a:t>
            </a:r>
            <a:r>
              <a:rPr lang="en-US" dirty="0" smtClean="0"/>
              <a:t>based on Monitoring data</a:t>
            </a:r>
          </a:p>
          <a:p>
            <a:r>
              <a:rPr lang="en-US" dirty="0" smtClean="0"/>
              <a:t>As</a:t>
            </a:r>
            <a:r>
              <a:rPr lang="en-US" baseline="0" dirty="0" smtClean="0"/>
              <a:t> you can see many </a:t>
            </a:r>
            <a:r>
              <a:rPr lang="en-US" baseline="0" dirty="0" smtClean="0"/>
              <a:t>of these communities are </a:t>
            </a:r>
            <a:r>
              <a:rPr lang="en-US" baseline="0" dirty="0" err="1" smtClean="0"/>
              <a:t>localed</a:t>
            </a:r>
            <a:r>
              <a:rPr lang="en-US" baseline="0" dirty="0" smtClean="0"/>
              <a:t> on </a:t>
            </a:r>
            <a:r>
              <a:rPr lang="en-US" baseline="0" dirty="0" smtClean="0"/>
              <a:t>the East Slopes of Cascades</a:t>
            </a:r>
          </a:p>
          <a:p>
            <a:r>
              <a:rPr lang="en-US" baseline="0" dirty="0" smtClean="0"/>
              <a:t>One in Colville is for PM 10</a:t>
            </a:r>
            <a:endParaRPr lang="en-US" dirty="0" smtClean="0"/>
          </a:p>
          <a:p>
            <a:r>
              <a:rPr lang="en-US" dirty="0" smtClean="0"/>
              <a:t>Size of the Pentagon</a:t>
            </a:r>
            <a:r>
              <a:rPr lang="en-US" baseline="0" dirty="0" smtClean="0"/>
              <a:t> represents population</a:t>
            </a:r>
          </a:p>
          <a:p>
            <a:r>
              <a:rPr lang="en-US" baseline="0" dirty="0" smtClean="0"/>
              <a:t>Color represents Risk of PM2.5 Red = higher risk</a:t>
            </a:r>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13</a:t>
            </a:fld>
            <a:endParaRPr lang="en-US" dirty="0"/>
          </a:p>
        </p:txBody>
      </p:sp>
    </p:spTree>
    <p:extLst>
      <p:ext uri="{BB962C8B-B14F-4D97-AF65-F5344CB8AC3E}">
        <p14:creationId xmlns:p14="http://schemas.microsoft.com/office/powerpoint/2010/main" val="1855236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We’re working on community based behavior change programs where we invite local communities to form partnerships with us and other agencies to identify all of the contributing smoke sources we can influence or change. </a:t>
            </a:r>
          </a:p>
          <a:p>
            <a:r>
              <a:rPr lang="en-US" baseline="0" dirty="0" smtClean="0"/>
              <a:t>Focus is on Building Partnerships to include</a:t>
            </a:r>
          </a:p>
          <a:p>
            <a:pPr marL="171450" indent="-171450">
              <a:buFont typeface="Arial" panose="020B0604020202020204" pitchFamily="34" charset="0"/>
              <a:buChar char="•"/>
            </a:pPr>
            <a:r>
              <a:rPr lang="en-US" baseline="0" dirty="0" smtClean="0"/>
              <a:t>Local Solutions</a:t>
            </a:r>
          </a:p>
          <a:p>
            <a:pPr marL="171450" indent="-171450">
              <a:buFont typeface="Arial" panose="020B0604020202020204" pitchFamily="34" charset="0"/>
              <a:buChar char="•"/>
            </a:pPr>
            <a:r>
              <a:rPr lang="en-US" baseline="0" dirty="0" smtClean="0"/>
              <a:t>With Non-regulatory focus</a:t>
            </a:r>
          </a:p>
          <a:p>
            <a:pPr marL="171450" indent="-171450">
              <a:buFont typeface="Arial" panose="020B0604020202020204" pitchFamily="34" charset="0"/>
              <a:buChar char="•"/>
            </a:pPr>
            <a:r>
              <a:rPr lang="en-US" baseline="0" dirty="0" smtClean="0"/>
              <a:t>Includes initial surveying to identify local barriers, beliefs and strategies</a:t>
            </a:r>
          </a:p>
          <a:p>
            <a:pPr marL="171450" indent="-171450">
              <a:buFont typeface="Arial" panose="020B0604020202020204" pitchFamily="34" charset="0"/>
              <a:buChar char="•"/>
            </a:pPr>
            <a:r>
              <a:rPr lang="en-US" baseline="0" dirty="0" smtClean="0"/>
              <a:t>With the Goal of creating lasting behavior change</a:t>
            </a:r>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14</a:t>
            </a:fld>
            <a:endParaRPr lang="en-US" dirty="0"/>
          </a:p>
        </p:txBody>
      </p:sp>
    </p:spTree>
    <p:extLst>
      <p:ext uri="{BB962C8B-B14F-4D97-AF65-F5344CB8AC3E}">
        <p14:creationId xmlns:p14="http://schemas.microsoft.com/office/powerpoint/2010/main" val="41560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Thanks, Sean. I’m Laurie Hulse-Moyer, SIP planner at Ecology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As</a:t>
            </a:r>
            <a:r>
              <a:rPr lang="en-US" baseline="0" dirty="0" smtClean="0"/>
              <a:t> we’ve said, the SIP  contains </a:t>
            </a:r>
            <a:r>
              <a:rPr lang="en-US" dirty="0" smtClean="0"/>
              <a:t>rules, plans and programs that keep all areas of the state</a:t>
            </a:r>
            <a:r>
              <a:rPr lang="en-US" baseline="0" dirty="0" smtClean="0"/>
              <a:t> in compliance with the federal air quality standards includes the SMP.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Provisions in the SIP are federally enforceable. Outside groups, like environmental groups, can use legal means to hold us accountable for what we say we’ll do in the SiP</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SMP is a tool to protect public health…</a:t>
            </a:r>
            <a:r>
              <a:rPr lang="en-US" baseline="0" dirty="0" smtClean="0"/>
              <a:t> </a:t>
            </a:r>
            <a:r>
              <a:rPr lang="en-US" dirty="0" smtClean="0"/>
              <a:t>And its</a:t>
            </a:r>
            <a:r>
              <a:rPr lang="en-US" baseline="0" dirty="0" smtClean="0"/>
              <a:t> an important </a:t>
            </a:r>
            <a:r>
              <a:rPr lang="en-US" dirty="0" smtClean="0"/>
              <a:t>part of the overall state implementation</a:t>
            </a:r>
            <a:r>
              <a:rPr lang="en-US" baseline="0" dirty="0" smtClean="0"/>
              <a:t> plan.</a:t>
            </a:r>
          </a:p>
          <a:p>
            <a:endParaRPr lang="en-US" dirty="0" smtClean="0"/>
          </a:p>
          <a:p>
            <a:r>
              <a:rPr lang="en-US" dirty="0" smtClean="0"/>
              <a:t>The exceptional event rule, finalized</a:t>
            </a:r>
            <a:r>
              <a:rPr lang="en-US" baseline="0" dirty="0" smtClean="0"/>
              <a:t> last October, provides a way for us to have air quality data removed from compliance calculations if the state can demonstrate that the event can meet the criteria in the rule.</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9A628E4F-335F-45F5-A2FC-FE9487D09098}" type="slidenum">
              <a:rPr lang="en-US" smtClean="0"/>
              <a:pPr/>
              <a:t>15</a:t>
            </a:fld>
            <a:endParaRPr lang="en-US" dirty="0"/>
          </a:p>
        </p:txBody>
      </p:sp>
    </p:spTree>
    <p:extLst>
      <p:ext uri="{BB962C8B-B14F-4D97-AF65-F5344CB8AC3E}">
        <p14:creationId xmlns:p14="http://schemas.microsoft.com/office/powerpoint/2010/main" val="833449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NAAQS – health and welfare</a:t>
            </a:r>
            <a:r>
              <a:rPr lang="en-US" baseline="0" dirty="0" smtClean="0"/>
              <a:t> standards.</a:t>
            </a:r>
            <a:endParaRPr lang="en-US" dirty="0" smtClean="0"/>
          </a:p>
          <a:p>
            <a:r>
              <a:rPr lang="en-US" baseline="0" dirty="0" smtClean="0"/>
              <a:t>Regional Haze – standards set for visibility from inside national parks, etc.</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16</a:t>
            </a:fld>
            <a:endParaRPr lang="en-US" dirty="0"/>
          </a:p>
        </p:txBody>
      </p:sp>
    </p:spTree>
    <p:extLst>
      <p:ext uri="{BB962C8B-B14F-4D97-AF65-F5344CB8AC3E}">
        <p14:creationId xmlns:p14="http://schemas.microsoft.com/office/powerpoint/2010/main" val="38916040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Of course, I</a:t>
            </a:r>
            <a:r>
              <a:rPr lang="en-US" baseline="0" dirty="0" smtClean="0"/>
              <a:t> think we can agree that we want to minimize smoke impacts, whether or not monitored values exceed the federal standards, However, there are options and consequences when the NAAQS are exceeded.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Exceptional Event rule provides a way for to exclude data from the compliance record  - so that qualifying natural</a:t>
            </a:r>
            <a:r>
              <a:rPr lang="en-US" dirty="0" smtClean="0"/>
              <a:t> events beyond our control</a:t>
            </a:r>
            <a:r>
              <a:rPr lang="en-US" baseline="0" dirty="0" smtClean="0"/>
              <a:t> </a:t>
            </a:r>
            <a:r>
              <a:rPr lang="en-US" dirty="0" smtClean="0"/>
              <a:t>do not count against us</a:t>
            </a:r>
            <a:r>
              <a:rPr lang="en-US"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 revision to the original 2007 rule was finalized last October and includes some new options, requirements and recommendations.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order to get exceedances</a:t>
            </a:r>
            <a:r>
              <a:rPr lang="en-US" baseline="0" dirty="0" smtClean="0"/>
              <a:t> excluded from the compliance calculations, we need develop a demonstration…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…And believe me, this is not a trivial exercise</a:t>
            </a:r>
            <a:r>
              <a:rPr lang="en-US" baseline="0" dirty="0" smtClean="0"/>
              <a:t>, they are quite complex and with a RX burn demonstration we can expect more scrutiny of the evidence. The demonstrations must be submitted to EPA by Ecology or Local Air Agencies and approved by the EPA.</a:t>
            </a:r>
          </a:p>
          <a:p>
            <a:r>
              <a:rPr lang="en-US" baseline="0" dirty="0" smtClean="0"/>
              <a:t>We would rely on the practitioners to gather the necessary evidence in order to demonstrate the event meets the Exceptional Event requirements.</a:t>
            </a:r>
          </a:p>
          <a:p>
            <a:endParaRPr lang="en-US" baseline="0" dirty="0" smtClean="0"/>
          </a:p>
          <a:p>
            <a:endParaRPr lang="en-US" baseline="0" dirty="0" smtClean="0"/>
          </a:p>
          <a:p>
            <a:r>
              <a:rPr lang="en-US" sz="1200" b="0" i="0" u="none" strike="noStrike" kern="1200" baseline="0" dirty="0" smtClean="0">
                <a:solidFill>
                  <a:schemeClr val="tx1"/>
                </a:solidFill>
                <a:latin typeface="+mn-lt"/>
                <a:ea typeface="+mn-ea"/>
                <a:cs typeface="+mn-cs"/>
              </a:rPr>
              <a:t>This final action</a:t>
            </a:r>
          </a:p>
          <a:p>
            <a:r>
              <a:rPr lang="en-US" sz="1200" b="0" i="0" u="none" strike="noStrike" kern="1200" baseline="0" dirty="0" smtClean="0">
                <a:solidFill>
                  <a:schemeClr val="tx1"/>
                </a:solidFill>
                <a:latin typeface="+mn-lt"/>
                <a:ea typeface="+mn-ea"/>
                <a:cs typeface="+mn-cs"/>
              </a:rPr>
              <a:t>promulgates in rule language several</a:t>
            </a:r>
          </a:p>
          <a:p>
            <a:r>
              <a:rPr lang="en-US" sz="1200" b="0" i="0" u="none" strike="noStrike" kern="1200" baseline="0" dirty="0" smtClean="0">
                <a:solidFill>
                  <a:schemeClr val="tx1"/>
                </a:solidFill>
                <a:latin typeface="+mn-lt"/>
                <a:ea typeface="+mn-ea"/>
                <a:cs typeface="+mn-cs"/>
              </a:rPr>
              <a:t>fire-related definitions and the</a:t>
            </a:r>
          </a:p>
          <a:p>
            <a:r>
              <a:rPr lang="en-US" sz="1200" b="0" i="1" u="none" strike="noStrike" kern="1200" baseline="0" dirty="0" smtClean="0">
                <a:solidFill>
                  <a:srgbClr val="FFFF00"/>
                </a:solidFill>
                <a:latin typeface="+mn-lt"/>
                <a:ea typeface="+mn-ea"/>
                <a:cs typeface="+mn-cs"/>
              </a:rPr>
              <a:t>conditions under which prescribed fires</a:t>
            </a:r>
          </a:p>
          <a:p>
            <a:r>
              <a:rPr lang="en-US" sz="1200" b="0" i="1" u="none" strike="noStrike" kern="1200" baseline="0" dirty="0" smtClean="0">
                <a:solidFill>
                  <a:srgbClr val="FFFF00"/>
                </a:solidFill>
                <a:latin typeface="+mn-lt"/>
                <a:ea typeface="+mn-ea"/>
                <a:cs typeface="+mn-cs"/>
              </a:rPr>
              <a:t>could qualify as exceptional events,</a:t>
            </a:r>
          </a:p>
          <a:p>
            <a:r>
              <a:rPr lang="en-US" sz="1200" b="0" i="1" u="none" strike="noStrike" kern="1200" baseline="0" dirty="0" smtClean="0">
                <a:solidFill>
                  <a:srgbClr val="FFFF00"/>
                </a:solidFill>
                <a:latin typeface="+mn-lt"/>
                <a:ea typeface="+mn-ea"/>
                <a:cs typeface="+mn-cs"/>
              </a:rPr>
              <a:t>which include the use of smoke</a:t>
            </a:r>
          </a:p>
          <a:p>
            <a:r>
              <a:rPr lang="en-US" sz="1200" b="0" i="1" u="none" strike="noStrike" kern="1200" baseline="0" dirty="0" smtClean="0">
                <a:solidFill>
                  <a:srgbClr val="FFFF00"/>
                </a:solidFill>
                <a:latin typeface="+mn-lt"/>
                <a:ea typeface="+mn-ea"/>
                <a:cs typeface="+mn-cs"/>
              </a:rPr>
              <a:t>management programs (SMP) </a:t>
            </a:r>
            <a:r>
              <a:rPr lang="en-US" sz="1200" b="0" i="0" u="none" strike="noStrike" kern="1200" baseline="0" dirty="0" smtClean="0">
                <a:solidFill>
                  <a:schemeClr val="tx1"/>
                </a:solidFill>
                <a:latin typeface="+mn-lt"/>
                <a:ea typeface="+mn-ea"/>
                <a:cs typeface="+mn-cs"/>
              </a:rPr>
              <a:t>and the</a:t>
            </a:r>
          </a:p>
          <a:p>
            <a:r>
              <a:rPr lang="en-US" sz="1200" b="0" i="0" u="none" strike="noStrike" kern="1200" baseline="0" dirty="0" smtClean="0">
                <a:solidFill>
                  <a:schemeClr val="tx1"/>
                </a:solidFill>
                <a:latin typeface="+mn-lt"/>
                <a:ea typeface="+mn-ea"/>
                <a:cs typeface="+mn-cs"/>
              </a:rPr>
              <a:t>application of basic smoke management</a:t>
            </a:r>
          </a:p>
          <a:p>
            <a:r>
              <a:rPr lang="en-US" sz="1200" b="0" i="0" u="none" strike="noStrike" kern="1200" baseline="0" dirty="0" smtClean="0">
                <a:solidFill>
                  <a:schemeClr val="tx1"/>
                </a:solidFill>
                <a:latin typeface="+mn-lt"/>
                <a:ea typeface="+mn-ea"/>
                <a:cs typeface="+mn-cs"/>
              </a:rPr>
              <a:t>practices (BSMP).</a:t>
            </a:r>
            <a:endParaRPr lang="en-US" baseline="0" dirty="0" smtClean="0"/>
          </a:p>
          <a:p>
            <a:endParaRPr lang="en-US" dirty="0" smtClean="0"/>
          </a:p>
          <a:p>
            <a:r>
              <a:rPr lang="en-US" sz="1200" b="0" i="0" u="none" strike="noStrike" kern="1200" baseline="0" dirty="0" smtClean="0">
                <a:solidFill>
                  <a:schemeClr val="tx1"/>
                </a:solidFill>
                <a:latin typeface="+mn-lt"/>
                <a:ea typeface="+mn-ea"/>
                <a:cs typeface="+mn-cs"/>
              </a:rPr>
              <a:t>address the controllable</a:t>
            </a:r>
          </a:p>
          <a:p>
            <a:r>
              <a:rPr lang="en-US" sz="1200" b="0" i="0" u="none" strike="noStrike" kern="1200" baseline="0" dirty="0" smtClean="0">
                <a:solidFill>
                  <a:schemeClr val="tx1"/>
                </a:solidFill>
                <a:latin typeface="+mn-lt"/>
                <a:ea typeface="+mn-ea"/>
                <a:cs typeface="+mn-cs"/>
              </a:rPr>
              <a:t>prong of the not reasonably controllable</a:t>
            </a:r>
          </a:p>
          <a:p>
            <a:r>
              <a:rPr lang="en-US" sz="1200" b="0" i="0" u="none" strike="noStrike" kern="1200" baseline="0" dirty="0" smtClean="0">
                <a:solidFill>
                  <a:schemeClr val="tx1"/>
                </a:solidFill>
                <a:latin typeface="+mn-lt"/>
                <a:ea typeface="+mn-ea"/>
                <a:cs typeface="+mn-cs"/>
              </a:rPr>
              <a:t>or preventable criterion. (for EE demo)</a:t>
            </a:r>
            <a:endParaRPr lang="en-US" dirty="0" smtClean="0"/>
          </a:p>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17</a:t>
            </a:fld>
            <a:endParaRPr lang="en-US" dirty="0"/>
          </a:p>
        </p:txBody>
      </p:sp>
    </p:spTree>
    <p:extLst>
      <p:ext uri="{BB962C8B-B14F-4D97-AF65-F5344CB8AC3E}">
        <p14:creationId xmlns:p14="http://schemas.microsoft.com/office/powerpoint/2010/main" val="796327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 The exceptional event rule provides a way to exclude</a:t>
            </a:r>
            <a:r>
              <a:rPr lang="en-US" baseline="0" dirty="0" smtClean="0"/>
              <a:t> data from the record for events beyond our control , like wildfires</a:t>
            </a:r>
            <a:endParaRPr lang="en-US" dirty="0" smtClean="0"/>
          </a:p>
          <a:p>
            <a:r>
              <a:rPr lang="en-US" dirty="0" smtClean="0"/>
              <a:t>But because Rx are anthropogenic, they</a:t>
            </a:r>
            <a:r>
              <a:rPr lang="en-US" baseline="0" dirty="0" smtClean="0"/>
              <a:t> are man-made, they do not fit  easily fit into the EER criteria. A prescribed fire could possibly qualify for exceptional event treatment, but </a:t>
            </a:r>
            <a:r>
              <a:rPr lang="en-US" sz="1200" b="0" i="0" u="none" strike="noStrike" kern="1200" baseline="0" dirty="0" smtClean="0">
                <a:solidFill>
                  <a:schemeClr val="tx1"/>
                </a:solidFill>
                <a:latin typeface="+mn-lt"/>
                <a:ea typeface="+mn-ea"/>
                <a:cs typeface="+mn-cs"/>
              </a:rPr>
              <a:t>“to be considered under the provisions of the Exceptional Events Rule, prescribed fires must be conducted under an adopted and implemented certified SMP</a:t>
            </a:r>
          </a:p>
          <a:p>
            <a:r>
              <a:rPr lang="en-US" sz="1200" b="0" i="0" u="none" strike="noStrike" kern="1200" baseline="0" dirty="0" smtClean="0">
                <a:solidFill>
                  <a:schemeClr val="tx1"/>
                </a:solidFill>
                <a:latin typeface="+mn-lt"/>
                <a:ea typeface="+mn-ea"/>
                <a:cs typeface="+mn-cs"/>
              </a:rPr>
              <a:t>or using appropriate BSMP”</a:t>
            </a:r>
            <a:endParaRPr lang="en-US" baseline="0" dirty="0" smtClean="0"/>
          </a:p>
          <a:p>
            <a:endParaRPr lang="en-US" baseline="0" dirty="0" smtClean="0"/>
          </a:p>
          <a:p>
            <a:r>
              <a:rPr lang="en-US" baseline="0" dirty="0" smtClean="0"/>
              <a:t>There are a number of tests that the event has to meet to qualify for exceptional event treatment, but the main burden of proof is to fulfill the </a:t>
            </a:r>
            <a:r>
              <a:rPr lang="en-US" dirty="0" smtClean="0"/>
              <a:t>‘not reasonably preventable or not reasonably controllable’ elements.  </a:t>
            </a:r>
            <a:r>
              <a:rPr lang="en-US" baseline="0" dirty="0" smtClean="0"/>
              <a:t>The rule has provided that Rx may qualify for exclusion IF… we can provide evidence that the SMP was followed and that means we should expect to provide detailed evidence that the SMP was followed. </a:t>
            </a:r>
            <a:endParaRPr lang="en-US" sz="1200" b="0" i="0" u="none" strike="noStrike" kern="1200" baseline="0" dirty="0" smtClean="0">
              <a:solidFill>
                <a:schemeClr val="tx1"/>
              </a:solidFill>
              <a:latin typeface="+mn-lt"/>
              <a:ea typeface="+mn-ea"/>
              <a:cs typeface="+mn-cs"/>
            </a:endParaRPr>
          </a:p>
          <a:p>
            <a:endParaRPr lang="en-US" baseline="0" dirty="0" smtClean="0"/>
          </a:p>
          <a:p>
            <a:r>
              <a:rPr lang="en-US" baseline="0" dirty="0" smtClean="0"/>
              <a:t>An exceptional event demonstration is not a trivial exercise, they are quite complex and with a Rx-fire exceedance, we can expect particular scrutiny.  </a:t>
            </a:r>
            <a:r>
              <a:rPr lang="en-US" dirty="0" smtClean="0"/>
              <a:t>These demonstrations would</a:t>
            </a:r>
            <a:r>
              <a:rPr lang="en-US" baseline="0" dirty="0" smtClean="0"/>
              <a:t> require a lot of work and likely won’t be approved if we cannot provide the evidence that the SMP was followed.   If we can’t get them approved, we could be looking at a nonattainment area, which has its own set of consequences. </a:t>
            </a:r>
          </a:p>
          <a:p>
            <a:endParaRPr lang="en-US" baseline="0" dirty="0" smtClean="0"/>
          </a:p>
          <a:p>
            <a:r>
              <a:rPr lang="en-US" baseline="0" dirty="0" smtClean="0"/>
              <a:t>Once an area is designated Nonattainment, a set of requirements are set in motion. During the designation process, sources that cause or contribute to the pollution in the area have to be considered. As you may know for our existing maintenance areas, no burning is allowed inside the area, usually matching up with the UGA boundaries. </a:t>
            </a:r>
          </a:p>
          <a:p>
            <a:endParaRPr lang="en-US" baseline="0" dirty="0" smtClean="0"/>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A628E4F-335F-45F5-A2FC-FE9487D09098}" type="slidenum">
              <a:rPr lang="en-US" smtClean="0"/>
              <a:pPr/>
              <a:t>18</a:t>
            </a:fld>
            <a:endParaRPr lang="en-US" dirty="0"/>
          </a:p>
        </p:txBody>
      </p:sp>
    </p:spTree>
    <p:extLst>
      <p:ext uri="{BB962C8B-B14F-4D97-AF65-F5344CB8AC3E}">
        <p14:creationId xmlns:p14="http://schemas.microsoft.com/office/powerpoint/2010/main" val="5880356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well planned and executed Smoke Management Program will minimize smoke impacts and the risk of exceeding an air quality standard. </a:t>
            </a:r>
            <a:r>
              <a:rPr lang="en-US" baseline="0" dirty="0" smtClean="0"/>
              <a:t>These BSMP were included in the EER and were taken f</a:t>
            </a:r>
            <a:r>
              <a:rPr lang="en-US" dirty="0" smtClean="0"/>
              <a:t>rom the </a:t>
            </a:r>
            <a:r>
              <a:rPr lang="en-US" sz="1200" b="0" i="0" u="none" strike="noStrike" kern="1200" baseline="0" dirty="0" smtClean="0">
                <a:solidFill>
                  <a:schemeClr val="tx1"/>
                </a:solidFill>
                <a:latin typeface="+mn-lt"/>
                <a:ea typeface="+mn-ea"/>
                <a:cs typeface="+mn-cs"/>
              </a:rPr>
              <a:t>USDA Forest Service and Natural Resources  Conservation Service, Basic Smoke Management Practices  2011 Tech Note</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Washington’s smoke management plan likely contains most of these provisions but a closer review is recommended. The EER requires documentation of the analysis and decisions made before, during and after the fire to qualify the event for exclusion.  </a:t>
            </a:r>
          </a:p>
          <a:p>
            <a:endParaRPr lang="en-US" dirty="0" smtClean="0"/>
          </a:p>
          <a:p>
            <a:r>
              <a:rPr lang="en-US" sz="1200" b="0" i="0" u="none" strike="noStrike" kern="1200" baseline="0" dirty="0" smtClean="0">
                <a:solidFill>
                  <a:schemeClr val="tx1"/>
                </a:solidFill>
                <a:latin typeface="+mn-lt"/>
                <a:ea typeface="+mn-ea"/>
                <a:cs typeface="+mn-cs"/>
              </a:rPr>
              <a:t>, October 2011, </a:t>
            </a:r>
            <a:r>
              <a:rPr lang="en-US" sz="1200" b="0" i="1" u="none" strike="noStrike" kern="1200" baseline="0" dirty="0" smtClean="0">
                <a:solidFill>
                  <a:schemeClr val="tx1"/>
                </a:solidFill>
                <a:latin typeface="+mn-lt"/>
                <a:ea typeface="+mn-ea"/>
                <a:cs typeface="+mn-cs"/>
              </a:rPr>
              <a:t>http://www.nrcs.usda.gov/Internet/FSE</a:t>
            </a:r>
            <a:r>
              <a:rPr lang="en-US" sz="1200" b="0" i="0" u="none" strike="noStrike" kern="1200" baseline="0" dirty="0" smtClean="0">
                <a:solidFill>
                  <a:schemeClr val="tx1"/>
                </a:solidFill>
                <a:latin typeface="+mn-lt"/>
                <a:ea typeface="+mn-ea"/>
                <a:cs typeface="+mn-cs"/>
              </a:rPr>
              <a:t>_</a:t>
            </a:r>
            <a:r>
              <a:rPr lang="en-US" sz="1200" b="0" i="1" u="none" strike="noStrike" kern="1200" baseline="0" dirty="0" smtClean="0">
                <a:solidFill>
                  <a:schemeClr val="tx1"/>
                </a:solidFill>
                <a:latin typeface="+mn-lt"/>
                <a:ea typeface="+mn-ea"/>
                <a:cs typeface="+mn-cs"/>
              </a:rPr>
              <a:t>DOCUMENTS/stelprdb1046311.pdf</a:t>
            </a:r>
            <a:r>
              <a:rPr lang="en-US" sz="1200" b="0" i="0" u="none" strike="noStrike" kern="1200" baseline="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19</a:t>
            </a:fld>
            <a:endParaRPr lang="en-US" dirty="0"/>
          </a:p>
        </p:txBody>
      </p:sp>
    </p:spTree>
    <p:extLst>
      <p:ext uri="{BB962C8B-B14F-4D97-AF65-F5344CB8AC3E}">
        <p14:creationId xmlns:p14="http://schemas.microsoft.com/office/powerpoint/2010/main" val="1151438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lgn="l"/>
            <a:r>
              <a:rPr lang="en-US" sz="1200" baseline="0" dirty="0" smtClean="0">
                <a:solidFill>
                  <a:schemeClr val="tx1">
                    <a:lumMod val="65000"/>
                    <a:lumOff val="35000"/>
                  </a:schemeClr>
                </a:solidFill>
                <a:latin typeface="Century Gothic" pitchFamily="34" charset="0"/>
                <a:ea typeface="Adobe Kaiti Std R" pitchFamily="18" charset="-128"/>
              </a:rPr>
              <a:t>I’m Kathy Taylor….</a:t>
            </a:r>
          </a:p>
          <a:p>
            <a:pPr algn="l"/>
            <a:endParaRPr lang="en-US" sz="1200" baseline="0" dirty="0" smtClean="0">
              <a:solidFill>
                <a:schemeClr val="tx1">
                  <a:lumMod val="65000"/>
                  <a:lumOff val="35000"/>
                </a:schemeClr>
              </a:solidFill>
              <a:latin typeface="Century Gothic" pitchFamily="34" charset="0"/>
              <a:ea typeface="Adobe Kaiti Std R" pitchFamily="18" charset="-128"/>
            </a:endParaRPr>
          </a:p>
          <a:p>
            <a:pPr algn="l"/>
            <a:r>
              <a:rPr lang="en-US" sz="1200" baseline="0" dirty="0" smtClean="0">
                <a:solidFill>
                  <a:schemeClr val="tx1">
                    <a:lumMod val="65000"/>
                    <a:lumOff val="35000"/>
                  </a:schemeClr>
                </a:solidFill>
                <a:latin typeface="Century Gothic" pitchFamily="34" charset="0"/>
                <a:ea typeface="Adobe Kaiti Std R" pitchFamily="18" charset="-128"/>
              </a:rPr>
              <a:t>We’ll also have Sean Hopkins, whom you all know well who is </a:t>
            </a:r>
            <a:r>
              <a:rPr lang="en-US" sz="1200" baseline="0" dirty="0" smtClean="0">
                <a:solidFill>
                  <a:schemeClr val="tx1">
                    <a:lumMod val="65000"/>
                    <a:lumOff val="35000"/>
                  </a:schemeClr>
                </a:solidFill>
                <a:latin typeface="Century Gothic" pitchFamily="34" charset="0"/>
                <a:ea typeface="Adobe Kaiti Std R" pitchFamily="18" charset="-128"/>
              </a:rPr>
              <a:t>our Smoke Management Lead out of CRO And </a:t>
            </a:r>
            <a:r>
              <a:rPr lang="en-US" sz="1200" baseline="0" dirty="0" smtClean="0">
                <a:solidFill>
                  <a:schemeClr val="tx1">
                    <a:lumMod val="65000"/>
                    <a:lumOff val="35000"/>
                  </a:schemeClr>
                </a:solidFill>
                <a:latin typeface="Century Gothic" pitchFamily="34" charset="0"/>
                <a:ea typeface="Adobe Kaiti Std R" pitchFamily="18" charset="-128"/>
              </a:rPr>
              <a:t>currently filling in </a:t>
            </a:r>
            <a:r>
              <a:rPr lang="en-US" sz="1200" baseline="0" dirty="0" smtClean="0">
                <a:solidFill>
                  <a:schemeClr val="tx1">
                    <a:lumMod val="65000"/>
                    <a:lumOff val="35000"/>
                  </a:schemeClr>
                </a:solidFill>
                <a:latin typeface="Century Gothic" pitchFamily="34" charset="0"/>
                <a:ea typeface="Adobe Kaiti Std R" pitchFamily="18" charset="-128"/>
              </a:rPr>
              <a:t>as the section manager</a:t>
            </a:r>
            <a:endParaRPr lang="en-US" sz="1200" baseline="0" dirty="0" smtClean="0">
              <a:solidFill>
                <a:schemeClr val="tx1">
                  <a:lumMod val="65000"/>
                  <a:lumOff val="35000"/>
                </a:schemeClr>
              </a:solidFill>
              <a:latin typeface="Century Gothic" pitchFamily="34" charset="0"/>
              <a:ea typeface="Adobe Kaiti Std R" pitchFamily="18" charset="-128"/>
            </a:endParaRPr>
          </a:p>
          <a:p>
            <a:pPr algn="l"/>
            <a:r>
              <a:rPr lang="en-US" sz="1200" baseline="0" dirty="0" smtClean="0">
                <a:solidFill>
                  <a:schemeClr val="tx1">
                    <a:lumMod val="65000"/>
                    <a:lumOff val="35000"/>
                  </a:schemeClr>
                </a:solidFill>
                <a:latin typeface="Century Gothic" pitchFamily="34" charset="0"/>
                <a:ea typeface="Adobe Kaiti Std R" pitchFamily="18" charset="-128"/>
              </a:rPr>
              <a:t>We’re also joined by   Laurie Hulse-Moyer, a SIP and EE event specialist from our Policy and Planning department at </a:t>
            </a:r>
            <a:r>
              <a:rPr lang="en-US" sz="1200" baseline="0" dirty="0" smtClean="0">
                <a:solidFill>
                  <a:schemeClr val="tx1">
                    <a:lumMod val="65000"/>
                    <a:lumOff val="35000"/>
                  </a:schemeClr>
                </a:solidFill>
                <a:latin typeface="Century Gothic" pitchFamily="34" charset="0"/>
                <a:ea typeface="Adobe Kaiti Std R" pitchFamily="18" charset="-128"/>
              </a:rPr>
              <a:t>HQ</a:t>
            </a:r>
          </a:p>
          <a:p>
            <a:pPr algn="l"/>
            <a:endParaRPr lang="en-US" sz="1200" baseline="0" dirty="0" smtClean="0">
              <a:solidFill>
                <a:schemeClr val="tx1">
                  <a:lumMod val="65000"/>
                  <a:lumOff val="35000"/>
                </a:schemeClr>
              </a:solidFill>
              <a:latin typeface="Century Gothic" pitchFamily="34" charset="0"/>
              <a:ea typeface="Adobe Kaiti Std R"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Sean will talk about Ecology’s perspective on the future of smoke management in Washington and Laurie will cover the integration of the smoke management plan within the State Implementation Plan.</a:t>
            </a:r>
          </a:p>
          <a:p>
            <a:pPr marL="171450" indent="-171450" algn="l">
              <a:buFont typeface="Arial" panose="020B0604020202020204" pitchFamily="34" charset="0"/>
              <a:buChar char="•"/>
            </a:pPr>
            <a:endParaRPr lang="en-US" dirty="0" smtClean="0"/>
          </a:p>
          <a:p>
            <a:pPr marL="171450" indent="-171450" algn="l">
              <a:buFont typeface="Arial" panose="020B0604020202020204" pitchFamily="34" charset="0"/>
              <a:buChar char="•"/>
            </a:pPr>
            <a:r>
              <a:rPr lang="en-US" dirty="0" smtClean="0"/>
              <a:t>Ecology recognizes</a:t>
            </a:r>
            <a:r>
              <a:rPr lang="en-US" baseline="0" dirty="0" smtClean="0"/>
              <a:t> the benefits of Forest Resiliency Burning and hopes to form willing partnerships to accomplish the goals of healthy forest and healthy air.</a:t>
            </a:r>
          </a:p>
          <a:p>
            <a:pPr marL="171450" indent="-171450">
              <a:buFont typeface="Arial" panose="020B0604020202020204" pitchFamily="34" charset="0"/>
              <a:buChar char="•"/>
            </a:pPr>
            <a:r>
              <a:rPr lang="en-US" dirty="0" smtClean="0"/>
              <a:t>We all serve the greater purpose of protecting the health of Washington citizens and natural resources.</a:t>
            </a:r>
          </a:p>
          <a:p>
            <a:pPr marL="171450" indent="-171450">
              <a:buFont typeface="Arial" panose="020B0604020202020204" pitchFamily="34" charset="0"/>
              <a:buChar char="•"/>
            </a:pPr>
            <a:r>
              <a:rPr lang="en-US" baseline="0" dirty="0" smtClean="0"/>
              <a:t>The Ecology Air Quality Program mission is to enhance and preserve air quality in Washington State. </a:t>
            </a:r>
          </a:p>
          <a:p>
            <a:pPr marL="628650" lvl="1" indent="-171450">
              <a:buFont typeface="Arial" panose="020B0604020202020204" pitchFamily="34" charset="0"/>
              <a:buChar char="•"/>
            </a:pPr>
            <a:r>
              <a:rPr lang="en-US" baseline="0" dirty="0" smtClean="0"/>
              <a:t>Ecology and DNR have the responsibility to ensure the air-sheds in the state stay within the federal standards and that the citizens of WA are not adversely impacted by the burning we all authorize. </a:t>
            </a:r>
          </a:p>
          <a:p>
            <a:pPr marL="628650" lvl="1" indent="-171450">
              <a:buFont typeface="Arial" panose="020B0604020202020204" pitchFamily="34" charset="0"/>
              <a:buChar char="•"/>
            </a:pPr>
            <a:r>
              <a:rPr lang="en-US" baseline="0" dirty="0" smtClean="0"/>
              <a:t>In order to fulfill this mission we need to form good partnerships. </a:t>
            </a:r>
          </a:p>
          <a:p>
            <a:pPr marL="628650" lvl="1" indent="-171450">
              <a:buFont typeface="Arial" panose="020B0604020202020204" pitchFamily="34" charset="0"/>
              <a:buChar char="•"/>
            </a:pPr>
            <a:r>
              <a:rPr lang="en-US" baseline="0" dirty="0" smtClean="0"/>
              <a:t>Over the next couple days we hope to identify things in smoke management that are working well and to offer workable solutions to the areas we can all agree need improvement.</a:t>
            </a:r>
          </a:p>
          <a:p>
            <a:endParaRPr lang="en-US" baseline="0" dirty="0" smtClean="0"/>
          </a:p>
          <a:p>
            <a:r>
              <a:rPr lang="en-US" dirty="0" smtClean="0"/>
              <a:t>We have integrated roles</a:t>
            </a:r>
            <a:r>
              <a:rPr lang="en-US" baseline="0" dirty="0" smtClean="0"/>
              <a:t> as we work to ensure minimum impact from the smoke we create to the communities we serve .</a:t>
            </a:r>
          </a:p>
          <a:p>
            <a:endParaRPr lang="en-US" baseline="0" dirty="0" smtClean="0"/>
          </a:p>
          <a:p>
            <a:r>
              <a:rPr lang="en-US" baseline="0" dirty="0" smtClean="0"/>
              <a:t>You are the forest management and fire experts, we know that you have the means, knowledge and intent to minimize smoke impacts.</a:t>
            </a:r>
          </a:p>
          <a:p>
            <a:endParaRPr lang="en-US" baseline="0" dirty="0" smtClean="0"/>
          </a:p>
          <a:p>
            <a:r>
              <a:rPr lang="en-US" baseline="0" dirty="0" smtClean="0"/>
              <a:t>The </a:t>
            </a:r>
            <a:r>
              <a:rPr lang="en-US" baseline="0" dirty="0" smtClean="0"/>
              <a:t>States Smoke Management Plan is one piece of the large State Implementation Plan (SIP) which Ecology is entrusted to uphold. The goals of the State Smoke Management Plan include:</a:t>
            </a:r>
          </a:p>
          <a:p>
            <a:pPr marL="171450" indent="-171450">
              <a:buFont typeface="Arial" panose="020B0604020202020204" pitchFamily="34" charset="0"/>
              <a:buChar char="•"/>
            </a:pPr>
            <a:r>
              <a:rPr lang="en-US" baseline="0" dirty="0" smtClean="0"/>
              <a:t>Protect human health and safety from the effects of outdoor burning</a:t>
            </a:r>
          </a:p>
          <a:p>
            <a:pPr marL="171450" indent="-171450">
              <a:buFont typeface="Arial" panose="020B0604020202020204" pitchFamily="34" charset="0"/>
              <a:buChar char="•"/>
            </a:pPr>
            <a:r>
              <a:rPr lang="en-US" baseline="0" dirty="0" smtClean="0"/>
              <a:t>Facilitate the enjoyment of the natural attractions of the state</a:t>
            </a:r>
          </a:p>
          <a:p>
            <a:pPr marL="171450" indent="-171450">
              <a:buFont typeface="Arial" panose="020B0604020202020204" pitchFamily="34" charset="0"/>
              <a:buChar char="•"/>
            </a:pPr>
            <a:r>
              <a:rPr lang="en-US" baseline="0" dirty="0" smtClean="0"/>
              <a:t>Provide a limited burning program for the people of this state</a:t>
            </a:r>
          </a:p>
          <a:p>
            <a:pPr marL="171450" indent="-171450">
              <a:buFont typeface="Arial" panose="020B0604020202020204" pitchFamily="34" charset="0"/>
              <a:buChar char="•"/>
            </a:pPr>
            <a:r>
              <a:rPr lang="en-US" baseline="0" dirty="0" smtClean="0"/>
              <a:t>Provide the opportunity for essential forest land burning while minimizing emissions</a:t>
            </a:r>
          </a:p>
          <a:p>
            <a:pPr marL="171450" indent="-171450">
              <a:buFont typeface="Arial" panose="020B0604020202020204" pitchFamily="34" charset="0"/>
              <a:buChar char="•"/>
            </a:pPr>
            <a:r>
              <a:rPr lang="en-US" baseline="0" dirty="0" smtClean="0"/>
              <a:t>Foster and encourage the development of alternatives methods for disposing, of or reducing the amount of , organic refuse on forest lands</a:t>
            </a:r>
          </a:p>
          <a:p>
            <a:pPr marL="171450" indent="-171450">
              <a:buFont typeface="Arial" panose="020B0604020202020204" pitchFamily="34" charset="0"/>
              <a:buChar char="•"/>
            </a:pPr>
            <a:r>
              <a:rPr lang="en-US" baseline="0" dirty="0" smtClean="0"/>
              <a:t>Acknowledge the role of fire in forest ecosystems and allow the use of fire under controlled conditions to maintain healthy forests.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We are committed to continue to work towards these goals and provide guidance and support for recommendations to updating the State Smoke Management Plan.</a:t>
            </a:r>
          </a:p>
          <a:p>
            <a:endParaRPr lang="en-US" baseline="0" dirty="0" smtClean="0"/>
          </a:p>
          <a:p>
            <a:endParaRPr lang="en-US" baseline="0" dirty="0" smtClean="0"/>
          </a:p>
          <a:p>
            <a:endParaRPr lang="en-US" baseline="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2</a:t>
            </a:fld>
            <a:endParaRPr lang="en-US" dirty="0"/>
          </a:p>
        </p:txBody>
      </p:sp>
    </p:spTree>
    <p:extLst>
      <p:ext uri="{BB962C8B-B14F-4D97-AF65-F5344CB8AC3E}">
        <p14:creationId xmlns:p14="http://schemas.microsoft.com/office/powerpoint/2010/main" val="908315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dirty="0" smtClean="0"/>
              <a:t>To get demo approved, we’ll have to provide evidence that</a:t>
            </a:r>
            <a:r>
              <a:rPr lang="en-US" baseline="0" dirty="0" smtClean="0"/>
              <a:t> the SM</a:t>
            </a:r>
            <a:r>
              <a:rPr lang="en-US" dirty="0" smtClean="0"/>
              <a:t>P was followed and</a:t>
            </a:r>
            <a:r>
              <a:rPr lang="en-US" baseline="0" dirty="0" smtClean="0"/>
              <a:t> provide </a:t>
            </a:r>
            <a:r>
              <a:rPr lang="en-US" dirty="0" smtClean="0"/>
              <a:t>documentation, </a:t>
            </a:r>
          </a:p>
          <a:p>
            <a:endParaRPr lang="en-US" dirty="0" smtClean="0"/>
          </a:p>
          <a:p>
            <a:r>
              <a:rPr lang="en-US" dirty="0" smtClean="0"/>
              <a:t>Awareness of the impact where smoke is going and degree of impact</a:t>
            </a:r>
          </a:p>
          <a:p>
            <a:r>
              <a:rPr lang="en-US" sz="1200" b="0" i="0" u="none" strike="noStrike" kern="1200" baseline="0" dirty="0" smtClean="0">
                <a:solidFill>
                  <a:schemeClr val="tx1"/>
                </a:solidFill>
                <a:latin typeface="+mn-lt"/>
                <a:ea typeface="+mn-ea"/>
                <a:cs typeface="+mn-cs"/>
              </a:rPr>
              <a:t>Info about the weather…</a:t>
            </a:r>
          </a:p>
          <a:p>
            <a:r>
              <a:rPr lang="en-US" sz="1200" b="0" i="0" u="none" strike="noStrike" kern="1200" baseline="0" dirty="0" smtClean="0">
                <a:solidFill>
                  <a:schemeClr val="tx1"/>
                </a:solidFill>
                <a:latin typeface="+mn-lt"/>
                <a:ea typeface="+mn-ea"/>
                <a:cs typeface="+mn-cs"/>
              </a:rPr>
              <a:t>What we did as far as notification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What actions we might have taken to reduce reducing emissions ,such as reducing fuel loading to reduce downwind impacts.</a:t>
            </a:r>
          </a:p>
          <a:p>
            <a:r>
              <a:rPr lang="en-US" sz="1200" b="0" i="0" u="none" strike="noStrike" kern="1200" baseline="0" dirty="0" smtClean="0">
                <a:solidFill>
                  <a:schemeClr val="tx1"/>
                </a:solidFill>
                <a:latin typeface="+mn-lt"/>
                <a:ea typeface="+mn-ea"/>
                <a:cs typeface="+mn-cs"/>
              </a:rPr>
              <a:t>An</a:t>
            </a:r>
          </a:p>
          <a:p>
            <a:r>
              <a:rPr lang="en-US" sz="1200" b="0" i="0" u="none" strike="noStrike" kern="1200" baseline="0" dirty="0" smtClean="0">
                <a:solidFill>
                  <a:schemeClr val="tx1"/>
                </a:solidFill>
                <a:latin typeface="+mn-lt"/>
                <a:ea typeface="+mn-ea"/>
                <a:cs typeface="+mn-cs"/>
              </a:rPr>
              <a:t>d how we worked together to coordinate the burning in the airshed</a:t>
            </a:r>
          </a:p>
          <a:p>
            <a:r>
              <a:rPr lang="en-US" dirty="0" smtClean="0"/>
              <a:t>This information will be critical</a:t>
            </a:r>
            <a:r>
              <a:rPr lang="en-US" baseline="0" dirty="0" smtClean="0"/>
              <a:t> to showing that SmP was followed and so should qualify for EER qualification.</a:t>
            </a:r>
            <a:endParaRPr lang="en-US" dirty="0" smtClean="0"/>
          </a:p>
          <a:p>
            <a:pPr lvl="2"/>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20</a:t>
            </a:fld>
            <a:endParaRPr lang="en-US" dirty="0"/>
          </a:p>
        </p:txBody>
      </p:sp>
    </p:spTree>
    <p:extLst>
      <p:ext uri="{BB962C8B-B14F-4D97-AF65-F5344CB8AC3E}">
        <p14:creationId xmlns:p14="http://schemas.microsoft.com/office/powerpoint/2010/main" val="28251701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the SMP is a key element of the plan and… plays a very important role.</a:t>
            </a:r>
          </a:p>
          <a:p>
            <a:endParaRPr lang="en-US" baseline="0" dirty="0" smtClean="0"/>
          </a:p>
          <a:p>
            <a:r>
              <a:rPr lang="en-US" baseline="0" dirty="0" smtClean="0"/>
              <a:t>We recommend that….</a:t>
            </a:r>
          </a:p>
          <a:p>
            <a:endParaRPr lang="en-US" baseline="0" dirty="0" smtClean="0"/>
          </a:p>
          <a:p>
            <a:r>
              <a:rPr lang="en-US" baseline="0" dirty="0" smtClean="0"/>
              <a:t>We stand ready to work with you to develop an effective, approvable and defensible plan.</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9A628E4F-335F-45F5-A2FC-FE9487D09098}" type="slidenum">
              <a:rPr lang="en-US" smtClean="0"/>
              <a:pPr/>
              <a:t>21</a:t>
            </a:fld>
            <a:endParaRPr lang="en-US" dirty="0"/>
          </a:p>
        </p:txBody>
      </p:sp>
    </p:spTree>
    <p:extLst>
      <p:ext uri="{BB962C8B-B14F-4D97-AF65-F5344CB8AC3E}">
        <p14:creationId xmlns:p14="http://schemas.microsoft.com/office/powerpoint/2010/main" val="1705995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Sean:</a:t>
            </a:r>
          </a:p>
          <a:p>
            <a:r>
              <a:rPr lang="en-US" dirty="0" smtClean="0"/>
              <a:t>For my portion of the presentation I will </a:t>
            </a:r>
          </a:p>
          <a:p>
            <a:pPr marL="228600" indent="-228600">
              <a:buFont typeface="+mj-lt"/>
              <a:buAutoNum type="arabicPeriod"/>
            </a:pPr>
            <a:r>
              <a:rPr lang="en-US" dirty="0" smtClean="0"/>
              <a:t>Go over Ecology's role in the State SMP</a:t>
            </a:r>
          </a:p>
          <a:p>
            <a:pPr marL="228600" indent="-228600">
              <a:buFont typeface="+mj-lt"/>
              <a:buAutoNum type="arabicPeriod"/>
            </a:pPr>
            <a:r>
              <a:rPr lang="en-US" dirty="0" smtClean="0"/>
              <a:t>Provide an overview of Ecology's Smoke Management Program</a:t>
            </a:r>
          </a:p>
          <a:p>
            <a:pPr marL="228600" indent="-228600">
              <a:buFont typeface="+mj-lt"/>
              <a:buAutoNum type="arabicPeriod"/>
            </a:pPr>
            <a:r>
              <a:rPr lang="en-US" dirty="0" smtClean="0"/>
              <a:t>Illustrate</a:t>
            </a:r>
            <a:r>
              <a:rPr lang="en-US" baseline="0" dirty="0" smtClean="0"/>
              <a:t> some examples of our smoke pollution prevention programs</a:t>
            </a:r>
          </a:p>
          <a:p>
            <a:pPr marL="228600" indent="-228600">
              <a:buFont typeface="+mj-lt"/>
              <a:buAutoNum type="arabicPeriod"/>
            </a:pPr>
            <a:r>
              <a:rPr lang="en-US" baseline="0" dirty="0" smtClean="0"/>
              <a:t>Show you the most updated map of our Areas of Concern</a:t>
            </a:r>
          </a:p>
          <a:p>
            <a:pPr marL="228600" indent="-228600">
              <a:buFont typeface="+mj-lt"/>
              <a:buAutoNum type="arabicPeriod"/>
            </a:pPr>
            <a:r>
              <a:rPr lang="en-US" baseline="0" dirty="0" smtClean="0"/>
              <a:t>Introduce you to the concept of community based Prevent Non Attainment Partnerships</a:t>
            </a:r>
          </a:p>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3</a:t>
            </a:fld>
            <a:endParaRPr lang="en-US" dirty="0"/>
          </a:p>
        </p:txBody>
      </p:sp>
    </p:spTree>
    <p:extLst>
      <p:ext uri="{BB962C8B-B14F-4D97-AF65-F5344CB8AC3E}">
        <p14:creationId xmlns:p14="http://schemas.microsoft.com/office/powerpoint/2010/main" val="1494110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We partnered</a:t>
            </a:r>
            <a:r>
              <a:rPr lang="en-US" baseline="0" dirty="0" smtClean="0"/>
              <a:t> with the DNR, USFS, National Park Service, BLM, participating Indian Nations the DOD, small and large forest landowners to deal with the effects of outdoor burning on our air.</a:t>
            </a:r>
          </a:p>
          <a:p>
            <a:r>
              <a:rPr lang="en-US" baseline="0" dirty="0" smtClean="0"/>
              <a:t>The DNR is responsible for the overall administration of the SMP</a:t>
            </a:r>
          </a:p>
          <a:p>
            <a:r>
              <a:rPr lang="en-US" baseline="0" dirty="0" smtClean="0"/>
              <a:t>The Smoke Management Plan directs DNR to maintain a close relationship with Ecology when burning is taking place.</a:t>
            </a:r>
          </a:p>
          <a:p>
            <a:r>
              <a:rPr lang="en-US" baseline="0" dirty="0" smtClean="0"/>
              <a:t>The plan does not apply to Agricultural and Open burning.</a:t>
            </a:r>
          </a:p>
          <a:p>
            <a:r>
              <a:rPr lang="en-US" baseline="0" dirty="0" smtClean="0"/>
              <a:t>Ecology was initially responsible for establishing Designated Areas and publishing the Current Air Quality Standards</a:t>
            </a:r>
          </a:p>
          <a:p>
            <a:endParaRPr lang="en-US" baseline="0" dirty="0" smtClean="0"/>
          </a:p>
          <a:p>
            <a:r>
              <a:rPr lang="en-US" baseline="0" dirty="0" smtClean="0"/>
              <a:t>Ecology and LAA’s are responsible for monitoring the AQ levels in the state, gathering the monitoring data and emissions from permitted sources and notifying DNR when AQ diminishes to the point when we need to call an Air Quality Burn Ban. </a:t>
            </a:r>
          </a:p>
          <a:p>
            <a:r>
              <a:rPr lang="en-US" baseline="0" dirty="0" smtClean="0"/>
              <a:t>AQ Burn Bans prohibit all outdoor burning,  including silvicultural burning.</a:t>
            </a:r>
          </a:p>
          <a:p>
            <a:r>
              <a:rPr lang="en-US" baseline="0" dirty="0" smtClean="0"/>
              <a:t>Ecology is responsible </a:t>
            </a:r>
            <a:r>
              <a:rPr lang="en-US" strike="noStrike" baseline="0" dirty="0" smtClean="0"/>
              <a:t>for </a:t>
            </a:r>
            <a:r>
              <a:rPr lang="en-US" strike="noStrike" baseline="0" dirty="0" smtClean="0"/>
              <a:t>the State Implementation Plan (SIP),</a:t>
            </a:r>
            <a:r>
              <a:rPr lang="en-US" strike="noStrike" baseline="0" dirty="0" smtClean="0">
                <a:solidFill>
                  <a:srgbClr val="FF0000"/>
                </a:solidFill>
              </a:rPr>
              <a:t> </a:t>
            </a:r>
            <a:r>
              <a:rPr lang="en-US" i="1" u="sng" strike="noStrike" baseline="0" dirty="0" smtClean="0">
                <a:solidFill>
                  <a:srgbClr val="FF0000"/>
                </a:solidFill>
              </a:rPr>
              <a:t>- </a:t>
            </a:r>
            <a:r>
              <a:rPr lang="en-US" b="1" i="1" u="sng" strike="noStrike" baseline="0" dirty="0" smtClean="0">
                <a:solidFill>
                  <a:srgbClr val="FF0000"/>
                </a:solidFill>
              </a:rPr>
              <a:t>the plan to protect air quality for public health and</a:t>
            </a:r>
            <a:r>
              <a:rPr lang="en-US" b="1" u="sng" strike="noStrike" baseline="0" dirty="0" smtClean="0">
                <a:solidFill>
                  <a:srgbClr val="FF0000"/>
                </a:solidFill>
              </a:rPr>
              <a:t> includes</a:t>
            </a:r>
            <a:r>
              <a:rPr lang="en-US" strike="noStrike" baseline="0" dirty="0" smtClean="0"/>
              <a:t> visibility protection of </a:t>
            </a:r>
            <a:r>
              <a:rPr lang="en-US" i="1" u="sng" strike="noStrike" baseline="0" dirty="0" smtClean="0">
                <a:solidFill>
                  <a:srgbClr val="FF0000"/>
                </a:solidFill>
              </a:rPr>
              <a:t>federal</a:t>
            </a:r>
            <a:r>
              <a:rPr lang="en-US" strike="noStrike" baseline="0" dirty="0" smtClean="0">
                <a:solidFill>
                  <a:srgbClr val="FF0000"/>
                </a:solidFill>
              </a:rPr>
              <a:t> </a:t>
            </a:r>
            <a:r>
              <a:rPr lang="en-US" strike="noStrike" baseline="0" dirty="0" smtClean="0"/>
              <a:t>Class </a:t>
            </a:r>
            <a:r>
              <a:rPr lang="en-US" strike="noStrike" baseline="0" dirty="0" smtClean="0"/>
              <a:t>1</a:t>
            </a:r>
            <a:r>
              <a:rPr lang="en-US" strike="sngStrike" baseline="0" dirty="0" smtClean="0"/>
              <a:t> </a:t>
            </a:r>
            <a:r>
              <a:rPr lang="en-US" strike="noStrike" baseline="0" dirty="0" smtClean="0"/>
              <a:t>areas</a:t>
            </a:r>
            <a:r>
              <a:rPr lang="en-US" baseline="0" dirty="0" smtClean="0"/>
              <a:t>.</a:t>
            </a:r>
          </a:p>
          <a:p>
            <a:r>
              <a:rPr lang="en-US" b="1" i="1" u="sng" baseline="0" dirty="0" smtClean="0"/>
              <a:t>We also decide if and when to prepare and submit reports if events can qualify  for exceptional event status when Standards are exceeded or violated.</a:t>
            </a:r>
          </a:p>
          <a:p>
            <a:endParaRPr lang="en-US" baseline="0" dirty="0" smtClean="0"/>
          </a:p>
          <a:p>
            <a:endParaRPr lang="en-US" baseline="0" dirty="0" smtClean="0"/>
          </a:p>
          <a:p>
            <a:r>
              <a:rPr lang="en-US" b="1" baseline="0" dirty="0" smtClean="0"/>
              <a:t>IF ASKED- </a:t>
            </a:r>
            <a:r>
              <a:rPr lang="en-US" baseline="0" dirty="0" smtClean="0"/>
              <a:t>Designated Areas: </a:t>
            </a:r>
            <a:r>
              <a:rPr lang="en-US" baseline="0" dirty="0" smtClean="0"/>
              <a:t>Critical </a:t>
            </a:r>
            <a:r>
              <a:rPr lang="en-US" baseline="0" dirty="0" smtClean="0"/>
              <a:t>Areas </a:t>
            </a:r>
            <a:r>
              <a:rPr lang="en-US" baseline="0" dirty="0" smtClean="0"/>
              <a:t>designated by Ecology that are otherwise subject to air pollution from other sources. Originally included Port Angeles, Spokane, Grays Harbor, Raymond and the I-5 corridor from Bellingham south to Vancouver. </a:t>
            </a:r>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4</a:t>
            </a:fld>
            <a:endParaRPr lang="en-US" dirty="0"/>
          </a:p>
        </p:txBody>
      </p:sp>
    </p:spTree>
    <p:extLst>
      <p:ext uri="{BB962C8B-B14F-4D97-AF65-F5344CB8AC3E}">
        <p14:creationId xmlns:p14="http://schemas.microsoft.com/office/powerpoint/2010/main" val="3096583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we have jurisdiction, Ecology</a:t>
            </a:r>
            <a:r>
              <a:rPr lang="en-US" baseline="0" dirty="0" smtClean="0"/>
              <a:t> is responsible for running a smoke management program. Our program includes:</a:t>
            </a:r>
          </a:p>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5</a:t>
            </a:fld>
            <a:endParaRPr lang="en-US" dirty="0"/>
          </a:p>
        </p:txBody>
      </p:sp>
    </p:spTree>
    <p:extLst>
      <p:ext uri="{BB962C8B-B14F-4D97-AF65-F5344CB8AC3E}">
        <p14:creationId xmlns:p14="http://schemas.microsoft.com/office/powerpoint/2010/main" val="1401887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breakup</a:t>
            </a:r>
            <a:r>
              <a:rPr lang="en-US" baseline="0" dirty="0" smtClean="0"/>
              <a:t> of the </a:t>
            </a:r>
            <a:r>
              <a:rPr lang="en-US" dirty="0" smtClean="0"/>
              <a:t>Air</a:t>
            </a:r>
            <a:r>
              <a:rPr lang="en-US" baseline="0" dirty="0" smtClean="0"/>
              <a:t> Quality jurisdictions in WA State.</a:t>
            </a:r>
          </a:p>
          <a:p>
            <a:r>
              <a:rPr lang="en-US" baseline="0" dirty="0" smtClean="0"/>
              <a:t>Ecology responsible for most of the Eastern part of State</a:t>
            </a:r>
          </a:p>
          <a:p>
            <a:r>
              <a:rPr lang="en-US" baseline="0" dirty="0" smtClean="0"/>
              <a:t>Exception of Spokane, Yakima and Benton counties</a:t>
            </a:r>
          </a:p>
          <a:p>
            <a:r>
              <a:rPr lang="en-US" baseline="0" dirty="0" smtClean="0"/>
              <a:t>West side of state covered by Local Air Agencies except San Jaun Islands Northwest Regional Office in </a:t>
            </a:r>
            <a:r>
              <a:rPr lang="en-US" baseline="0" dirty="0" smtClean="0"/>
              <a:t>Bellevue</a:t>
            </a:r>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6</a:t>
            </a:fld>
            <a:endParaRPr lang="en-US" dirty="0"/>
          </a:p>
        </p:txBody>
      </p:sp>
    </p:spTree>
    <p:extLst>
      <p:ext uri="{BB962C8B-B14F-4D97-AF65-F5344CB8AC3E}">
        <p14:creationId xmlns:p14="http://schemas.microsoft.com/office/powerpoint/2010/main" val="1821965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 of</a:t>
            </a:r>
            <a:r>
              <a:rPr lang="en-US" baseline="0" dirty="0" smtClean="0"/>
              <a:t> Ag and Open burn permits issued </a:t>
            </a:r>
            <a:r>
              <a:rPr lang="en-US" baseline="0" dirty="0" smtClean="0"/>
              <a:t>in last 4 years by </a:t>
            </a:r>
            <a:r>
              <a:rPr lang="en-US" baseline="0" dirty="0" smtClean="0"/>
              <a:t>Ecology and designated permitting authorities which includes many conservation districts on the East Side of the State. Does not include LAA permits.</a:t>
            </a:r>
          </a:p>
          <a:p>
            <a:r>
              <a:rPr lang="en-US" baseline="0" dirty="0" smtClean="0"/>
              <a:t>Issue about 1,000 burn permits/year</a:t>
            </a:r>
          </a:p>
          <a:p>
            <a:r>
              <a:rPr lang="en-US" baseline="0" dirty="0" smtClean="0"/>
              <a:t>Average about 120K acres and around 50K tons from pile burning mostly orchard Tear out</a:t>
            </a:r>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7</a:t>
            </a:fld>
            <a:endParaRPr lang="en-US" dirty="0"/>
          </a:p>
        </p:txBody>
      </p:sp>
    </p:spTree>
    <p:extLst>
      <p:ext uri="{BB962C8B-B14F-4D97-AF65-F5344CB8AC3E}">
        <p14:creationId xmlns:p14="http://schemas.microsoft.com/office/powerpoint/2010/main" val="679627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GIS database</a:t>
            </a:r>
            <a:r>
              <a:rPr lang="en-US" baseline="0" dirty="0" smtClean="0"/>
              <a:t> we maintain showing active permits across the landscape.</a:t>
            </a:r>
          </a:p>
          <a:p>
            <a:r>
              <a:rPr lang="en-US" baseline="0" dirty="0" smtClean="0"/>
              <a:t>Screen shot taken last week of active permits</a:t>
            </a:r>
          </a:p>
          <a:p>
            <a:r>
              <a:rPr lang="en-US" baseline="0" dirty="0" smtClean="0"/>
              <a:t>As you can see we issue several permits in and around populated areas so coordination with the burners is the key to a successful program</a:t>
            </a:r>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8</a:t>
            </a:fld>
            <a:endParaRPr lang="en-US" dirty="0"/>
          </a:p>
        </p:txBody>
      </p:sp>
    </p:spTree>
    <p:extLst>
      <p:ext uri="{BB962C8B-B14F-4D97-AF65-F5344CB8AC3E}">
        <p14:creationId xmlns:p14="http://schemas.microsoft.com/office/powerpoint/2010/main" val="3647491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things we’re doing to reduce smoke in communities</a:t>
            </a:r>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9</a:t>
            </a:fld>
            <a:endParaRPr lang="en-US" dirty="0"/>
          </a:p>
        </p:txBody>
      </p:sp>
    </p:spTree>
    <p:extLst>
      <p:ext uri="{BB962C8B-B14F-4D97-AF65-F5344CB8AC3E}">
        <p14:creationId xmlns:p14="http://schemas.microsoft.com/office/powerpoint/2010/main" val="37765978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0" y="0"/>
            <a:ext cx="9144000" cy="3429000"/>
          </a:xfrm>
          <a:prstGeom prst="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33400" y="1447800"/>
            <a:ext cx="8229600" cy="1143000"/>
          </a:xfrm>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05CF9037-BB2C-4487-97E7-C0159D33B2AC}" type="datetime1">
              <a:rPr lang="en-US" smtClean="0"/>
              <a:t>2/27/2017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A73201E-BAD4-4887-93F2-D695096208A5}" type="slidenum">
              <a:rPr lang="en-US" smtClean="0"/>
              <a:pPr/>
              <a:t>‹#›</a:t>
            </a:fld>
            <a:endParaRPr lang="en-US" dirty="0"/>
          </a:p>
        </p:txBody>
      </p:sp>
      <p:pic>
        <p:nvPicPr>
          <p:cNvPr id="8" name="Picture 7" descr="ECOLOGO_W-C_Web.png"/>
          <p:cNvPicPr>
            <a:picLocks noChangeAspect="1"/>
          </p:cNvPicPr>
          <p:nvPr userDrawn="1"/>
        </p:nvPicPr>
        <p:blipFill>
          <a:blip r:embed="rId2" cstate="screen"/>
          <a:stretch>
            <a:fillRect/>
          </a:stretch>
        </p:blipFill>
        <p:spPr>
          <a:xfrm>
            <a:off x="3147582" y="5791200"/>
            <a:ext cx="2860343" cy="87508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D3988F-0439-4676-B521-4638D25AEC10}" type="datetime1">
              <a:rPr lang="en-US" smtClean="0"/>
              <a:t>2/27/2017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A73201E-BAD4-4887-93F2-D695096208A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D4F063-68C3-4AD8-AB7E-179AEB1263EA}" type="datetime1">
              <a:rPr lang="en-US" smtClean="0"/>
              <a:t>2/27/2017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A73201E-BAD4-4887-93F2-D695096208A5}"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FAA11A-2114-495D-9351-0DDD6752162F}" type="datetime1">
              <a:rPr lang="en-US" smtClean="0"/>
              <a:t>2/27/2017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73201E-BAD4-4887-93F2-D695096208A5}"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8EBEAE-DAAE-401F-9A02-76A187265566}" type="datetime1">
              <a:rPr lang="en-US" smtClean="0"/>
              <a:t>2/27/2017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73201E-BAD4-4887-93F2-D695096208A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p:cNvSpPr/>
          <p:nvPr userDrawn="1"/>
        </p:nvSpPr>
        <p:spPr>
          <a:xfrm>
            <a:off x="0" y="2057400"/>
            <a:ext cx="9144000" cy="2743200"/>
          </a:xfrm>
          <a:prstGeom prst="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2133600" y="2667000"/>
            <a:ext cx="6400800" cy="1371600"/>
          </a:xfrm>
        </p:spPr>
        <p:txBody>
          <a:bodyPr/>
          <a:lstStyle>
            <a:lvl1pPr algn="l">
              <a:defRPr>
                <a:solidFill>
                  <a:schemeClr val="bg1"/>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4057F096-CBDE-474D-8522-1082BE341413}" type="datetime1">
              <a:rPr lang="en-US" smtClean="0">
                <a:solidFill>
                  <a:prstClr val="black">
                    <a:tint val="75000"/>
                  </a:prstClr>
                </a:solidFill>
              </a:rPr>
              <a:t>2/27/2017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pic>
        <p:nvPicPr>
          <p:cNvPr id="8" name="Picture 7" descr="ECY_Symbol.png"/>
          <p:cNvPicPr>
            <a:picLocks noChangeAspect="1"/>
          </p:cNvPicPr>
          <p:nvPr userDrawn="1"/>
        </p:nvPicPr>
        <p:blipFill>
          <a:blip r:embed="rId2" cstate="screen"/>
          <a:stretch>
            <a:fillRect/>
          </a:stretch>
        </p:blipFill>
        <p:spPr>
          <a:xfrm>
            <a:off x="0" y="2667000"/>
            <a:ext cx="1948986" cy="1435480"/>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22313" y="4406900"/>
            <a:ext cx="7772400" cy="1362075"/>
          </a:xfrm>
        </p:spPr>
        <p:txBody>
          <a:bodyPr anchor="t"/>
          <a:lstStyle>
            <a:lvl1pPr algn="l">
              <a:defRPr sz="4000" b="0" cap="all">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2400">
                <a:solidFill>
                  <a:schemeClr val="bg1">
                    <a:lumMod val="8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35B58C6C-14B5-4231-B37F-4B0EE4B2EE05}" type="datetime1">
              <a:rPr lang="en-US" smtClean="0"/>
              <a:t>2/27/2017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73201E-BAD4-4887-93F2-D695096208A5}"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p:nvPr userDrawn="1"/>
        </p:nvSpPr>
        <p:spPr>
          <a:xfrm>
            <a:off x="0" y="6324600"/>
            <a:ext cx="9144000" cy="533400"/>
          </a:xfrm>
          <a:prstGeom prst="rect">
            <a:avLst/>
          </a:prstGeom>
          <a:gradFill flip="none" rotWithShape="1">
            <a:gsLst>
              <a:gs pos="1000">
                <a:srgbClr val="0083E6"/>
              </a:gs>
              <a:gs pos="0">
                <a:schemeClr val="tx2">
                  <a:lumMod val="40000"/>
                  <a:lumOff val="60000"/>
                </a:schemeClr>
              </a:gs>
              <a:gs pos="76000">
                <a:schemeClr val="bg1"/>
              </a:gs>
            </a:gsLst>
            <a:path path="circle">
              <a:fillToRect l="100000" t="100000"/>
            </a:path>
            <a:tileRect r="-100000" b="-10000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p:txBody>
          <a:bodyPr/>
          <a:lstStyle>
            <a:lvl1pPr>
              <a:defRPr>
                <a:solidFill>
                  <a:srgbClr val="0070C0"/>
                </a:solidFill>
                <a:latin typeface="Rockwell" pitchFamily="18"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sz="3600">
                <a:solidFill>
                  <a:schemeClr val="tx1"/>
                </a:solidFill>
                <a:latin typeface="Century Gothic" pitchFamily="34" charset="0"/>
              </a:defRPr>
            </a:lvl1pPr>
            <a:lvl2pPr>
              <a:defRPr sz="3200">
                <a:solidFill>
                  <a:schemeClr val="tx1"/>
                </a:solidFill>
                <a:latin typeface="Century Gothic" pitchFamily="34" charset="0"/>
              </a:defRPr>
            </a:lvl2pPr>
            <a:lvl3pPr>
              <a:defRPr sz="2800">
                <a:solidFill>
                  <a:schemeClr val="tx1"/>
                </a:solidFill>
                <a:latin typeface="Century Gothic" pitchFamily="34" charset="0"/>
              </a:defRPr>
            </a:lvl3pPr>
            <a:lvl4pPr>
              <a:defRPr sz="2400">
                <a:solidFill>
                  <a:schemeClr val="tx1"/>
                </a:solidFill>
                <a:latin typeface="Century Gothic" pitchFamily="34" charset="0"/>
              </a:defRPr>
            </a:lvl4pPr>
            <a:lvl5pPr>
              <a:defRPr sz="2400">
                <a:solidFill>
                  <a:schemeClr val="tx1"/>
                </a:solidFill>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F973F04E-0CDA-4271-8FE0-450EC2E9BB72}" type="datetime1">
              <a:rPr lang="en-US" smtClean="0">
                <a:solidFill>
                  <a:prstClr val="black">
                    <a:tint val="75000"/>
                  </a:prstClr>
                </a:solidFill>
              </a:rPr>
              <a:t>2/27/2017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pic>
        <p:nvPicPr>
          <p:cNvPr id="9" name="Picture 8" descr="ECY_Symbol.png"/>
          <p:cNvPicPr>
            <a:picLocks noChangeAspect="1"/>
          </p:cNvPicPr>
          <p:nvPr userDrawn="1"/>
        </p:nvPicPr>
        <p:blipFill>
          <a:blip r:embed="rId2" cstate="screen"/>
          <a:stretch>
            <a:fillRect/>
          </a:stretch>
        </p:blipFill>
        <p:spPr>
          <a:xfrm>
            <a:off x="457200" y="6184520"/>
            <a:ext cx="914400" cy="673480"/>
          </a:xfrm>
          <a:prstGeom prst="rect">
            <a:avLst/>
          </a:prstGeom>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8" name="Rectangle 7"/>
          <p:cNvSpPr/>
          <p:nvPr userDrawn="1"/>
        </p:nvSpPr>
        <p:spPr>
          <a:xfrm>
            <a:off x="0" y="6324600"/>
            <a:ext cx="9144000" cy="533400"/>
          </a:xfrm>
          <a:prstGeom prst="rect">
            <a:avLst/>
          </a:prstGeom>
          <a:gradFill flip="none" rotWithShape="1">
            <a:gsLst>
              <a:gs pos="1000">
                <a:srgbClr val="0083E6"/>
              </a:gs>
              <a:gs pos="0">
                <a:schemeClr val="tx2">
                  <a:lumMod val="40000"/>
                  <a:lumOff val="60000"/>
                </a:schemeClr>
              </a:gs>
              <a:gs pos="76000">
                <a:schemeClr val="bg1"/>
              </a:gs>
            </a:gsLst>
            <a:path path="circle">
              <a:fillToRect l="100000" t="100000"/>
            </a:path>
            <a:tileRect r="-100000" b="-10000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10E03A-2A44-4614-A6A5-030A3395A0A1}" type="datetime1">
              <a:rPr lang="en-US" smtClean="0">
                <a:solidFill>
                  <a:prstClr val="black">
                    <a:tint val="75000"/>
                  </a:prstClr>
                </a:solidFill>
              </a:rPr>
              <a:t>2/27/2017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pic>
        <p:nvPicPr>
          <p:cNvPr id="10" name="Picture 9" descr="ECY_Symbol.png"/>
          <p:cNvPicPr>
            <a:picLocks noChangeAspect="1"/>
          </p:cNvPicPr>
          <p:nvPr userDrawn="1"/>
        </p:nvPicPr>
        <p:blipFill>
          <a:blip r:embed="rId2" cstate="screen"/>
          <a:stretch>
            <a:fillRect/>
          </a:stretch>
        </p:blipFill>
        <p:spPr>
          <a:xfrm>
            <a:off x="457200" y="6184520"/>
            <a:ext cx="914400" cy="673480"/>
          </a:xfrm>
          <a:prstGeom prst="rect">
            <a:avLst/>
          </a:prstGeom>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latin typeface="Rockwell" pitchFamily="18"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sz="3600">
                <a:solidFill>
                  <a:schemeClr val="tx1"/>
                </a:solidFill>
                <a:latin typeface="Century Gothic" pitchFamily="34" charset="0"/>
              </a:defRPr>
            </a:lvl1pPr>
            <a:lvl2pPr>
              <a:defRPr sz="3200">
                <a:solidFill>
                  <a:schemeClr val="tx1"/>
                </a:solidFill>
                <a:latin typeface="Century Gothic" pitchFamily="34" charset="0"/>
              </a:defRPr>
            </a:lvl2pPr>
            <a:lvl3pPr>
              <a:defRPr sz="2800">
                <a:solidFill>
                  <a:schemeClr val="tx1"/>
                </a:solidFill>
                <a:latin typeface="Century Gothic" pitchFamily="34" charset="0"/>
              </a:defRPr>
            </a:lvl3pPr>
            <a:lvl4pPr>
              <a:defRPr sz="2400">
                <a:solidFill>
                  <a:schemeClr val="tx1"/>
                </a:solidFill>
                <a:latin typeface="Century Gothic" pitchFamily="34" charset="0"/>
              </a:defRPr>
            </a:lvl4pPr>
            <a:lvl5pPr>
              <a:defRPr sz="2400">
                <a:solidFill>
                  <a:schemeClr val="tx1"/>
                </a:solidFill>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47F63B8-44EC-401B-B89E-39E6DC01059F}" type="datetime1">
              <a:rPr lang="en-US" smtClean="0">
                <a:solidFill>
                  <a:prstClr val="black">
                    <a:tint val="75000"/>
                  </a:prstClr>
                </a:solidFill>
              </a:rPr>
              <a:t>2/27/2017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32610F-AB28-4D03-8785-180EDABF3990}" type="datetime1">
              <a:rPr lang="en-US" smtClean="0"/>
              <a:t>2/27/2017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A73201E-BAD4-4887-93F2-D695096208A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F64B5C-DD4D-44FC-A9AD-2767A3523410}" type="datetime1">
              <a:rPr lang="en-US" smtClean="0"/>
              <a:t>2/27/2017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A73201E-BAD4-4887-93F2-D695096208A5}"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85988-001C-4ADE-A838-44833EECD830}" type="datetime1">
              <a:rPr lang="en-US" smtClean="0"/>
              <a:t>2/27/2017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A73201E-BAD4-4887-93F2-D695096208A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169F7D-7B0B-4057-BBD9-88129AE53CE4}" type="datetime1">
              <a:rPr lang="en-US" smtClean="0"/>
              <a:t>2/27/2017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73201E-BAD4-4887-93F2-D695096208A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0" r:id="rId1"/>
    <p:sldLayoutId id="2147483665" r:id="rId2"/>
    <p:sldLayoutId id="2147483651" r:id="rId3"/>
    <p:sldLayoutId id="2147483666" r:id="rId4"/>
    <p:sldLayoutId id="2147483667" r:id="rId5"/>
    <p:sldLayoutId id="2147483668" r:id="rId6"/>
    <p:sldLayoutId id="2147483661" r:id="rId7"/>
    <p:sldLayoutId id="2147483654" r:id="rId8"/>
    <p:sldLayoutId id="2147483655" r:id="rId9"/>
    <p:sldLayoutId id="2147483656" r:id="rId10"/>
    <p:sldLayoutId id="2147483657" r:id="rId11"/>
    <p:sldLayoutId id="2147483658" r:id="rId12"/>
    <p:sldLayoutId id="2147483659" r:id="rId13"/>
  </p:sldLayoutIdLst>
  <p:hf hdr="0" ftr="0" dt="0"/>
  <p:txStyles>
    <p:titleStyle>
      <a:lvl1pPr algn="ctr" defTabSz="914400" rtl="0" eaLnBrk="1" latinLnBrk="0" hangingPunct="1">
        <a:spcBef>
          <a:spcPct val="0"/>
        </a:spcBef>
        <a:buNone/>
        <a:defRPr sz="4400" kern="1200">
          <a:solidFill>
            <a:srgbClr val="0070C0"/>
          </a:solidFill>
          <a:latin typeface="Rockwell"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entury Gothic"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entury Gothic"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entury Gothic"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entury Gothic"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6.e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28600"/>
            <a:ext cx="8229600" cy="2667000"/>
          </a:xfrm>
        </p:spPr>
        <p:txBody>
          <a:bodyPr>
            <a:normAutofit fontScale="90000"/>
          </a:bodyPr>
          <a:lstStyle/>
          <a:p>
            <a:r>
              <a:rPr lang="en-US" dirty="0" smtClean="0"/>
              <a:t>Ecology Perspective: </a:t>
            </a:r>
            <a:br>
              <a:rPr lang="en-US" dirty="0" smtClean="0"/>
            </a:br>
            <a:r>
              <a:rPr lang="en-US" dirty="0" smtClean="0"/>
              <a:t>Air Quality Plan </a:t>
            </a:r>
            <a:br>
              <a:rPr lang="en-US" dirty="0" smtClean="0"/>
            </a:br>
            <a:r>
              <a:rPr lang="en-US" dirty="0" smtClean="0"/>
              <a:t>and </a:t>
            </a:r>
            <a:br>
              <a:rPr lang="en-US" dirty="0" smtClean="0"/>
            </a:br>
            <a:r>
              <a:rPr lang="en-US" dirty="0" smtClean="0"/>
              <a:t>Smoke Management Plan Connections</a:t>
            </a:r>
            <a:endParaRPr lang="en-US" dirty="0"/>
          </a:p>
        </p:txBody>
      </p:sp>
      <p:sp>
        <p:nvSpPr>
          <p:cNvPr id="5" name="TextBox 4"/>
          <p:cNvSpPr txBox="1"/>
          <p:nvPr/>
        </p:nvSpPr>
        <p:spPr>
          <a:xfrm>
            <a:off x="-195943" y="3657600"/>
            <a:ext cx="9496697" cy="2031325"/>
          </a:xfrm>
          <a:prstGeom prst="rect">
            <a:avLst/>
          </a:prstGeom>
          <a:noFill/>
        </p:spPr>
        <p:txBody>
          <a:bodyPr wrap="square" rtlCol="0">
            <a:spAutoFit/>
          </a:bodyPr>
          <a:lstStyle/>
          <a:p>
            <a:pPr algn="ctr"/>
            <a:r>
              <a:rPr lang="en-US" sz="2800" dirty="0" smtClean="0">
                <a:solidFill>
                  <a:schemeClr val="tx1">
                    <a:lumMod val="65000"/>
                    <a:lumOff val="35000"/>
                  </a:schemeClr>
                </a:solidFill>
                <a:latin typeface="Century Gothic" pitchFamily="34" charset="0"/>
                <a:ea typeface="Adobe Kaiti Std R" pitchFamily="18" charset="-128"/>
              </a:rPr>
              <a:t>Wenatchee, Washington</a:t>
            </a:r>
          </a:p>
          <a:p>
            <a:pPr algn="ctr"/>
            <a:r>
              <a:rPr lang="en-US" sz="2800" i="1" dirty="0" smtClean="0"/>
              <a:t>February </a:t>
            </a:r>
            <a:r>
              <a:rPr lang="en-US" sz="2800" i="1" dirty="0"/>
              <a:t>28 – March 1, 2017</a:t>
            </a:r>
            <a:r>
              <a:rPr lang="en-US" sz="2800" dirty="0" smtClean="0">
                <a:solidFill>
                  <a:schemeClr val="tx1">
                    <a:lumMod val="65000"/>
                    <a:lumOff val="35000"/>
                  </a:schemeClr>
                </a:solidFill>
                <a:latin typeface="Century Gothic" pitchFamily="34" charset="0"/>
                <a:ea typeface="Adobe Kaiti Std R" pitchFamily="18" charset="-128"/>
              </a:rPr>
              <a:t> </a:t>
            </a:r>
          </a:p>
          <a:p>
            <a:pPr algn="ctr"/>
            <a:r>
              <a:rPr lang="en-US" dirty="0" smtClean="0">
                <a:solidFill>
                  <a:schemeClr val="tx1">
                    <a:lumMod val="65000"/>
                    <a:lumOff val="35000"/>
                  </a:schemeClr>
                </a:solidFill>
                <a:latin typeface="Century Gothic" pitchFamily="34" charset="0"/>
                <a:ea typeface="Adobe Kaiti Std R" pitchFamily="18" charset="-128"/>
              </a:rPr>
              <a:t>Kathy Taylor, Deputy Air Quality Program Manager </a:t>
            </a:r>
            <a:endParaRPr lang="en-US" dirty="0">
              <a:solidFill>
                <a:schemeClr val="tx1">
                  <a:lumMod val="65000"/>
                  <a:lumOff val="35000"/>
                </a:schemeClr>
              </a:solidFill>
              <a:latin typeface="Century Gothic" pitchFamily="34" charset="0"/>
              <a:ea typeface="Adobe Kaiti Std R" pitchFamily="18" charset="-128"/>
            </a:endParaRPr>
          </a:p>
          <a:p>
            <a:pPr algn="ctr"/>
            <a:r>
              <a:rPr lang="en-US" dirty="0" smtClean="0">
                <a:solidFill>
                  <a:schemeClr val="tx1">
                    <a:lumMod val="65000"/>
                    <a:lumOff val="35000"/>
                  </a:schemeClr>
                </a:solidFill>
                <a:latin typeface="Century Gothic" pitchFamily="34" charset="0"/>
                <a:ea typeface="Adobe Kaiti Std R" pitchFamily="18" charset="-128"/>
              </a:rPr>
              <a:t>Sean Hopkins, </a:t>
            </a:r>
            <a:r>
              <a:rPr lang="en-US" dirty="0" smtClean="0">
                <a:solidFill>
                  <a:schemeClr val="tx1">
                    <a:lumMod val="65000"/>
                    <a:lumOff val="35000"/>
                  </a:schemeClr>
                </a:solidFill>
                <a:latin typeface="Century Gothic" pitchFamily="34" charset="0"/>
                <a:ea typeface="Adobe Kaiti Std R" pitchFamily="18" charset="-128"/>
              </a:rPr>
              <a:t>Air </a:t>
            </a:r>
            <a:r>
              <a:rPr lang="en-US" dirty="0" smtClean="0">
                <a:solidFill>
                  <a:schemeClr val="tx1">
                    <a:lumMod val="65000"/>
                    <a:lumOff val="35000"/>
                  </a:schemeClr>
                </a:solidFill>
                <a:latin typeface="Century Gothic" pitchFamily="34" charset="0"/>
                <a:ea typeface="Adobe Kaiti Std R" pitchFamily="18" charset="-128"/>
              </a:rPr>
              <a:t>Quality Section </a:t>
            </a:r>
            <a:r>
              <a:rPr lang="en-US" dirty="0" smtClean="0">
                <a:solidFill>
                  <a:schemeClr val="tx1">
                    <a:lumMod val="65000"/>
                    <a:lumOff val="35000"/>
                  </a:schemeClr>
                </a:solidFill>
                <a:latin typeface="Century Gothic" pitchFamily="34" charset="0"/>
                <a:ea typeface="Adobe Kaiti Std R" pitchFamily="18" charset="-128"/>
              </a:rPr>
              <a:t>Manager, Central Region</a:t>
            </a:r>
            <a:endParaRPr lang="en-US" dirty="0" smtClean="0">
              <a:solidFill>
                <a:schemeClr val="tx1">
                  <a:lumMod val="65000"/>
                  <a:lumOff val="35000"/>
                </a:schemeClr>
              </a:solidFill>
              <a:latin typeface="Century Gothic" pitchFamily="34" charset="0"/>
              <a:ea typeface="Adobe Kaiti Std R" pitchFamily="18" charset="-128"/>
            </a:endParaRPr>
          </a:p>
          <a:p>
            <a:pPr algn="ctr"/>
            <a:r>
              <a:rPr lang="en-US" dirty="0" smtClean="0">
                <a:solidFill>
                  <a:schemeClr val="tx1">
                    <a:lumMod val="65000"/>
                    <a:lumOff val="35000"/>
                  </a:schemeClr>
                </a:solidFill>
                <a:latin typeface="Century Gothic" pitchFamily="34" charset="0"/>
                <a:ea typeface="Adobe Kaiti Std R" pitchFamily="18" charset="-128"/>
              </a:rPr>
              <a:t>Laurie Hulse-Moyer, Headquarters Planner</a:t>
            </a:r>
          </a:p>
          <a:p>
            <a:pPr algn="ctr"/>
            <a:endParaRPr lang="en-US" sz="1600" dirty="0" smtClean="0">
              <a:latin typeface="Adobe Kaiti Std R" pitchFamily="18" charset="-128"/>
              <a:ea typeface="Adobe Kaiti Std R" pitchFamily="18" charset="-128"/>
            </a:endParaRPr>
          </a:p>
        </p:txBody>
      </p:sp>
      <p:sp>
        <p:nvSpPr>
          <p:cNvPr id="7" name="TextBox 6"/>
          <p:cNvSpPr txBox="1"/>
          <p:nvPr/>
        </p:nvSpPr>
        <p:spPr>
          <a:xfrm>
            <a:off x="152400" y="3048000"/>
            <a:ext cx="9144000" cy="338554"/>
          </a:xfrm>
          <a:prstGeom prst="rect">
            <a:avLst/>
          </a:prstGeom>
          <a:noFill/>
        </p:spPr>
        <p:txBody>
          <a:bodyPr wrap="square" rtlCol="0">
            <a:spAutoFit/>
          </a:bodyPr>
          <a:lstStyle/>
          <a:p>
            <a:pPr algn="ctr"/>
            <a:endParaRPr lang="en-US" sz="1600" dirty="0" smtClean="0">
              <a:latin typeface="Adobe Kaiti Std R" pitchFamily="18" charset="-128"/>
              <a:ea typeface="Adobe Kaiti Std R" pitchFamily="18" charset="-128"/>
            </a:endParaRPr>
          </a:p>
        </p:txBody>
      </p:sp>
      <p:sp>
        <p:nvSpPr>
          <p:cNvPr id="2" name="Slide Number Placeholder 1"/>
          <p:cNvSpPr>
            <a:spLocks noGrp="1"/>
          </p:cNvSpPr>
          <p:nvPr>
            <p:ph type="sldNum" sz="quarter" idx="12"/>
          </p:nvPr>
        </p:nvSpPr>
        <p:spPr/>
        <p:txBody>
          <a:bodyPr/>
          <a:lstStyle/>
          <a:p>
            <a:fld id="{5A73201E-BAD4-4887-93F2-D695096208A5}" type="slidenum">
              <a:rPr lang="en-US" smtClean="0"/>
              <a:pPr/>
              <a:t>1</a:t>
            </a:fld>
            <a:endParaRPr lang="en-US"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0" name="Slide Number Placeholder 6"/>
          <p:cNvSpPr>
            <a:spLocks noGrp="1"/>
          </p:cNvSpPr>
          <p:nvPr>
            <p:ph type="sldNum" sz="quarter" idx="12"/>
          </p:nvPr>
        </p:nvSpPr>
        <p:spPr>
          <a:noFill/>
        </p:spPr>
        <p:txBody>
          <a:bodyPr/>
          <a:lstStyle/>
          <a:p>
            <a:pPr fontAlgn="base">
              <a:spcBef>
                <a:spcPct val="0"/>
              </a:spcBef>
              <a:spcAft>
                <a:spcPct val="0"/>
              </a:spcAft>
            </a:pPr>
            <a:fld id="{468A8E76-210C-4ED3-AC3B-A7A0C2C98D31}" type="slidenum">
              <a:rPr lang="en-US" smtClean="0">
                <a:latin typeface="Calibri" pitchFamily="34" charset="0"/>
              </a:rPr>
              <a:pPr fontAlgn="base">
                <a:spcBef>
                  <a:spcPct val="0"/>
                </a:spcBef>
                <a:spcAft>
                  <a:spcPct val="0"/>
                </a:spcAft>
              </a:pPr>
              <a:t>10</a:t>
            </a:fld>
            <a:endParaRPr lang="en-US" dirty="0" smtClean="0">
              <a:latin typeface="Calibri" pitchFamily="34" charset="0"/>
            </a:endParaRPr>
          </a:p>
        </p:txBody>
      </p:sp>
      <p:sp>
        <p:nvSpPr>
          <p:cNvPr id="26632" name="Rectangle 8"/>
          <p:cNvSpPr>
            <a:spLocks noChangeArrowheads="1"/>
          </p:cNvSpPr>
          <p:nvPr/>
        </p:nvSpPr>
        <p:spPr bwMode="auto">
          <a:xfrm>
            <a:off x="0" y="-373008"/>
            <a:ext cx="301310" cy="746016"/>
          </a:xfrm>
          <a:prstGeom prst="rect">
            <a:avLst/>
          </a:prstGeom>
          <a:noFill/>
          <a:ln w="9525">
            <a:noFill/>
            <a:miter lim="800000"/>
            <a:headEnd/>
            <a:tailEnd/>
          </a:ln>
          <a:effectLst/>
        </p:spPr>
        <p:txBody>
          <a:bodyPr vert="horz" wrap="none" lIns="114264" tIns="68241" rIns="57132" bIns="0" numCol="1" anchor="ctr" anchorCtr="0" compatLnSpc="1">
            <a:prstTxWarp prst="textNoShape">
              <a:avLst/>
            </a:prstTxWarp>
            <a:spAutoFit/>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rPr>
              <a:t>  </a:t>
            </a:r>
            <a:r>
              <a:rPr kumimoji="0" lang="en-US" sz="21300" b="0" i="0" u="none" strike="noStrike" cap="none" normalizeH="0" baseline="0" dirty="0" smtClean="0">
                <a:ln>
                  <a:noFill/>
                </a:ln>
                <a:solidFill>
                  <a:schemeClr val="tx1"/>
                </a:solidFill>
                <a:effectLst/>
                <a:latin typeface="Arial" pitchFamily="34" charset="0"/>
              </a:rPr>
              <a:t/>
            </a:r>
            <a:br>
              <a:rPr kumimoji="0" lang="en-US" sz="21300" b="0" i="0" u="none" strike="noStrike" cap="none" normalizeH="0" baseline="0" dirty="0" smtClean="0">
                <a:ln>
                  <a:noFill/>
                </a:ln>
                <a:solidFill>
                  <a:schemeClr val="tx1"/>
                </a:solidFill>
                <a:effectLst/>
                <a:latin typeface="Arial" pitchFamily="34" charset="0"/>
              </a:rPr>
            </a:br>
            <a:endParaRPr kumimoji="0" lang="en-US" sz="800" b="1" i="0" u="none" strike="noStrike" cap="none" normalizeH="0" baseline="0" dirty="0" smtClean="0">
              <a:ln>
                <a:noFill/>
              </a:ln>
              <a:solidFill>
                <a:srgbClr val="87C4E3"/>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graphicFrame>
        <p:nvGraphicFramePr>
          <p:cNvPr id="2050" name="Object 2"/>
          <p:cNvGraphicFramePr>
            <a:graphicFrameLocks noChangeAspect="1"/>
          </p:cNvGraphicFramePr>
          <p:nvPr/>
        </p:nvGraphicFramePr>
        <p:xfrm>
          <a:off x="2133599" y="-1"/>
          <a:ext cx="4940619" cy="6400801"/>
        </p:xfrm>
        <a:graphic>
          <a:graphicData uri="http://schemas.openxmlformats.org/presentationml/2006/ole">
            <mc:AlternateContent xmlns:mc="http://schemas.openxmlformats.org/markup-compatibility/2006">
              <mc:Choice xmlns:v="urn:schemas-microsoft-com:vml" Requires="v">
                <p:oleObj spid="_x0000_s2104" name="Acrobat Document" r:id="rId4" imgW="7768440" imgH="10058400" progId="AcroExch.Document.11">
                  <p:embed/>
                </p:oleObj>
              </mc:Choice>
              <mc:Fallback>
                <p:oleObj name="Acrobat Document" r:id="rId4" imgW="7768440" imgH="10058400" progId="AcroExch.Document.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599" y="-1"/>
                        <a:ext cx="4940619" cy="6400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516576544"/>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838200" y="0"/>
            <a:ext cx="7162800" cy="1219200"/>
          </a:xfrm>
        </p:spPr>
        <p:txBody>
          <a:bodyPr/>
          <a:lstStyle/>
          <a:p>
            <a:r>
              <a:rPr lang="en-US" dirty="0" smtClean="0"/>
              <a:t>Woodstove Bounty</a:t>
            </a:r>
            <a:endParaRPr lang="en-US" dirty="0" smtClean="0">
              <a:effectLst/>
            </a:endParaRPr>
          </a:p>
        </p:txBody>
      </p:sp>
      <p:pic>
        <p:nvPicPr>
          <p:cNvPr id="83970" name="Picture 2" descr="Y:\Smoke Management\Woodstoves\Bounty\Winthrop 6-2-12\Winthrop Photos\5-6-XX-2012 022.jpg"/>
          <p:cNvPicPr>
            <a:picLocks noGrp="1" noChangeAspect="1" noChangeArrowheads="1"/>
          </p:cNvPicPr>
          <p:nvPr>
            <p:ph idx="1"/>
          </p:nvPr>
        </p:nvPicPr>
        <p:blipFill>
          <a:blip r:embed="rId3" cstate="print"/>
          <a:srcRect t="21858" r="22131" b="21311"/>
          <a:stretch>
            <a:fillRect/>
          </a:stretch>
        </p:blipFill>
        <p:spPr bwMode="auto">
          <a:xfrm>
            <a:off x="0" y="1600200"/>
            <a:ext cx="9144000" cy="4058653"/>
          </a:xfrm>
          <a:prstGeom prst="rect">
            <a:avLst/>
          </a:prstGeom>
          <a:noFill/>
        </p:spPr>
      </p:pic>
      <p:sp>
        <p:nvSpPr>
          <p:cNvPr id="26630" name="Slide Number Placeholder 6"/>
          <p:cNvSpPr>
            <a:spLocks noGrp="1"/>
          </p:cNvSpPr>
          <p:nvPr>
            <p:ph type="sldNum" sz="quarter" idx="12"/>
          </p:nvPr>
        </p:nvSpPr>
        <p:spPr>
          <a:noFill/>
        </p:spPr>
        <p:txBody>
          <a:bodyPr/>
          <a:lstStyle/>
          <a:p>
            <a:pPr fontAlgn="base">
              <a:spcBef>
                <a:spcPct val="0"/>
              </a:spcBef>
              <a:spcAft>
                <a:spcPct val="0"/>
              </a:spcAft>
            </a:pPr>
            <a:fld id="{468A8E76-210C-4ED3-AC3B-A7A0C2C98D31}" type="slidenum">
              <a:rPr lang="en-US" smtClean="0">
                <a:latin typeface="Calibri" pitchFamily="34" charset="0"/>
              </a:rPr>
              <a:pPr fontAlgn="base">
                <a:spcBef>
                  <a:spcPct val="0"/>
                </a:spcBef>
                <a:spcAft>
                  <a:spcPct val="0"/>
                </a:spcAft>
              </a:pPr>
              <a:t>11</a:t>
            </a:fld>
            <a:endParaRPr lang="en-US" dirty="0" smtClean="0">
              <a:latin typeface="Calibri" pitchFamily="34" charset="0"/>
            </a:endParaRPr>
          </a:p>
        </p:txBody>
      </p:sp>
      <p:sp>
        <p:nvSpPr>
          <p:cNvPr id="26632" name="Rectangle 8"/>
          <p:cNvSpPr>
            <a:spLocks noChangeArrowheads="1"/>
          </p:cNvSpPr>
          <p:nvPr/>
        </p:nvSpPr>
        <p:spPr bwMode="auto">
          <a:xfrm>
            <a:off x="0" y="-373008"/>
            <a:ext cx="301310" cy="746016"/>
          </a:xfrm>
          <a:prstGeom prst="rect">
            <a:avLst/>
          </a:prstGeom>
          <a:noFill/>
          <a:ln w="9525">
            <a:noFill/>
            <a:miter lim="800000"/>
            <a:headEnd/>
            <a:tailEnd/>
          </a:ln>
          <a:effectLst/>
        </p:spPr>
        <p:txBody>
          <a:bodyPr vert="horz" wrap="none" lIns="114264" tIns="68241" rIns="57132" bIns="0" numCol="1" anchor="ctr" anchorCtr="0" compatLnSpc="1">
            <a:prstTxWarp prst="textNoShape">
              <a:avLst/>
            </a:prstTxWarp>
            <a:spAutoFit/>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rPr>
              <a:t>  </a:t>
            </a:r>
            <a:r>
              <a:rPr kumimoji="0" lang="en-US" sz="21300" b="0" i="0" u="none" strike="noStrike" cap="none" normalizeH="0" baseline="0" dirty="0" smtClean="0">
                <a:ln>
                  <a:noFill/>
                </a:ln>
                <a:solidFill>
                  <a:schemeClr val="tx1"/>
                </a:solidFill>
                <a:effectLst/>
                <a:latin typeface="Arial" pitchFamily="34" charset="0"/>
              </a:rPr>
              <a:t/>
            </a:r>
            <a:br>
              <a:rPr kumimoji="0" lang="en-US" sz="21300" b="0" i="0" u="none" strike="noStrike" cap="none" normalizeH="0" baseline="0" dirty="0" smtClean="0">
                <a:ln>
                  <a:noFill/>
                </a:ln>
                <a:solidFill>
                  <a:schemeClr val="tx1"/>
                </a:solidFill>
                <a:effectLst/>
                <a:latin typeface="Arial" pitchFamily="34" charset="0"/>
              </a:rPr>
            </a:br>
            <a:endParaRPr kumimoji="0" lang="en-US" sz="800" b="1" i="0" u="none" strike="noStrike" cap="none" normalizeH="0" baseline="0" dirty="0" smtClean="0">
              <a:ln>
                <a:noFill/>
              </a:ln>
              <a:solidFill>
                <a:srgbClr val="87C4E3"/>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011883590"/>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Wood </a:t>
            </a:r>
            <a:r>
              <a:rPr lang="en-US" dirty="0" smtClean="0"/>
              <a:t>Stove Change Out</a:t>
            </a:r>
            <a:r>
              <a:rPr lang="en-US" b="1" dirty="0"/>
              <a:t/>
            </a:r>
            <a:br>
              <a:rPr lang="en-US" b="1" dirty="0"/>
            </a:br>
            <a:endParaRPr lang="en-US" dirty="0"/>
          </a:p>
        </p:txBody>
      </p:sp>
      <p:sp>
        <p:nvSpPr>
          <p:cNvPr id="4" name="Slide Number Placeholder 3"/>
          <p:cNvSpPr>
            <a:spLocks noGrp="1"/>
          </p:cNvSpPr>
          <p:nvPr>
            <p:ph type="sldNum" sz="quarter" idx="12"/>
          </p:nvPr>
        </p:nvSpPr>
        <p:spPr/>
        <p:txBody>
          <a:bodyPr/>
          <a:lstStyle/>
          <a:p>
            <a:pPr>
              <a:defRPr/>
            </a:pPr>
            <a:fld id="{09D67E90-EDF3-4929-A31E-EF997C5512AE}" type="slidenum">
              <a:rPr lang="en-US" smtClean="0"/>
              <a:pPr>
                <a:defRPr/>
              </a:pPr>
              <a:t>12</a:t>
            </a:fld>
            <a:endParaRPr lang="en-US" dirty="0"/>
          </a:p>
        </p:txBody>
      </p:sp>
      <p:pic>
        <p:nvPicPr>
          <p:cNvPr id="5" name="Picture 4" descr="http://pims/sites/aq/AQ%20Photos/2013/4/19/d85e0e22-067f-4d46-99d6-5d7e1fa394e3.JPG"/>
          <p:cNvPicPr/>
          <p:nvPr/>
        </p:nvPicPr>
        <p:blipFill>
          <a:blip r:embed="rId3" cstate="print"/>
          <a:srcRect l="23205" t="6015" r="19139" b="14792"/>
          <a:stretch>
            <a:fillRect/>
          </a:stretch>
        </p:blipFill>
        <p:spPr bwMode="auto">
          <a:xfrm>
            <a:off x="467360" y="1524000"/>
            <a:ext cx="3733800" cy="39883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Content Placeholder 5" descr="http://pims/sites/aq/AQ%20Photos/2013/4/19/e29ecbad-08c6-46d5-bcd7-5225b2ada239.JPG"/>
          <p:cNvPicPr>
            <a:picLocks noGrp="1"/>
          </p:cNvPicPr>
          <p:nvPr>
            <p:ph idx="1"/>
          </p:nvPr>
        </p:nvPicPr>
        <p:blipFill>
          <a:blip r:embed="rId4" cstate="print"/>
          <a:srcRect l="7441" t="14684" r="11498" b="2788"/>
          <a:stretch>
            <a:fillRect/>
          </a:stretch>
        </p:blipFill>
        <p:spPr bwMode="auto">
          <a:xfrm>
            <a:off x="4831254" y="2362200"/>
            <a:ext cx="3886026" cy="36872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35206176"/>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Content Placeholder 5"/>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237627"/>
            <a:ext cx="8534399" cy="5888536"/>
          </a:xfrm>
          <a:prstGeom prst="rect">
            <a:avLst/>
          </a:prstGeom>
        </p:spPr>
      </p:pic>
      <p:sp>
        <p:nvSpPr>
          <p:cNvPr id="5" name="Slide Number Placeholder 4"/>
          <p:cNvSpPr>
            <a:spLocks noGrp="1"/>
          </p:cNvSpPr>
          <p:nvPr>
            <p:ph type="sldNum" sz="quarter" idx="12"/>
          </p:nvPr>
        </p:nvSpPr>
        <p:spPr/>
        <p:txBody>
          <a:bodyPr/>
          <a:lstStyle/>
          <a:p>
            <a:fld id="{5A73201E-BAD4-4887-93F2-D695096208A5}" type="slidenum">
              <a:rPr lang="en-US" smtClean="0">
                <a:solidFill>
                  <a:prstClr val="black">
                    <a:tint val="75000"/>
                  </a:prstClr>
                </a:solidFill>
              </a:rPr>
              <a:pPr/>
              <a:t>13</a:t>
            </a:fld>
            <a:endParaRPr lang="en-US" dirty="0">
              <a:solidFill>
                <a:prstClr val="black">
                  <a:tint val="75000"/>
                </a:prstClr>
              </a:solidFill>
            </a:endParaRPr>
          </a:p>
        </p:txBody>
      </p:sp>
    </p:spTree>
    <p:extLst>
      <p:ext uri="{BB962C8B-B14F-4D97-AF65-F5344CB8AC3E}">
        <p14:creationId xmlns:p14="http://schemas.microsoft.com/office/powerpoint/2010/main" val="4850599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6875"/>
            <a:ext cx="9143999" cy="7022940"/>
          </a:xfrm>
        </p:spPr>
      </p:pic>
      <p:sp>
        <p:nvSpPr>
          <p:cNvPr id="3" name="Slide Number Placeholder 2"/>
          <p:cNvSpPr>
            <a:spLocks noGrp="1"/>
          </p:cNvSpPr>
          <p:nvPr>
            <p:ph type="sldNum" sz="quarter" idx="12"/>
          </p:nvPr>
        </p:nvSpPr>
        <p:spPr/>
        <p:txBody>
          <a:bodyPr/>
          <a:lstStyle/>
          <a:p>
            <a:fld id="{5A73201E-BAD4-4887-93F2-D695096208A5}" type="slidenum">
              <a:rPr lang="en-US" smtClean="0">
                <a:solidFill>
                  <a:prstClr val="black">
                    <a:tint val="75000"/>
                  </a:prstClr>
                </a:solidFill>
              </a:rPr>
              <a:pPr/>
              <a:t>14</a:t>
            </a:fld>
            <a:endParaRPr lang="en-US" dirty="0">
              <a:solidFill>
                <a:prstClr val="black">
                  <a:tint val="75000"/>
                </a:prstClr>
              </a:solidFill>
            </a:endParaRPr>
          </a:p>
        </p:txBody>
      </p:sp>
    </p:spTree>
    <p:extLst>
      <p:ext uri="{BB962C8B-B14F-4D97-AF65-F5344CB8AC3E}">
        <p14:creationId xmlns:p14="http://schemas.microsoft.com/office/powerpoint/2010/main" val="36067578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SIP and Exceptional Event Rule</a:t>
            </a:r>
          </a:p>
        </p:txBody>
      </p:sp>
      <p:sp>
        <p:nvSpPr>
          <p:cNvPr id="3" name="Content Placeholder 2"/>
          <p:cNvSpPr>
            <a:spLocks noGrp="1"/>
          </p:cNvSpPr>
          <p:nvPr>
            <p:ph idx="1"/>
          </p:nvPr>
        </p:nvSpPr>
        <p:spPr/>
        <p:txBody>
          <a:bodyPr>
            <a:normAutofit/>
          </a:bodyPr>
          <a:lstStyle/>
          <a:p>
            <a:r>
              <a:rPr lang="en-US" dirty="0" smtClean="0"/>
              <a:t>SIP: EPA-approved rules, plans and programs</a:t>
            </a:r>
          </a:p>
          <a:p>
            <a:pPr lvl="1"/>
            <a:r>
              <a:rPr lang="en-US" dirty="0" smtClean="0"/>
              <a:t>Includes Smoke Management Plan</a:t>
            </a:r>
          </a:p>
          <a:p>
            <a:r>
              <a:rPr lang="en-US" dirty="0" smtClean="0"/>
              <a:t>Exceptional Event Rule</a:t>
            </a:r>
          </a:p>
          <a:p>
            <a:pPr lvl="1"/>
            <a:r>
              <a:rPr lang="en-US" dirty="0" smtClean="0"/>
              <a:t>Provides means to exclude data caused by events beyond control</a:t>
            </a:r>
          </a:p>
          <a:p>
            <a:pPr lvl="1"/>
            <a:endParaRPr lang="en-US" dirty="0"/>
          </a:p>
          <a:p>
            <a:endParaRPr lang="en-US" dirty="0"/>
          </a:p>
          <a:p>
            <a:endParaRPr lang="en-US" dirty="0"/>
          </a:p>
          <a:p>
            <a:endParaRPr lang="en-US" dirty="0"/>
          </a:p>
        </p:txBody>
      </p:sp>
      <p:sp>
        <p:nvSpPr>
          <p:cNvPr id="4" name="TextBox 3"/>
          <p:cNvSpPr txBox="1"/>
          <p:nvPr/>
        </p:nvSpPr>
        <p:spPr>
          <a:xfrm>
            <a:off x="5423263" y="5915444"/>
            <a:ext cx="3733800" cy="369332"/>
          </a:xfrm>
          <a:prstGeom prst="rect">
            <a:avLst/>
          </a:prstGeom>
          <a:noFill/>
        </p:spPr>
        <p:txBody>
          <a:bodyPr wrap="square" rtlCol="0">
            <a:spAutoFit/>
          </a:bodyPr>
          <a:lstStyle/>
          <a:p>
            <a:r>
              <a:rPr lang="en-US" dirty="0" smtClean="0"/>
              <a:t>Laurie Hulse-Moyer, AQ Planner</a:t>
            </a:r>
            <a:endParaRPr lang="en-US" dirty="0"/>
          </a:p>
        </p:txBody>
      </p:sp>
      <p:sp>
        <p:nvSpPr>
          <p:cNvPr id="5" name="Slide Number Placeholder 4"/>
          <p:cNvSpPr>
            <a:spLocks noGrp="1"/>
          </p:cNvSpPr>
          <p:nvPr>
            <p:ph type="sldNum" sz="quarter" idx="12"/>
          </p:nvPr>
        </p:nvSpPr>
        <p:spPr/>
        <p:txBody>
          <a:bodyPr/>
          <a:lstStyle/>
          <a:p>
            <a:fld id="{5A73201E-BAD4-4887-93F2-D695096208A5}" type="slidenum">
              <a:rPr lang="en-US" smtClean="0">
                <a:solidFill>
                  <a:prstClr val="black">
                    <a:tint val="75000"/>
                  </a:prstClr>
                </a:solidFill>
              </a:rPr>
              <a:pPr/>
              <a:t>15</a:t>
            </a:fld>
            <a:endParaRPr lang="en-US" dirty="0">
              <a:solidFill>
                <a:prstClr val="black">
                  <a:tint val="75000"/>
                </a:prstClr>
              </a:solidFill>
            </a:endParaRPr>
          </a:p>
        </p:txBody>
      </p:sp>
    </p:spTree>
    <p:extLst>
      <p:ext uri="{BB962C8B-B14F-4D97-AF65-F5344CB8AC3E}">
        <p14:creationId xmlns:p14="http://schemas.microsoft.com/office/powerpoint/2010/main" val="12264453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sz="4900" dirty="0" smtClean="0"/>
              <a:t>Air Quality Standards</a:t>
            </a:r>
            <a:endParaRPr lang="en-US" sz="4900" dirty="0"/>
          </a:p>
        </p:txBody>
      </p:sp>
      <p:sp>
        <p:nvSpPr>
          <p:cNvPr id="3" name="Content Placeholder 2"/>
          <p:cNvSpPr>
            <a:spLocks noGrp="1"/>
          </p:cNvSpPr>
          <p:nvPr>
            <p:ph idx="1"/>
          </p:nvPr>
        </p:nvSpPr>
        <p:spPr/>
        <p:txBody>
          <a:bodyPr/>
          <a:lstStyle/>
          <a:p>
            <a:r>
              <a:rPr lang="en-US" dirty="0" smtClean="0"/>
              <a:t>Health-based National Ambient Air Quality Standards</a:t>
            </a:r>
          </a:p>
          <a:p>
            <a:pPr lvl="1"/>
            <a:r>
              <a:rPr lang="en-US" dirty="0" smtClean="0"/>
              <a:t>Fine particulate – PM2.5</a:t>
            </a:r>
          </a:p>
          <a:p>
            <a:r>
              <a:rPr lang="en-US" dirty="0" smtClean="0"/>
              <a:t>Regional Haze standards - visibility</a:t>
            </a:r>
            <a:endParaRPr lang="en-US" dirty="0"/>
          </a:p>
          <a:p>
            <a:endParaRPr lang="en-US" dirty="0"/>
          </a:p>
        </p:txBody>
      </p:sp>
      <p:sp>
        <p:nvSpPr>
          <p:cNvPr id="4" name="Slide Number Placeholder 3"/>
          <p:cNvSpPr>
            <a:spLocks noGrp="1"/>
          </p:cNvSpPr>
          <p:nvPr>
            <p:ph type="sldNum" sz="quarter" idx="12"/>
          </p:nvPr>
        </p:nvSpPr>
        <p:spPr/>
        <p:txBody>
          <a:bodyPr/>
          <a:lstStyle/>
          <a:p>
            <a:fld id="{5A73201E-BAD4-4887-93F2-D695096208A5}" type="slidenum">
              <a:rPr lang="en-US" smtClean="0">
                <a:solidFill>
                  <a:prstClr val="black">
                    <a:tint val="75000"/>
                  </a:prstClr>
                </a:solidFill>
              </a:rPr>
              <a:pPr/>
              <a:t>16</a:t>
            </a:fld>
            <a:endParaRPr lang="en-US" dirty="0">
              <a:solidFill>
                <a:prstClr val="black">
                  <a:tint val="75000"/>
                </a:prstClr>
              </a:solidFill>
            </a:endParaRPr>
          </a:p>
        </p:txBody>
      </p:sp>
    </p:spTree>
    <p:extLst>
      <p:ext uri="{BB962C8B-B14F-4D97-AF65-F5344CB8AC3E}">
        <p14:creationId xmlns:p14="http://schemas.microsoft.com/office/powerpoint/2010/main" val="11177036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Exceptional Event Rule</a:t>
            </a:r>
            <a:endParaRPr lang="en-US" dirty="0"/>
          </a:p>
        </p:txBody>
      </p:sp>
      <p:sp>
        <p:nvSpPr>
          <p:cNvPr id="3" name="Content Placeholder 2"/>
          <p:cNvSpPr>
            <a:spLocks noGrp="1"/>
          </p:cNvSpPr>
          <p:nvPr>
            <p:ph idx="1"/>
          </p:nvPr>
        </p:nvSpPr>
        <p:spPr/>
        <p:txBody>
          <a:bodyPr>
            <a:normAutofit/>
          </a:bodyPr>
          <a:lstStyle/>
          <a:p>
            <a:r>
              <a:rPr lang="en-US" dirty="0" smtClean="0"/>
              <a:t>If NAAQS are exceeded…</a:t>
            </a:r>
          </a:p>
          <a:p>
            <a:pPr lvl="1"/>
            <a:r>
              <a:rPr lang="en-US" dirty="0" smtClean="0"/>
              <a:t>Rule provides means to exclude events </a:t>
            </a:r>
            <a:r>
              <a:rPr lang="en-US" i="1" dirty="0" smtClean="0"/>
              <a:t>beyond our co</a:t>
            </a:r>
            <a:r>
              <a:rPr lang="en-US" dirty="0" smtClean="0"/>
              <a:t>ntrol - 	</a:t>
            </a:r>
          </a:p>
          <a:p>
            <a:pPr lvl="2"/>
            <a:r>
              <a:rPr lang="en-US" dirty="0" smtClean="0"/>
              <a:t>High speed winds – dust storms</a:t>
            </a:r>
          </a:p>
          <a:p>
            <a:pPr lvl="2"/>
            <a:r>
              <a:rPr lang="en-US" dirty="0" smtClean="0"/>
              <a:t>Wildfires</a:t>
            </a:r>
          </a:p>
          <a:p>
            <a:r>
              <a:rPr lang="en-US" dirty="0" smtClean="0"/>
              <a:t>Demonstration: </a:t>
            </a:r>
          </a:p>
          <a:p>
            <a:pPr lvl="1"/>
            <a:r>
              <a:rPr lang="en-US" dirty="0" smtClean="0"/>
              <a:t>Must provide evidence</a:t>
            </a:r>
            <a:endParaRPr lang="en-US" dirty="0"/>
          </a:p>
        </p:txBody>
      </p:sp>
      <p:sp>
        <p:nvSpPr>
          <p:cNvPr id="4" name="Slide Number Placeholder 3"/>
          <p:cNvSpPr>
            <a:spLocks noGrp="1"/>
          </p:cNvSpPr>
          <p:nvPr>
            <p:ph type="sldNum" sz="quarter" idx="12"/>
          </p:nvPr>
        </p:nvSpPr>
        <p:spPr/>
        <p:txBody>
          <a:bodyPr/>
          <a:lstStyle/>
          <a:p>
            <a:fld id="{5A73201E-BAD4-4887-93F2-D695096208A5}" type="slidenum">
              <a:rPr lang="en-US" smtClean="0">
                <a:solidFill>
                  <a:prstClr val="black">
                    <a:tint val="75000"/>
                  </a:prstClr>
                </a:solidFill>
              </a:rPr>
              <a:pPr/>
              <a:t>17</a:t>
            </a:fld>
            <a:endParaRPr lang="en-US" dirty="0">
              <a:solidFill>
                <a:prstClr val="black">
                  <a:tint val="75000"/>
                </a:prstClr>
              </a:solidFill>
            </a:endParaRPr>
          </a:p>
        </p:txBody>
      </p:sp>
    </p:spTree>
    <p:extLst>
      <p:ext uri="{BB962C8B-B14F-4D97-AF65-F5344CB8AC3E}">
        <p14:creationId xmlns:p14="http://schemas.microsoft.com/office/powerpoint/2010/main" val="3880066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Exceedance caused by Rx fire</a:t>
            </a:r>
            <a:endParaRPr lang="en-US" dirty="0"/>
          </a:p>
        </p:txBody>
      </p:sp>
      <p:sp>
        <p:nvSpPr>
          <p:cNvPr id="3" name="Content Placeholder 2"/>
          <p:cNvSpPr>
            <a:spLocks noGrp="1"/>
          </p:cNvSpPr>
          <p:nvPr>
            <p:ph idx="1"/>
          </p:nvPr>
        </p:nvSpPr>
        <p:spPr/>
        <p:txBody>
          <a:bodyPr>
            <a:normAutofit/>
          </a:bodyPr>
          <a:lstStyle/>
          <a:p>
            <a:r>
              <a:rPr lang="en-US" dirty="0" smtClean="0"/>
              <a:t>Rx fires are different than wildfires</a:t>
            </a:r>
          </a:p>
          <a:p>
            <a:pPr lvl="1"/>
            <a:r>
              <a:rPr lang="en-US" dirty="0" smtClean="0"/>
              <a:t>Preventable, controllable</a:t>
            </a:r>
          </a:p>
          <a:p>
            <a:r>
              <a:rPr lang="en-US" dirty="0" smtClean="0"/>
              <a:t>If </a:t>
            </a:r>
            <a:r>
              <a:rPr lang="en-US" dirty="0"/>
              <a:t>Rx fire causes or contributes to an exceedance of </a:t>
            </a:r>
            <a:r>
              <a:rPr lang="en-US" dirty="0" smtClean="0"/>
              <a:t>standard, we should </a:t>
            </a:r>
            <a:r>
              <a:rPr lang="en-US" i="1" dirty="0" smtClean="0"/>
              <a:t>expect to provide robust documentation that SMP was followed.</a:t>
            </a:r>
          </a:p>
        </p:txBody>
      </p:sp>
      <p:sp>
        <p:nvSpPr>
          <p:cNvPr id="4" name="Slide Number Placeholder 3"/>
          <p:cNvSpPr>
            <a:spLocks noGrp="1"/>
          </p:cNvSpPr>
          <p:nvPr>
            <p:ph type="sldNum" sz="quarter" idx="12"/>
          </p:nvPr>
        </p:nvSpPr>
        <p:spPr/>
        <p:txBody>
          <a:bodyPr/>
          <a:lstStyle/>
          <a:p>
            <a:fld id="{5A73201E-BAD4-4887-93F2-D695096208A5}" type="slidenum">
              <a:rPr lang="en-US" smtClean="0">
                <a:solidFill>
                  <a:prstClr val="black">
                    <a:tint val="75000"/>
                  </a:prstClr>
                </a:solidFill>
              </a:rPr>
              <a:pPr/>
              <a:t>18</a:t>
            </a:fld>
            <a:endParaRPr lang="en-US" dirty="0">
              <a:solidFill>
                <a:prstClr val="black">
                  <a:tint val="75000"/>
                </a:prstClr>
              </a:solidFill>
            </a:endParaRPr>
          </a:p>
        </p:txBody>
      </p:sp>
    </p:spTree>
    <p:extLst>
      <p:ext uri="{BB962C8B-B14F-4D97-AF65-F5344CB8AC3E}">
        <p14:creationId xmlns:p14="http://schemas.microsoft.com/office/powerpoint/2010/main" val="40291302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630362"/>
          </a:xfrm>
        </p:spPr>
        <p:txBody>
          <a:bodyPr>
            <a:normAutofit fontScale="90000"/>
          </a:bodyPr>
          <a:lstStyle/>
          <a:p>
            <a:r>
              <a:rPr lang="en-US" dirty="0" smtClean="0"/>
              <a:t>Basic Smoke Management Practices:</a:t>
            </a:r>
            <a:br>
              <a:rPr lang="en-US" dirty="0" smtClean="0"/>
            </a:br>
            <a:r>
              <a:rPr lang="en-US" dirty="0" smtClean="0"/>
              <a:t>before,  </a:t>
            </a:r>
            <a:r>
              <a:rPr lang="en-US" dirty="0"/>
              <a:t>during and after </a:t>
            </a:r>
            <a:r>
              <a:rPr lang="en-US" dirty="0" smtClean="0"/>
              <a:t>the event</a:t>
            </a:r>
            <a:endParaRPr lang="en-US" dirty="0"/>
          </a:p>
        </p:txBody>
      </p:sp>
      <p:sp>
        <p:nvSpPr>
          <p:cNvPr id="3" name="Content Placeholder 2"/>
          <p:cNvSpPr>
            <a:spLocks noGrp="1"/>
          </p:cNvSpPr>
          <p:nvPr>
            <p:ph idx="1"/>
          </p:nvPr>
        </p:nvSpPr>
        <p:spPr>
          <a:xfrm>
            <a:off x="381000" y="2133600"/>
            <a:ext cx="8229600" cy="4525963"/>
          </a:xfrm>
        </p:spPr>
        <p:txBody>
          <a:bodyPr>
            <a:normAutofit fontScale="92500"/>
          </a:bodyPr>
          <a:lstStyle/>
          <a:p>
            <a:r>
              <a:rPr lang="en-US" dirty="0" smtClean="0"/>
              <a:t>Evaluate dispersion/monitor effects</a:t>
            </a:r>
          </a:p>
          <a:p>
            <a:r>
              <a:rPr lang="en-US" dirty="0" smtClean="0"/>
              <a:t>Recordkeeping: burn/smoke journal, after burn report</a:t>
            </a:r>
          </a:p>
          <a:p>
            <a:r>
              <a:rPr lang="en-US" dirty="0" smtClean="0"/>
              <a:t>Communication – </a:t>
            </a:r>
            <a:r>
              <a:rPr lang="en-US" dirty="0"/>
              <a:t>p</a:t>
            </a:r>
            <a:r>
              <a:rPr lang="en-US" dirty="0" smtClean="0"/>
              <a:t>ublic notification</a:t>
            </a:r>
          </a:p>
          <a:p>
            <a:r>
              <a:rPr lang="en-US" dirty="0" smtClean="0"/>
              <a:t>Consider emission reduction techniques</a:t>
            </a:r>
          </a:p>
          <a:p>
            <a:r>
              <a:rPr lang="en-US" dirty="0" smtClean="0"/>
              <a:t>Coordinate burning</a:t>
            </a:r>
          </a:p>
        </p:txBody>
      </p:sp>
      <p:sp>
        <p:nvSpPr>
          <p:cNvPr id="5" name="Slide Number Placeholder 4"/>
          <p:cNvSpPr>
            <a:spLocks noGrp="1"/>
          </p:cNvSpPr>
          <p:nvPr>
            <p:ph type="sldNum" sz="quarter" idx="12"/>
          </p:nvPr>
        </p:nvSpPr>
        <p:spPr/>
        <p:txBody>
          <a:bodyPr/>
          <a:lstStyle/>
          <a:p>
            <a:fld id="{5A73201E-BAD4-4887-93F2-D695096208A5}" type="slidenum">
              <a:rPr lang="en-US" smtClean="0">
                <a:solidFill>
                  <a:prstClr val="black">
                    <a:tint val="75000"/>
                  </a:prstClr>
                </a:solidFill>
              </a:rPr>
              <a:pPr/>
              <a:t>19</a:t>
            </a:fld>
            <a:endParaRPr lang="en-US" dirty="0">
              <a:solidFill>
                <a:prstClr val="black">
                  <a:tint val="75000"/>
                </a:prstClr>
              </a:solidFill>
            </a:endParaRPr>
          </a:p>
        </p:txBody>
      </p:sp>
    </p:spTree>
    <p:extLst>
      <p:ext uri="{BB962C8B-B14F-4D97-AF65-F5344CB8AC3E}">
        <p14:creationId xmlns:p14="http://schemas.microsoft.com/office/powerpoint/2010/main" val="39564781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433251" y="1295400"/>
            <a:ext cx="8229600" cy="4525963"/>
          </a:xfrm>
        </p:spPr>
        <p:txBody>
          <a:bodyPr>
            <a:normAutofit fontScale="92500"/>
          </a:bodyPr>
          <a:lstStyle/>
          <a:p>
            <a:r>
              <a:rPr lang="en-US" dirty="0" smtClean="0"/>
              <a:t>Ecology and DNR have similar goals: 	different focus, integrated  roles</a:t>
            </a:r>
          </a:p>
          <a:p>
            <a:r>
              <a:rPr lang="en-US" dirty="0" smtClean="0"/>
              <a:t>Public health</a:t>
            </a:r>
          </a:p>
          <a:p>
            <a:pPr lvl="1"/>
            <a:r>
              <a:rPr lang="en-US" dirty="0" smtClean="0"/>
              <a:t> Minimize smoke impacts</a:t>
            </a:r>
          </a:p>
          <a:p>
            <a:r>
              <a:rPr lang="en-US" dirty="0" smtClean="0"/>
              <a:t>Ecology: state </a:t>
            </a:r>
            <a:r>
              <a:rPr lang="en-US" dirty="0"/>
              <a:t>air quality </a:t>
            </a:r>
            <a:r>
              <a:rPr lang="en-US" dirty="0" smtClean="0"/>
              <a:t>implementation plan (SIP)</a:t>
            </a:r>
          </a:p>
          <a:p>
            <a:pPr lvl="1"/>
            <a:r>
              <a:rPr lang="en-US" dirty="0"/>
              <a:t>Rules, plans and programs</a:t>
            </a:r>
          </a:p>
          <a:p>
            <a:pPr lvl="2"/>
            <a:r>
              <a:rPr lang="en-US" dirty="0"/>
              <a:t>Includes Smoke Management </a:t>
            </a:r>
            <a:r>
              <a:rPr lang="en-US" dirty="0" smtClean="0"/>
              <a:t>Plan</a:t>
            </a:r>
            <a:endParaRPr lang="en-US" dirty="0"/>
          </a:p>
        </p:txBody>
      </p:sp>
      <p:sp>
        <p:nvSpPr>
          <p:cNvPr id="4" name="TextBox 3"/>
          <p:cNvSpPr txBox="1"/>
          <p:nvPr/>
        </p:nvSpPr>
        <p:spPr>
          <a:xfrm>
            <a:off x="2362200" y="5939393"/>
            <a:ext cx="6781800" cy="369332"/>
          </a:xfrm>
          <a:prstGeom prst="rect">
            <a:avLst/>
          </a:prstGeom>
          <a:noFill/>
        </p:spPr>
        <p:txBody>
          <a:bodyPr wrap="square" rtlCol="0">
            <a:spAutoFit/>
          </a:bodyPr>
          <a:lstStyle/>
          <a:p>
            <a:pPr algn="ctr"/>
            <a:r>
              <a:rPr lang="en-US" dirty="0" smtClean="0"/>
              <a:t>Kathy Taylor, Deputy </a:t>
            </a:r>
            <a:r>
              <a:rPr lang="en-US" dirty="0" smtClean="0"/>
              <a:t>Program Manager</a:t>
            </a:r>
            <a:r>
              <a:rPr lang="en-US" dirty="0" smtClean="0"/>
              <a:t>, </a:t>
            </a:r>
            <a:r>
              <a:rPr lang="en-US" dirty="0" smtClean="0"/>
              <a:t>Ecology Air Quality Program</a:t>
            </a:r>
            <a:endParaRPr lang="en-US" dirty="0"/>
          </a:p>
        </p:txBody>
      </p:sp>
      <p:sp>
        <p:nvSpPr>
          <p:cNvPr id="5" name="Slide Number Placeholder 4"/>
          <p:cNvSpPr>
            <a:spLocks noGrp="1"/>
          </p:cNvSpPr>
          <p:nvPr>
            <p:ph type="sldNum" sz="quarter" idx="12"/>
          </p:nvPr>
        </p:nvSpPr>
        <p:spPr/>
        <p:txBody>
          <a:bodyPr/>
          <a:lstStyle/>
          <a:p>
            <a:fld id="{5A73201E-BAD4-4887-93F2-D695096208A5}" type="slidenum">
              <a:rPr lang="en-US" smtClean="0">
                <a:solidFill>
                  <a:prstClr val="black">
                    <a:tint val="75000"/>
                  </a:prstClr>
                </a:solidFill>
              </a:rPr>
              <a:pPr/>
              <a:t>2</a:t>
            </a:fld>
            <a:endParaRPr lang="en-US" dirty="0">
              <a:solidFill>
                <a:prstClr val="black">
                  <a:tint val="75000"/>
                </a:prstClr>
              </a:solidFill>
            </a:endParaRPr>
          </a:p>
        </p:txBody>
      </p:sp>
    </p:spTree>
    <p:extLst>
      <p:ext uri="{BB962C8B-B14F-4D97-AF65-F5344CB8AC3E}">
        <p14:creationId xmlns:p14="http://schemas.microsoft.com/office/powerpoint/2010/main" val="29573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Minimize Smoke Impacts</a:t>
            </a:r>
            <a:endParaRPr lang="en-US" dirty="0"/>
          </a:p>
        </p:txBody>
      </p:sp>
      <p:sp>
        <p:nvSpPr>
          <p:cNvPr id="3" name="Content Placeholder 2"/>
          <p:cNvSpPr>
            <a:spLocks noGrp="1"/>
          </p:cNvSpPr>
          <p:nvPr>
            <p:ph idx="1"/>
          </p:nvPr>
        </p:nvSpPr>
        <p:spPr>
          <a:xfrm>
            <a:off x="228600" y="1524000"/>
            <a:ext cx="8686800" cy="5029200"/>
          </a:xfrm>
        </p:spPr>
        <p:txBody>
          <a:bodyPr/>
          <a:lstStyle/>
          <a:p>
            <a:r>
              <a:rPr lang="en-US" dirty="0" smtClean="0"/>
              <a:t>Awareness of the impact </a:t>
            </a:r>
          </a:p>
          <a:p>
            <a:r>
              <a:rPr lang="en-US" dirty="0" smtClean="0"/>
              <a:t>Info about weather, burn and smoke</a:t>
            </a:r>
          </a:p>
          <a:p>
            <a:pPr lvl="1"/>
            <a:r>
              <a:rPr lang="en-US" dirty="0" smtClean="0"/>
              <a:t>helps analyze and address impact </a:t>
            </a:r>
          </a:p>
          <a:p>
            <a:r>
              <a:rPr lang="en-US" dirty="0" smtClean="0"/>
              <a:t>Notify those potentially impacted</a:t>
            </a:r>
          </a:p>
          <a:p>
            <a:r>
              <a:rPr lang="en-US" dirty="0" smtClean="0"/>
              <a:t>Actions taken can reduce impacts</a:t>
            </a:r>
          </a:p>
          <a:p>
            <a:r>
              <a:rPr lang="en-US" dirty="0" smtClean="0"/>
              <a:t>Airshed coordination</a:t>
            </a:r>
            <a:endParaRPr lang="en-US" dirty="0" smtClean="0">
              <a:solidFill>
                <a:schemeClr val="accent3">
                  <a:lumMod val="75000"/>
                </a:schemeClr>
              </a:solidFill>
            </a:endParaRPr>
          </a:p>
          <a:p>
            <a:endParaRPr lang="en-US" i="1" dirty="0" smtClean="0">
              <a:solidFill>
                <a:schemeClr val="accent3">
                  <a:lumMod val="75000"/>
                </a:schemeClr>
              </a:solidFill>
            </a:endParaRPr>
          </a:p>
          <a:p>
            <a:endParaRPr lang="en-US" dirty="0" smtClean="0"/>
          </a:p>
          <a:p>
            <a:pPr lvl="1"/>
            <a:endParaRPr lang="en-US" dirty="0"/>
          </a:p>
        </p:txBody>
      </p:sp>
      <p:sp>
        <p:nvSpPr>
          <p:cNvPr id="5" name="Slide Number Placeholder 4"/>
          <p:cNvSpPr>
            <a:spLocks noGrp="1"/>
          </p:cNvSpPr>
          <p:nvPr>
            <p:ph type="sldNum" sz="quarter" idx="12"/>
          </p:nvPr>
        </p:nvSpPr>
        <p:spPr/>
        <p:txBody>
          <a:bodyPr/>
          <a:lstStyle/>
          <a:p>
            <a:fld id="{5A73201E-BAD4-4887-93F2-D695096208A5}" type="slidenum">
              <a:rPr lang="en-US" smtClean="0">
                <a:solidFill>
                  <a:prstClr val="black">
                    <a:tint val="75000"/>
                  </a:prstClr>
                </a:solidFill>
              </a:rPr>
              <a:pPr/>
              <a:t>20</a:t>
            </a:fld>
            <a:endParaRPr lang="en-US" dirty="0">
              <a:solidFill>
                <a:prstClr val="black">
                  <a:tint val="75000"/>
                </a:prstClr>
              </a:solidFill>
            </a:endParaRPr>
          </a:p>
        </p:txBody>
      </p:sp>
    </p:spTree>
    <p:extLst>
      <p:ext uri="{BB962C8B-B14F-4D97-AF65-F5344CB8AC3E}">
        <p14:creationId xmlns:p14="http://schemas.microsoft.com/office/powerpoint/2010/main" val="36461313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Recommendations</a:t>
            </a:r>
            <a:endParaRPr lang="en-US" dirty="0"/>
          </a:p>
        </p:txBody>
      </p:sp>
      <p:sp>
        <p:nvSpPr>
          <p:cNvPr id="3" name="Content Placeholder 2"/>
          <p:cNvSpPr>
            <a:spLocks noGrp="1"/>
          </p:cNvSpPr>
          <p:nvPr>
            <p:ph idx="1"/>
          </p:nvPr>
        </p:nvSpPr>
        <p:spPr/>
        <p:txBody>
          <a:bodyPr>
            <a:normAutofit/>
          </a:bodyPr>
          <a:lstStyle/>
          <a:p>
            <a:r>
              <a:rPr lang="en-US" dirty="0" smtClean="0"/>
              <a:t>Manage to minimize impacts and prevent nonattainment</a:t>
            </a:r>
          </a:p>
          <a:p>
            <a:r>
              <a:rPr lang="en-US" dirty="0" smtClean="0"/>
              <a:t>Ensure SMP includes what is required to document activities</a:t>
            </a:r>
          </a:p>
          <a:p>
            <a:r>
              <a:rPr lang="en-US" dirty="0" smtClean="0"/>
              <a:t>Ensure all burners know what’s expected and follow the SMP</a:t>
            </a:r>
          </a:p>
          <a:p>
            <a:endParaRPr lang="en-US" dirty="0" smtClean="0"/>
          </a:p>
          <a:p>
            <a:pPr lvl="1"/>
            <a:endParaRPr lang="en-US" dirty="0" smtClean="0"/>
          </a:p>
        </p:txBody>
      </p:sp>
      <p:sp>
        <p:nvSpPr>
          <p:cNvPr id="4" name="Slide Number Placeholder 3"/>
          <p:cNvSpPr>
            <a:spLocks noGrp="1"/>
          </p:cNvSpPr>
          <p:nvPr>
            <p:ph type="sldNum" sz="quarter" idx="12"/>
          </p:nvPr>
        </p:nvSpPr>
        <p:spPr/>
        <p:txBody>
          <a:bodyPr/>
          <a:lstStyle/>
          <a:p>
            <a:fld id="{5A73201E-BAD4-4887-93F2-D695096208A5}" type="slidenum">
              <a:rPr lang="en-US" smtClean="0">
                <a:solidFill>
                  <a:prstClr val="black">
                    <a:tint val="75000"/>
                  </a:prstClr>
                </a:solidFill>
              </a:rPr>
              <a:pPr/>
              <a:t>21</a:t>
            </a:fld>
            <a:endParaRPr lang="en-US" dirty="0">
              <a:solidFill>
                <a:prstClr val="black">
                  <a:tint val="75000"/>
                </a:prstClr>
              </a:solidFill>
            </a:endParaRPr>
          </a:p>
        </p:txBody>
      </p:sp>
    </p:spTree>
    <p:extLst>
      <p:ext uri="{BB962C8B-B14F-4D97-AF65-F5344CB8AC3E}">
        <p14:creationId xmlns:p14="http://schemas.microsoft.com/office/powerpoint/2010/main" val="3613533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Questions/Discussion</a:t>
            </a:r>
            <a:endParaRPr lang="en-US" dirty="0"/>
          </a:p>
        </p:txBody>
      </p:sp>
      <p:sp>
        <p:nvSpPr>
          <p:cNvPr id="3" name="Content Placeholder 2"/>
          <p:cNvSpPr>
            <a:spLocks noGrp="1"/>
          </p:cNvSpPr>
          <p:nvPr>
            <p:ph idx="1"/>
          </p:nvPr>
        </p:nvSpPr>
        <p:spPr>
          <a:xfrm>
            <a:off x="304800" y="1219200"/>
            <a:ext cx="8229600" cy="4525963"/>
          </a:xfrm>
        </p:spPr>
        <p:txBody>
          <a:bodyPr>
            <a:normAutofit fontScale="85000" lnSpcReduction="20000"/>
          </a:bodyPr>
          <a:lstStyle/>
          <a:p>
            <a:endParaRPr lang="en-US" dirty="0" smtClean="0"/>
          </a:p>
          <a:p>
            <a:pPr marL="0" indent="0" algn="ctr">
              <a:buNone/>
            </a:pPr>
            <a:r>
              <a:rPr lang="en-US" dirty="0" smtClean="0"/>
              <a:t>Sean Hopkins,</a:t>
            </a:r>
          </a:p>
          <a:p>
            <a:pPr marL="0" indent="0" algn="ctr">
              <a:buNone/>
            </a:pPr>
            <a:r>
              <a:rPr lang="en-US" dirty="0" smtClean="0"/>
              <a:t>Central Regional Office, </a:t>
            </a:r>
          </a:p>
          <a:p>
            <a:pPr marL="0" indent="0" algn="ctr">
              <a:buNone/>
            </a:pPr>
            <a:r>
              <a:rPr lang="en-US" dirty="0" smtClean="0"/>
              <a:t>Acting Air Quality Section Manager, </a:t>
            </a:r>
          </a:p>
          <a:p>
            <a:pPr marL="0" indent="0" algn="ctr">
              <a:buNone/>
            </a:pPr>
            <a:r>
              <a:rPr lang="en-US" dirty="0" smtClean="0"/>
              <a:t>509-407-6442</a:t>
            </a:r>
          </a:p>
          <a:p>
            <a:pPr marL="0" indent="0">
              <a:buNone/>
            </a:pPr>
            <a:endParaRPr lang="en-US" dirty="0"/>
          </a:p>
          <a:p>
            <a:pPr marL="0" indent="0" algn="ctr">
              <a:buNone/>
            </a:pPr>
            <a:r>
              <a:rPr lang="en-US" dirty="0" smtClean="0"/>
              <a:t>Laurie Hulse-Moyer, </a:t>
            </a:r>
          </a:p>
          <a:p>
            <a:pPr marL="0" indent="0" algn="ctr">
              <a:buNone/>
            </a:pPr>
            <a:r>
              <a:rPr lang="en-US" dirty="0" smtClean="0"/>
              <a:t> Lacey Headquarters, Policy and Planning</a:t>
            </a:r>
          </a:p>
          <a:p>
            <a:pPr marL="0" indent="0" algn="ctr">
              <a:buNone/>
            </a:pPr>
            <a:r>
              <a:rPr lang="en-US" dirty="0" smtClean="0"/>
              <a:t>360-407-6783 </a:t>
            </a:r>
            <a:endParaRPr lang="en-US" dirty="0"/>
          </a:p>
        </p:txBody>
      </p:sp>
      <p:sp>
        <p:nvSpPr>
          <p:cNvPr id="4" name="Slide Number Placeholder 3"/>
          <p:cNvSpPr>
            <a:spLocks noGrp="1"/>
          </p:cNvSpPr>
          <p:nvPr>
            <p:ph type="sldNum" sz="quarter" idx="12"/>
          </p:nvPr>
        </p:nvSpPr>
        <p:spPr/>
        <p:txBody>
          <a:bodyPr/>
          <a:lstStyle/>
          <a:p>
            <a:fld id="{5A73201E-BAD4-4887-93F2-D695096208A5}" type="slidenum">
              <a:rPr lang="en-US" smtClean="0">
                <a:solidFill>
                  <a:prstClr val="black">
                    <a:tint val="75000"/>
                  </a:prstClr>
                </a:solidFill>
              </a:rPr>
              <a:pPr/>
              <a:t>22</a:t>
            </a:fld>
            <a:endParaRPr lang="en-US" dirty="0">
              <a:solidFill>
                <a:prstClr val="black">
                  <a:tint val="75000"/>
                </a:prstClr>
              </a:solidFill>
            </a:endParaRPr>
          </a:p>
        </p:txBody>
      </p:sp>
    </p:spTree>
    <p:extLst>
      <p:ext uri="{BB962C8B-B14F-4D97-AF65-F5344CB8AC3E}">
        <p14:creationId xmlns:p14="http://schemas.microsoft.com/office/powerpoint/2010/main" val="9316724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Future of Smoke Management in WA</a:t>
            </a:r>
            <a:endParaRPr lang="en-US" sz="3600" dirty="0"/>
          </a:p>
        </p:txBody>
      </p:sp>
      <p:sp>
        <p:nvSpPr>
          <p:cNvPr id="3" name="Content Placeholder 2"/>
          <p:cNvSpPr>
            <a:spLocks noGrp="1"/>
          </p:cNvSpPr>
          <p:nvPr>
            <p:ph idx="1"/>
          </p:nvPr>
        </p:nvSpPr>
        <p:spPr/>
        <p:txBody>
          <a:bodyPr>
            <a:normAutofit/>
          </a:bodyPr>
          <a:lstStyle/>
          <a:p>
            <a:r>
              <a:rPr lang="en-US" dirty="0" smtClean="0"/>
              <a:t>Ecology Role in the State SMP</a:t>
            </a:r>
          </a:p>
          <a:p>
            <a:r>
              <a:rPr lang="en-US" dirty="0" smtClean="0"/>
              <a:t>Overview of Ecology Smoke Program</a:t>
            </a:r>
          </a:p>
          <a:p>
            <a:r>
              <a:rPr lang="en-US" dirty="0" smtClean="0"/>
              <a:t>Intro Pollution Prevention Programs</a:t>
            </a:r>
          </a:p>
          <a:p>
            <a:r>
              <a:rPr lang="en-US" dirty="0" smtClean="0"/>
              <a:t>Highlight Areas of concern </a:t>
            </a:r>
          </a:p>
          <a:p>
            <a:r>
              <a:rPr lang="en-US" dirty="0" smtClean="0"/>
              <a:t>Prevent </a:t>
            </a:r>
            <a:r>
              <a:rPr lang="en-US" dirty="0"/>
              <a:t>N</a:t>
            </a:r>
            <a:r>
              <a:rPr lang="en-US" dirty="0" smtClean="0"/>
              <a:t>on Attainment</a:t>
            </a:r>
            <a:endParaRPr lang="en-US" dirty="0"/>
          </a:p>
        </p:txBody>
      </p:sp>
      <p:sp>
        <p:nvSpPr>
          <p:cNvPr id="4" name="TextBox 3"/>
          <p:cNvSpPr txBox="1"/>
          <p:nvPr/>
        </p:nvSpPr>
        <p:spPr>
          <a:xfrm>
            <a:off x="1676400" y="5871925"/>
            <a:ext cx="7471954" cy="369332"/>
          </a:xfrm>
          <a:prstGeom prst="rect">
            <a:avLst/>
          </a:prstGeom>
          <a:noFill/>
        </p:spPr>
        <p:txBody>
          <a:bodyPr wrap="square" rtlCol="0">
            <a:spAutoFit/>
          </a:bodyPr>
          <a:lstStyle/>
          <a:p>
            <a:pPr algn="ctr"/>
            <a:r>
              <a:rPr lang="en-US" dirty="0" smtClean="0"/>
              <a:t>Sean Hopkins, Acting Central Regional Office Section Manager, Smoke Lead </a:t>
            </a:r>
            <a:endParaRPr lang="en-US" dirty="0"/>
          </a:p>
        </p:txBody>
      </p:sp>
      <p:sp>
        <p:nvSpPr>
          <p:cNvPr id="5" name="Slide Number Placeholder 4"/>
          <p:cNvSpPr>
            <a:spLocks noGrp="1"/>
          </p:cNvSpPr>
          <p:nvPr>
            <p:ph type="sldNum" sz="quarter" idx="12"/>
          </p:nvPr>
        </p:nvSpPr>
        <p:spPr/>
        <p:txBody>
          <a:bodyPr/>
          <a:lstStyle/>
          <a:p>
            <a:fld id="{5A73201E-BAD4-4887-93F2-D695096208A5}" type="slidenum">
              <a:rPr lang="en-US" smtClean="0">
                <a:solidFill>
                  <a:prstClr val="black">
                    <a:tint val="75000"/>
                  </a:prstClr>
                </a:solidFill>
              </a:rPr>
              <a:pPr/>
              <a:t>3</a:t>
            </a:fld>
            <a:endParaRPr lang="en-US" dirty="0">
              <a:solidFill>
                <a:prstClr val="black">
                  <a:tint val="75000"/>
                </a:prstClr>
              </a:solidFill>
            </a:endParaRPr>
          </a:p>
        </p:txBody>
      </p:sp>
    </p:spTree>
    <p:extLst>
      <p:ext uri="{BB962C8B-B14F-4D97-AF65-F5344CB8AC3E}">
        <p14:creationId xmlns:p14="http://schemas.microsoft.com/office/powerpoint/2010/main" val="33318379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Ecology’s Role in SMP</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Partner in Developing Plan</a:t>
            </a:r>
          </a:p>
          <a:p>
            <a:r>
              <a:rPr lang="en-US" dirty="0"/>
              <a:t>D</a:t>
            </a:r>
            <a:r>
              <a:rPr lang="en-US" dirty="0" smtClean="0"/>
              <a:t>oes not apply to AG or Open Burning</a:t>
            </a:r>
          </a:p>
          <a:p>
            <a:r>
              <a:rPr lang="en-US" dirty="0" smtClean="0"/>
              <a:t>Initially establish Designated Areas</a:t>
            </a:r>
          </a:p>
          <a:p>
            <a:r>
              <a:rPr lang="en-US" dirty="0" smtClean="0"/>
              <a:t>Air Quality Standards</a:t>
            </a:r>
          </a:p>
          <a:p>
            <a:r>
              <a:rPr lang="en-US" dirty="0" smtClean="0"/>
              <a:t>Monitoring</a:t>
            </a:r>
          </a:p>
          <a:p>
            <a:r>
              <a:rPr lang="en-US" dirty="0" smtClean="0"/>
              <a:t>Notify for AQ Burn Bans</a:t>
            </a:r>
          </a:p>
          <a:p>
            <a:r>
              <a:rPr lang="en-US" dirty="0" smtClean="0"/>
              <a:t>SIP &amp; Exceptional Events</a:t>
            </a:r>
          </a:p>
          <a:p>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5A73201E-BAD4-4887-93F2-D695096208A5}" type="slidenum">
              <a:rPr lang="en-US" smtClean="0">
                <a:solidFill>
                  <a:prstClr val="black">
                    <a:tint val="75000"/>
                  </a:prstClr>
                </a:solidFill>
              </a:rPr>
              <a:pPr/>
              <a:t>4</a:t>
            </a:fld>
            <a:endParaRPr lang="en-US" dirty="0">
              <a:solidFill>
                <a:prstClr val="black">
                  <a:tint val="75000"/>
                </a:prstClr>
              </a:solidFill>
            </a:endParaRPr>
          </a:p>
        </p:txBody>
      </p:sp>
    </p:spTree>
    <p:extLst>
      <p:ext uri="{BB962C8B-B14F-4D97-AF65-F5344CB8AC3E}">
        <p14:creationId xmlns:p14="http://schemas.microsoft.com/office/powerpoint/2010/main" val="20373752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Ecology’s Smoke Program</a:t>
            </a:r>
            <a:endParaRPr lang="en-US" dirty="0"/>
          </a:p>
        </p:txBody>
      </p:sp>
      <p:sp>
        <p:nvSpPr>
          <p:cNvPr id="3" name="Content Placeholder 2"/>
          <p:cNvSpPr>
            <a:spLocks noGrp="1"/>
          </p:cNvSpPr>
          <p:nvPr>
            <p:ph idx="1"/>
          </p:nvPr>
        </p:nvSpPr>
        <p:spPr/>
        <p:txBody>
          <a:bodyPr>
            <a:normAutofit/>
          </a:bodyPr>
          <a:lstStyle/>
          <a:p>
            <a:r>
              <a:rPr lang="en-US" dirty="0" smtClean="0"/>
              <a:t>Ecology Jurisdiction</a:t>
            </a:r>
          </a:p>
          <a:p>
            <a:r>
              <a:rPr lang="en-US" dirty="0" smtClean="0"/>
              <a:t>Issue Permits</a:t>
            </a:r>
          </a:p>
          <a:p>
            <a:r>
              <a:rPr lang="en-US" dirty="0" smtClean="0"/>
              <a:t>Daily </a:t>
            </a:r>
            <a:r>
              <a:rPr lang="en-US" dirty="0"/>
              <a:t>B</a:t>
            </a:r>
            <a:r>
              <a:rPr lang="en-US" dirty="0" smtClean="0"/>
              <a:t>urn Decision</a:t>
            </a:r>
          </a:p>
          <a:p>
            <a:r>
              <a:rPr lang="en-US" dirty="0" smtClean="0"/>
              <a:t>Issue Air Quality Burn Bans</a:t>
            </a:r>
          </a:p>
          <a:p>
            <a:r>
              <a:rPr lang="en-US" dirty="0" smtClean="0"/>
              <a:t>Track Smoke Complaints</a:t>
            </a:r>
          </a:p>
          <a:p>
            <a:r>
              <a:rPr lang="en-US" dirty="0" smtClean="0"/>
              <a:t>Enforcement Actions</a:t>
            </a:r>
          </a:p>
          <a:p>
            <a:pPr marL="0" indent="0">
              <a:buNone/>
            </a:pPr>
            <a:endParaRPr lang="en-US" sz="3200" dirty="0" smtClean="0"/>
          </a:p>
        </p:txBody>
      </p:sp>
    </p:spTree>
    <p:extLst>
      <p:ext uri="{BB962C8B-B14F-4D97-AF65-F5344CB8AC3E}">
        <p14:creationId xmlns:p14="http://schemas.microsoft.com/office/powerpoint/2010/main" val="33989753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5017" y="255362"/>
            <a:ext cx="8243757" cy="5840638"/>
          </a:xfrm>
        </p:spPr>
      </p:pic>
      <p:sp>
        <p:nvSpPr>
          <p:cNvPr id="3" name="Slide Number Placeholder 2"/>
          <p:cNvSpPr>
            <a:spLocks noGrp="1"/>
          </p:cNvSpPr>
          <p:nvPr>
            <p:ph type="sldNum" sz="quarter" idx="12"/>
          </p:nvPr>
        </p:nvSpPr>
        <p:spPr/>
        <p:txBody>
          <a:bodyPr/>
          <a:lstStyle/>
          <a:p>
            <a:fld id="{5A73201E-BAD4-4887-93F2-D695096208A5}" type="slidenum">
              <a:rPr lang="en-US" smtClean="0">
                <a:solidFill>
                  <a:prstClr val="black">
                    <a:tint val="75000"/>
                  </a:prstClr>
                </a:solidFill>
              </a:rPr>
              <a:pPr/>
              <a:t>6</a:t>
            </a:fld>
            <a:endParaRPr lang="en-US" dirty="0">
              <a:solidFill>
                <a:prstClr val="black">
                  <a:tint val="75000"/>
                </a:prstClr>
              </a:solidFill>
            </a:endParaRPr>
          </a:p>
        </p:txBody>
      </p:sp>
    </p:spTree>
    <p:extLst>
      <p:ext uri="{BB962C8B-B14F-4D97-AF65-F5344CB8AC3E}">
        <p14:creationId xmlns:p14="http://schemas.microsoft.com/office/powerpoint/2010/main" val="12263175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5" name="Chart 2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74638"/>
            <a:ext cx="9448800" cy="585152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5A73201E-BAD4-4887-93F2-D695096208A5}" type="slidenum">
              <a:rPr lang="en-US" smtClean="0">
                <a:solidFill>
                  <a:prstClr val="black">
                    <a:tint val="75000"/>
                  </a:prstClr>
                </a:solidFill>
              </a:rPr>
              <a:pPr/>
              <a:t>7</a:t>
            </a:fld>
            <a:endParaRPr lang="en-US" dirty="0">
              <a:solidFill>
                <a:prstClr val="black">
                  <a:tint val="75000"/>
                </a:prstClr>
              </a:solidFill>
            </a:endParaRPr>
          </a:p>
        </p:txBody>
      </p:sp>
    </p:spTree>
    <p:extLst>
      <p:ext uri="{BB962C8B-B14F-4D97-AF65-F5344CB8AC3E}">
        <p14:creationId xmlns:p14="http://schemas.microsoft.com/office/powerpoint/2010/main" val="15760340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rotWithShape="1">
          <a:blip r:embed="rId3"/>
          <a:srcRect l="18432" t="11785" r="22220" b="22553"/>
          <a:stretch/>
        </p:blipFill>
        <p:spPr>
          <a:xfrm>
            <a:off x="381000" y="152401"/>
            <a:ext cx="8458200" cy="6095999"/>
          </a:xfrm>
          <a:prstGeom prst="rect">
            <a:avLst/>
          </a:prstGeom>
        </p:spPr>
      </p:pic>
      <p:sp>
        <p:nvSpPr>
          <p:cNvPr id="3" name="Slide Number Placeholder 2"/>
          <p:cNvSpPr>
            <a:spLocks noGrp="1"/>
          </p:cNvSpPr>
          <p:nvPr>
            <p:ph type="sldNum" sz="quarter" idx="12"/>
          </p:nvPr>
        </p:nvSpPr>
        <p:spPr/>
        <p:txBody>
          <a:bodyPr/>
          <a:lstStyle/>
          <a:p>
            <a:fld id="{5A73201E-BAD4-4887-93F2-D695096208A5}" type="slidenum">
              <a:rPr lang="en-US" smtClean="0">
                <a:solidFill>
                  <a:prstClr val="black">
                    <a:tint val="75000"/>
                  </a:prstClr>
                </a:solidFill>
              </a:rPr>
              <a:pPr/>
              <a:t>8</a:t>
            </a:fld>
            <a:endParaRPr lang="en-US" dirty="0">
              <a:solidFill>
                <a:prstClr val="black">
                  <a:tint val="75000"/>
                </a:prstClr>
              </a:solidFill>
            </a:endParaRPr>
          </a:p>
        </p:txBody>
      </p:sp>
    </p:spTree>
    <p:extLst>
      <p:ext uri="{BB962C8B-B14F-4D97-AF65-F5344CB8AC3E}">
        <p14:creationId xmlns:p14="http://schemas.microsoft.com/office/powerpoint/2010/main" val="31828191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Other Ecology Smoke Mgmt. Programs</a:t>
            </a:r>
            <a:endParaRPr lang="en-US" dirty="0"/>
          </a:p>
        </p:txBody>
      </p:sp>
      <p:sp>
        <p:nvSpPr>
          <p:cNvPr id="3" name="Content Placeholder 2"/>
          <p:cNvSpPr>
            <a:spLocks noGrp="1"/>
          </p:cNvSpPr>
          <p:nvPr>
            <p:ph idx="1"/>
          </p:nvPr>
        </p:nvSpPr>
        <p:spPr/>
        <p:txBody>
          <a:bodyPr>
            <a:normAutofit lnSpcReduction="10000"/>
          </a:bodyPr>
          <a:lstStyle/>
          <a:p>
            <a:pPr>
              <a:lnSpc>
                <a:spcPct val="150000"/>
              </a:lnSpc>
            </a:pPr>
            <a:r>
              <a:rPr lang="en-US" dirty="0" smtClean="0"/>
              <a:t>Woodstove Exchange and Bounty</a:t>
            </a:r>
          </a:p>
          <a:p>
            <a:pPr>
              <a:lnSpc>
                <a:spcPct val="150000"/>
              </a:lnSpc>
            </a:pPr>
            <a:r>
              <a:rPr lang="en-US" dirty="0" smtClean="0"/>
              <a:t>Educational/Outreach</a:t>
            </a:r>
          </a:p>
          <a:p>
            <a:pPr>
              <a:lnSpc>
                <a:spcPct val="150000"/>
              </a:lnSpc>
            </a:pPr>
            <a:r>
              <a:rPr lang="en-US" dirty="0" smtClean="0"/>
              <a:t>Local Chipping Events</a:t>
            </a:r>
            <a:endParaRPr lang="en-US" dirty="0"/>
          </a:p>
          <a:p>
            <a:pPr>
              <a:lnSpc>
                <a:spcPct val="150000"/>
              </a:lnSpc>
            </a:pPr>
            <a:r>
              <a:rPr lang="en-US" dirty="0" smtClean="0"/>
              <a:t>Wildfire Smoke Blog</a:t>
            </a:r>
          </a:p>
          <a:p>
            <a:pPr>
              <a:lnSpc>
                <a:spcPct val="150000"/>
              </a:lnSpc>
            </a:pPr>
            <a:r>
              <a:rPr lang="en-US" dirty="0" smtClean="0"/>
              <a:t>Prevent Non-Attainment</a:t>
            </a:r>
            <a:endParaRPr lang="en-US" dirty="0"/>
          </a:p>
        </p:txBody>
      </p:sp>
      <p:sp>
        <p:nvSpPr>
          <p:cNvPr id="4" name="Slide Number Placeholder 3"/>
          <p:cNvSpPr>
            <a:spLocks noGrp="1"/>
          </p:cNvSpPr>
          <p:nvPr>
            <p:ph type="sldNum" sz="quarter" idx="12"/>
          </p:nvPr>
        </p:nvSpPr>
        <p:spPr/>
        <p:txBody>
          <a:bodyPr/>
          <a:lstStyle/>
          <a:p>
            <a:fld id="{5A73201E-BAD4-4887-93F2-D695096208A5}" type="slidenum">
              <a:rPr lang="en-US" smtClean="0">
                <a:solidFill>
                  <a:prstClr val="black">
                    <a:tint val="75000"/>
                  </a:prstClr>
                </a:solidFill>
              </a:rPr>
              <a:pPr/>
              <a:t>9</a:t>
            </a:fld>
            <a:endParaRPr lang="en-US" dirty="0">
              <a:solidFill>
                <a:prstClr val="black">
                  <a:tint val="75000"/>
                </a:prstClr>
              </a:solidFill>
            </a:endParaRPr>
          </a:p>
        </p:txBody>
      </p:sp>
    </p:spTree>
    <p:extLst>
      <p:ext uri="{BB962C8B-B14F-4D97-AF65-F5344CB8AC3E}">
        <p14:creationId xmlns:p14="http://schemas.microsoft.com/office/powerpoint/2010/main" val="42787885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Category xmlns="13ca7600-3bff-434a-a5d1-dfd04fb39ad7">Templates</Category>
    <Lead_x0020_Person xmlns="13ca7600-3bff-434a-a5d1-dfd04fb39ad7">
      <UserInfo>
        <DisplayName/>
        <AccountId xsi:nil="true"/>
        <AccountType/>
      </UserInfo>
    </Lead_x0020_Person>
    <Program xmlns="13ca7600-3bff-434a-a5d1-dfd04fb39ad7" xsi:nil="true"/>
    <Archived xmlns="13ca7600-3bff-434a-a5d1-dfd04fb39ad7">false</Archived>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710CB2479D91A4792A1A99B37BFEC01" ma:contentTypeVersion="4" ma:contentTypeDescription="Create a new document." ma:contentTypeScope="" ma:versionID="307a11c6d81e7bd0c699592d1dec9eee">
  <xsd:schema xmlns:xsd="http://www.w3.org/2001/XMLSchema" xmlns:xs="http://www.w3.org/2001/XMLSchema" xmlns:p="http://schemas.microsoft.com/office/2006/metadata/properties" xmlns:ns2="13ca7600-3bff-434a-a5d1-dfd04fb39ad7" targetNamespace="http://schemas.microsoft.com/office/2006/metadata/properties" ma:root="true" ma:fieldsID="2486084910b162060a2d388c340c70b3" ns2:_="">
    <xsd:import namespace="13ca7600-3bff-434a-a5d1-dfd04fb39ad7"/>
    <xsd:element name="properties">
      <xsd:complexType>
        <xsd:sequence>
          <xsd:element name="documentManagement">
            <xsd:complexType>
              <xsd:all>
                <xsd:element ref="ns2:Category"/>
                <xsd:element ref="ns2:Archived" minOccurs="0"/>
                <xsd:element ref="ns2:Program" minOccurs="0"/>
                <xsd:element ref="ns2:Lead_x0020_Pers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ca7600-3bff-434a-a5d1-dfd04fb39ad7" elementFormDefault="qualified">
    <xsd:import namespace="http://schemas.microsoft.com/office/2006/documentManagement/types"/>
    <xsd:import namespace="http://schemas.microsoft.com/office/infopath/2007/PartnerControls"/>
    <xsd:element name="Category" ma:index="8" ma:displayName="Category" ma:format="Dropdown" ma:internalName="Category">
      <xsd:simpleType>
        <xsd:restriction base="dms:Choice">
          <xsd:enumeration value="Sample Communication Plans"/>
          <xsd:enumeration value="Contact List - team"/>
          <xsd:enumeration value="Media Distribution Lists"/>
          <xsd:enumeration value="Issues Information"/>
          <xsd:enumeration value="Newspaper Subscriptions"/>
          <xsd:enumeration value="Program Resources"/>
          <xsd:enumeration value="Instruction Sets"/>
          <xsd:enumeration value="Historical Reference"/>
          <xsd:enumeration value="Social Media"/>
          <xsd:enumeration value="Templates"/>
        </xsd:restriction>
      </xsd:simpleType>
    </xsd:element>
    <xsd:element name="Archived" ma:index="9" nillable="true" ma:displayName="Archived" ma:default="0" ma:internalName="Archived">
      <xsd:simpleType>
        <xsd:restriction base="dms:Boolean"/>
      </xsd:simpleType>
    </xsd:element>
    <xsd:element name="Program" ma:index="10" nillable="true" ma:displayName="Program" ma:format="Dropdown" ma:internalName="Program">
      <xsd:simpleType>
        <xsd:restriction base="dms:Choice">
          <xsd:enumeration value="Air Quality Program"/>
          <xsd:enumeration value="Environmental Assessment Program"/>
          <xsd:enumeration value="Hazardous Waste &amp; Toxics Reduction Program"/>
          <xsd:enumeration value="Nuclear Waste Program"/>
          <xsd:enumeration value="Shorelands &amp; Environmental Assistance Program"/>
          <xsd:enumeration value="Spill Prevention, Preparedness, &amp; Response Program"/>
          <xsd:enumeration value="Toxics Cleanup Program"/>
          <xsd:enumeration value="Waste 2 Resources Program"/>
          <xsd:enumeration value="Water Quality Program"/>
          <xsd:enumeration value="Water Resources Program"/>
          <xsd:enumeration value="Regional Office - Central"/>
          <xsd:enumeration value="Regional Office - Eastern"/>
          <xsd:enumeration value="Regional Office - Northwest"/>
          <xsd:enumeration value="Regional Office - Southwest"/>
          <xsd:enumeration value="Office of Columbia River"/>
        </xsd:restriction>
      </xsd:simpleType>
    </xsd:element>
    <xsd:element name="Lead_x0020_Person" ma:index="11" nillable="true" ma:displayName="Lead Person" ma:list="UserInfo" ma:SharePointGroup="0" ma:internalName="Lead_x0020_Person"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B02CE9-C842-4364-B4B7-D0E6570675C7}">
  <ds:schemaRefs>
    <ds:schemaRef ds:uri="http://purl.org/dc/elements/1.1/"/>
    <ds:schemaRef ds:uri="http://purl.org/dc/terms/"/>
    <ds:schemaRef ds:uri="http://purl.org/dc/dcmitype/"/>
    <ds:schemaRef ds:uri="http://schemas.openxmlformats.org/package/2006/metadata/core-properties"/>
    <ds:schemaRef ds:uri="http://schemas.microsoft.com/office/2006/metadata/properties"/>
    <ds:schemaRef ds:uri="http://schemas.microsoft.com/office/infopath/2007/PartnerControls"/>
    <ds:schemaRef ds:uri="http://schemas.microsoft.com/office/2006/documentManagement/types"/>
    <ds:schemaRef ds:uri="13ca7600-3bff-434a-a5d1-dfd04fb39ad7"/>
    <ds:schemaRef ds:uri="http://www.w3.org/XML/1998/namespace"/>
  </ds:schemaRefs>
</ds:datastoreItem>
</file>

<file path=customXml/itemProps2.xml><?xml version="1.0" encoding="utf-8"?>
<ds:datastoreItem xmlns:ds="http://schemas.openxmlformats.org/officeDocument/2006/customXml" ds:itemID="{7E647F1A-BF02-4520-96E2-512853620FD4}">
  <ds:schemaRefs>
    <ds:schemaRef ds:uri="http://schemas.microsoft.com/sharepoint/v3/contenttype/forms"/>
  </ds:schemaRefs>
</ds:datastoreItem>
</file>

<file path=customXml/itemProps3.xml><?xml version="1.0" encoding="utf-8"?>
<ds:datastoreItem xmlns:ds="http://schemas.openxmlformats.org/officeDocument/2006/customXml" ds:itemID="{DE0B90E5-1500-421B-9620-64CD1EBE61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ca7600-3bff-434a-a5d1-dfd04fb39a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1867</TotalTime>
  <Words>2524</Words>
  <Application>Microsoft Office PowerPoint</Application>
  <PresentationFormat>On-screen Show (4:3)</PresentationFormat>
  <Paragraphs>293</Paragraphs>
  <Slides>22</Slides>
  <Notes>21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9" baseType="lpstr">
      <vt:lpstr>Adobe Kaiti Std R</vt:lpstr>
      <vt:lpstr>Arial</vt:lpstr>
      <vt:lpstr>Calibri</vt:lpstr>
      <vt:lpstr>Century Gothic</vt:lpstr>
      <vt:lpstr>Rockwell</vt:lpstr>
      <vt:lpstr>Office Theme</vt:lpstr>
      <vt:lpstr>Acrobat Document</vt:lpstr>
      <vt:lpstr>Ecology Perspective:  Air Quality Plan  and  Smoke Management Plan Connections</vt:lpstr>
      <vt:lpstr>Introduction</vt:lpstr>
      <vt:lpstr>Future of Smoke Management in WA</vt:lpstr>
      <vt:lpstr>Ecology’s Role in SMP</vt:lpstr>
      <vt:lpstr>Ecology’s Smoke Program</vt:lpstr>
      <vt:lpstr>PowerPoint Presentation</vt:lpstr>
      <vt:lpstr>PowerPoint Presentation</vt:lpstr>
      <vt:lpstr>PowerPoint Presentation</vt:lpstr>
      <vt:lpstr>Other Ecology Smoke Mgmt. Programs</vt:lpstr>
      <vt:lpstr>PowerPoint Presentation</vt:lpstr>
      <vt:lpstr>Woodstove Bounty</vt:lpstr>
      <vt:lpstr>Wood Stove Change Out </vt:lpstr>
      <vt:lpstr>PowerPoint Presentation</vt:lpstr>
      <vt:lpstr>PowerPoint Presentation</vt:lpstr>
      <vt:lpstr>SIP and Exceptional Event Rule</vt:lpstr>
      <vt:lpstr> Air Quality Standards</vt:lpstr>
      <vt:lpstr>Exceptional Event Rule</vt:lpstr>
      <vt:lpstr>Exceedance caused by Rx fire</vt:lpstr>
      <vt:lpstr>Basic Smoke Management Practices: before,  during and after the event</vt:lpstr>
      <vt:lpstr>Minimize Smoke Impacts</vt:lpstr>
      <vt:lpstr>Recommendations</vt:lpstr>
      <vt:lpstr>Questions/Discussion</vt:lpstr>
    </vt:vector>
  </TitlesOfParts>
  <Company>WA Department of Ecology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2014 PowerPoint template</dc:title>
  <dc:creator>cast461</dc:creator>
  <cp:lastModifiedBy>Hopkins, Sean (ECY)</cp:lastModifiedBy>
  <cp:revision>233</cp:revision>
  <dcterms:created xsi:type="dcterms:W3CDTF">2014-07-25T19:35:40Z</dcterms:created>
  <dcterms:modified xsi:type="dcterms:W3CDTF">2017-02-27T16:39:27Z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0x0101004710CB2479D91A4792A1A99B37BFEC01</vt:lpwstr>
  </property>
  <property fmtid="{D5CDD505-2E9C-101B-9397-08002B2CF9AE}" pid="3" name="Order">
    <vt:r8>19000</vt:r8>
  </property>
  <property fmtid="{D5CDD505-2E9C-101B-9397-08002B2CF9AE}" pid="4" name="Workgroup">
    <vt:lpwstr>--</vt:lpwstr>
  </property>
  <property fmtid="{D5CDD505-2E9C-101B-9397-08002B2CF9AE}" pid="5" name="Scope">
    <vt:lpwstr>Branding</vt:lpwstr>
  </property>
</Properties>
</file>