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26"/>
  </p:notesMasterIdLst>
  <p:sldIdLst>
    <p:sldId id="1040" r:id="rId2"/>
    <p:sldId id="1113" r:id="rId3"/>
    <p:sldId id="1045" r:id="rId4"/>
    <p:sldId id="1114" r:id="rId5"/>
    <p:sldId id="1101" r:id="rId6"/>
    <p:sldId id="1048" r:id="rId7"/>
    <p:sldId id="1049" r:id="rId8"/>
    <p:sldId id="1063" r:id="rId9"/>
    <p:sldId id="1108" r:id="rId10"/>
    <p:sldId id="1109" r:id="rId11"/>
    <p:sldId id="1121" r:id="rId12"/>
    <p:sldId id="1123" r:id="rId13"/>
    <p:sldId id="1061" r:id="rId14"/>
    <p:sldId id="1122" r:id="rId15"/>
    <p:sldId id="1106" r:id="rId16"/>
    <p:sldId id="1125" r:id="rId17"/>
    <p:sldId id="1127" r:id="rId18"/>
    <p:sldId id="1128" r:id="rId19"/>
    <p:sldId id="1117" r:id="rId20"/>
    <p:sldId id="1110" r:id="rId21"/>
    <p:sldId id="1118" r:id="rId22"/>
    <p:sldId id="1112" r:id="rId23"/>
    <p:sldId id="1119" r:id="rId24"/>
    <p:sldId id="1120" r:id="rId25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5A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2" autoAdjust="0"/>
    <p:restoredTop sz="85614" autoAdjust="0"/>
  </p:normalViewPr>
  <p:slideViewPr>
    <p:cSldViewPr>
      <p:cViewPr varScale="1">
        <p:scale>
          <a:sx n="65" d="100"/>
          <a:sy n="65" d="100"/>
        </p:scale>
        <p:origin x="153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>
        <p:scale>
          <a:sx n="80" d="100"/>
          <a:sy n="80" d="100"/>
        </p:scale>
        <p:origin x="2184" y="702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9E73FAA4-8D6E-4AFB-BD82-CF31C35B2850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233466AD-0ECD-4DE5-8D09-A1B4BB328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20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1725" y="698500"/>
            <a:ext cx="4656138" cy="34925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4" y="8846554"/>
            <a:ext cx="2971800" cy="465693"/>
          </a:xfrm>
          <a:prstGeom prst="rect">
            <a:avLst/>
          </a:prstGeom>
        </p:spPr>
        <p:txBody>
          <a:bodyPr/>
          <a:lstStyle/>
          <a:p>
            <a:fld id="{233466AD-0ECD-4DE5-8D09-A1B4BB3289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15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Spatial optimization tool, exploits landscape </a:t>
            </a:r>
            <a:r>
              <a:rPr lang="en-US" dirty="0" err="1" smtClean="0"/>
              <a:t>varition</a:t>
            </a:r>
            <a:r>
              <a:rPr lang="en-US" dirty="0" smtClean="0"/>
              <a:t> and patterns and grain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34C1E-2A98-4122-B474-2F37EA3BB87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27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466AD-0ECD-4DE5-8D09-A1B4BB3289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59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466AD-0ECD-4DE5-8D09-A1B4BB3289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75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466AD-0ECD-4DE5-8D09-A1B4BB3289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27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529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466AD-0ECD-4DE5-8D09-A1B4BB3289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28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00400"/>
            <a:ext cx="7772400" cy="457200"/>
          </a:xfrm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618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772400" cy="45720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35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5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772400" cy="45720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705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droppedImage.png"/>
          <p:cNvPicPr/>
          <p:nvPr userDrawn="1"/>
        </p:nvPicPr>
        <p:blipFill>
          <a:blip r:embed="rId2">
            <a:alphaModFix amt="12000"/>
            <a:extLst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  <a:ln w="12700">
            <a:miter lim="400000"/>
          </a:ln>
          <a:effectLst>
            <a:outerShdw blurRad="127000" dist="76200" dir="7140000" rotWithShape="0">
              <a:srgbClr val="000000">
                <a:alpha val="7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0"/>
            <a:ext cx="7772400" cy="45720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1" y="8939819"/>
            <a:ext cx="648447" cy="6899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8939820"/>
            <a:ext cx="1008600" cy="689956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335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712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B78E2AC-D433-4511-B556-FB547743C797}" type="datetimeFigureOut">
              <a:rPr lang="en-US" smtClean="0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665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772400" cy="45720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3429000" y="6569075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1" y="8939819"/>
            <a:ext cx="648447" cy="6899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8939820"/>
            <a:ext cx="1008600" cy="689956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35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555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p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772400" cy="45720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41400" y="990600"/>
            <a:ext cx="7340600" cy="5029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30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p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772400" cy="45720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41400" y="990600"/>
            <a:ext cx="7340600" cy="5029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08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alphaModFix amt="26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roppedImage.png"/>
          <p:cNvPicPr/>
          <p:nvPr userDrawn="1"/>
        </p:nvPicPr>
        <p:blipFill>
          <a:blip r:embed="rId11">
            <a:alphaModFix amt="12000"/>
            <a:extLst/>
          </a:blip>
          <a:stretch>
            <a:fillRect/>
          </a:stretch>
        </p:blipFill>
        <p:spPr>
          <a:xfrm>
            <a:off x="0" y="5255"/>
            <a:ext cx="9144000" cy="6858000"/>
          </a:xfrm>
          <a:prstGeom prst="rect">
            <a:avLst/>
          </a:prstGeom>
          <a:ln w="12700">
            <a:miter lim="400000"/>
          </a:ln>
          <a:effectLst>
            <a:outerShdw blurRad="127000" dist="76200" dir="7140000" rotWithShape="0">
              <a:srgbClr val="000000">
                <a:alpha val="75000"/>
              </a:srgbClr>
            </a:outerShdw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70" y="6313447"/>
            <a:ext cx="609600" cy="4170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664" y="6313447"/>
            <a:ext cx="1295400" cy="4286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09" y="6313447"/>
            <a:ext cx="622300" cy="444500"/>
          </a:xfrm>
          <a:prstGeom prst="rect">
            <a:avLst/>
          </a:prstGeom>
        </p:spPr>
      </p:pic>
      <p:sp>
        <p:nvSpPr>
          <p:cNvPr id="13" name="Date Placeholder 12"/>
          <p:cNvSpPr txBox="1">
            <a:spLocks/>
          </p:cNvSpPr>
          <p:nvPr userDrawn="1"/>
        </p:nvSpPr>
        <p:spPr>
          <a:xfrm>
            <a:off x="7359596" y="6416675"/>
            <a:ext cx="16002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F051C448-292D-4C23-AFE8-7BF020BEFFFD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</a:rPr>
              <a:pPr algn="ctr">
                <a:defRPr/>
              </a:pPr>
              <a:t>6/28/2016</a:t>
            </a:fld>
            <a:r>
              <a:rPr lang="en-US" sz="1200" dirty="0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</a:rPr>
              <a:t>        </a:t>
            </a:r>
            <a:fld id="{4E7B7365-ADC2-4BB8-9CD0-71FA1B185903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</a:rPr>
              <a:pPr algn="ctr">
                <a:defRPr/>
              </a:pPr>
              <a:t>‹#›</a:t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76470" y="1371600"/>
            <a:ext cx="6967330" cy="31242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0" indent="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214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3" r:id="rId2"/>
    <p:sldLayoutId id="2147483694" r:id="rId3"/>
    <p:sldLayoutId id="2147483696" r:id="rId4"/>
    <p:sldLayoutId id="2147483699" r:id="rId5"/>
    <p:sldLayoutId id="2147483700" r:id="rId6"/>
    <p:sldLayoutId id="2147483701" r:id="rId7"/>
    <p:sldLayoutId id="2147483702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77834"/>
            <a:ext cx="7772400" cy="838200"/>
          </a:xfrm>
        </p:spPr>
        <p:txBody>
          <a:bodyPr>
            <a:noAutofit/>
          </a:bodyPr>
          <a:lstStyle/>
          <a:p>
            <a:r>
              <a:rPr lang="en-US" sz="2400" dirty="0"/>
              <a:t>Prioritizing forest restoration investments and understanding management tradeoffs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66099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/>
              <a:t>Alan </a:t>
            </a:r>
            <a:r>
              <a:rPr lang="en-US" sz="1800" dirty="0"/>
              <a:t>Ager, </a:t>
            </a:r>
            <a:r>
              <a:rPr lang="en-US" sz="1800" dirty="0" smtClean="0"/>
              <a:t>Missoula </a:t>
            </a:r>
            <a:r>
              <a:rPr lang="en-US" sz="1800" dirty="0"/>
              <a:t>Fire Sciences </a:t>
            </a:r>
            <a:r>
              <a:rPr lang="en-US" sz="1800" dirty="0" smtClean="0"/>
              <a:t>Lab, Rocky Mountain Research Station, Missoula MT  aager@fs.fed.us</a:t>
            </a:r>
          </a:p>
        </p:txBody>
      </p:sp>
      <p:pic>
        <p:nvPicPr>
          <p:cNvPr id="12290" name="Picture 2" descr="http://quickienomicsblog.azurewebsites.net/wp-content/uploads/2011/07/pp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419601"/>
            <a:ext cx="3238717" cy="181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!!!!rtom\paper\figures\Pictur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2186482"/>
            <a:ext cx="3238717" cy="2233117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" r="25406" b="-2736"/>
          <a:stretch/>
        </p:blipFill>
        <p:spPr>
          <a:xfrm>
            <a:off x="4486433" y="4419599"/>
            <a:ext cx="3228502" cy="1905001"/>
          </a:xfrm>
          <a:prstGeom prst="rect">
            <a:avLst/>
          </a:prstGeom>
        </p:spPr>
      </p:pic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6337188"/>
              </p:ext>
            </p:extLst>
          </p:nvPr>
        </p:nvGraphicFramePr>
        <p:xfrm>
          <a:off x="1937566" y="3882521"/>
          <a:ext cx="1801983" cy="289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Equation" r:id="rId6" imgW="1473120" imgH="342720" progId="Equation.3">
                  <p:embed/>
                </p:oleObj>
              </mc:Choice>
              <mc:Fallback>
                <p:oleObj name="Equation" r:id="rId6" imgW="147312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7566" y="3882521"/>
                        <a:ext cx="1801983" cy="28977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7" t="21139" r="-627" b="15982"/>
          <a:stretch/>
        </p:blipFill>
        <p:spPr bwMode="auto">
          <a:xfrm>
            <a:off x="4409365" y="2180804"/>
            <a:ext cx="3286835" cy="2238796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dist="35921" dir="2700000" sx="98000" sy="98000" algn="ctr" rotWithShape="0">
              <a:schemeClr val="tx1">
                <a:lumMod val="65000"/>
                <a:lumOff val="35000"/>
              </a:schemeClr>
            </a:outerShdw>
            <a:reflection blurRad="6350" stA="50000" endA="295" endPos="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38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47914"/>
            <a:ext cx="7696200" cy="50004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Cumulative revenue by planning area for economic scenario 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311013" y="1370152"/>
            <a:ext cx="1447800" cy="304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fontAlgn="auto">
              <a:spcAft>
                <a:spcPts val="0"/>
              </a:spcAft>
            </a:pPr>
            <a:r>
              <a:rPr lang="en-US" sz="1400" dirty="0" smtClean="0">
                <a:latin typeface="+mj-lt"/>
              </a:rPr>
              <a:t>Max revenue</a:t>
            </a:r>
            <a:endParaRPr lang="en-US" sz="14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6800" y="563562"/>
            <a:ext cx="7239000" cy="19843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fontAlgn="auto">
              <a:spcAft>
                <a:spcPts val="0"/>
              </a:spcAft>
            </a:pPr>
            <a:endParaRPr lang="en-US" sz="14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5083" y="533400"/>
            <a:ext cx="7599317" cy="34369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fontAlgn="auto">
              <a:spcAft>
                <a:spcPts val="0"/>
              </a:spcAft>
            </a:pPr>
            <a:endParaRPr lang="en-US" sz="1400" dirty="0" smtClean="0">
              <a:latin typeface="+mj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/>
              </a:rPr>
              <a:t>Planning areas are optimized for revenue under a range of treatment intensities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As stands are added to the project, revenue peaks then declines  </a:t>
            </a:r>
            <a:endParaRPr lang="en-US" sz="14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29400" y="3728709"/>
            <a:ext cx="1905000" cy="34369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fontAlgn="auto">
              <a:spcAft>
                <a:spcPts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Maximum leverage at 0 revenue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096000" y="3355345"/>
            <a:ext cx="533400" cy="3733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reflection endPos="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600200" y="1829529"/>
            <a:ext cx="1295400" cy="2278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fontAlgn="auto">
              <a:spcAft>
                <a:spcPts val="0"/>
              </a:spcAft>
            </a:pPr>
            <a:r>
              <a:rPr lang="en-US" sz="1600" dirty="0" smtClean="0">
                <a:latin typeface="+mj-lt"/>
              </a:rPr>
              <a:t>Treatments generate revenues</a:t>
            </a:r>
            <a:endParaRPr lang="en-US" sz="16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600" y="1829529"/>
            <a:ext cx="1295400" cy="2278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fontAlgn="auto">
              <a:spcAft>
                <a:spcPts val="0"/>
              </a:spcAft>
            </a:pPr>
            <a:r>
              <a:rPr lang="en-US" sz="1600" dirty="0" smtClean="0">
                <a:latin typeface="+mj-lt"/>
              </a:rPr>
              <a:t>Treatments require investments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2098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Cost to create fire resilient planning areas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38199"/>
            <a:ext cx="6324600" cy="487680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81000" y="5715000"/>
            <a:ext cx="7772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Post treatment max flame length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01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Treatment area to achieve fire resiliency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544" y="685800"/>
            <a:ext cx="5998256" cy="4800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56023" y="5520813"/>
            <a:ext cx="53687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+mj-lt"/>
              </a:rPr>
              <a:t>Post treatment </a:t>
            </a:r>
            <a:r>
              <a:rPr lang="en-US" sz="2400" dirty="0" smtClean="0">
                <a:solidFill>
                  <a:prstClr val="black"/>
                </a:solidFill>
                <a:latin typeface="+mj-lt"/>
              </a:rPr>
              <a:t>maximum </a:t>
            </a:r>
            <a:r>
              <a:rPr lang="en-US" sz="2400" dirty="0">
                <a:solidFill>
                  <a:prstClr val="black"/>
                </a:solidFill>
                <a:latin typeface="+mj-lt"/>
              </a:rPr>
              <a:t>flame length</a:t>
            </a:r>
            <a:endParaRPr lang="en-US" sz="24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6556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0"/>
            <a:ext cx="7848600" cy="457200"/>
          </a:xfrm>
        </p:spPr>
        <p:txBody>
          <a:bodyPr/>
          <a:lstStyle/>
          <a:p>
            <a:r>
              <a:rPr lang="en-US" sz="2400" dirty="0" smtClean="0"/>
              <a:t>Scaling up to </a:t>
            </a:r>
            <a:r>
              <a:rPr lang="en-US" sz="2400" dirty="0" err="1" smtClean="0"/>
              <a:t>PNW</a:t>
            </a:r>
            <a:r>
              <a:rPr lang="en-US" sz="2400" dirty="0" smtClean="0"/>
              <a:t> region</a:t>
            </a:r>
            <a:endParaRPr lang="en-US" sz="2400" dirty="0"/>
          </a:p>
        </p:txBody>
      </p:sp>
      <p:pic>
        <p:nvPicPr>
          <p:cNvPr id="5" name="Picture 4" descr="C:\Users\aager\AppData\Local\Microsoft\Windows\Temporary Internet Files\Content.Word\R6WUI_ColorPPF_TEST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2"/>
            <a:ext cx="3794760" cy="2362199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 descr="C:\Users\aager\AppData\Local\Microsoft\Windows\Temporary Internet Files\Content.Word\R6TNCdepart_ColorPPF_TEST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33802"/>
            <a:ext cx="3794760" cy="2362199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40" y="1295400"/>
            <a:ext cx="3794760" cy="2362199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40" y="3733801"/>
            <a:ext cx="3794760" cy="2362199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09600" y="5410200"/>
            <a:ext cx="6629400" cy="13716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 fontAlgn="auto">
              <a:spcAft>
                <a:spcPts val="0"/>
              </a:spcAft>
            </a:pPr>
            <a:endParaRPr lang="en-US" sz="3600" dirty="0">
              <a:latin typeface="+mj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19200" y="6324600"/>
            <a:ext cx="7848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/>
              <a:t>367 planning areas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990600" y="587514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</a:rPr>
              <a:t>Tradeoffs exist at multiple scales – planning areas, forests, regions.</a:t>
            </a:r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008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464" y="1219200"/>
            <a:ext cx="7327407" cy="586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72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Application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66800"/>
            <a:ext cx="5334000" cy="4525963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 smtClean="0"/>
              <a:t>Prioritization case studies at different scales</a:t>
            </a:r>
          </a:p>
          <a:p>
            <a:pPr lvl="1"/>
            <a:r>
              <a:rPr lang="en-US" dirty="0" smtClean="0"/>
              <a:t>Restoration storylines for each national forest</a:t>
            </a:r>
          </a:p>
          <a:p>
            <a:pPr lvl="1"/>
            <a:r>
              <a:rPr lang="en-US" dirty="0" smtClean="0"/>
              <a:t>Test pace and scale assumptions in national assessments</a:t>
            </a:r>
          </a:p>
          <a:p>
            <a:pPr lvl="1"/>
            <a:r>
              <a:rPr lang="en-US" dirty="0" smtClean="0"/>
              <a:t>Analyze economic leverage to increase scale with re-investment strategies</a:t>
            </a:r>
          </a:p>
          <a:p>
            <a:pPr lvl="1"/>
            <a:r>
              <a:rPr lang="en-US" dirty="0" smtClean="0"/>
              <a:t>Optimal strategies for building fire resilient landscapes </a:t>
            </a:r>
            <a:r>
              <a:rPr lang="en-US" smtClean="0"/>
              <a:t>for beneficial fire</a:t>
            </a:r>
            <a:endParaRPr lang="en-US" dirty="0" smtClean="0"/>
          </a:p>
          <a:p>
            <a:pPr lvl="1"/>
            <a:r>
              <a:rPr lang="en-US" dirty="0" smtClean="0"/>
              <a:t>Facilitate dialog about tradeoffs  </a:t>
            </a:r>
          </a:p>
          <a:p>
            <a:pPr lvl="2"/>
            <a:r>
              <a:rPr lang="en-US" dirty="0" smtClean="0"/>
              <a:t>Compare stakeholder preferences with production frontiers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9" t="34814" r="38907" b="36751"/>
          <a:stretch>
            <a:fillRect/>
          </a:stretch>
        </p:blipFill>
        <p:spPr bwMode="auto">
          <a:xfrm>
            <a:off x="6096000" y="3352800"/>
            <a:ext cx="2667000" cy="236410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8" name="Picture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5" t="42722" r="42693" b="33225"/>
          <a:stretch/>
        </p:blipFill>
        <p:spPr bwMode="auto">
          <a:xfrm>
            <a:off x="6172200" y="914400"/>
            <a:ext cx="2660469" cy="2057400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324600" y="3048000"/>
            <a:ext cx="2286000" cy="381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32500" lnSpcReduction="20000"/>
          </a:bodyPr>
          <a:lstStyle/>
          <a:p>
            <a:pPr algn="ctr" fontAlgn="auto">
              <a:spcAft>
                <a:spcPts val="0"/>
              </a:spcAft>
            </a:pPr>
            <a:r>
              <a:rPr lang="en-US" sz="3600" dirty="0" smtClean="0">
                <a:latin typeface="+mj-lt"/>
              </a:rPr>
              <a:t>Shortages change tradeoffs</a:t>
            </a:r>
            <a:endParaRPr lang="en-US" sz="36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24600" y="5867400"/>
            <a:ext cx="2286000" cy="381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fontAlgn="auto">
              <a:spcAft>
                <a:spcPts val="0"/>
              </a:spcAft>
            </a:pPr>
            <a:r>
              <a:rPr lang="en-US" sz="1200" dirty="0" smtClean="0">
                <a:latin typeface="+mj-lt"/>
              </a:rPr>
              <a:t>Stakeholder preferences and production frontiers define feasible outcomes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592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772400" cy="457200"/>
          </a:xfrm>
        </p:spPr>
        <p:txBody>
          <a:bodyPr/>
          <a:lstStyle/>
          <a:p>
            <a:r>
              <a:rPr lang="en-US" dirty="0" err="1" smtClean="0"/>
              <a:t>ArcFuels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38200" y="868363"/>
            <a:ext cx="7086600" cy="5257800"/>
            <a:chOff x="972123" y="1395413"/>
            <a:chExt cx="7299562" cy="518795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72123" y="1395413"/>
              <a:ext cx="7299562" cy="51879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21978" y="2139342"/>
              <a:ext cx="2322513" cy="154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06913" y="3942759"/>
              <a:ext cx="3554412" cy="254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385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3759495" y="1568205"/>
            <a:ext cx="1052937" cy="52847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32146" rIns="0" bIns="32146"/>
          <a:lstStyle/>
          <a:p>
            <a:pPr algn="ctr">
              <a:spcAft>
                <a:spcPts val="703"/>
              </a:spcAft>
              <a:defRPr/>
            </a:pPr>
            <a:r>
              <a:rPr lang="en-US" sz="1100" dirty="0">
                <a:solidFill>
                  <a:schemeClr val="tx1"/>
                </a:solidFill>
                <a:latin typeface="Helvetica" panose="020B0604020202020204" pitchFamily="34" charset="0"/>
                <a:ea typeface="Arial" pitchFamily="-105" charset="0"/>
                <a:cs typeface="Helvetica" panose="020B0604020202020204" pitchFamily="34" charset="0"/>
              </a:rPr>
              <a:t>Landscape</a:t>
            </a:r>
            <a:br>
              <a:rPr lang="en-US" sz="1100" dirty="0">
                <a:solidFill>
                  <a:schemeClr val="tx1"/>
                </a:solidFill>
                <a:latin typeface="Helvetica" panose="020B0604020202020204" pitchFamily="34" charset="0"/>
                <a:ea typeface="Arial" pitchFamily="-105" charset="0"/>
                <a:cs typeface="Helvetica" panose="020B0604020202020204" pitchFamily="34" charset="0"/>
              </a:rPr>
            </a:br>
            <a:r>
              <a:rPr lang="en-US" sz="1100" dirty="0">
                <a:solidFill>
                  <a:schemeClr val="tx1"/>
                </a:solidFill>
                <a:latin typeface="Helvetica" panose="020B0604020202020204" pitchFamily="34" charset="0"/>
                <a:ea typeface="Arial" pitchFamily="-105" charset="0"/>
                <a:cs typeface="Helvetica" panose="020B0604020202020204" pitchFamily="34" charset="0"/>
              </a:rPr>
              <a:t>Feedbacks</a:t>
            </a:r>
          </a:p>
        </p:txBody>
      </p:sp>
      <p:sp>
        <p:nvSpPr>
          <p:cNvPr id="47" name="AutoShape 14"/>
          <p:cNvSpPr>
            <a:spLocks noChangeArrowheads="1"/>
          </p:cNvSpPr>
          <p:nvPr/>
        </p:nvSpPr>
        <p:spPr bwMode="auto">
          <a:xfrm rot="5412913" flipV="1">
            <a:off x="4454205" y="1607915"/>
            <a:ext cx="686556" cy="1578810"/>
          </a:xfrm>
          <a:custGeom>
            <a:avLst/>
            <a:gdLst>
              <a:gd name="G0" fmla="+- 12427 0 0"/>
              <a:gd name="G1" fmla="+- 3342 0 0"/>
              <a:gd name="G2" fmla="+- 12158 0 3342"/>
              <a:gd name="G3" fmla="+- G2 0 3342"/>
              <a:gd name="G4" fmla="*/ G3 32768 32059"/>
              <a:gd name="G5" fmla="*/ G4 1 2"/>
              <a:gd name="G6" fmla="+- 21600 0 12427"/>
              <a:gd name="G7" fmla="*/ G6 3342 6079"/>
              <a:gd name="G8" fmla="+- G7 12427 0"/>
              <a:gd name="T0" fmla="*/ 12427 w 21600"/>
              <a:gd name="T1" fmla="*/ 0 h 21600"/>
              <a:gd name="T2" fmla="*/ 12427 w 21600"/>
              <a:gd name="T3" fmla="*/ 12158 h 21600"/>
              <a:gd name="T4" fmla="*/ 2798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3342"/>
                </a:lnTo>
                <a:cubicBezTo>
                  <a:pt x="5564" y="3342"/>
                  <a:pt x="0" y="7289"/>
                  <a:pt x="0" y="12158"/>
                </a:cubicBezTo>
                <a:lnTo>
                  <a:pt x="0" y="21600"/>
                </a:lnTo>
                <a:lnTo>
                  <a:pt x="5595" y="21600"/>
                </a:lnTo>
                <a:lnTo>
                  <a:pt x="5595" y="12158"/>
                </a:lnTo>
                <a:cubicBezTo>
                  <a:pt x="5595" y="10312"/>
                  <a:pt x="8654" y="8816"/>
                  <a:pt x="12427" y="8816"/>
                </a:cubicBezTo>
                <a:lnTo>
                  <a:pt x="12427" y="12158"/>
                </a:lnTo>
                <a:close/>
              </a:path>
            </a:pathLst>
          </a:cu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64291" tIns="32146" rIns="64291" bIns="32146"/>
          <a:lstStyle/>
          <a:p>
            <a:pPr>
              <a:defRPr/>
            </a:pPr>
            <a:endParaRPr lang="en-US" sz="1100">
              <a:solidFill>
                <a:schemeClr val="bg2"/>
              </a:solidFill>
              <a:latin typeface="Arial"/>
              <a:ea typeface="Arial" pitchFamily="-105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85670" y="4572911"/>
            <a:ext cx="2794700" cy="1588465"/>
            <a:chOff x="7659620" y="6942142"/>
            <a:chExt cx="3974684" cy="2259150"/>
          </a:xfrm>
        </p:grpSpPr>
        <p:sp>
          <p:nvSpPr>
            <p:cNvPr id="46" name="AutoShape 9"/>
            <p:cNvSpPr>
              <a:spLocks noChangeArrowheads="1"/>
            </p:cNvSpPr>
            <p:nvPr/>
          </p:nvSpPr>
          <p:spPr bwMode="auto">
            <a:xfrm rot="16389189" flipH="1">
              <a:off x="7817622" y="6784140"/>
              <a:ext cx="1288471" cy="1604476"/>
            </a:xfrm>
            <a:custGeom>
              <a:avLst/>
              <a:gdLst>
                <a:gd name="G0" fmla="+- 13890 0 0"/>
                <a:gd name="G1" fmla="+- 3141 0 0"/>
                <a:gd name="G2" fmla="+- 12158 0 3141"/>
                <a:gd name="G3" fmla="+- G2 0 3141"/>
                <a:gd name="G4" fmla="*/ G3 32768 32059"/>
                <a:gd name="G5" fmla="*/ G4 1 2"/>
                <a:gd name="G6" fmla="+- 21600 0 13890"/>
                <a:gd name="G7" fmla="*/ G6 3141 6079"/>
                <a:gd name="G8" fmla="+- G7 13890 0"/>
                <a:gd name="T0" fmla="*/ 13890 w 21600"/>
                <a:gd name="T1" fmla="*/ 0 h 21600"/>
                <a:gd name="T2" fmla="*/ 13890 w 21600"/>
                <a:gd name="T3" fmla="*/ 12158 h 21600"/>
                <a:gd name="T4" fmla="*/ 3003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3890" y="0"/>
                  </a:lnTo>
                  <a:lnTo>
                    <a:pt x="13890" y="3141"/>
                  </a:lnTo>
                  <a:lnTo>
                    <a:pt x="12427" y="3141"/>
                  </a:lnTo>
                  <a:cubicBezTo>
                    <a:pt x="5564" y="3141"/>
                    <a:pt x="0" y="7178"/>
                    <a:pt x="0" y="12158"/>
                  </a:cubicBezTo>
                  <a:lnTo>
                    <a:pt x="0" y="21600"/>
                  </a:lnTo>
                  <a:lnTo>
                    <a:pt x="6006" y="21600"/>
                  </a:lnTo>
                  <a:lnTo>
                    <a:pt x="6006" y="12158"/>
                  </a:lnTo>
                  <a:cubicBezTo>
                    <a:pt x="6006" y="10423"/>
                    <a:pt x="8881" y="9017"/>
                    <a:pt x="12427" y="9017"/>
                  </a:cubicBezTo>
                  <a:lnTo>
                    <a:pt x="13890" y="9017"/>
                  </a:lnTo>
                  <a:lnTo>
                    <a:pt x="13890" y="12158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</a:gra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1100">
                <a:solidFill>
                  <a:schemeClr val="bg2"/>
                </a:solidFill>
                <a:latin typeface="Arial"/>
                <a:ea typeface="Arial" pitchFamily="-105" charset="0"/>
              </a:endParaRPr>
            </a:p>
          </p:txBody>
        </p:sp>
        <p:sp>
          <p:nvSpPr>
            <p:cNvPr id="49" name="AutoShape 7"/>
            <p:cNvSpPr>
              <a:spLocks noChangeArrowheads="1"/>
            </p:cNvSpPr>
            <p:nvPr/>
          </p:nvSpPr>
          <p:spPr bwMode="auto">
            <a:xfrm rot="5400000" flipH="1">
              <a:off x="9685563" y="7252552"/>
              <a:ext cx="1814079" cy="2083402"/>
            </a:xfrm>
            <a:custGeom>
              <a:avLst/>
              <a:gdLst>
                <a:gd name="G0" fmla="+- 14573 0 0"/>
                <a:gd name="G1" fmla="+- 3780 0 0"/>
                <a:gd name="G2" fmla="+- 12158 0 3780"/>
                <a:gd name="G3" fmla="+- G2 0 3780"/>
                <a:gd name="G4" fmla="*/ G3 32768 32059"/>
                <a:gd name="G5" fmla="*/ G4 1 2"/>
                <a:gd name="G6" fmla="+- 21600 0 14573"/>
                <a:gd name="G7" fmla="*/ G6 3780 6079"/>
                <a:gd name="G8" fmla="+- G7 14573 0"/>
                <a:gd name="T0" fmla="*/ 14573 w 21600"/>
                <a:gd name="T1" fmla="*/ 0 h 21600"/>
                <a:gd name="T2" fmla="*/ 14573 w 21600"/>
                <a:gd name="T3" fmla="*/ 12158 h 21600"/>
                <a:gd name="T4" fmla="*/ 2350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4573" y="0"/>
                  </a:lnTo>
                  <a:lnTo>
                    <a:pt x="14573" y="3780"/>
                  </a:lnTo>
                  <a:lnTo>
                    <a:pt x="12427" y="3780"/>
                  </a:lnTo>
                  <a:cubicBezTo>
                    <a:pt x="5564" y="3780"/>
                    <a:pt x="0" y="7531"/>
                    <a:pt x="0" y="12158"/>
                  </a:cubicBezTo>
                  <a:lnTo>
                    <a:pt x="0" y="21600"/>
                  </a:lnTo>
                  <a:lnTo>
                    <a:pt x="4700" y="21600"/>
                  </a:lnTo>
                  <a:lnTo>
                    <a:pt x="4700" y="12158"/>
                  </a:lnTo>
                  <a:cubicBezTo>
                    <a:pt x="4700" y="10070"/>
                    <a:pt x="8159" y="8378"/>
                    <a:pt x="12427" y="8378"/>
                  </a:cubicBezTo>
                  <a:lnTo>
                    <a:pt x="14573" y="8378"/>
                  </a:lnTo>
                  <a:lnTo>
                    <a:pt x="14573" y="12158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</a:gra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1100">
                <a:solidFill>
                  <a:schemeClr val="bg2"/>
                </a:solidFill>
                <a:latin typeface="Arial"/>
                <a:ea typeface="Arial" pitchFamily="-105" charset="0"/>
              </a:endParaRPr>
            </a:p>
          </p:txBody>
        </p:sp>
      </p:grpSp>
      <p:sp>
        <p:nvSpPr>
          <p:cNvPr id="50" name="Right Arrow Callout 49"/>
          <p:cNvSpPr/>
          <p:nvPr/>
        </p:nvSpPr>
        <p:spPr>
          <a:xfrm>
            <a:off x="1187450" y="2277556"/>
            <a:ext cx="1654616" cy="2264894"/>
          </a:xfrm>
          <a:prstGeom prst="rightArrowCallout">
            <a:avLst>
              <a:gd name="adj1" fmla="val 25000"/>
              <a:gd name="adj2" fmla="val 25000"/>
              <a:gd name="adj3" fmla="val 25664"/>
              <a:gd name="adj4" fmla="val 26224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2">
                  <a:lumMod val="10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64291" tIns="32146" rIns="64291" bIns="32146" anchor="ctr"/>
          <a:lstStyle/>
          <a:p>
            <a:pPr algn="ctr">
              <a:defRPr/>
            </a:pPr>
            <a:endParaRPr lang="en-US" sz="1100">
              <a:solidFill>
                <a:schemeClr val="bg2"/>
              </a:solidFill>
              <a:latin typeface="Arial"/>
              <a:ea typeface="Arial" pitchFamily="-105" charset="0"/>
            </a:endParaRPr>
          </a:p>
        </p:txBody>
      </p:sp>
      <p:sp>
        <p:nvSpPr>
          <p:cNvPr id="51" name="Rectangle 11"/>
          <p:cNvSpPr>
            <a:spLocks noChangeArrowheads="1"/>
          </p:cNvSpPr>
          <p:nvPr/>
        </p:nvSpPr>
        <p:spPr bwMode="auto">
          <a:xfrm>
            <a:off x="397856" y="1371600"/>
            <a:ext cx="2933182" cy="981454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</a:schemeClr>
          </a:solidFill>
          <a:ln w="25400">
            <a:solidFill>
              <a:srgbClr val="FF6600"/>
            </a:solidFill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64291" tIns="32146" rIns="64291" bIns="32146"/>
          <a:lstStyle/>
          <a:p>
            <a:pPr algn="ctr">
              <a:spcAft>
                <a:spcPts val="422"/>
              </a:spcAft>
              <a:defRPr/>
            </a:pPr>
            <a:r>
              <a:rPr lang="en-US" sz="1400" b="1" cap="small" dirty="0">
                <a:solidFill>
                  <a:schemeClr val="tx1"/>
                </a:solidFill>
                <a:latin typeface="Helvetica" panose="020B0604020202020204" pitchFamily="34" charset="0"/>
                <a:ea typeface="Arial" pitchFamily="-105" charset="0"/>
                <a:cs typeface="Helvetica" panose="020B0604020202020204" pitchFamily="34" charset="0"/>
              </a:rPr>
              <a:t>Actors</a:t>
            </a:r>
            <a:endParaRPr lang="en-US" sz="1400" cap="small" dirty="0">
              <a:solidFill>
                <a:schemeClr val="tx1"/>
              </a:solidFill>
              <a:latin typeface="Helvetica" panose="020B0604020202020204" pitchFamily="34" charset="0"/>
              <a:ea typeface="Arial" pitchFamily="-105" charset="0"/>
              <a:cs typeface="Helvetica" panose="020B0604020202020204" pitchFamily="34" charset="0"/>
            </a:endParaRPr>
          </a:p>
          <a:p>
            <a:pPr algn="ctr">
              <a:defRPr/>
            </a:pPr>
            <a:r>
              <a:rPr lang="en-US" sz="1100" dirty="0">
                <a:solidFill>
                  <a:schemeClr val="tx1"/>
                </a:solidFill>
                <a:latin typeface="Helvetica" panose="020B0604020202020204" pitchFamily="34" charset="0"/>
                <a:ea typeface="Arial" pitchFamily="-105" charset="0"/>
                <a:cs typeface="Helvetica" panose="020B0604020202020204" pitchFamily="34" charset="0"/>
              </a:rPr>
              <a:t> Decision-makers managing the landscape by selecting policies responsive to their objectives</a:t>
            </a:r>
          </a:p>
        </p:txBody>
      </p:sp>
      <p:sp>
        <p:nvSpPr>
          <p:cNvPr id="52" name="Rectangle 11"/>
          <p:cNvSpPr>
            <a:spLocks noChangeArrowheads="1"/>
          </p:cNvSpPr>
          <p:nvPr/>
        </p:nvSpPr>
        <p:spPr bwMode="auto">
          <a:xfrm>
            <a:off x="397857" y="4542451"/>
            <a:ext cx="3158811" cy="679466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</a:schemeClr>
          </a:solidFill>
          <a:ln w="25400">
            <a:solidFill>
              <a:srgbClr val="FF6600"/>
            </a:solidFill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4291" tIns="32146" rIns="64291" bIns="32146"/>
          <a:lstStyle/>
          <a:p>
            <a:pPr algn="ctr">
              <a:defRPr/>
            </a:pPr>
            <a:r>
              <a:rPr lang="en-US" sz="1400" b="1" cap="small" dirty="0">
                <a:solidFill>
                  <a:schemeClr val="tx1"/>
                </a:solidFill>
                <a:latin typeface="Helvetica" panose="020B0604020202020204" pitchFamily="34" charset="0"/>
                <a:ea typeface="Arial" pitchFamily="-105" charset="0"/>
                <a:cs typeface="Helvetica" panose="020B0604020202020204" pitchFamily="34" charset="0"/>
              </a:rPr>
              <a:t>Policies</a:t>
            </a:r>
          </a:p>
          <a:p>
            <a:pPr algn="ctr">
              <a:defRPr/>
            </a:pPr>
            <a:r>
              <a:rPr lang="en-US" sz="1100" dirty="0">
                <a:solidFill>
                  <a:schemeClr val="tx1"/>
                </a:solidFill>
                <a:latin typeface="Helvetica" panose="020B0604020202020204" pitchFamily="34" charset="0"/>
                <a:ea typeface="Arial" pitchFamily="-105" charset="0"/>
                <a:cs typeface="Helvetica" panose="020B0604020202020204" pitchFamily="34" charset="0"/>
              </a:rPr>
              <a:t>Constraints and actions defining land use management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691022" y="3032521"/>
            <a:ext cx="1428986" cy="830462"/>
          </a:xfrm>
          <a:prstGeom prst="roundRect">
            <a:avLst/>
          </a:prstGeom>
          <a:solidFill>
            <a:srgbClr val="E40CB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4291" tIns="32146" rIns="64291" bIns="32146" anchor="ctr"/>
          <a:lstStyle/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  <a:latin typeface="Helvetica" panose="020B0604020202020204" pitchFamily="34" charset="0"/>
                <a:ea typeface="Arial" pitchFamily="-105" charset="0"/>
                <a:cs typeface="Helvetica" panose="020B0604020202020204" pitchFamily="34" charset="0"/>
              </a:rPr>
              <a:t>Scenario</a:t>
            </a:r>
          </a:p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  <a:latin typeface="Helvetica" panose="020B0604020202020204" pitchFamily="34" charset="0"/>
                <a:ea typeface="Arial" pitchFamily="-105" charset="0"/>
                <a:cs typeface="Helvetica" panose="020B0604020202020204" pitchFamily="34" charset="0"/>
              </a:rPr>
              <a:t>Definition</a:t>
            </a:r>
          </a:p>
        </p:txBody>
      </p:sp>
      <p:sp>
        <p:nvSpPr>
          <p:cNvPr id="54" name="Rectangle 11"/>
          <p:cNvSpPr>
            <a:spLocks noChangeArrowheads="1"/>
          </p:cNvSpPr>
          <p:nvPr/>
        </p:nvSpPr>
        <p:spPr bwMode="auto">
          <a:xfrm>
            <a:off x="4174470" y="5490991"/>
            <a:ext cx="2541009" cy="823462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</a:schemeClr>
          </a:solidFill>
          <a:ln w="25400">
            <a:solidFill>
              <a:srgbClr val="FF6600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4291" tIns="32146" rIns="64291" bIns="32146"/>
          <a:lstStyle/>
          <a:p>
            <a:pPr algn="ctr">
              <a:spcAft>
                <a:spcPts val="703"/>
              </a:spcAft>
              <a:defRPr/>
            </a:pPr>
            <a:r>
              <a:rPr lang="en-US" sz="1400" b="1" cap="small" dirty="0">
                <a:solidFill>
                  <a:schemeClr val="tx1"/>
                </a:solidFill>
                <a:latin typeface="Helvetica" panose="020B0604020202020204" pitchFamily="34" charset="0"/>
                <a:ea typeface="Arial" pitchFamily="-105" charset="0"/>
                <a:cs typeface="Helvetica" panose="020B0604020202020204" pitchFamily="34" charset="0"/>
              </a:rPr>
              <a:t>Autonomous</a:t>
            </a:r>
            <a:r>
              <a:rPr lang="en-US" sz="1400" b="1" cap="small" dirty="0">
                <a:solidFill>
                  <a:schemeClr val="tx1"/>
                </a:solidFill>
                <a:latin typeface="Helvetica" panose="020B0604020202020204" pitchFamily="34" charset="0"/>
                <a:ea typeface="Arial" pitchFamily="-105" charset="0"/>
              </a:rPr>
              <a:t> Change Processes</a:t>
            </a:r>
          </a:p>
          <a:p>
            <a:pPr algn="ctr">
              <a:spcAft>
                <a:spcPts val="703"/>
              </a:spcAft>
              <a:defRPr/>
            </a:pPr>
            <a:r>
              <a:rPr lang="en-US" sz="1100" dirty="0">
                <a:solidFill>
                  <a:schemeClr val="tx1"/>
                </a:solidFill>
                <a:latin typeface="Helvetica" panose="020B0604020202020204" pitchFamily="34" charset="0"/>
                <a:ea typeface="Arial" pitchFamily="-105" charset="0"/>
                <a:cs typeface="Helvetica" panose="020B0604020202020204" pitchFamily="34" charset="0"/>
              </a:rPr>
              <a:t>Succession, wildfire, climate change</a:t>
            </a:r>
          </a:p>
        </p:txBody>
      </p:sp>
      <p:sp>
        <p:nvSpPr>
          <p:cNvPr id="55" name="Rectangle 11"/>
          <p:cNvSpPr>
            <a:spLocks noChangeArrowheads="1"/>
          </p:cNvSpPr>
          <p:nvPr/>
        </p:nvSpPr>
        <p:spPr bwMode="auto">
          <a:xfrm>
            <a:off x="5588172" y="1470555"/>
            <a:ext cx="3138453" cy="787044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</a:schemeClr>
          </a:solidFill>
          <a:ln w="25400">
            <a:solidFill>
              <a:srgbClr val="FF6600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4291" tIns="32146" rIns="64291" bIns="32146"/>
          <a:lstStyle/>
          <a:p>
            <a:pPr>
              <a:spcAft>
                <a:spcPts val="703"/>
              </a:spcAft>
              <a:defRPr/>
            </a:pPr>
            <a:r>
              <a:rPr lang="en-US" sz="1400" b="1" cap="small" dirty="0">
                <a:solidFill>
                  <a:schemeClr val="tx1"/>
                </a:solidFill>
                <a:latin typeface="Helvetica" panose="020B0604020202020204" pitchFamily="34" charset="0"/>
                <a:ea typeface="Arial" pitchFamily="-106" charset="0"/>
                <a:cs typeface="Helvetica" panose="020B0604020202020204" pitchFamily="34" charset="0"/>
              </a:rPr>
              <a:t>Landscape Production Models</a:t>
            </a:r>
          </a:p>
          <a:p>
            <a:pPr algn="ctr">
              <a:spcAft>
                <a:spcPts val="703"/>
              </a:spcAft>
              <a:defRPr/>
            </a:pPr>
            <a:r>
              <a:rPr lang="en-US" sz="1100" dirty="0">
                <a:solidFill>
                  <a:schemeClr val="tx1"/>
                </a:solidFill>
                <a:latin typeface="Helvetica" panose="020B0604020202020204" pitchFamily="34" charset="0"/>
                <a:ea typeface="Arial" pitchFamily="-106" charset="0"/>
                <a:cs typeface="Helvetica" panose="020B0604020202020204" pitchFamily="34" charset="0"/>
              </a:rPr>
              <a:t>Ecosystem Service &amp; Economic Productions</a:t>
            </a:r>
          </a:p>
        </p:txBody>
      </p:sp>
      <p:sp>
        <p:nvSpPr>
          <p:cNvPr id="56" name="Right Arrow 55"/>
          <p:cNvSpPr/>
          <p:nvPr/>
        </p:nvSpPr>
        <p:spPr>
          <a:xfrm>
            <a:off x="4650937" y="3108018"/>
            <a:ext cx="676888" cy="679468"/>
          </a:xfrm>
          <a:prstGeom prst="rightArrow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64291" tIns="32146" rIns="64291" bIns="32146" anchor="ctr"/>
          <a:lstStyle/>
          <a:p>
            <a:pPr algn="ctr">
              <a:defRPr/>
            </a:pPr>
            <a:endParaRPr lang="en-US">
              <a:solidFill>
                <a:schemeClr val="bg2"/>
              </a:solidFill>
              <a:latin typeface="Arial"/>
              <a:ea typeface="Arial" pitchFamily="-105" charset="0"/>
            </a:endParaRPr>
          </a:p>
        </p:txBody>
      </p:sp>
      <p:sp>
        <p:nvSpPr>
          <p:cNvPr id="57" name="AutoShape 7"/>
          <p:cNvSpPr>
            <a:spLocks noChangeArrowheads="1"/>
          </p:cNvSpPr>
          <p:nvPr/>
        </p:nvSpPr>
        <p:spPr bwMode="auto">
          <a:xfrm rot="5400000" flipH="1">
            <a:off x="7007403" y="1915732"/>
            <a:ext cx="881044" cy="1464892"/>
          </a:xfrm>
          <a:custGeom>
            <a:avLst/>
            <a:gdLst>
              <a:gd name="G0" fmla="+- 14573 0 0"/>
              <a:gd name="G1" fmla="+- 3780 0 0"/>
              <a:gd name="G2" fmla="+- 12158 0 3780"/>
              <a:gd name="G3" fmla="+- G2 0 3780"/>
              <a:gd name="G4" fmla="*/ G3 32768 32059"/>
              <a:gd name="G5" fmla="*/ G4 1 2"/>
              <a:gd name="G6" fmla="+- 21600 0 14573"/>
              <a:gd name="G7" fmla="*/ G6 3780 6079"/>
              <a:gd name="G8" fmla="+- G7 14573 0"/>
              <a:gd name="T0" fmla="*/ 14573 w 21600"/>
              <a:gd name="T1" fmla="*/ 0 h 21600"/>
              <a:gd name="T2" fmla="*/ 14573 w 21600"/>
              <a:gd name="T3" fmla="*/ 12158 h 21600"/>
              <a:gd name="T4" fmla="*/ 2350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4573" y="0"/>
                </a:lnTo>
                <a:lnTo>
                  <a:pt x="14573" y="3780"/>
                </a:lnTo>
                <a:lnTo>
                  <a:pt x="12427" y="3780"/>
                </a:lnTo>
                <a:cubicBezTo>
                  <a:pt x="5564" y="3780"/>
                  <a:pt x="0" y="7531"/>
                  <a:pt x="0" y="12158"/>
                </a:cubicBezTo>
                <a:lnTo>
                  <a:pt x="0" y="21600"/>
                </a:lnTo>
                <a:lnTo>
                  <a:pt x="4700" y="21600"/>
                </a:lnTo>
                <a:lnTo>
                  <a:pt x="4700" y="12158"/>
                </a:lnTo>
                <a:cubicBezTo>
                  <a:pt x="4700" y="10070"/>
                  <a:pt x="8159" y="8378"/>
                  <a:pt x="12427" y="8378"/>
                </a:cubicBezTo>
                <a:lnTo>
                  <a:pt x="14573" y="8378"/>
                </a:lnTo>
                <a:lnTo>
                  <a:pt x="14573" y="12158"/>
                </a:lnTo>
                <a:close/>
              </a:path>
            </a:pathLst>
          </a:cu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64291" tIns="32146" rIns="64291" bIns="32146"/>
          <a:lstStyle/>
          <a:p>
            <a:pPr>
              <a:defRPr/>
            </a:pPr>
            <a:endParaRPr lang="en-US" sz="1100">
              <a:solidFill>
                <a:schemeClr val="bg2"/>
              </a:solidFill>
              <a:latin typeface="Arial"/>
              <a:ea typeface="Arial" pitchFamily="-105" charset="0"/>
            </a:endParaRPr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2770693" y="2730536"/>
            <a:ext cx="1985278" cy="132307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B0F0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4291" tIns="32146" rIns="64291" bIns="32146"/>
          <a:lstStyle/>
          <a:p>
            <a:pPr algn="ctr">
              <a:spcAft>
                <a:spcPts val="703"/>
              </a:spcAft>
              <a:defRPr/>
            </a:pPr>
            <a:r>
              <a:rPr lang="en-US" sz="1400" b="1" dirty="0">
                <a:solidFill>
                  <a:schemeClr val="tx1"/>
                </a:solidFill>
                <a:latin typeface="Helvetica" panose="020B0604020202020204" pitchFamily="34" charset="0"/>
                <a:ea typeface="Arial" pitchFamily="-105" charset="0"/>
                <a:cs typeface="Helvetica" panose="020B0604020202020204" pitchFamily="34" charset="0"/>
              </a:rPr>
              <a:t>Multi-agent </a:t>
            </a:r>
            <a:br>
              <a:rPr lang="en-US" sz="1400" b="1" dirty="0">
                <a:solidFill>
                  <a:schemeClr val="tx1"/>
                </a:solidFill>
                <a:latin typeface="Helvetica" panose="020B0604020202020204" pitchFamily="34" charset="0"/>
                <a:ea typeface="Arial" pitchFamily="-105" charset="0"/>
                <a:cs typeface="Helvetica" panose="020B0604020202020204" pitchFamily="34" charset="0"/>
              </a:rPr>
            </a:br>
            <a:r>
              <a:rPr lang="en-US" sz="1400" b="1" dirty="0">
                <a:solidFill>
                  <a:schemeClr val="tx1"/>
                </a:solidFill>
                <a:latin typeface="Helvetica" panose="020B0604020202020204" pitchFamily="34" charset="0"/>
                <a:ea typeface="Arial" pitchFamily="-105" charset="0"/>
                <a:cs typeface="Helvetica" panose="020B0604020202020204" pitchFamily="34" charset="0"/>
              </a:rPr>
              <a:t>Decision-making</a:t>
            </a:r>
          </a:p>
          <a:p>
            <a:pPr algn="ctr">
              <a:spcAft>
                <a:spcPts val="703"/>
              </a:spcAft>
              <a:defRPr/>
            </a:pPr>
            <a:r>
              <a:rPr lang="en-US" sz="1100" dirty="0">
                <a:solidFill>
                  <a:schemeClr val="tx1"/>
                </a:solidFill>
                <a:latin typeface="Helvetica" panose="020B0604020202020204" pitchFamily="34" charset="0"/>
                <a:ea typeface="Arial" pitchFamily="-105" charset="0"/>
                <a:cs typeface="Helvetica" panose="020B0604020202020204" pitchFamily="34" charset="0"/>
              </a:rPr>
              <a:t>Select policies and generate land management decision affecting landscape</a:t>
            </a:r>
          </a:p>
        </p:txBody>
      </p:sp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0863" y="2579543"/>
            <a:ext cx="3685280" cy="2306309"/>
          </a:xfrm>
          <a:prstGeom prst="roundRect">
            <a:avLst>
              <a:gd name="adj" fmla="val 15581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20679535" lon="992326" rev="21200718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4737" y="381000"/>
            <a:ext cx="7772400" cy="762000"/>
          </a:xfrm>
        </p:spPr>
        <p:txBody>
          <a:bodyPr/>
          <a:lstStyle/>
          <a:p>
            <a:r>
              <a:rPr lang="en-US" sz="2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Agent-based landscape modeling – </a:t>
            </a:r>
            <a:r>
              <a:rPr lang="en-US" cap="small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Envision</a:t>
            </a:r>
            <a:br>
              <a:rPr lang="en-US" cap="small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Gill Sans"/>
              </a:rPr>
              <a:t/>
            </a:r>
            <a:b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Gill San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0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772400" cy="762000"/>
          </a:xfrm>
        </p:spPr>
        <p:txBody>
          <a:bodyPr/>
          <a:lstStyle/>
          <a:p>
            <a:r>
              <a:rPr lang="en-US" dirty="0" smtClean="0"/>
              <a:t>Change in fire intensity over time from increasing levels of fire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143000"/>
            <a:ext cx="7162800" cy="506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8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!POWERPOINT AND IMAGES\PHOTOS\miles  Blue-Mtns20071004_111_10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337" y="4423671"/>
            <a:ext cx="2844863" cy="18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26068" y="6352903"/>
            <a:ext cx="3581400" cy="152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fontAlgn="auto">
              <a:spcAft>
                <a:spcPts val="0"/>
              </a:spcAft>
            </a:pPr>
            <a:r>
              <a:rPr lang="en-US" sz="1100" dirty="0" smtClean="0">
                <a:latin typeface="+mj-lt"/>
              </a:rPr>
              <a:t>Photo by Miles </a:t>
            </a:r>
            <a:r>
              <a:rPr lang="en-US" sz="1100" dirty="0" err="1" smtClean="0">
                <a:latin typeface="+mj-lt"/>
              </a:rPr>
              <a:t>Hemstrom</a:t>
            </a:r>
            <a:endParaRPr lang="en-US" sz="11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152400"/>
            <a:ext cx="66294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 fontAlgn="auto">
              <a:spcAft>
                <a:spcPts val="0"/>
              </a:spcAft>
            </a:pPr>
            <a:r>
              <a:rPr lang="en-US" sz="2400" dirty="0" smtClean="0">
                <a:latin typeface="+mj-lt"/>
              </a:rPr>
              <a:t>Additional information</a:t>
            </a:r>
            <a:endParaRPr lang="en-US" sz="24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762000"/>
            <a:ext cx="8305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Ager</a:t>
            </a:r>
            <a:r>
              <a:rPr lang="en-US" sz="1400" dirty="0">
                <a:latin typeface="+mj-lt"/>
              </a:rPr>
              <a:t>, A.A., Day, M, Vogler, K.  </a:t>
            </a:r>
            <a:r>
              <a:rPr lang="en-US" sz="1400" dirty="0" smtClean="0">
                <a:latin typeface="+mj-lt"/>
              </a:rPr>
              <a:t>2016.  </a:t>
            </a:r>
            <a:r>
              <a:rPr lang="en-US" sz="1400" dirty="0">
                <a:latin typeface="+mj-lt"/>
              </a:rPr>
              <a:t>Production possibility frontiers reveal socioecological tradeoffs for restoration of fire adapted temperate forests. </a:t>
            </a:r>
            <a:r>
              <a:rPr lang="en-US" sz="1400" dirty="0" smtClean="0">
                <a:latin typeface="+mj-lt"/>
              </a:rPr>
              <a:t>Journal </a:t>
            </a:r>
            <a:r>
              <a:rPr lang="en-US" sz="1400" dirty="0">
                <a:latin typeface="+mj-lt"/>
              </a:rPr>
              <a:t>of Environmental Management 176 (2016) </a:t>
            </a:r>
            <a:r>
              <a:rPr lang="en-US" sz="1400" dirty="0" smtClean="0">
                <a:latin typeface="+mj-lt"/>
              </a:rPr>
              <a:t>157-168</a:t>
            </a:r>
          </a:p>
          <a:p>
            <a:pPr marL="285750" indent="-2857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Vogler</a:t>
            </a:r>
            <a:r>
              <a:rPr lang="en-US" sz="1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K, Ager, A.A., Day, M. Bailey, J. 2015.  Prioritization of forest restoration projects: tradeoffs between wildfire protection, ecological restoration and economic objectives. Forests: </a:t>
            </a:r>
            <a:r>
              <a:rPr lang="en-US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4403-4420</a:t>
            </a:r>
          </a:p>
          <a:p>
            <a:pPr marL="285750" lvl="0" indent="-2857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Ager</a:t>
            </a:r>
            <a:r>
              <a:rPr lang="en-US" sz="1400" dirty="0">
                <a:latin typeface="+mj-lt"/>
              </a:rPr>
              <a:t>, A. A., N. M. </a:t>
            </a:r>
            <a:r>
              <a:rPr lang="en-US" sz="1400" dirty="0" err="1">
                <a:latin typeface="+mj-lt"/>
              </a:rPr>
              <a:t>Vaillant</a:t>
            </a:r>
            <a:r>
              <a:rPr lang="en-US" sz="1400" dirty="0">
                <a:latin typeface="+mj-lt"/>
              </a:rPr>
              <a:t>, and A. McMahan. 2013. Restoration of fire in managed forests: a model to prioritize landscapes and analyze tradeoffs. Ecosphere 4:1-19</a:t>
            </a:r>
            <a:r>
              <a:rPr lang="en-US" sz="1400" dirty="0" smtClean="0">
                <a:latin typeface="+mj-lt"/>
              </a:rPr>
              <a:t>.</a:t>
            </a:r>
          </a:p>
          <a:p>
            <a:pPr marL="285750" indent="-2857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Ager</a:t>
            </a:r>
            <a:r>
              <a:rPr lang="en-US" sz="1400" dirty="0">
                <a:latin typeface="+mj-lt"/>
              </a:rPr>
              <a:t>, A. A., N. </a:t>
            </a:r>
            <a:r>
              <a:rPr lang="en-US" sz="1400" dirty="0" err="1">
                <a:latin typeface="+mj-lt"/>
              </a:rPr>
              <a:t>Vaillant</a:t>
            </a:r>
            <a:r>
              <a:rPr lang="en-US" sz="1400" dirty="0">
                <a:latin typeface="+mj-lt"/>
              </a:rPr>
              <a:t>, D. E. Owens, S. </a:t>
            </a:r>
            <a:r>
              <a:rPr lang="en-US" sz="1400" dirty="0" err="1">
                <a:latin typeface="+mj-lt"/>
              </a:rPr>
              <a:t>Brittain</a:t>
            </a:r>
            <a:r>
              <a:rPr lang="en-US" sz="1400" dirty="0">
                <a:latin typeface="+mj-lt"/>
              </a:rPr>
              <a:t>, and J. </a:t>
            </a:r>
            <a:r>
              <a:rPr lang="en-US" sz="1400" dirty="0" err="1">
                <a:latin typeface="+mj-lt"/>
              </a:rPr>
              <a:t>Hamann</a:t>
            </a:r>
            <a:r>
              <a:rPr lang="en-US" sz="1400" dirty="0">
                <a:latin typeface="+mj-lt"/>
              </a:rPr>
              <a:t>. 2012. Overview and example application of the Landscape Treatment Designer. Gen. Tech. Rep. PNW-GTR-859, USDA Forest Service, Pacific Northwest Research Station, Portland, OR</a:t>
            </a:r>
            <a:r>
              <a:rPr lang="en-US" sz="1400" dirty="0" smtClean="0">
                <a:latin typeface="+mj-lt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39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Analytical Gaps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2448835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A. Ager </a:t>
            </a:r>
            <a:fld id="{C38A15F5-44F1-4E97-B990-97577EA81E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" y="827087"/>
            <a:ext cx="5562600" cy="3211513"/>
          </a:xfrm>
        </p:spPr>
        <p:txBody>
          <a:bodyPr>
            <a:normAutofit/>
          </a:bodyPr>
          <a:lstStyle/>
          <a:p>
            <a:r>
              <a:rPr lang="en-US" sz="2000" dirty="0"/>
              <a:t>How do we </a:t>
            </a:r>
            <a:r>
              <a:rPr lang="en-US" sz="2000" dirty="0" smtClean="0"/>
              <a:t>translate assessments into </a:t>
            </a:r>
            <a:r>
              <a:rPr lang="en-US" sz="2000" dirty="0"/>
              <a:t>projects and priorities?</a:t>
            </a:r>
          </a:p>
          <a:p>
            <a:r>
              <a:rPr lang="en-US" sz="2000" dirty="0" smtClean="0"/>
              <a:t>Optimal mix </a:t>
            </a:r>
            <a:r>
              <a:rPr lang="en-US" sz="2000" dirty="0"/>
              <a:t>of restoration </a:t>
            </a:r>
            <a:r>
              <a:rPr lang="en-US" sz="2000" dirty="0" smtClean="0"/>
              <a:t>goals?</a:t>
            </a:r>
            <a:endParaRPr lang="en-US" sz="2000" dirty="0"/>
          </a:p>
          <a:p>
            <a:r>
              <a:rPr lang="en-US" sz="2000" dirty="0" smtClean="0"/>
              <a:t>Unique </a:t>
            </a:r>
            <a:r>
              <a:rPr lang="en-US" sz="2000" dirty="0"/>
              <a:t>restoration storylines on different landscapes and forests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pic>
        <p:nvPicPr>
          <p:cNvPr id="5" name="Picture 2" descr="C:\Documents and Settings\mvjohnson\Desktop\Fuels\Monitor\09Monitoring\Pelican4B\100_0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398" y="3048000"/>
            <a:ext cx="2133215" cy="1600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2" descr="C:\Documents and Settings\mvjohnson\Desktop\Fuels\Monitor\09Monitoring\Pelican4B\100_01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4667250"/>
            <a:ext cx="2133214" cy="1600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4435652" y="7576765"/>
            <a:ext cx="203975" cy="11943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49468E1-11D6-4554-BC0E-F7860213BE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16811" r="38244" b="13793"/>
          <a:stretch/>
        </p:blipFill>
        <p:spPr bwMode="auto">
          <a:xfrm>
            <a:off x="2174823" y="3581400"/>
            <a:ext cx="817848" cy="109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1" t="10991" r="35781" b="8190"/>
          <a:stretch/>
        </p:blipFill>
        <p:spPr bwMode="auto">
          <a:xfrm>
            <a:off x="2167551" y="4770120"/>
            <a:ext cx="822228" cy="109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0" t="16594" r="38567" b="14440"/>
          <a:stretch/>
        </p:blipFill>
        <p:spPr bwMode="auto">
          <a:xfrm>
            <a:off x="1219200" y="3604354"/>
            <a:ext cx="829824" cy="109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5" t="17242" r="38204" b="14439"/>
          <a:stretch/>
        </p:blipFill>
        <p:spPr bwMode="auto">
          <a:xfrm>
            <a:off x="1219200" y="4756592"/>
            <a:ext cx="804792" cy="109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AAA_Master_ papers\AAActive\!Restoration\RestoratinBM framework\paper restoration framework\Blues_20prj_HU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0" t="44800" r="46201" b="20626"/>
          <a:stretch/>
        </p:blipFill>
        <p:spPr bwMode="auto">
          <a:xfrm>
            <a:off x="4009206" y="3495930"/>
            <a:ext cx="1705794" cy="23714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145071" y="4495800"/>
            <a:ext cx="741129" cy="4237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5812071" y="4495800"/>
            <a:ext cx="741129" cy="4237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96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" y="1385313"/>
            <a:ext cx="4284823" cy="3429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06" y="1385314"/>
            <a:ext cx="4379033" cy="342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27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Efficiency of current restoration</a:t>
            </a:r>
            <a:endParaRPr lang="en-US" dirty="0"/>
          </a:p>
        </p:txBody>
      </p:sp>
      <p:pic>
        <p:nvPicPr>
          <p:cNvPr id="205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6479596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60596" y="1752600"/>
            <a:ext cx="1981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/>
              <a:t> PPF’s for the top and 20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project (and mean of top 20) compared to actual projects. 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8756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ager\AppData\Local\Microsoft\Windows\Temporary Internet Files\Content.Word\6Panel_CUMLATTAIN_OBJ_VAL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38200"/>
            <a:ext cx="5257800" cy="556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3426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228094" y="2819400"/>
            <a:ext cx="8688398" cy="994994"/>
          </a:xfrm>
          <a:prstGeom prst="rightArrow">
            <a:avLst/>
          </a:prstGeom>
          <a:gradFill flip="none" rotWithShape="1">
            <a:gsLst>
              <a:gs pos="0">
                <a:srgbClr val="FFF200"/>
              </a:gs>
              <a:gs pos="65000">
                <a:srgbClr val="FF7A00"/>
              </a:gs>
              <a:gs pos="75838">
                <a:srgbClr val="FF0E00"/>
              </a:gs>
              <a:gs pos="86000">
                <a:srgbClr val="FF0300"/>
              </a:gs>
              <a:gs pos="100000">
                <a:srgbClr val="4D0808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49669" y="3896380"/>
            <a:ext cx="1265731" cy="523220"/>
          </a:xfrm>
          <a:prstGeom prst="rect">
            <a:avLst/>
          </a:prstGeom>
          <a:solidFill>
            <a:schemeClr val="bg2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45720" rIns="45720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cs typeface="Arial" pitchFamily="34" charset="0"/>
              </a:rPr>
              <a:t>High hazard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  <a:cs typeface="Arial" pitchFamily="34" charset="0"/>
              </a:rPr>
              <a:t> fire containers</a:t>
            </a:r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457200" y="456001"/>
            <a:ext cx="7772400" cy="457200"/>
          </a:xfrm>
        </p:spPr>
        <p:txBody>
          <a:bodyPr>
            <a:noAutofit/>
          </a:bodyPr>
          <a:lstStyle/>
          <a:p>
            <a:r>
              <a:rPr lang="en-US" dirty="0" smtClean="0"/>
              <a:t>Landscape treatment patterns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6553200" y="6569075"/>
            <a:ext cx="2133600" cy="365125"/>
          </a:xfrm>
          <a:prstGeom prst="rect">
            <a:avLst/>
          </a:prstGeom>
        </p:spPr>
        <p:txBody>
          <a:bodyPr/>
          <a:lstStyle/>
          <a:p>
            <a:fld id="{92485A1D-9389-4535-B0F7-291F139B17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Picture 18" descr="DFPZ_Road_Protec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5000" y="4648200"/>
            <a:ext cx="1282800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4" name="Group 33"/>
          <p:cNvGrpSpPr/>
          <p:nvPr/>
        </p:nvGrpSpPr>
        <p:grpSpPr>
          <a:xfrm>
            <a:off x="282943" y="3657600"/>
            <a:ext cx="8632457" cy="2971800"/>
            <a:chOff x="206743" y="3890594"/>
            <a:chExt cx="8632457" cy="2971800"/>
          </a:xfrm>
        </p:grpSpPr>
        <p:sp>
          <p:nvSpPr>
            <p:cNvPr id="4" name="TextBox 3"/>
            <p:cNvSpPr txBox="1"/>
            <p:nvPr/>
          </p:nvSpPr>
          <p:spPr>
            <a:xfrm>
              <a:off x="228094" y="3966794"/>
              <a:ext cx="1146852" cy="738664"/>
            </a:xfrm>
            <a:prstGeom prst="rect">
              <a:avLst/>
            </a:prstGeom>
            <a:solidFill>
              <a:schemeClr val="bg2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45720" rIns="45720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black"/>
                  </a:solidFill>
                  <a:cs typeface="Arial" pitchFamily="34" charset="0"/>
                </a:rPr>
                <a:t>Low hazard fire containers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344170" y="3890594"/>
              <a:ext cx="1123430" cy="738664"/>
            </a:xfrm>
            <a:prstGeom prst="rect">
              <a:avLst/>
            </a:prstGeom>
            <a:solidFill>
              <a:schemeClr val="bg2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45720" rIns="45720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black"/>
                  </a:solidFill>
                  <a:cs typeface="Arial" pitchFamily="34" charset="0"/>
                </a:rPr>
                <a:t>Treatment optimization model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68652" y="3913930"/>
              <a:ext cx="1103348" cy="738664"/>
            </a:xfrm>
            <a:prstGeom prst="rect">
              <a:avLst/>
            </a:prstGeom>
            <a:solidFill>
              <a:schemeClr val="bg2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45720" rIns="45720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black"/>
                  </a:solidFill>
                  <a:cs typeface="Arial" pitchFamily="34" charset="0"/>
                </a:rPr>
                <a:t>Focused defensible </a:t>
              </a:r>
              <a:r>
                <a:rPr lang="en-US" sz="1400" dirty="0">
                  <a:solidFill>
                    <a:prstClr val="black"/>
                  </a:solidFill>
                  <a:cs typeface="Arial" pitchFamily="34" charset="0"/>
                </a:rPr>
                <a:t>fuel </a:t>
              </a:r>
              <a:r>
                <a:rPr lang="en-US" sz="1400" dirty="0" smtClean="0">
                  <a:solidFill>
                    <a:prstClr val="black"/>
                  </a:solidFill>
                  <a:cs typeface="Arial" pitchFamily="34" charset="0"/>
                </a:rPr>
                <a:t>breaks</a:t>
              </a:r>
              <a:endParaRPr lang="en-US" sz="14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76800" y="4129374"/>
              <a:ext cx="1297048" cy="523220"/>
            </a:xfrm>
            <a:prstGeom prst="rect">
              <a:avLst/>
            </a:prstGeom>
            <a:solidFill>
              <a:schemeClr val="bg2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45720" rIns="45720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black"/>
                  </a:solidFill>
                  <a:cs typeface="Arial" pitchFamily="34" charset="0"/>
                </a:rPr>
                <a:t>Dispersed </a:t>
              </a:r>
              <a:r>
                <a:rPr lang="en-US" sz="1400" dirty="0">
                  <a:solidFill>
                    <a:prstClr val="black"/>
                  </a:solidFill>
                  <a:cs typeface="Arial" pitchFamily="34" charset="0"/>
                </a:rPr>
                <a:t>fuel breaks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24000" y="3966794"/>
              <a:ext cx="1802738" cy="738664"/>
            </a:xfrm>
            <a:prstGeom prst="rect">
              <a:avLst/>
            </a:prstGeom>
            <a:solidFill>
              <a:schemeClr val="bg2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45720" rIns="45720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black"/>
                  </a:solidFill>
                  <a:cs typeface="Arial" pitchFamily="34" charset="0"/>
                </a:rPr>
                <a:t>Strategic </a:t>
              </a:r>
            </a:p>
            <a:p>
              <a:pPr algn="ctr"/>
              <a:r>
                <a:rPr lang="en-US" sz="1400" dirty="0" smtClean="0">
                  <a:solidFill>
                    <a:prstClr val="black"/>
                  </a:solidFill>
                  <a:cs typeface="Arial" pitchFamily="34" charset="0"/>
                </a:rPr>
                <a:t>Restoration of natural</a:t>
              </a:r>
              <a:br>
                <a:rPr lang="en-US" sz="1400" dirty="0" smtClean="0">
                  <a:solidFill>
                    <a:prstClr val="black"/>
                  </a:solidFill>
                  <a:cs typeface="Arial" pitchFamily="34" charset="0"/>
                </a:rPr>
              </a:br>
              <a:r>
                <a:rPr lang="en-US" sz="1400" dirty="0" smtClean="0">
                  <a:solidFill>
                    <a:prstClr val="black"/>
                  </a:solidFill>
                  <a:cs typeface="Arial" pitchFamily="34" charset="0"/>
                </a:rPr>
                <a:t> fuel breaks</a:t>
              </a:r>
            </a:p>
          </p:txBody>
        </p:sp>
        <p:pic>
          <p:nvPicPr>
            <p:cNvPr id="11" name="Picture 10" descr="Old_growth_protection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76800" y="4869990"/>
              <a:ext cx="1282800" cy="1371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Picture 11" descr="restoration_patch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6743" y="4869990"/>
              <a:ext cx="1282800" cy="1371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Picture 12" descr="hazard_tom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02491" y="4869990"/>
              <a:ext cx="1282800" cy="1371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Picture 13" descr="wui_community_protection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76600" y="4869990"/>
              <a:ext cx="1282800" cy="1371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5" name="Picture 14" descr="Old_growth_protection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6400" y="4900694"/>
              <a:ext cx="1282800" cy="1371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7" name="TextBox 16"/>
            <p:cNvSpPr txBox="1"/>
            <p:nvPr/>
          </p:nvSpPr>
          <p:spPr>
            <a:xfrm>
              <a:off x="3070525" y="6493062"/>
              <a:ext cx="5768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+mj-lt"/>
                </a:rPr>
                <a:t>Black polygons represent treatment </a:t>
              </a:r>
              <a:r>
                <a:rPr lang="en-US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  <a:latin typeface="+mj-lt"/>
                </a:rPr>
                <a:t>units</a:t>
              </a:r>
              <a:endParaRPr lang="en-US" dirty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3" name="Freeform 2"/>
            <p:cNvSpPr/>
            <p:nvPr/>
          </p:nvSpPr>
          <p:spPr>
            <a:xfrm>
              <a:off x="424071" y="5486400"/>
              <a:ext cx="685800" cy="609600"/>
            </a:xfrm>
            <a:custGeom>
              <a:avLst/>
              <a:gdLst>
                <a:gd name="connsiteX0" fmla="*/ 315311 w 788276"/>
                <a:gd name="connsiteY0" fmla="*/ 630621 h 662152"/>
                <a:gd name="connsiteX1" fmla="*/ 315311 w 788276"/>
                <a:gd name="connsiteY1" fmla="*/ 630621 h 662152"/>
                <a:gd name="connsiteX2" fmla="*/ 157656 w 788276"/>
                <a:gd name="connsiteY2" fmla="*/ 599090 h 662152"/>
                <a:gd name="connsiteX3" fmla="*/ 31531 w 788276"/>
                <a:gd name="connsiteY3" fmla="*/ 504497 h 662152"/>
                <a:gd name="connsiteX4" fmla="*/ 0 w 788276"/>
                <a:gd name="connsiteY4" fmla="*/ 378373 h 662152"/>
                <a:gd name="connsiteX5" fmla="*/ 94594 w 788276"/>
                <a:gd name="connsiteY5" fmla="*/ 220718 h 662152"/>
                <a:gd name="connsiteX6" fmla="*/ 126125 w 788276"/>
                <a:gd name="connsiteY6" fmla="*/ 63063 h 662152"/>
                <a:gd name="connsiteX7" fmla="*/ 346842 w 788276"/>
                <a:gd name="connsiteY7" fmla="*/ 31532 h 662152"/>
                <a:gd name="connsiteX8" fmla="*/ 536028 w 788276"/>
                <a:gd name="connsiteY8" fmla="*/ 0 h 662152"/>
                <a:gd name="connsiteX9" fmla="*/ 693683 w 788276"/>
                <a:gd name="connsiteY9" fmla="*/ 63063 h 662152"/>
                <a:gd name="connsiteX10" fmla="*/ 756745 w 788276"/>
                <a:gd name="connsiteY10" fmla="*/ 189187 h 662152"/>
                <a:gd name="connsiteX11" fmla="*/ 756745 w 788276"/>
                <a:gd name="connsiteY11" fmla="*/ 189187 h 662152"/>
                <a:gd name="connsiteX12" fmla="*/ 788276 w 788276"/>
                <a:gd name="connsiteY12" fmla="*/ 441435 h 662152"/>
                <a:gd name="connsiteX13" fmla="*/ 252249 w 788276"/>
                <a:gd name="connsiteY13" fmla="*/ 662152 h 662152"/>
                <a:gd name="connsiteX14" fmla="*/ 252249 w 788276"/>
                <a:gd name="connsiteY14" fmla="*/ 662152 h 662152"/>
                <a:gd name="connsiteX15" fmla="*/ 315311 w 788276"/>
                <a:gd name="connsiteY15" fmla="*/ 630621 h 66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88276" h="662152">
                  <a:moveTo>
                    <a:pt x="315311" y="630621"/>
                  </a:moveTo>
                  <a:lnTo>
                    <a:pt x="315311" y="630621"/>
                  </a:lnTo>
                  <a:lnTo>
                    <a:pt x="157656" y="599090"/>
                  </a:lnTo>
                  <a:lnTo>
                    <a:pt x="31531" y="504497"/>
                  </a:lnTo>
                  <a:lnTo>
                    <a:pt x="0" y="378373"/>
                  </a:lnTo>
                  <a:lnTo>
                    <a:pt x="94594" y="220718"/>
                  </a:lnTo>
                  <a:lnTo>
                    <a:pt x="126125" y="63063"/>
                  </a:lnTo>
                  <a:lnTo>
                    <a:pt x="346842" y="31532"/>
                  </a:lnTo>
                  <a:lnTo>
                    <a:pt x="536028" y="0"/>
                  </a:lnTo>
                  <a:lnTo>
                    <a:pt x="693683" y="63063"/>
                  </a:lnTo>
                  <a:lnTo>
                    <a:pt x="756745" y="189187"/>
                  </a:lnTo>
                  <a:lnTo>
                    <a:pt x="756745" y="189187"/>
                  </a:lnTo>
                  <a:lnTo>
                    <a:pt x="788276" y="441435"/>
                  </a:lnTo>
                  <a:lnTo>
                    <a:pt x="252249" y="662152"/>
                  </a:lnTo>
                  <a:lnTo>
                    <a:pt x="252249" y="662152"/>
                  </a:lnTo>
                  <a:lnTo>
                    <a:pt x="315311" y="630621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565809" y="5770215"/>
              <a:ext cx="162343" cy="61241"/>
            </a:xfrm>
            <a:custGeom>
              <a:avLst/>
              <a:gdLst>
                <a:gd name="connsiteX0" fmla="*/ 0 w 120770"/>
                <a:gd name="connsiteY0" fmla="*/ 17253 h 120770"/>
                <a:gd name="connsiteX1" fmla="*/ 17253 w 120770"/>
                <a:gd name="connsiteY1" fmla="*/ 120770 h 120770"/>
                <a:gd name="connsiteX2" fmla="*/ 86265 w 120770"/>
                <a:gd name="connsiteY2" fmla="*/ 103517 h 120770"/>
                <a:gd name="connsiteX3" fmla="*/ 120770 w 120770"/>
                <a:gd name="connsiteY3" fmla="*/ 34505 h 120770"/>
                <a:gd name="connsiteX4" fmla="*/ 86265 w 120770"/>
                <a:gd name="connsiteY4" fmla="*/ 0 h 120770"/>
                <a:gd name="connsiteX5" fmla="*/ 51759 w 120770"/>
                <a:gd name="connsiteY5" fmla="*/ 51758 h 120770"/>
                <a:gd name="connsiteX6" fmla="*/ 0 w 120770"/>
                <a:gd name="connsiteY6" fmla="*/ 17253 h 12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770" h="120770">
                  <a:moveTo>
                    <a:pt x="0" y="17253"/>
                  </a:moveTo>
                  <a:lnTo>
                    <a:pt x="17253" y="120770"/>
                  </a:lnTo>
                  <a:lnTo>
                    <a:pt x="86265" y="103517"/>
                  </a:lnTo>
                  <a:lnTo>
                    <a:pt x="120770" y="34505"/>
                  </a:lnTo>
                  <a:lnTo>
                    <a:pt x="86265" y="0"/>
                  </a:lnTo>
                  <a:lnTo>
                    <a:pt x="51759" y="51758"/>
                  </a:lnTo>
                  <a:lnTo>
                    <a:pt x="0" y="17253"/>
                  </a:lnTo>
                  <a:close/>
                </a:path>
              </a:pathLst>
            </a:cu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747500" y="5592518"/>
              <a:ext cx="216363" cy="122482"/>
            </a:xfrm>
            <a:custGeom>
              <a:avLst/>
              <a:gdLst>
                <a:gd name="connsiteX0" fmla="*/ 0 w 120770"/>
                <a:gd name="connsiteY0" fmla="*/ 17253 h 120770"/>
                <a:gd name="connsiteX1" fmla="*/ 17253 w 120770"/>
                <a:gd name="connsiteY1" fmla="*/ 120770 h 120770"/>
                <a:gd name="connsiteX2" fmla="*/ 86265 w 120770"/>
                <a:gd name="connsiteY2" fmla="*/ 103517 h 120770"/>
                <a:gd name="connsiteX3" fmla="*/ 120770 w 120770"/>
                <a:gd name="connsiteY3" fmla="*/ 34505 h 120770"/>
                <a:gd name="connsiteX4" fmla="*/ 86265 w 120770"/>
                <a:gd name="connsiteY4" fmla="*/ 0 h 120770"/>
                <a:gd name="connsiteX5" fmla="*/ 51759 w 120770"/>
                <a:gd name="connsiteY5" fmla="*/ 51758 h 120770"/>
                <a:gd name="connsiteX6" fmla="*/ 0 w 120770"/>
                <a:gd name="connsiteY6" fmla="*/ 17253 h 12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770" h="120770">
                  <a:moveTo>
                    <a:pt x="0" y="17253"/>
                  </a:moveTo>
                  <a:lnTo>
                    <a:pt x="17253" y="120770"/>
                  </a:lnTo>
                  <a:lnTo>
                    <a:pt x="86265" y="103517"/>
                  </a:lnTo>
                  <a:lnTo>
                    <a:pt x="120770" y="34505"/>
                  </a:lnTo>
                  <a:lnTo>
                    <a:pt x="86265" y="0"/>
                  </a:lnTo>
                  <a:lnTo>
                    <a:pt x="51759" y="51758"/>
                  </a:lnTo>
                  <a:lnTo>
                    <a:pt x="0" y="17253"/>
                  </a:lnTo>
                  <a:close/>
                </a:path>
              </a:pathLst>
            </a:cu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747500" y="5831456"/>
              <a:ext cx="216363" cy="157603"/>
            </a:xfrm>
            <a:custGeom>
              <a:avLst/>
              <a:gdLst>
                <a:gd name="connsiteX0" fmla="*/ 0 w 120770"/>
                <a:gd name="connsiteY0" fmla="*/ 17253 h 120770"/>
                <a:gd name="connsiteX1" fmla="*/ 17253 w 120770"/>
                <a:gd name="connsiteY1" fmla="*/ 120770 h 120770"/>
                <a:gd name="connsiteX2" fmla="*/ 86265 w 120770"/>
                <a:gd name="connsiteY2" fmla="*/ 103517 h 120770"/>
                <a:gd name="connsiteX3" fmla="*/ 120770 w 120770"/>
                <a:gd name="connsiteY3" fmla="*/ 34505 h 120770"/>
                <a:gd name="connsiteX4" fmla="*/ 86265 w 120770"/>
                <a:gd name="connsiteY4" fmla="*/ 0 h 120770"/>
                <a:gd name="connsiteX5" fmla="*/ 51759 w 120770"/>
                <a:gd name="connsiteY5" fmla="*/ 51758 h 120770"/>
                <a:gd name="connsiteX6" fmla="*/ 0 w 120770"/>
                <a:gd name="connsiteY6" fmla="*/ 17253 h 12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770" h="120770">
                  <a:moveTo>
                    <a:pt x="0" y="17253"/>
                  </a:moveTo>
                  <a:lnTo>
                    <a:pt x="17253" y="120770"/>
                  </a:lnTo>
                  <a:lnTo>
                    <a:pt x="86265" y="103517"/>
                  </a:lnTo>
                  <a:lnTo>
                    <a:pt x="120770" y="34505"/>
                  </a:lnTo>
                  <a:lnTo>
                    <a:pt x="86265" y="0"/>
                  </a:lnTo>
                  <a:lnTo>
                    <a:pt x="51759" y="51758"/>
                  </a:lnTo>
                  <a:lnTo>
                    <a:pt x="0" y="17253"/>
                  </a:lnTo>
                  <a:close/>
                </a:path>
              </a:pathLst>
            </a:custGeom>
            <a:solidFill>
              <a:schemeClr val="tx1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00400" y="4800600"/>
              <a:ext cx="685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>
                  <a:solidFill>
                    <a:prstClr val="black"/>
                  </a:solidFill>
                </a:rPr>
                <a:t>WUI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1992868"/>
            <a:ext cx="8229600" cy="338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+mj-lt"/>
              </a:rPr>
              <a:t>Fire </a:t>
            </a:r>
            <a:r>
              <a:rPr lang="en-US" sz="1600" dirty="0">
                <a:solidFill>
                  <a:prstClr val="black"/>
                </a:solidFill>
                <a:latin typeface="+mj-lt"/>
              </a:rPr>
              <a:t>resilient landscapes </a:t>
            </a:r>
            <a:r>
              <a:rPr lang="en-US" sz="1600" dirty="0" smtClean="0">
                <a:solidFill>
                  <a:prstClr val="black"/>
                </a:solidFill>
                <a:latin typeface="+mj-lt"/>
              </a:rPr>
              <a:t>                 Fire adapted communities         Wildfire response</a:t>
            </a:r>
          </a:p>
        </p:txBody>
      </p:sp>
      <p:sp>
        <p:nvSpPr>
          <p:cNvPr id="28" name="Down Arrow 27"/>
          <p:cNvSpPr/>
          <p:nvPr/>
        </p:nvSpPr>
        <p:spPr>
          <a:xfrm>
            <a:off x="3886200" y="2424992"/>
            <a:ext cx="416740" cy="637446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9" name="Down Arrow 28"/>
          <p:cNvSpPr/>
          <p:nvPr/>
        </p:nvSpPr>
        <p:spPr>
          <a:xfrm rot="1536432">
            <a:off x="1315630" y="2428002"/>
            <a:ext cx="416740" cy="637446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0" name="Down Arrow 29"/>
          <p:cNvSpPr/>
          <p:nvPr/>
        </p:nvSpPr>
        <p:spPr>
          <a:xfrm rot="19358842">
            <a:off x="6502549" y="2425696"/>
            <a:ext cx="416740" cy="637446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rtlCol="0" anchor="ctr">
            <a:spAutoFit/>
          </a:bodyPr>
          <a:lstStyle/>
          <a:p>
            <a:pPr algn="ctr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1000" y="3058180"/>
            <a:ext cx="868839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+mj-lt"/>
              </a:rPr>
              <a:t>Restoration              Protection                    Containment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                   </a:t>
            </a:r>
            <a:r>
              <a:rPr lang="en-US" sz="2000" dirty="0" smtClean="0">
                <a:solidFill>
                  <a:srgbClr val="4F81BD">
                    <a:lumMod val="75000"/>
                  </a:srgbClr>
                </a:solidFill>
              </a:rPr>
              <a:t>                         </a:t>
            </a:r>
            <a:endParaRPr lang="en-US" sz="2000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96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1680" r="50000"/>
          <a:stretch/>
        </p:blipFill>
        <p:spPr>
          <a:xfrm>
            <a:off x="1066800" y="914400"/>
            <a:ext cx="6705600" cy="4944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6410" t="76879" r="23977" b="8001"/>
          <a:stretch/>
        </p:blipFill>
        <p:spPr>
          <a:xfrm>
            <a:off x="6096000" y="1066800"/>
            <a:ext cx="2590800" cy="1524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383230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Example restoration objectives</a:t>
            </a:r>
            <a:endParaRPr lang="en-US" dirty="0"/>
          </a:p>
        </p:txBody>
      </p:sp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46398"/>
            <a:ext cx="6934200" cy="534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54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5" t="17910" r="32556" b="14366"/>
          <a:stretch/>
        </p:blipFill>
        <p:spPr bwMode="auto">
          <a:xfrm>
            <a:off x="600891" y="2194398"/>
            <a:ext cx="2971800" cy="38254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0"/>
            <a:ext cx="7772400" cy="457200"/>
          </a:xfrm>
        </p:spPr>
        <p:txBody>
          <a:bodyPr/>
          <a:lstStyle/>
          <a:p>
            <a:r>
              <a:rPr lang="en-US" dirty="0"/>
              <a:t>The Landscape Treatment Designer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type="subTitle" idx="1"/>
          </p:nvPr>
        </p:nvSpPr>
        <p:spPr>
          <a:xfrm>
            <a:off x="190500" y="685800"/>
            <a:ext cx="8039100" cy="46482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Translates </a:t>
            </a:r>
            <a:r>
              <a:rPr lang="en-US" sz="2000" dirty="0" smtClean="0"/>
              <a:t>restoration goals </a:t>
            </a:r>
            <a:r>
              <a:rPr lang="en-US" sz="2000" dirty="0"/>
              <a:t>into </a:t>
            </a:r>
            <a:r>
              <a:rPr lang="en-US" sz="2000" dirty="0" smtClean="0"/>
              <a:t>optimized project areas and treatment units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Multiple scales (stands, watersheds, districts, forests, </a:t>
            </a:r>
            <a:r>
              <a:rPr lang="en-US" sz="2000" dirty="0" smtClean="0"/>
              <a:t>regions)</a:t>
            </a:r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752600" y="655320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1362B4-12FA-4BF8-9FD5-EFAA8A77EA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5690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49468E1-11D6-4554-BC0E-F7860213BE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194" r="32552" b="12500"/>
          <a:stretch/>
        </p:blipFill>
        <p:spPr bwMode="auto">
          <a:xfrm>
            <a:off x="5791200" y="1923451"/>
            <a:ext cx="1981860" cy="46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3733800" y="3810000"/>
            <a:ext cx="1676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1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 smtClean="0"/>
              <a:t>Priorities and tradeoffs</a:t>
            </a:r>
            <a:endParaRPr lang="en-US" sz="2400" dirty="0"/>
          </a:p>
        </p:txBody>
      </p:sp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6934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c 2"/>
          <p:cNvSpPr/>
          <p:nvPr/>
        </p:nvSpPr>
        <p:spPr>
          <a:xfrm>
            <a:off x="-1143000" y="3581400"/>
            <a:ext cx="5867400" cy="3352800"/>
          </a:xfrm>
          <a:prstGeom prst="arc">
            <a:avLst/>
          </a:prstGeom>
          <a:ln w="349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00200" y="4114800"/>
            <a:ext cx="1905000" cy="304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55000" lnSpcReduction="20000"/>
          </a:bodyPr>
          <a:lstStyle/>
          <a:p>
            <a:pPr algn="ctr" fontAlgn="auto">
              <a:spcAft>
                <a:spcPts val="0"/>
              </a:spcAft>
            </a:pPr>
            <a:r>
              <a:rPr lang="en-US" sz="1400" dirty="0" smtClean="0">
                <a:latin typeface="+mj-lt"/>
              </a:rPr>
              <a:t>Each dot represents a potential project design</a:t>
            </a:r>
            <a:endParaRPr lang="en-US" sz="14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1143000"/>
            <a:ext cx="41910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62500" lnSpcReduction="20000"/>
          </a:bodyPr>
          <a:lstStyle/>
          <a:p>
            <a:pPr algn="ctr" fontAlgn="auto">
              <a:spcAft>
                <a:spcPts val="0"/>
              </a:spcAft>
            </a:pPr>
            <a:r>
              <a:rPr lang="en-US" sz="3600" dirty="0" smtClean="0">
                <a:latin typeface="+mj-lt"/>
              </a:rPr>
              <a:t>“Production possibility frontier”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070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1850"/>
            <a:ext cx="8153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140" y="993775"/>
            <a:ext cx="3197660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3810000" y="1371600"/>
            <a:ext cx="2057400" cy="167640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562600" y="1295400"/>
            <a:ext cx="1524000" cy="312420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19667" r="22375" b="22000"/>
          <a:stretch/>
        </p:blipFill>
        <p:spPr bwMode="auto">
          <a:xfrm>
            <a:off x="6934200" y="3886200"/>
            <a:ext cx="1405531" cy="10269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22020" y="-76200"/>
            <a:ext cx="76885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Arial"/>
                <a:ea typeface="+mj-ea"/>
                <a:cs typeface="+mj-cs"/>
              </a:rPr>
              <a:t>Tradeoffs and priorities by planning area </a:t>
            </a:r>
            <a:br>
              <a:rPr lang="en-US" sz="2800" dirty="0" smtClean="0">
                <a:solidFill>
                  <a:prstClr val="black"/>
                </a:solidFill>
                <a:latin typeface="Arial"/>
                <a:ea typeface="+mj-ea"/>
                <a:cs typeface="+mj-cs"/>
              </a:rPr>
            </a:br>
            <a:r>
              <a:rPr lang="en-US" sz="2000" dirty="0" smtClean="0">
                <a:solidFill>
                  <a:prstClr val="black"/>
                </a:solidFill>
                <a:latin typeface="Arial"/>
                <a:ea typeface="+mj-ea"/>
                <a:cs typeface="+mj-cs"/>
              </a:rPr>
              <a:t>Blue </a:t>
            </a:r>
            <a:r>
              <a:rPr lang="en-US" sz="2000" dirty="0" smtClean="0">
                <a:solidFill>
                  <a:prstClr val="black"/>
                </a:solidFill>
                <a:latin typeface="Arial"/>
                <a:ea typeface="+mj-ea"/>
                <a:cs typeface="+mj-cs"/>
              </a:rPr>
              <a:t>Mountains NE Oregon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581400" y="6019800"/>
            <a:ext cx="4267200" cy="381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32500" lnSpcReduction="20000"/>
          </a:bodyPr>
          <a:lstStyle/>
          <a:p>
            <a:pPr algn="ctr" fontAlgn="auto">
              <a:spcAft>
                <a:spcPts val="0"/>
              </a:spcAft>
            </a:pPr>
            <a:r>
              <a:rPr lang="en-US" sz="3600" dirty="0" smtClean="0">
                <a:latin typeface="+mj-lt"/>
              </a:rPr>
              <a:t>Treatments simulated on 12000 acres per planning area</a:t>
            </a:r>
            <a:endParaRPr lang="en-US" sz="3600" dirty="0">
              <a:latin typeface="+mj-lt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524" y="3963253"/>
            <a:ext cx="2377441" cy="1828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01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ea typeface="+mn-ea"/>
                <a:cs typeface="+mn-cs"/>
              </a:rPr>
              <a:t>Tradeoffs and priorities by planning area </a:t>
            </a:r>
            <a:br>
              <a:rPr lang="en-US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2000" dirty="0" smtClean="0"/>
              <a:t>Blue </a:t>
            </a:r>
            <a:r>
              <a:rPr lang="en-US" sz="2000" dirty="0" smtClean="0"/>
              <a:t>Mountains NE Oregon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6858000" cy="50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7373"/>
            <a:ext cx="3962400" cy="358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3276600" y="2667000"/>
            <a:ext cx="4724400" cy="60960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00400" y="6324600"/>
            <a:ext cx="4267200" cy="381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32500" lnSpcReduction="20000"/>
          </a:bodyPr>
          <a:lstStyle/>
          <a:p>
            <a:pPr algn="ctr" fontAlgn="auto">
              <a:spcAft>
                <a:spcPts val="0"/>
              </a:spcAft>
            </a:pPr>
            <a:r>
              <a:rPr lang="en-US" sz="3600" dirty="0" smtClean="0">
                <a:latin typeface="+mj-lt"/>
              </a:rPr>
              <a:t>Treatments simulated on 12000 acres per planning area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262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0"/>
            <a:ext cx="2362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/>
              </a:rPr>
              <a:t>Map of planning areas prioritized for each restoration metric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04800"/>
            <a:ext cx="6041985" cy="5935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11" y="3962400"/>
            <a:ext cx="2377441" cy="1828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56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563562"/>
          </a:xfrm>
        </p:spPr>
        <p:txBody>
          <a:bodyPr>
            <a:noAutofit/>
          </a:bodyPr>
          <a:lstStyle/>
          <a:p>
            <a:r>
              <a:rPr lang="en-US" sz="2400" dirty="0" smtClean="0"/>
              <a:t>Cumulative revenue from different priorities at increasing scales of treatments</a:t>
            </a:r>
            <a:endParaRPr lang="en-US" sz="2400" dirty="0"/>
          </a:p>
        </p:txBody>
      </p:sp>
      <p:pic>
        <p:nvPicPr>
          <p:cNvPr id="6" name="Picture 5" descr="C:\Users\aager\AppData\Local\Microsoft\Windows\Temporary Internet Files\Content.Word\6Panel_CUMLATTAIN_OBJ_VAL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5" t="64384" r="51807" b="5480"/>
          <a:stretch/>
        </p:blipFill>
        <p:spPr bwMode="auto">
          <a:xfrm>
            <a:off x="1143000" y="914400"/>
            <a:ext cx="7010400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5056636" y="914400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/>
              </a:rPr>
              <a:t>Blue Mountains NE Oregon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4495800" y="2133600"/>
            <a:ext cx="20574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08032"/>
      </p:ext>
    </p:extLst>
  </p:cSld>
  <p:clrMapOvr>
    <a:masterClrMapping/>
  </p:clrMapOvr>
</p:sld>
</file>

<file path=ppt/theme/theme1.xml><?xml version="1.0" encoding="utf-8"?>
<a:theme xmlns:a="http://schemas.openxmlformats.org/drawingml/2006/main" name="Title_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 fontScale="70000" lnSpcReduction="20000"/>
      </a:bodyPr>
      <a:lstStyle>
        <a:defPPr algn="ctr" fontAlgn="auto">
          <a:spcAft>
            <a:spcPts val="0"/>
          </a:spcAft>
          <a:defRPr sz="3600" dirty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17530</TotalTime>
  <Words>628</Words>
  <Application>Microsoft Office PowerPoint</Application>
  <PresentationFormat>On-screen Show (4:3)</PresentationFormat>
  <Paragraphs>94</Paragraphs>
  <Slides>24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Garamond</vt:lpstr>
      <vt:lpstr>Gill Sans</vt:lpstr>
      <vt:lpstr>Helvetica</vt:lpstr>
      <vt:lpstr>Times New Roman</vt:lpstr>
      <vt:lpstr>Title_Master</vt:lpstr>
      <vt:lpstr>Equation</vt:lpstr>
      <vt:lpstr>Prioritizing forest restoration investments and understanding management tradeoffs</vt:lpstr>
      <vt:lpstr>Analytical Gaps</vt:lpstr>
      <vt:lpstr>Example restoration objectives</vt:lpstr>
      <vt:lpstr>The Landscape Treatment Designer </vt:lpstr>
      <vt:lpstr>Priorities and tradeoffs</vt:lpstr>
      <vt:lpstr>PowerPoint Presentation</vt:lpstr>
      <vt:lpstr>Tradeoffs and priorities by planning area  Blue Mountains NE Oregon</vt:lpstr>
      <vt:lpstr>PowerPoint Presentation</vt:lpstr>
      <vt:lpstr>Cumulative revenue from different priorities at increasing scales of treatments</vt:lpstr>
      <vt:lpstr>Cumulative revenue by planning area for economic scenario  </vt:lpstr>
      <vt:lpstr>Cost to create fire resilient planning areas</vt:lpstr>
      <vt:lpstr>Treatment area to achieve fire resiliency</vt:lpstr>
      <vt:lpstr>Scaling up to PNW region</vt:lpstr>
      <vt:lpstr>PowerPoint Presentation</vt:lpstr>
      <vt:lpstr>Application and future work</vt:lpstr>
      <vt:lpstr>ArcFuels</vt:lpstr>
      <vt:lpstr>Agent-based landscape modeling – Envision   </vt:lpstr>
      <vt:lpstr>Change in fire intensity over time from increasing levels of fire</vt:lpstr>
      <vt:lpstr>PowerPoint Presentation</vt:lpstr>
      <vt:lpstr>PowerPoint Presentation</vt:lpstr>
      <vt:lpstr>Efficiency of current restoration</vt:lpstr>
      <vt:lpstr>PowerPoint Presentation</vt:lpstr>
      <vt:lpstr>Landscape treatment patterns</vt:lpstr>
      <vt:lpstr>PowerPoint Presentation</vt:lpstr>
    </vt:vector>
  </TitlesOfParts>
  <Company>Forest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3</dc:creator>
  <cp:lastModifiedBy>Ager, Alan A -FS</cp:lastModifiedBy>
  <cp:revision>669</cp:revision>
  <cp:lastPrinted>2014-02-25T00:39:29Z</cp:lastPrinted>
  <dcterms:created xsi:type="dcterms:W3CDTF">2014-02-22T23:19:41Z</dcterms:created>
  <dcterms:modified xsi:type="dcterms:W3CDTF">2016-06-28T16:53:33Z</dcterms:modified>
</cp:coreProperties>
</file>