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Default Extension="vml" ContentType="application/vnd.openxmlformats-officedocument.vmlDrawing"/>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7" r:id="rId2"/>
    <p:sldId id="269" r:id="rId3"/>
    <p:sldId id="268" r:id="rId4"/>
    <p:sldId id="277" r:id="rId5"/>
    <p:sldId id="278" r:id="rId6"/>
    <p:sldId id="279" r:id="rId7"/>
    <p:sldId id="280" r:id="rId8"/>
    <p:sldId id="281" r:id="rId9"/>
    <p:sldId id="282" r:id="rId10"/>
    <p:sldId id="283" r:id="rId11"/>
    <p:sldId id="258" r:id="rId12"/>
    <p:sldId id="272" r:id="rId13"/>
    <p:sldId id="276" r:id="rId14"/>
    <p:sldId id="273" r:id="rId15"/>
    <p:sldId id="274" r:id="rId16"/>
    <p:sldId id="270" r:id="rId17"/>
    <p:sldId id="285" r:id="rId18"/>
    <p:sldId id="28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7" d="100"/>
          <a:sy n="77" d="100"/>
        </p:scale>
        <p:origin x="-306" y="216"/>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Projects:Riparian%20Projects:Effects%20of%20thinning%20in%20SNF%20ms%20and%20data:Revisions%20for%20a%20journal%20to%20be%20named:Alsea%20Thinning%20Regimes%20(Autosave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FVSData\Simulations%20v.%20Referenc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FVSData\Simulations%20v.%20Referenc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FVSData\Simulations%20v.%20Referenc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Combined_Stand_Summari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Combined_Stand_Summari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Combined_Stand_Summari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plotArea>
      <c:layout>
        <c:manualLayout>
          <c:layoutTarget val="inner"/>
          <c:xMode val="edge"/>
          <c:yMode val="edge"/>
          <c:x val="0.16957308302563903"/>
          <c:y val="7.042019598073411E-2"/>
          <c:w val="0.73769666503551634"/>
          <c:h val="0.7550262142087758"/>
        </c:manualLayout>
      </c:layout>
      <c:scatterChart>
        <c:scatterStyle val="lineMarker"/>
        <c:ser>
          <c:idx val="0"/>
          <c:order val="0"/>
          <c:spPr>
            <a:ln w="47625">
              <a:noFill/>
            </a:ln>
          </c:spPr>
          <c:marker>
            <c:symbol val="circle"/>
            <c:size val="6"/>
            <c:spPr>
              <a:solidFill>
                <a:schemeClr val="tx1"/>
              </a:solidFill>
              <a:ln>
                <a:solidFill>
                  <a:schemeClr val="tx1"/>
                </a:solidFill>
              </a:ln>
            </c:spPr>
          </c:marker>
          <c:xVal>
            <c:numRef>
              <c:f>'[Alsea Thinning Regimes (Autosaved).xlsx]Appendix 1 and Figure 1 metric'!$E$2:$E$130</c:f>
              <c:numCache>
                <c:formatCode>0.0</c:formatCode>
                <c:ptCount val="129"/>
                <c:pt idx="0">
                  <c:v>13.97</c:v>
                </c:pt>
                <c:pt idx="1">
                  <c:v>12.7</c:v>
                </c:pt>
                <c:pt idx="2">
                  <c:v>15.239999999999998</c:v>
                </c:pt>
                <c:pt idx="3">
                  <c:v>20.32</c:v>
                </c:pt>
                <c:pt idx="4">
                  <c:v>16.510000000000019</c:v>
                </c:pt>
                <c:pt idx="5">
                  <c:v>17.779999999999987</c:v>
                </c:pt>
                <c:pt idx="6">
                  <c:v>25.4</c:v>
                </c:pt>
                <c:pt idx="7">
                  <c:v>20.32</c:v>
                </c:pt>
                <c:pt idx="8">
                  <c:v>24.130000000000031</c:v>
                </c:pt>
                <c:pt idx="9">
                  <c:v>29.21</c:v>
                </c:pt>
                <c:pt idx="10">
                  <c:v>25.4</c:v>
                </c:pt>
                <c:pt idx="11">
                  <c:v>24.130000000000031</c:v>
                </c:pt>
                <c:pt idx="12">
                  <c:v>30.479999999999986</c:v>
                </c:pt>
                <c:pt idx="13">
                  <c:v>21.59</c:v>
                </c:pt>
                <c:pt idx="14">
                  <c:v>33.020000000000003</c:v>
                </c:pt>
                <c:pt idx="15">
                  <c:v>29.21</c:v>
                </c:pt>
                <c:pt idx="16">
                  <c:v>29.21</c:v>
                </c:pt>
                <c:pt idx="17">
                  <c:v>30.479999999999986</c:v>
                </c:pt>
                <c:pt idx="18">
                  <c:v>27.939999999999987</c:v>
                </c:pt>
                <c:pt idx="19">
                  <c:v>29.21</c:v>
                </c:pt>
                <c:pt idx="20">
                  <c:v>31.75</c:v>
                </c:pt>
                <c:pt idx="21">
                  <c:v>30.479999999999986</c:v>
                </c:pt>
                <c:pt idx="22">
                  <c:v>30.479999999999986</c:v>
                </c:pt>
                <c:pt idx="23">
                  <c:v>31.75</c:v>
                </c:pt>
                <c:pt idx="24">
                  <c:v>31.75</c:v>
                </c:pt>
                <c:pt idx="25">
                  <c:v>33.020000000000003</c:v>
                </c:pt>
                <c:pt idx="26">
                  <c:v>22.86</c:v>
                </c:pt>
                <c:pt idx="27">
                  <c:v>27.939999999999987</c:v>
                </c:pt>
                <c:pt idx="28">
                  <c:v>29.21</c:v>
                </c:pt>
                <c:pt idx="29">
                  <c:v>30.479999999999986</c:v>
                </c:pt>
                <c:pt idx="30">
                  <c:v>30.479999999999986</c:v>
                </c:pt>
                <c:pt idx="31">
                  <c:v>27.939999999999987</c:v>
                </c:pt>
                <c:pt idx="32">
                  <c:v>27.939999999999987</c:v>
                </c:pt>
                <c:pt idx="33">
                  <c:v>30.479999999999986</c:v>
                </c:pt>
                <c:pt idx="34">
                  <c:v>31.75</c:v>
                </c:pt>
                <c:pt idx="35">
                  <c:v>31.75</c:v>
                </c:pt>
                <c:pt idx="36">
                  <c:v>33.020000000000003</c:v>
                </c:pt>
                <c:pt idx="37">
                  <c:v>30.479999999999986</c:v>
                </c:pt>
                <c:pt idx="38">
                  <c:v>26.67</c:v>
                </c:pt>
                <c:pt idx="39">
                  <c:v>27.939999999999987</c:v>
                </c:pt>
                <c:pt idx="40">
                  <c:v>24.130000000000031</c:v>
                </c:pt>
                <c:pt idx="41">
                  <c:v>29.21</c:v>
                </c:pt>
                <c:pt idx="42">
                  <c:v>29.21</c:v>
                </c:pt>
                <c:pt idx="43">
                  <c:v>31.75</c:v>
                </c:pt>
                <c:pt idx="44">
                  <c:v>35.56</c:v>
                </c:pt>
                <c:pt idx="45">
                  <c:v>27.939999999999987</c:v>
                </c:pt>
                <c:pt idx="46">
                  <c:v>30.479999999999986</c:v>
                </c:pt>
                <c:pt idx="47">
                  <c:v>30.479999999999986</c:v>
                </c:pt>
                <c:pt idx="48">
                  <c:v>34.290000000000013</c:v>
                </c:pt>
                <c:pt idx="49">
                  <c:v>34.290000000000013</c:v>
                </c:pt>
                <c:pt idx="50">
                  <c:v>31.75</c:v>
                </c:pt>
                <c:pt idx="51">
                  <c:v>30.479999999999986</c:v>
                </c:pt>
                <c:pt idx="52">
                  <c:v>32.004000000000005</c:v>
                </c:pt>
                <c:pt idx="53">
                  <c:v>35.56</c:v>
                </c:pt>
                <c:pt idx="54">
                  <c:v>30.479999999999986</c:v>
                </c:pt>
                <c:pt idx="55">
                  <c:v>32.512</c:v>
                </c:pt>
                <c:pt idx="56">
                  <c:v>34.290000000000013</c:v>
                </c:pt>
                <c:pt idx="57">
                  <c:v>26.67</c:v>
                </c:pt>
                <c:pt idx="58">
                  <c:v>29.463999999999949</c:v>
                </c:pt>
                <c:pt idx="59">
                  <c:v>29.463999999999949</c:v>
                </c:pt>
                <c:pt idx="60">
                  <c:v>30.479999999999986</c:v>
                </c:pt>
                <c:pt idx="61">
                  <c:v>31.75</c:v>
                </c:pt>
                <c:pt idx="62">
                  <c:v>30.22599999999996</c:v>
                </c:pt>
                <c:pt idx="63">
                  <c:v>33.020000000000003</c:v>
                </c:pt>
                <c:pt idx="64">
                  <c:v>34.290000000000013</c:v>
                </c:pt>
                <c:pt idx="65">
                  <c:v>34.290000000000013</c:v>
                </c:pt>
                <c:pt idx="66">
                  <c:v>31.75</c:v>
                </c:pt>
                <c:pt idx="67">
                  <c:v>30.479999999999986</c:v>
                </c:pt>
                <c:pt idx="68">
                  <c:v>31.75</c:v>
                </c:pt>
                <c:pt idx="69">
                  <c:v>33.020000000000003</c:v>
                </c:pt>
                <c:pt idx="70">
                  <c:v>38.1</c:v>
                </c:pt>
                <c:pt idx="71">
                  <c:v>36.83</c:v>
                </c:pt>
                <c:pt idx="72">
                  <c:v>33.528000000000013</c:v>
                </c:pt>
                <c:pt idx="73">
                  <c:v>31.241999999999987</c:v>
                </c:pt>
                <c:pt idx="74">
                  <c:v>31.75</c:v>
                </c:pt>
                <c:pt idx="75">
                  <c:v>35.56</c:v>
                </c:pt>
                <c:pt idx="76">
                  <c:v>35.56</c:v>
                </c:pt>
                <c:pt idx="77">
                  <c:v>35.56</c:v>
                </c:pt>
                <c:pt idx="78">
                  <c:v>31.75</c:v>
                </c:pt>
                <c:pt idx="79">
                  <c:v>31.75</c:v>
                </c:pt>
                <c:pt idx="80">
                  <c:v>34.544000000000004</c:v>
                </c:pt>
                <c:pt idx="81">
                  <c:v>34.544000000000004</c:v>
                </c:pt>
                <c:pt idx="82">
                  <c:v>30.479999999999986</c:v>
                </c:pt>
                <c:pt idx="83">
                  <c:v>30.479999999999986</c:v>
                </c:pt>
                <c:pt idx="84">
                  <c:v>30.479999999999986</c:v>
                </c:pt>
                <c:pt idx="85">
                  <c:v>34.290000000000013</c:v>
                </c:pt>
                <c:pt idx="86">
                  <c:v>34.290000000000013</c:v>
                </c:pt>
                <c:pt idx="87">
                  <c:v>30.479999999999986</c:v>
                </c:pt>
                <c:pt idx="88">
                  <c:v>32.004000000000005</c:v>
                </c:pt>
                <c:pt idx="89">
                  <c:v>35.56</c:v>
                </c:pt>
                <c:pt idx="90">
                  <c:v>35.56</c:v>
                </c:pt>
                <c:pt idx="91">
                  <c:v>31.75</c:v>
                </c:pt>
                <c:pt idx="92">
                  <c:v>31.75</c:v>
                </c:pt>
                <c:pt idx="93">
                  <c:v>33.020000000000003</c:v>
                </c:pt>
                <c:pt idx="94">
                  <c:v>33.020000000000003</c:v>
                </c:pt>
                <c:pt idx="95">
                  <c:v>34.290000000000013</c:v>
                </c:pt>
                <c:pt idx="96">
                  <c:v>34.290000000000013</c:v>
                </c:pt>
                <c:pt idx="97">
                  <c:v>34.290000000000013</c:v>
                </c:pt>
                <c:pt idx="98">
                  <c:v>27.939999999999987</c:v>
                </c:pt>
                <c:pt idx="99">
                  <c:v>35.56</c:v>
                </c:pt>
                <c:pt idx="100">
                  <c:v>30.479999999999986</c:v>
                </c:pt>
                <c:pt idx="101">
                  <c:v>32.258000000000003</c:v>
                </c:pt>
                <c:pt idx="102">
                  <c:v>32.258000000000003</c:v>
                </c:pt>
                <c:pt idx="103">
                  <c:v>33.020000000000003</c:v>
                </c:pt>
                <c:pt idx="104">
                  <c:v>33.020000000000003</c:v>
                </c:pt>
                <c:pt idx="105">
                  <c:v>33.020000000000003</c:v>
                </c:pt>
                <c:pt idx="106">
                  <c:v>25.4</c:v>
                </c:pt>
                <c:pt idx="107">
                  <c:v>31.75</c:v>
                </c:pt>
                <c:pt idx="108">
                  <c:v>31.75</c:v>
                </c:pt>
                <c:pt idx="109">
                  <c:v>30.479999999999986</c:v>
                </c:pt>
                <c:pt idx="110">
                  <c:v>33.020000000000003</c:v>
                </c:pt>
                <c:pt idx="111">
                  <c:v>35.56</c:v>
                </c:pt>
                <c:pt idx="112">
                  <c:v>34.290000000000013</c:v>
                </c:pt>
                <c:pt idx="113">
                  <c:v>36.83</c:v>
                </c:pt>
                <c:pt idx="114">
                  <c:v>34.290000000000013</c:v>
                </c:pt>
                <c:pt idx="115">
                  <c:v>36.83</c:v>
                </c:pt>
                <c:pt idx="116">
                  <c:v>34.290000000000013</c:v>
                </c:pt>
                <c:pt idx="117">
                  <c:v>34.290000000000013</c:v>
                </c:pt>
                <c:pt idx="118">
                  <c:v>33.020000000000003</c:v>
                </c:pt>
                <c:pt idx="119">
                  <c:v>34.290000000000013</c:v>
                </c:pt>
                <c:pt idx="120">
                  <c:v>35.56</c:v>
                </c:pt>
                <c:pt idx="121">
                  <c:v>40.64</c:v>
                </c:pt>
                <c:pt idx="122">
                  <c:v>35.56</c:v>
                </c:pt>
                <c:pt idx="123">
                  <c:v>48.260000000000012</c:v>
                </c:pt>
                <c:pt idx="124">
                  <c:v>35.56</c:v>
                </c:pt>
                <c:pt idx="125">
                  <c:v>35.56</c:v>
                </c:pt>
                <c:pt idx="126">
                  <c:v>40.64</c:v>
                </c:pt>
                <c:pt idx="127">
                  <c:v>55.879999999999995</c:v>
                </c:pt>
                <c:pt idx="128">
                  <c:v>60.96</c:v>
                </c:pt>
              </c:numCache>
            </c:numRef>
          </c:xVal>
          <c:yVal>
            <c:numRef>
              <c:f>'[Alsea Thinning Regimes (Autosaved).xlsx]Appendix 1 and Figure 1 metric'!$F$2:$F$130</c:f>
              <c:numCache>
                <c:formatCode>0.0</c:formatCode>
                <c:ptCount val="129"/>
                <c:pt idx="0">
                  <c:v>864.50000000000011</c:v>
                </c:pt>
                <c:pt idx="1">
                  <c:v>802.75000000000011</c:v>
                </c:pt>
                <c:pt idx="2">
                  <c:v>864.50000000000011</c:v>
                </c:pt>
                <c:pt idx="3">
                  <c:v>988.00000000000011</c:v>
                </c:pt>
                <c:pt idx="4">
                  <c:v>741.00000000000011</c:v>
                </c:pt>
                <c:pt idx="5">
                  <c:v>864.50000000000011</c:v>
                </c:pt>
                <c:pt idx="6">
                  <c:v>444.6</c:v>
                </c:pt>
                <c:pt idx="7">
                  <c:v>988.00000000000011</c:v>
                </c:pt>
                <c:pt idx="8">
                  <c:v>518.70000000000005</c:v>
                </c:pt>
                <c:pt idx="9">
                  <c:v>370.50000000000011</c:v>
                </c:pt>
                <c:pt idx="10">
                  <c:v>568.1</c:v>
                </c:pt>
                <c:pt idx="11">
                  <c:v>469.3</c:v>
                </c:pt>
                <c:pt idx="12">
                  <c:v>432.25000000000011</c:v>
                </c:pt>
                <c:pt idx="13">
                  <c:v>938.6</c:v>
                </c:pt>
                <c:pt idx="14">
                  <c:v>555.75</c:v>
                </c:pt>
                <c:pt idx="15">
                  <c:v>395.2</c:v>
                </c:pt>
                <c:pt idx="16">
                  <c:v>395.2</c:v>
                </c:pt>
                <c:pt idx="17">
                  <c:v>407.55</c:v>
                </c:pt>
                <c:pt idx="18">
                  <c:v>518.70000000000005</c:v>
                </c:pt>
                <c:pt idx="19">
                  <c:v>679.25</c:v>
                </c:pt>
                <c:pt idx="20">
                  <c:v>469.3</c:v>
                </c:pt>
                <c:pt idx="21">
                  <c:v>494.00000000000011</c:v>
                </c:pt>
                <c:pt idx="22">
                  <c:v>642.20000000000005</c:v>
                </c:pt>
                <c:pt idx="23">
                  <c:v>345.8</c:v>
                </c:pt>
                <c:pt idx="24">
                  <c:v>345.8</c:v>
                </c:pt>
                <c:pt idx="25">
                  <c:v>605.15000000000009</c:v>
                </c:pt>
                <c:pt idx="26">
                  <c:v>1086.8</c:v>
                </c:pt>
                <c:pt idx="27">
                  <c:v>444.6</c:v>
                </c:pt>
                <c:pt idx="28">
                  <c:v>592.80000000000007</c:v>
                </c:pt>
                <c:pt idx="29">
                  <c:v>494.00000000000011</c:v>
                </c:pt>
                <c:pt idx="30">
                  <c:v>605.15000000000009</c:v>
                </c:pt>
                <c:pt idx="31">
                  <c:v>494.00000000000011</c:v>
                </c:pt>
                <c:pt idx="32">
                  <c:v>494.00000000000011</c:v>
                </c:pt>
                <c:pt idx="33">
                  <c:v>395.2</c:v>
                </c:pt>
                <c:pt idx="34">
                  <c:v>543.40000000000009</c:v>
                </c:pt>
                <c:pt idx="35">
                  <c:v>543.40000000000009</c:v>
                </c:pt>
                <c:pt idx="36">
                  <c:v>494.00000000000011</c:v>
                </c:pt>
                <c:pt idx="37">
                  <c:v>494.00000000000011</c:v>
                </c:pt>
                <c:pt idx="38">
                  <c:v>790.40000000000009</c:v>
                </c:pt>
                <c:pt idx="39">
                  <c:v>543.40000000000009</c:v>
                </c:pt>
                <c:pt idx="40">
                  <c:v>802.75000000000011</c:v>
                </c:pt>
                <c:pt idx="41">
                  <c:v>654.55000000000007</c:v>
                </c:pt>
                <c:pt idx="42">
                  <c:v>494.00000000000011</c:v>
                </c:pt>
                <c:pt idx="43">
                  <c:v>642.20000000000005</c:v>
                </c:pt>
                <c:pt idx="44">
                  <c:v>543.40000000000009</c:v>
                </c:pt>
                <c:pt idx="45">
                  <c:v>642.20000000000005</c:v>
                </c:pt>
                <c:pt idx="46">
                  <c:v>481.65000000000032</c:v>
                </c:pt>
                <c:pt idx="47">
                  <c:v>481.65000000000032</c:v>
                </c:pt>
                <c:pt idx="48">
                  <c:v>345.8</c:v>
                </c:pt>
                <c:pt idx="49">
                  <c:v>543.40000000000009</c:v>
                </c:pt>
                <c:pt idx="50">
                  <c:v>444.6</c:v>
                </c:pt>
                <c:pt idx="51">
                  <c:v>506.35</c:v>
                </c:pt>
                <c:pt idx="52">
                  <c:v>444.6</c:v>
                </c:pt>
                <c:pt idx="53">
                  <c:v>424.84000000000032</c:v>
                </c:pt>
                <c:pt idx="54">
                  <c:v>741.00000000000011</c:v>
                </c:pt>
                <c:pt idx="55">
                  <c:v>471.77</c:v>
                </c:pt>
                <c:pt idx="56">
                  <c:v>481.65000000000032</c:v>
                </c:pt>
                <c:pt idx="57">
                  <c:v>605.15000000000009</c:v>
                </c:pt>
                <c:pt idx="58">
                  <c:v>605.15000000000009</c:v>
                </c:pt>
                <c:pt idx="59">
                  <c:v>605.15000000000009</c:v>
                </c:pt>
                <c:pt idx="60">
                  <c:v>469.3</c:v>
                </c:pt>
                <c:pt idx="61">
                  <c:v>481.65000000000032</c:v>
                </c:pt>
                <c:pt idx="62">
                  <c:v>560.69000000000005</c:v>
                </c:pt>
                <c:pt idx="63">
                  <c:v>716.30000000000007</c:v>
                </c:pt>
                <c:pt idx="64">
                  <c:v>531.05000000000007</c:v>
                </c:pt>
                <c:pt idx="65">
                  <c:v>531.05000000000007</c:v>
                </c:pt>
                <c:pt idx="66">
                  <c:v>555.75</c:v>
                </c:pt>
                <c:pt idx="67">
                  <c:v>617.5</c:v>
                </c:pt>
                <c:pt idx="68">
                  <c:v>531.05000000000007</c:v>
                </c:pt>
                <c:pt idx="69">
                  <c:v>580.44999999999936</c:v>
                </c:pt>
                <c:pt idx="70">
                  <c:v>419.9</c:v>
                </c:pt>
                <c:pt idx="71">
                  <c:v>395.2</c:v>
                </c:pt>
                <c:pt idx="72">
                  <c:v>639.73</c:v>
                </c:pt>
                <c:pt idx="73">
                  <c:v>657.0200000000001</c:v>
                </c:pt>
                <c:pt idx="74">
                  <c:v>518.70000000000005</c:v>
                </c:pt>
                <c:pt idx="75">
                  <c:v>395.2</c:v>
                </c:pt>
                <c:pt idx="76">
                  <c:v>741.00000000000011</c:v>
                </c:pt>
                <c:pt idx="77">
                  <c:v>741.00000000000011</c:v>
                </c:pt>
                <c:pt idx="78">
                  <c:v>580.44999999999936</c:v>
                </c:pt>
                <c:pt idx="79">
                  <c:v>580.44999999999936</c:v>
                </c:pt>
                <c:pt idx="80">
                  <c:v>385.32</c:v>
                </c:pt>
                <c:pt idx="81">
                  <c:v>385.32</c:v>
                </c:pt>
                <c:pt idx="82">
                  <c:v>778.05000000000007</c:v>
                </c:pt>
                <c:pt idx="83">
                  <c:v>691.6</c:v>
                </c:pt>
                <c:pt idx="84">
                  <c:v>691.6</c:v>
                </c:pt>
                <c:pt idx="85">
                  <c:v>555.75</c:v>
                </c:pt>
                <c:pt idx="86">
                  <c:v>518.70000000000005</c:v>
                </c:pt>
                <c:pt idx="87">
                  <c:v>901.55000000000007</c:v>
                </c:pt>
                <c:pt idx="88">
                  <c:v>582.92000000000007</c:v>
                </c:pt>
                <c:pt idx="89">
                  <c:v>555.75</c:v>
                </c:pt>
                <c:pt idx="90">
                  <c:v>555.75</c:v>
                </c:pt>
                <c:pt idx="91">
                  <c:v>642.20000000000005</c:v>
                </c:pt>
                <c:pt idx="92">
                  <c:v>716.30000000000007</c:v>
                </c:pt>
                <c:pt idx="93">
                  <c:v>560.69000000000005</c:v>
                </c:pt>
                <c:pt idx="94">
                  <c:v>560.69000000000005</c:v>
                </c:pt>
                <c:pt idx="95">
                  <c:v>432.25000000000011</c:v>
                </c:pt>
                <c:pt idx="96">
                  <c:v>432.25000000000011</c:v>
                </c:pt>
                <c:pt idx="97">
                  <c:v>592.80000000000007</c:v>
                </c:pt>
                <c:pt idx="98">
                  <c:v>259.35000000000002</c:v>
                </c:pt>
                <c:pt idx="99">
                  <c:v>592.80000000000007</c:v>
                </c:pt>
                <c:pt idx="100">
                  <c:v>716.30000000000007</c:v>
                </c:pt>
                <c:pt idx="101">
                  <c:v>496.46999999999935</c:v>
                </c:pt>
                <c:pt idx="102">
                  <c:v>496.46999999999935</c:v>
                </c:pt>
                <c:pt idx="103">
                  <c:v>629.84999999999786</c:v>
                </c:pt>
                <c:pt idx="104">
                  <c:v>629.84999999999786</c:v>
                </c:pt>
                <c:pt idx="105">
                  <c:v>432.25000000000011</c:v>
                </c:pt>
                <c:pt idx="106">
                  <c:v>506.35</c:v>
                </c:pt>
                <c:pt idx="107">
                  <c:v>679.25</c:v>
                </c:pt>
                <c:pt idx="108">
                  <c:v>679.25</c:v>
                </c:pt>
                <c:pt idx="109">
                  <c:v>703.94999999999936</c:v>
                </c:pt>
                <c:pt idx="110">
                  <c:v>432.25000000000011</c:v>
                </c:pt>
                <c:pt idx="111">
                  <c:v>568.1</c:v>
                </c:pt>
                <c:pt idx="112">
                  <c:v>703.94999999999936</c:v>
                </c:pt>
                <c:pt idx="113">
                  <c:v>543.40000000000009</c:v>
                </c:pt>
                <c:pt idx="114">
                  <c:v>469.3</c:v>
                </c:pt>
                <c:pt idx="115">
                  <c:v>395.2</c:v>
                </c:pt>
                <c:pt idx="116">
                  <c:v>494.00000000000011</c:v>
                </c:pt>
                <c:pt idx="117">
                  <c:v>494.00000000000011</c:v>
                </c:pt>
                <c:pt idx="118">
                  <c:v>605.15000000000009</c:v>
                </c:pt>
                <c:pt idx="119">
                  <c:v>481.65000000000032</c:v>
                </c:pt>
                <c:pt idx="120">
                  <c:v>494.00000000000011</c:v>
                </c:pt>
                <c:pt idx="121">
                  <c:v>494.00000000000011</c:v>
                </c:pt>
                <c:pt idx="122">
                  <c:v>382.85</c:v>
                </c:pt>
                <c:pt idx="123">
                  <c:v>296.39999999999935</c:v>
                </c:pt>
                <c:pt idx="124">
                  <c:v>580.44999999999936</c:v>
                </c:pt>
                <c:pt idx="125">
                  <c:v>407.55</c:v>
                </c:pt>
                <c:pt idx="126">
                  <c:v>345.8</c:v>
                </c:pt>
                <c:pt idx="127">
                  <c:v>209.95000000000019</c:v>
                </c:pt>
                <c:pt idx="128">
                  <c:v>229.70999999999998</c:v>
                </c:pt>
              </c:numCache>
            </c:numRef>
          </c:yVal>
        </c:ser>
        <c:ser>
          <c:idx val="1"/>
          <c:order val="1"/>
          <c:spPr>
            <a:ln w="47625">
              <a:noFill/>
            </a:ln>
          </c:spPr>
          <c:marker>
            <c:symbol val="square"/>
            <c:size val="7"/>
            <c:spPr>
              <a:solidFill>
                <a:schemeClr val="bg1">
                  <a:lumMod val="50000"/>
                </a:schemeClr>
              </a:solidFill>
              <a:ln>
                <a:solidFill>
                  <a:schemeClr val="tx1"/>
                </a:solidFill>
              </a:ln>
            </c:spPr>
          </c:marker>
          <c:xVal>
            <c:numRef>
              <c:f>'[Alsea Thinning Regimes (Autosaved).xlsx]Appendix 1 and Figure 1 metric'!$I$57:$I$103</c:f>
              <c:numCache>
                <c:formatCode>General</c:formatCode>
                <c:ptCount val="47"/>
                <c:pt idx="0" formatCode="0.0">
                  <c:v>32.512</c:v>
                </c:pt>
                <c:pt idx="3" formatCode="0.0">
                  <c:v>29.463999999999949</c:v>
                </c:pt>
                <c:pt idx="7" formatCode="0.0">
                  <c:v>30.22599999999996</c:v>
                </c:pt>
                <c:pt idx="17" formatCode="0.0">
                  <c:v>33.528000000000013</c:v>
                </c:pt>
                <c:pt idx="18" formatCode="0.0">
                  <c:v>31.241999999999987</c:v>
                </c:pt>
                <c:pt idx="38" formatCode="0.0">
                  <c:v>33.020000000000003</c:v>
                </c:pt>
                <c:pt idx="46" formatCode="0.0">
                  <c:v>32.258000000000003</c:v>
                </c:pt>
              </c:numCache>
            </c:numRef>
          </c:xVal>
          <c:yVal>
            <c:numRef>
              <c:f>'[Alsea Thinning Regimes (Autosaved).xlsx]Appendix 1 and Figure 1 metric'!$J$57:$J$103</c:f>
              <c:numCache>
                <c:formatCode>General</c:formatCode>
                <c:ptCount val="47"/>
                <c:pt idx="0" formatCode="0.0">
                  <c:v>471.77</c:v>
                </c:pt>
                <c:pt idx="3" formatCode="0.0">
                  <c:v>605.15000000000009</c:v>
                </c:pt>
                <c:pt idx="7" formatCode="0.0">
                  <c:v>560.69000000000005</c:v>
                </c:pt>
                <c:pt idx="17" formatCode="0.0">
                  <c:v>639.73</c:v>
                </c:pt>
                <c:pt idx="18" formatCode="0.0">
                  <c:v>657.0200000000001</c:v>
                </c:pt>
                <c:pt idx="38" formatCode="0.0">
                  <c:v>560.69000000000005</c:v>
                </c:pt>
                <c:pt idx="46" formatCode="0.0">
                  <c:v>496.46999999999935</c:v>
                </c:pt>
              </c:numCache>
            </c:numRef>
          </c:yVal>
        </c:ser>
        <c:ser>
          <c:idx val="2"/>
          <c:order val="2"/>
          <c:spPr>
            <a:ln w="47625">
              <a:noFill/>
            </a:ln>
          </c:spPr>
          <c:marker>
            <c:symbol val="triangle"/>
            <c:size val="6"/>
            <c:spPr>
              <a:solidFill>
                <a:schemeClr val="tx1"/>
              </a:solidFill>
              <a:ln>
                <a:solidFill>
                  <a:schemeClr val="tx1"/>
                </a:solidFill>
              </a:ln>
            </c:spPr>
          </c:marker>
          <c:xVal>
            <c:numRef>
              <c:f>'[Alsea Thinning Regimes (Autosaved).xlsx]Appendix 1 and Figure 1 metric'!$H$2:$H$130</c:f>
              <c:numCache>
                <c:formatCode>0.0</c:formatCode>
                <c:ptCount val="129"/>
                <c:pt idx="0">
                  <c:v>25.4</c:v>
                </c:pt>
                <c:pt idx="1">
                  <c:v>25.4</c:v>
                </c:pt>
                <c:pt idx="2">
                  <c:v>25.4</c:v>
                </c:pt>
                <c:pt idx="3">
                  <c:v>25.4</c:v>
                </c:pt>
                <c:pt idx="4">
                  <c:v>25.4</c:v>
                </c:pt>
                <c:pt idx="5">
                  <c:v>30.479999999999986</c:v>
                </c:pt>
                <c:pt idx="6">
                  <c:v>43.18</c:v>
                </c:pt>
                <c:pt idx="7">
                  <c:v>27.939999999999987</c:v>
                </c:pt>
                <c:pt idx="8">
                  <c:v>40.64</c:v>
                </c:pt>
                <c:pt idx="9">
                  <c:v>40.64</c:v>
                </c:pt>
                <c:pt idx="10">
                  <c:v>39.370000000000005</c:v>
                </c:pt>
                <c:pt idx="11">
                  <c:v>35.56</c:v>
                </c:pt>
                <c:pt idx="12">
                  <c:v>35.56</c:v>
                </c:pt>
                <c:pt idx="13">
                  <c:v>27.939999999999987</c:v>
                </c:pt>
                <c:pt idx="14">
                  <c:v>35.56</c:v>
                </c:pt>
                <c:pt idx="15">
                  <c:v>40.64</c:v>
                </c:pt>
                <c:pt idx="16">
                  <c:v>43.18</c:v>
                </c:pt>
                <c:pt idx="17">
                  <c:v>36.83</c:v>
                </c:pt>
                <c:pt idx="18">
                  <c:v>43.18</c:v>
                </c:pt>
                <c:pt idx="19">
                  <c:v>38.1</c:v>
                </c:pt>
                <c:pt idx="20">
                  <c:v>41.91</c:v>
                </c:pt>
                <c:pt idx="21">
                  <c:v>35.56</c:v>
                </c:pt>
                <c:pt idx="22">
                  <c:v>39.370000000000005</c:v>
                </c:pt>
                <c:pt idx="23">
                  <c:v>38.1</c:v>
                </c:pt>
                <c:pt idx="24">
                  <c:v>39.370000000000005</c:v>
                </c:pt>
                <c:pt idx="25">
                  <c:v>39.370000000000005</c:v>
                </c:pt>
                <c:pt idx="26">
                  <c:v>30.479999999999986</c:v>
                </c:pt>
                <c:pt idx="27">
                  <c:v>39.370000000000005</c:v>
                </c:pt>
                <c:pt idx="28">
                  <c:v>35.56</c:v>
                </c:pt>
                <c:pt idx="29">
                  <c:v>35.56</c:v>
                </c:pt>
                <c:pt idx="30">
                  <c:v>40.64</c:v>
                </c:pt>
                <c:pt idx="31">
                  <c:v>38.1</c:v>
                </c:pt>
                <c:pt idx="32">
                  <c:v>35.56</c:v>
                </c:pt>
                <c:pt idx="33">
                  <c:v>39.370000000000005</c:v>
                </c:pt>
                <c:pt idx="34">
                  <c:v>40.64</c:v>
                </c:pt>
                <c:pt idx="35">
                  <c:v>38.1</c:v>
                </c:pt>
                <c:pt idx="36">
                  <c:v>38.1</c:v>
                </c:pt>
                <c:pt idx="37">
                  <c:v>43.18</c:v>
                </c:pt>
                <c:pt idx="38">
                  <c:v>35.56</c:v>
                </c:pt>
                <c:pt idx="39">
                  <c:v>38.1</c:v>
                </c:pt>
                <c:pt idx="40">
                  <c:v>33.020000000000003</c:v>
                </c:pt>
                <c:pt idx="41">
                  <c:v>34.290000000000013</c:v>
                </c:pt>
                <c:pt idx="42">
                  <c:v>40.64</c:v>
                </c:pt>
                <c:pt idx="43">
                  <c:v>40.64</c:v>
                </c:pt>
                <c:pt idx="44">
                  <c:v>36.83</c:v>
                </c:pt>
                <c:pt idx="45">
                  <c:v>35.56</c:v>
                </c:pt>
                <c:pt idx="46">
                  <c:v>34.290000000000013</c:v>
                </c:pt>
                <c:pt idx="47">
                  <c:v>35.56</c:v>
                </c:pt>
                <c:pt idx="48">
                  <c:v>39.370000000000005</c:v>
                </c:pt>
                <c:pt idx="49">
                  <c:v>36.83</c:v>
                </c:pt>
                <c:pt idx="50">
                  <c:v>40.64</c:v>
                </c:pt>
                <c:pt idx="51">
                  <c:v>38.1</c:v>
                </c:pt>
                <c:pt idx="52">
                  <c:v>36.83</c:v>
                </c:pt>
                <c:pt idx="53">
                  <c:v>40.64</c:v>
                </c:pt>
                <c:pt idx="54">
                  <c:v>36.83</c:v>
                </c:pt>
                <c:pt idx="55">
                  <c:v>36.83</c:v>
                </c:pt>
                <c:pt idx="56">
                  <c:v>40.64</c:v>
                </c:pt>
                <c:pt idx="57">
                  <c:v>36.83</c:v>
                </c:pt>
                <c:pt idx="58">
                  <c:v>35.56</c:v>
                </c:pt>
                <c:pt idx="59">
                  <c:v>39.370000000000005</c:v>
                </c:pt>
                <c:pt idx="60">
                  <c:v>31.75</c:v>
                </c:pt>
                <c:pt idx="61">
                  <c:v>36.83</c:v>
                </c:pt>
                <c:pt idx="62">
                  <c:v>36.83</c:v>
                </c:pt>
                <c:pt idx="63">
                  <c:v>41.91</c:v>
                </c:pt>
                <c:pt idx="64">
                  <c:v>38.1</c:v>
                </c:pt>
                <c:pt idx="65">
                  <c:v>40.64</c:v>
                </c:pt>
                <c:pt idx="66">
                  <c:v>35.56</c:v>
                </c:pt>
                <c:pt idx="67">
                  <c:v>34.290000000000013</c:v>
                </c:pt>
                <c:pt idx="68">
                  <c:v>36.83</c:v>
                </c:pt>
                <c:pt idx="69">
                  <c:v>36.83</c:v>
                </c:pt>
                <c:pt idx="70">
                  <c:v>43.18</c:v>
                </c:pt>
                <c:pt idx="71">
                  <c:v>41.91</c:v>
                </c:pt>
                <c:pt idx="72">
                  <c:v>36.83</c:v>
                </c:pt>
                <c:pt idx="73">
                  <c:v>34.290000000000013</c:v>
                </c:pt>
                <c:pt idx="74">
                  <c:v>36.83</c:v>
                </c:pt>
                <c:pt idx="75">
                  <c:v>39.370000000000005</c:v>
                </c:pt>
                <c:pt idx="76">
                  <c:v>43.18</c:v>
                </c:pt>
                <c:pt idx="77">
                  <c:v>45.720000000000013</c:v>
                </c:pt>
                <c:pt idx="78">
                  <c:v>38.1</c:v>
                </c:pt>
                <c:pt idx="79">
                  <c:v>40.64</c:v>
                </c:pt>
                <c:pt idx="80">
                  <c:v>39.370000000000005</c:v>
                </c:pt>
                <c:pt idx="81">
                  <c:v>35.56</c:v>
                </c:pt>
                <c:pt idx="82">
                  <c:v>35.56</c:v>
                </c:pt>
                <c:pt idx="83">
                  <c:v>38.1</c:v>
                </c:pt>
                <c:pt idx="84">
                  <c:v>40.64</c:v>
                </c:pt>
                <c:pt idx="85">
                  <c:v>40.64</c:v>
                </c:pt>
                <c:pt idx="86">
                  <c:v>39.370000000000005</c:v>
                </c:pt>
                <c:pt idx="87">
                  <c:v>40.64</c:v>
                </c:pt>
                <c:pt idx="88">
                  <c:v>39.370000000000005</c:v>
                </c:pt>
                <c:pt idx="89">
                  <c:v>43.18</c:v>
                </c:pt>
                <c:pt idx="90">
                  <c:v>40.64</c:v>
                </c:pt>
                <c:pt idx="91">
                  <c:v>43.18</c:v>
                </c:pt>
                <c:pt idx="92">
                  <c:v>39.370000000000005</c:v>
                </c:pt>
                <c:pt idx="93">
                  <c:v>39.370000000000005</c:v>
                </c:pt>
                <c:pt idx="94">
                  <c:v>50.8</c:v>
                </c:pt>
                <c:pt idx="95">
                  <c:v>38.1</c:v>
                </c:pt>
                <c:pt idx="96">
                  <c:v>38.1</c:v>
                </c:pt>
                <c:pt idx="97">
                  <c:v>43.18</c:v>
                </c:pt>
                <c:pt idx="98">
                  <c:v>38.1</c:v>
                </c:pt>
                <c:pt idx="99">
                  <c:v>46.99</c:v>
                </c:pt>
                <c:pt idx="100">
                  <c:v>36.83</c:v>
                </c:pt>
                <c:pt idx="101">
                  <c:v>40.64</c:v>
                </c:pt>
                <c:pt idx="102">
                  <c:v>36.83</c:v>
                </c:pt>
                <c:pt idx="103">
                  <c:v>38.1</c:v>
                </c:pt>
                <c:pt idx="104">
                  <c:v>38.1</c:v>
                </c:pt>
                <c:pt idx="105">
                  <c:v>44.449999999999996</c:v>
                </c:pt>
                <c:pt idx="106">
                  <c:v>35.56</c:v>
                </c:pt>
                <c:pt idx="107">
                  <c:v>38.1</c:v>
                </c:pt>
                <c:pt idx="108">
                  <c:v>40.64</c:v>
                </c:pt>
                <c:pt idx="109">
                  <c:v>39.370000000000005</c:v>
                </c:pt>
                <c:pt idx="110">
                  <c:v>39.370000000000005</c:v>
                </c:pt>
                <c:pt idx="111">
                  <c:v>43.18</c:v>
                </c:pt>
                <c:pt idx="112">
                  <c:v>38.1</c:v>
                </c:pt>
                <c:pt idx="113">
                  <c:v>43.18</c:v>
                </c:pt>
                <c:pt idx="114">
                  <c:v>40.64</c:v>
                </c:pt>
                <c:pt idx="115">
                  <c:v>44.449999999999996</c:v>
                </c:pt>
                <c:pt idx="116">
                  <c:v>43.18</c:v>
                </c:pt>
                <c:pt idx="117">
                  <c:v>40.64</c:v>
                </c:pt>
                <c:pt idx="118">
                  <c:v>40.64</c:v>
                </c:pt>
                <c:pt idx="119">
                  <c:v>39.370000000000005</c:v>
                </c:pt>
                <c:pt idx="120">
                  <c:v>40.64</c:v>
                </c:pt>
                <c:pt idx="121">
                  <c:v>48.260000000000012</c:v>
                </c:pt>
                <c:pt idx="122">
                  <c:v>45.720000000000013</c:v>
                </c:pt>
                <c:pt idx="123">
                  <c:v>53.339999999999996</c:v>
                </c:pt>
                <c:pt idx="124">
                  <c:v>45.720000000000013</c:v>
                </c:pt>
                <c:pt idx="125">
                  <c:v>48.260000000000012</c:v>
                </c:pt>
                <c:pt idx="126">
                  <c:v>45.720000000000013</c:v>
                </c:pt>
                <c:pt idx="127">
                  <c:v>62.230000000000011</c:v>
                </c:pt>
                <c:pt idx="128">
                  <c:v>63.5</c:v>
                </c:pt>
              </c:numCache>
            </c:numRef>
          </c:xVal>
          <c:yVal>
            <c:numRef>
              <c:f>'[Alsea Thinning Regimes (Autosaved).xlsx]Appendix 1 and Figure 1 metric'!$G$2:$G$130</c:f>
              <c:numCache>
                <c:formatCode>0.0</c:formatCode>
                <c:ptCount val="129"/>
                <c:pt idx="0">
                  <c:v>111.14999999999999</c:v>
                </c:pt>
                <c:pt idx="1">
                  <c:v>111.14999999999999</c:v>
                </c:pt>
                <c:pt idx="2">
                  <c:v>111.14999999999999</c:v>
                </c:pt>
                <c:pt idx="3">
                  <c:v>185.25</c:v>
                </c:pt>
                <c:pt idx="4">
                  <c:v>185.25</c:v>
                </c:pt>
                <c:pt idx="5">
                  <c:v>185.25</c:v>
                </c:pt>
                <c:pt idx="6">
                  <c:v>185.25</c:v>
                </c:pt>
                <c:pt idx="7">
                  <c:v>197.6</c:v>
                </c:pt>
                <c:pt idx="8">
                  <c:v>185.25</c:v>
                </c:pt>
                <c:pt idx="9">
                  <c:v>148.19999999999999</c:v>
                </c:pt>
                <c:pt idx="10">
                  <c:v>148.19999999999999</c:v>
                </c:pt>
                <c:pt idx="11">
                  <c:v>185.25</c:v>
                </c:pt>
                <c:pt idx="12">
                  <c:v>185.25</c:v>
                </c:pt>
                <c:pt idx="13">
                  <c:v>185.25</c:v>
                </c:pt>
                <c:pt idx="14">
                  <c:v>185.25</c:v>
                </c:pt>
                <c:pt idx="15">
                  <c:v>172.9</c:v>
                </c:pt>
                <c:pt idx="16">
                  <c:v>135.85000000000039</c:v>
                </c:pt>
                <c:pt idx="17">
                  <c:v>185.25</c:v>
                </c:pt>
                <c:pt idx="18">
                  <c:v>148.19999999999999</c:v>
                </c:pt>
                <c:pt idx="19">
                  <c:v>185.25</c:v>
                </c:pt>
                <c:pt idx="20">
                  <c:v>185.25</c:v>
                </c:pt>
                <c:pt idx="21">
                  <c:v>185.25</c:v>
                </c:pt>
                <c:pt idx="22">
                  <c:v>148.19999999999999</c:v>
                </c:pt>
                <c:pt idx="23">
                  <c:v>172.9</c:v>
                </c:pt>
                <c:pt idx="24">
                  <c:v>123.5</c:v>
                </c:pt>
                <c:pt idx="25">
                  <c:v>185.25</c:v>
                </c:pt>
                <c:pt idx="26">
                  <c:v>123.5</c:v>
                </c:pt>
                <c:pt idx="27">
                  <c:v>172.9</c:v>
                </c:pt>
                <c:pt idx="28">
                  <c:v>185.25</c:v>
                </c:pt>
                <c:pt idx="29">
                  <c:v>123.5</c:v>
                </c:pt>
                <c:pt idx="30">
                  <c:v>148.19999999999999</c:v>
                </c:pt>
                <c:pt idx="31">
                  <c:v>123.5</c:v>
                </c:pt>
                <c:pt idx="32">
                  <c:v>185.25</c:v>
                </c:pt>
                <c:pt idx="33">
                  <c:v>185.25</c:v>
                </c:pt>
                <c:pt idx="34">
                  <c:v>123.5</c:v>
                </c:pt>
                <c:pt idx="35">
                  <c:v>160.55000000000001</c:v>
                </c:pt>
                <c:pt idx="36">
                  <c:v>185.25</c:v>
                </c:pt>
                <c:pt idx="37">
                  <c:v>148.19999999999999</c:v>
                </c:pt>
                <c:pt idx="38">
                  <c:v>135.85000000000039</c:v>
                </c:pt>
                <c:pt idx="39">
                  <c:v>185.25</c:v>
                </c:pt>
                <c:pt idx="40">
                  <c:v>111.14999999999999</c:v>
                </c:pt>
                <c:pt idx="41">
                  <c:v>185.25</c:v>
                </c:pt>
                <c:pt idx="42">
                  <c:v>160.55000000000001</c:v>
                </c:pt>
                <c:pt idx="43">
                  <c:v>185.25</c:v>
                </c:pt>
                <c:pt idx="44">
                  <c:v>135.85000000000039</c:v>
                </c:pt>
                <c:pt idx="45">
                  <c:v>135.85000000000039</c:v>
                </c:pt>
                <c:pt idx="46">
                  <c:v>172.9</c:v>
                </c:pt>
                <c:pt idx="47">
                  <c:v>135.85000000000039</c:v>
                </c:pt>
                <c:pt idx="48">
                  <c:v>185.25</c:v>
                </c:pt>
                <c:pt idx="49">
                  <c:v>185.25</c:v>
                </c:pt>
                <c:pt idx="50">
                  <c:v>172.9</c:v>
                </c:pt>
                <c:pt idx="51">
                  <c:v>135.85000000000039</c:v>
                </c:pt>
                <c:pt idx="52">
                  <c:v>135.85000000000039</c:v>
                </c:pt>
                <c:pt idx="53">
                  <c:v>148.19999999999999</c:v>
                </c:pt>
                <c:pt idx="54">
                  <c:v>135.85000000000039</c:v>
                </c:pt>
                <c:pt idx="55">
                  <c:v>123.5</c:v>
                </c:pt>
                <c:pt idx="56">
                  <c:v>135.85000000000039</c:v>
                </c:pt>
                <c:pt idx="57">
                  <c:v>135.85000000000039</c:v>
                </c:pt>
                <c:pt idx="58">
                  <c:v>172.9</c:v>
                </c:pt>
                <c:pt idx="59">
                  <c:v>135.85000000000039</c:v>
                </c:pt>
                <c:pt idx="60">
                  <c:v>135.85000000000039</c:v>
                </c:pt>
                <c:pt idx="61">
                  <c:v>123.5</c:v>
                </c:pt>
                <c:pt idx="62">
                  <c:v>123.5</c:v>
                </c:pt>
                <c:pt idx="63">
                  <c:v>111.14999999999999</c:v>
                </c:pt>
                <c:pt idx="64">
                  <c:v>172.9</c:v>
                </c:pt>
                <c:pt idx="65">
                  <c:v>111.14999999999999</c:v>
                </c:pt>
                <c:pt idx="66">
                  <c:v>111.14999999999999</c:v>
                </c:pt>
                <c:pt idx="67">
                  <c:v>148.19999999999999</c:v>
                </c:pt>
                <c:pt idx="68">
                  <c:v>111.14999999999999</c:v>
                </c:pt>
                <c:pt idx="69">
                  <c:v>172.9</c:v>
                </c:pt>
                <c:pt idx="70">
                  <c:v>148.19999999999999</c:v>
                </c:pt>
                <c:pt idx="71">
                  <c:v>123.5</c:v>
                </c:pt>
                <c:pt idx="72">
                  <c:v>172.9</c:v>
                </c:pt>
                <c:pt idx="73">
                  <c:v>123.5</c:v>
                </c:pt>
                <c:pt idx="74">
                  <c:v>111.14999999999999</c:v>
                </c:pt>
                <c:pt idx="75">
                  <c:v>148.19999999999999</c:v>
                </c:pt>
                <c:pt idx="76">
                  <c:v>160.55000000000001</c:v>
                </c:pt>
                <c:pt idx="77">
                  <c:v>123.5</c:v>
                </c:pt>
                <c:pt idx="78">
                  <c:v>185.25</c:v>
                </c:pt>
                <c:pt idx="79">
                  <c:v>123.5</c:v>
                </c:pt>
                <c:pt idx="80">
                  <c:v>111.14999999999999</c:v>
                </c:pt>
                <c:pt idx="81">
                  <c:v>172.9</c:v>
                </c:pt>
                <c:pt idx="82">
                  <c:v>148.19999999999999</c:v>
                </c:pt>
                <c:pt idx="83">
                  <c:v>185.25</c:v>
                </c:pt>
                <c:pt idx="84">
                  <c:v>123.5</c:v>
                </c:pt>
                <c:pt idx="85">
                  <c:v>111.14999999999999</c:v>
                </c:pt>
                <c:pt idx="86">
                  <c:v>123.5</c:v>
                </c:pt>
                <c:pt idx="87">
                  <c:v>123.5</c:v>
                </c:pt>
                <c:pt idx="88">
                  <c:v>123.5</c:v>
                </c:pt>
                <c:pt idx="89">
                  <c:v>123.5</c:v>
                </c:pt>
                <c:pt idx="90">
                  <c:v>172.9</c:v>
                </c:pt>
                <c:pt idx="91">
                  <c:v>135.85000000000039</c:v>
                </c:pt>
                <c:pt idx="92">
                  <c:v>160.55000000000001</c:v>
                </c:pt>
                <c:pt idx="93">
                  <c:v>172.9</c:v>
                </c:pt>
                <c:pt idx="94">
                  <c:v>111.14999999999999</c:v>
                </c:pt>
                <c:pt idx="95">
                  <c:v>135.85000000000039</c:v>
                </c:pt>
                <c:pt idx="96">
                  <c:v>135.85000000000039</c:v>
                </c:pt>
                <c:pt idx="97">
                  <c:v>123.5</c:v>
                </c:pt>
                <c:pt idx="98">
                  <c:v>123.5</c:v>
                </c:pt>
                <c:pt idx="99">
                  <c:v>111.14999999999999</c:v>
                </c:pt>
                <c:pt idx="100">
                  <c:v>148.19999999999999</c:v>
                </c:pt>
                <c:pt idx="101">
                  <c:v>111.14999999999999</c:v>
                </c:pt>
                <c:pt idx="102">
                  <c:v>172.9</c:v>
                </c:pt>
                <c:pt idx="103">
                  <c:v>135.85000000000039</c:v>
                </c:pt>
                <c:pt idx="104">
                  <c:v>172.9</c:v>
                </c:pt>
                <c:pt idx="105">
                  <c:v>111.14999999999999</c:v>
                </c:pt>
                <c:pt idx="106">
                  <c:v>296.39999999999935</c:v>
                </c:pt>
                <c:pt idx="107">
                  <c:v>172.9</c:v>
                </c:pt>
                <c:pt idx="108">
                  <c:v>123.5</c:v>
                </c:pt>
                <c:pt idx="109">
                  <c:v>185.25</c:v>
                </c:pt>
                <c:pt idx="110">
                  <c:v>111.14999999999999</c:v>
                </c:pt>
                <c:pt idx="111">
                  <c:v>111.14999999999999</c:v>
                </c:pt>
                <c:pt idx="112">
                  <c:v>111.14999999999999</c:v>
                </c:pt>
                <c:pt idx="113">
                  <c:v>111.14999999999999</c:v>
                </c:pt>
                <c:pt idx="114">
                  <c:v>123.5</c:v>
                </c:pt>
                <c:pt idx="115">
                  <c:v>123.5</c:v>
                </c:pt>
                <c:pt idx="116">
                  <c:v>111.14999999999999</c:v>
                </c:pt>
                <c:pt idx="117">
                  <c:v>172.9</c:v>
                </c:pt>
                <c:pt idx="118">
                  <c:v>111.14999999999999</c:v>
                </c:pt>
                <c:pt idx="119">
                  <c:v>111.14999999999999</c:v>
                </c:pt>
                <c:pt idx="120">
                  <c:v>148.19999999999999</c:v>
                </c:pt>
                <c:pt idx="121">
                  <c:v>123.5</c:v>
                </c:pt>
                <c:pt idx="122">
                  <c:v>160.55000000000001</c:v>
                </c:pt>
                <c:pt idx="123">
                  <c:v>111.14999999999999</c:v>
                </c:pt>
                <c:pt idx="124">
                  <c:v>111.14999999999999</c:v>
                </c:pt>
                <c:pt idx="125">
                  <c:v>123.5</c:v>
                </c:pt>
                <c:pt idx="126">
                  <c:v>148.19999999999999</c:v>
                </c:pt>
                <c:pt idx="127">
                  <c:v>111.14999999999999</c:v>
                </c:pt>
                <c:pt idx="128">
                  <c:v>111.14999999999999</c:v>
                </c:pt>
              </c:numCache>
            </c:numRef>
          </c:yVal>
        </c:ser>
        <c:axId val="64564224"/>
        <c:axId val="67458944"/>
      </c:scatterChart>
      <c:valAx>
        <c:axId val="64564224"/>
        <c:scaling>
          <c:orientation val="minMax"/>
        </c:scaling>
        <c:axPos val="b"/>
        <c:title>
          <c:tx>
            <c:rich>
              <a:bodyPr/>
              <a:lstStyle/>
              <a:p>
                <a:pPr>
                  <a:defRPr sz="1000"/>
                </a:pPr>
                <a:r>
                  <a:rPr lang="en-US" sz="1000"/>
                  <a:t>DBH</a:t>
                </a:r>
                <a:r>
                  <a:rPr lang="en-US" sz="1000" baseline="0"/>
                  <a:t> (cm)</a:t>
                </a:r>
                <a:endParaRPr lang="en-US" sz="1000"/>
              </a:p>
            </c:rich>
          </c:tx>
          <c:layout/>
        </c:title>
        <c:numFmt formatCode="0" sourceLinked="0"/>
        <c:tickLblPos val="nextTo"/>
        <c:txPr>
          <a:bodyPr/>
          <a:lstStyle/>
          <a:p>
            <a:pPr>
              <a:defRPr sz="1000"/>
            </a:pPr>
            <a:endParaRPr lang="en-US"/>
          </a:p>
        </c:txPr>
        <c:crossAx val="67458944"/>
        <c:crosses val="autoZero"/>
        <c:crossBetween val="midCat"/>
      </c:valAx>
      <c:valAx>
        <c:axId val="67458944"/>
        <c:scaling>
          <c:orientation val="minMax"/>
          <c:max val="1200"/>
        </c:scaling>
        <c:axPos val="l"/>
        <c:title>
          <c:tx>
            <c:rich>
              <a:bodyPr rot="-5400000" vert="horz"/>
              <a:lstStyle/>
              <a:p>
                <a:pPr>
                  <a:defRPr sz="1000"/>
                </a:pPr>
                <a:r>
                  <a:rPr lang="en-US" sz="1000"/>
                  <a:t>Trees</a:t>
                </a:r>
                <a:r>
                  <a:rPr lang="en-US" sz="1000" baseline="0"/>
                  <a:t> per Hectare (TPH)</a:t>
                </a:r>
                <a:endParaRPr lang="en-US" sz="1000"/>
              </a:p>
            </c:rich>
          </c:tx>
          <c:layout>
            <c:manualLayout>
              <c:xMode val="edge"/>
              <c:yMode val="edge"/>
              <c:x val="3.0855613387309733E-2"/>
              <c:y val="0.23487475915221601"/>
            </c:manualLayout>
          </c:layout>
        </c:title>
        <c:numFmt formatCode="0" sourceLinked="0"/>
        <c:tickLblPos val="nextTo"/>
        <c:txPr>
          <a:bodyPr/>
          <a:lstStyle/>
          <a:p>
            <a:pPr>
              <a:defRPr sz="1000"/>
            </a:pPr>
            <a:endParaRPr lang="en-US"/>
          </a:p>
        </c:txPr>
        <c:crossAx val="64564224"/>
        <c:crosses val="autoZero"/>
        <c:crossBetween val="midCat"/>
        <c:majorUnit val="200"/>
      </c:valAx>
      <c:spPr>
        <a:ln>
          <a:noFill/>
        </a:ln>
      </c:spPr>
    </c:plotArea>
    <c:plotVisOnly val="1"/>
    <c:dispBlanksAs val="gap"/>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1652332452292302"/>
          <c:y val="1.4317161912558999E-2"/>
          <c:w val="0.78019641217958779"/>
          <c:h val="0.85649939943947861"/>
        </c:manualLayout>
      </c:layout>
      <c:scatterChart>
        <c:scatterStyle val="lineMarker"/>
        <c:ser>
          <c:idx val="0"/>
          <c:order val="0"/>
          <c:tx>
            <c:v>Reference Stands</c:v>
          </c:tx>
          <c:spPr>
            <a:ln w="28575">
              <a:noFill/>
            </a:ln>
          </c:spPr>
          <c:marker>
            <c:spPr>
              <a:solidFill>
                <a:schemeClr val="bg1">
                  <a:lumMod val="65000"/>
                </a:schemeClr>
              </a:solidFill>
              <a:ln>
                <a:solidFill>
                  <a:schemeClr val="tx1"/>
                </a:solidFill>
              </a:ln>
            </c:spPr>
          </c:marker>
          <c:xVal>
            <c:numRef>
              <c:f>'Siuslaw stand averages'!$D$5:$D$70</c:f>
              <c:numCache>
                <c:formatCode>General</c:formatCode>
                <c:ptCount val="66"/>
                <c:pt idx="0">
                  <c:v>61.961538461538446</c:v>
                </c:pt>
                <c:pt idx="1">
                  <c:v>102.35</c:v>
                </c:pt>
                <c:pt idx="2">
                  <c:v>102.85714285714278</c:v>
                </c:pt>
                <c:pt idx="3">
                  <c:v>88.272727272726399</c:v>
                </c:pt>
                <c:pt idx="4">
                  <c:v>80.642857142856258</c:v>
                </c:pt>
                <c:pt idx="5">
                  <c:v>118.14285714285693</c:v>
                </c:pt>
                <c:pt idx="6">
                  <c:v>125.8095238095238</c:v>
                </c:pt>
                <c:pt idx="7">
                  <c:v>36.300000000000004</c:v>
                </c:pt>
                <c:pt idx="8">
                  <c:v>93.897435897435429</c:v>
                </c:pt>
                <c:pt idx="9">
                  <c:v>101.72727272727272</c:v>
                </c:pt>
                <c:pt idx="10">
                  <c:v>70.678571428570635</c:v>
                </c:pt>
                <c:pt idx="11">
                  <c:v>35.625000000000078</c:v>
                </c:pt>
                <c:pt idx="12">
                  <c:v>92.714285714285722</c:v>
                </c:pt>
                <c:pt idx="13">
                  <c:v>100.27272727272705</c:v>
                </c:pt>
                <c:pt idx="14">
                  <c:v>32.764705882352963</c:v>
                </c:pt>
                <c:pt idx="15">
                  <c:v>101.44444444444464</c:v>
                </c:pt>
                <c:pt idx="16">
                  <c:v>109.8</c:v>
                </c:pt>
                <c:pt idx="17">
                  <c:v>85.733333333333249</c:v>
                </c:pt>
                <c:pt idx="18">
                  <c:v>113.73333333333328</c:v>
                </c:pt>
                <c:pt idx="19">
                  <c:v>27.4</c:v>
                </c:pt>
                <c:pt idx="20">
                  <c:v>110.31578947368394</c:v>
                </c:pt>
                <c:pt idx="21">
                  <c:v>110.58333333333316</c:v>
                </c:pt>
                <c:pt idx="22">
                  <c:v>112.47058823529396</c:v>
                </c:pt>
                <c:pt idx="23">
                  <c:v>36.615384615384421</c:v>
                </c:pt>
                <c:pt idx="24">
                  <c:v>105.09090909090912</c:v>
                </c:pt>
                <c:pt idx="25">
                  <c:v>48.32</c:v>
                </c:pt>
                <c:pt idx="26">
                  <c:v>92.1</c:v>
                </c:pt>
                <c:pt idx="27">
                  <c:v>47.181818181818102</c:v>
                </c:pt>
                <c:pt idx="28">
                  <c:v>107.09090909090912</c:v>
                </c:pt>
                <c:pt idx="29">
                  <c:v>53.944444444443988</c:v>
                </c:pt>
                <c:pt idx="30">
                  <c:v>31.214285714285776</c:v>
                </c:pt>
                <c:pt idx="31">
                  <c:v>106</c:v>
                </c:pt>
                <c:pt idx="32">
                  <c:v>139.14285714285683</c:v>
                </c:pt>
                <c:pt idx="33">
                  <c:v>101.29166666666684</c:v>
                </c:pt>
                <c:pt idx="34">
                  <c:v>34.9375</c:v>
                </c:pt>
                <c:pt idx="35">
                  <c:v>103.19047619047593</c:v>
                </c:pt>
                <c:pt idx="36">
                  <c:v>35.375</c:v>
                </c:pt>
                <c:pt idx="37">
                  <c:v>125.1</c:v>
                </c:pt>
                <c:pt idx="38">
                  <c:v>102.68965517241355</c:v>
                </c:pt>
                <c:pt idx="39">
                  <c:v>99.555555555555259</c:v>
                </c:pt>
                <c:pt idx="40">
                  <c:v>104.30769230769228</c:v>
                </c:pt>
                <c:pt idx="41">
                  <c:v>104.5</c:v>
                </c:pt>
                <c:pt idx="42">
                  <c:v>102.88888888888852</c:v>
                </c:pt>
                <c:pt idx="43">
                  <c:v>126.53333333333318</c:v>
                </c:pt>
                <c:pt idx="44">
                  <c:v>46.578947368421062</c:v>
                </c:pt>
                <c:pt idx="45">
                  <c:v>123.93750000000014</c:v>
                </c:pt>
                <c:pt idx="46">
                  <c:v>39.615384615384421</c:v>
                </c:pt>
                <c:pt idx="47">
                  <c:v>104.45454545454552</c:v>
                </c:pt>
                <c:pt idx="48">
                  <c:v>22.571428571428569</c:v>
                </c:pt>
                <c:pt idx="49">
                  <c:v>95.666666666666671</c:v>
                </c:pt>
                <c:pt idx="50">
                  <c:v>35.166666666666238</c:v>
                </c:pt>
                <c:pt idx="51">
                  <c:v>117</c:v>
                </c:pt>
                <c:pt idx="52">
                  <c:v>80.230769230769212</c:v>
                </c:pt>
                <c:pt idx="53">
                  <c:v>97.3</c:v>
                </c:pt>
                <c:pt idx="54">
                  <c:v>57.4</c:v>
                </c:pt>
                <c:pt idx="55">
                  <c:v>67</c:v>
                </c:pt>
                <c:pt idx="56">
                  <c:v>73</c:v>
                </c:pt>
                <c:pt idx="57">
                  <c:v>126.29411764705902</c:v>
                </c:pt>
                <c:pt idx="58">
                  <c:v>79.666666666666671</c:v>
                </c:pt>
                <c:pt idx="59">
                  <c:v>82.066666666666663</c:v>
                </c:pt>
                <c:pt idx="60">
                  <c:v>70.428571428571118</c:v>
                </c:pt>
                <c:pt idx="61">
                  <c:v>92</c:v>
                </c:pt>
                <c:pt idx="62">
                  <c:v>94</c:v>
                </c:pt>
                <c:pt idx="63">
                  <c:v>85.230769230769212</c:v>
                </c:pt>
                <c:pt idx="64">
                  <c:v>75.5</c:v>
                </c:pt>
                <c:pt idx="65">
                  <c:v>53.928571428571523</c:v>
                </c:pt>
              </c:numCache>
            </c:numRef>
          </c:xVal>
          <c:yVal>
            <c:numRef>
              <c:f>'Siuslaw stand averages'!$H$5:$H$70</c:f>
              <c:numCache>
                <c:formatCode>General</c:formatCode>
                <c:ptCount val="66"/>
                <c:pt idx="0">
                  <c:v>39.651459383945927</c:v>
                </c:pt>
                <c:pt idx="1">
                  <c:v>56.181255837581411</c:v>
                </c:pt>
                <c:pt idx="2">
                  <c:v>54.083185156962976</c:v>
                </c:pt>
                <c:pt idx="3">
                  <c:v>63.631703336814894</c:v>
                </c:pt>
                <c:pt idx="4">
                  <c:v>53.641812066517552</c:v>
                </c:pt>
                <c:pt idx="5">
                  <c:v>64.931139804064514</c:v>
                </c:pt>
                <c:pt idx="6">
                  <c:v>62.781233750723352</c:v>
                </c:pt>
                <c:pt idx="7">
                  <c:v>32.872438112171523</c:v>
                </c:pt>
                <c:pt idx="8">
                  <c:v>54.555907228666378</c:v>
                </c:pt>
                <c:pt idx="9">
                  <c:v>63.257906170625006</c:v>
                </c:pt>
                <c:pt idx="10">
                  <c:v>45.869551522934572</c:v>
                </c:pt>
                <c:pt idx="11">
                  <c:v>34.962991409572602</c:v>
                </c:pt>
                <c:pt idx="12">
                  <c:v>71.742905306190451</c:v>
                </c:pt>
                <c:pt idx="13">
                  <c:v>66.332484555999514</c:v>
                </c:pt>
                <c:pt idx="14">
                  <c:v>34.623229546550483</c:v>
                </c:pt>
                <c:pt idx="15">
                  <c:v>57.599101110608679</c:v>
                </c:pt>
                <c:pt idx="16">
                  <c:v>65.441688866311125</c:v>
                </c:pt>
                <c:pt idx="17">
                  <c:v>62.895788036576022</c:v>
                </c:pt>
                <c:pt idx="18">
                  <c:v>82.724313825098022</c:v>
                </c:pt>
                <c:pt idx="19">
                  <c:v>36.972875238125134</c:v>
                </c:pt>
                <c:pt idx="20">
                  <c:v>76.260739737825759</c:v>
                </c:pt>
                <c:pt idx="21">
                  <c:v>63.528863532454572</c:v>
                </c:pt>
                <c:pt idx="22">
                  <c:v>53.659128022769231</c:v>
                </c:pt>
                <c:pt idx="23">
                  <c:v>32.379780808</c:v>
                </c:pt>
                <c:pt idx="24">
                  <c:v>74.013121145853646</c:v>
                </c:pt>
                <c:pt idx="25">
                  <c:v>35.257036173650299</c:v>
                </c:pt>
                <c:pt idx="26">
                  <c:v>59.493274405215303</c:v>
                </c:pt>
                <c:pt idx="27">
                  <c:v>29.990814857148127</c:v>
                </c:pt>
                <c:pt idx="28">
                  <c:v>66.777809672984048</c:v>
                </c:pt>
                <c:pt idx="29">
                  <c:v>44.246799800707677</c:v>
                </c:pt>
                <c:pt idx="30">
                  <c:v>31.259318170272728</c:v>
                </c:pt>
                <c:pt idx="31">
                  <c:v>72.699471322757745</c:v>
                </c:pt>
                <c:pt idx="32">
                  <c:v>65.26161282948388</c:v>
                </c:pt>
                <c:pt idx="33">
                  <c:v>71.678800036284514</c:v>
                </c:pt>
                <c:pt idx="34">
                  <c:v>32.475714272107162</c:v>
                </c:pt>
                <c:pt idx="35">
                  <c:v>71.492241099034473</c:v>
                </c:pt>
                <c:pt idx="36">
                  <c:v>39.862448909611992</c:v>
                </c:pt>
                <c:pt idx="37">
                  <c:v>87.278308304512095</c:v>
                </c:pt>
                <c:pt idx="38">
                  <c:v>62.740227876333222</c:v>
                </c:pt>
                <c:pt idx="39">
                  <c:v>72.529289749032543</c:v>
                </c:pt>
                <c:pt idx="40">
                  <c:v>55.453796429355947</c:v>
                </c:pt>
                <c:pt idx="41">
                  <c:v>72.675749999999354</c:v>
                </c:pt>
                <c:pt idx="42">
                  <c:v>68.387950668146644</c:v>
                </c:pt>
                <c:pt idx="43">
                  <c:v>77.778042218127098</c:v>
                </c:pt>
                <c:pt idx="44">
                  <c:v>38.270756272638643</c:v>
                </c:pt>
                <c:pt idx="45">
                  <c:v>74.288649809500015</c:v>
                </c:pt>
                <c:pt idx="46">
                  <c:v>36.281590813840907</c:v>
                </c:pt>
                <c:pt idx="47">
                  <c:v>79.259815016743758</c:v>
                </c:pt>
                <c:pt idx="48">
                  <c:v>26.652112672478861</c:v>
                </c:pt>
                <c:pt idx="49">
                  <c:v>76.910258977037344</c:v>
                </c:pt>
                <c:pt idx="50">
                  <c:v>33.243344873568972</c:v>
                </c:pt>
                <c:pt idx="51">
                  <c:v>88.9</c:v>
                </c:pt>
                <c:pt idx="52">
                  <c:v>50.884666015791076</c:v>
                </c:pt>
                <c:pt idx="53">
                  <c:v>60.500227455847543</c:v>
                </c:pt>
                <c:pt idx="54">
                  <c:v>50.077914663085728</c:v>
                </c:pt>
                <c:pt idx="55">
                  <c:v>45.875222017611001</c:v>
                </c:pt>
                <c:pt idx="56">
                  <c:v>43.653880725910128</c:v>
                </c:pt>
                <c:pt idx="57">
                  <c:v>63.657237605380821</c:v>
                </c:pt>
                <c:pt idx="58">
                  <c:v>59.431836040590198</c:v>
                </c:pt>
                <c:pt idx="59">
                  <c:v>49.618347730376811</c:v>
                </c:pt>
                <c:pt idx="60">
                  <c:v>55.229124714250013</c:v>
                </c:pt>
                <c:pt idx="61">
                  <c:v>65.616666247014507</c:v>
                </c:pt>
                <c:pt idx="62">
                  <c:v>63.928313476470613</c:v>
                </c:pt>
                <c:pt idx="63">
                  <c:v>50.761515520969944</c:v>
                </c:pt>
                <c:pt idx="64">
                  <c:v>49.188309421</c:v>
                </c:pt>
                <c:pt idx="65">
                  <c:v>44.492728933981461</c:v>
                </c:pt>
              </c:numCache>
            </c:numRef>
          </c:yVal>
        </c:ser>
        <c:ser>
          <c:idx val="1"/>
          <c:order val="1"/>
          <c:tx>
            <c:v>Individual Modeled Stands</c:v>
          </c:tx>
          <c:spPr>
            <a:ln w="28575">
              <a:noFill/>
            </a:ln>
          </c:spPr>
          <c:marker>
            <c:symbol val="x"/>
            <c:size val="3"/>
            <c:spPr>
              <a:ln>
                <a:solidFill>
                  <a:schemeClr val="tx1"/>
                </a:solidFill>
              </a:ln>
            </c:spPr>
          </c:marker>
          <c:xVal>
            <c:numRef>
              <c:f>'Siuslaw stand averages'!$O$5:$O$180</c:f>
              <c:numCache>
                <c:formatCode>General</c:formatCode>
                <c:ptCount val="176"/>
                <c:pt idx="0">
                  <c:v>40</c:v>
                </c:pt>
                <c:pt idx="1">
                  <c:v>50</c:v>
                </c:pt>
                <c:pt idx="2">
                  <c:v>60</c:v>
                </c:pt>
                <c:pt idx="3">
                  <c:v>70</c:v>
                </c:pt>
                <c:pt idx="4">
                  <c:v>80</c:v>
                </c:pt>
                <c:pt idx="5">
                  <c:v>90</c:v>
                </c:pt>
                <c:pt idx="6">
                  <c:v>100</c:v>
                </c:pt>
                <c:pt idx="7">
                  <c:v>110</c:v>
                </c:pt>
                <c:pt idx="8">
                  <c:v>120</c:v>
                </c:pt>
                <c:pt idx="9">
                  <c:v>130</c:v>
                </c:pt>
                <c:pt idx="10">
                  <c:v>140</c:v>
                </c:pt>
                <c:pt idx="11">
                  <c:v>150</c:v>
                </c:pt>
                <c:pt idx="12">
                  <c:v>160</c:v>
                </c:pt>
                <c:pt idx="13">
                  <c:v>170</c:v>
                </c:pt>
                <c:pt idx="14">
                  <c:v>180</c:v>
                </c:pt>
                <c:pt idx="15">
                  <c:v>190</c:v>
                </c:pt>
                <c:pt idx="16">
                  <c:v>200</c:v>
                </c:pt>
                <c:pt idx="17">
                  <c:v>210</c:v>
                </c:pt>
                <c:pt idx="18">
                  <c:v>220</c:v>
                </c:pt>
                <c:pt idx="19">
                  <c:v>230</c:v>
                </c:pt>
                <c:pt idx="20">
                  <c:v>240</c:v>
                </c:pt>
                <c:pt idx="22">
                  <c:v>40</c:v>
                </c:pt>
                <c:pt idx="23">
                  <c:v>50</c:v>
                </c:pt>
                <c:pt idx="24">
                  <c:v>60</c:v>
                </c:pt>
                <c:pt idx="25">
                  <c:v>70</c:v>
                </c:pt>
                <c:pt idx="26">
                  <c:v>80</c:v>
                </c:pt>
                <c:pt idx="27">
                  <c:v>90</c:v>
                </c:pt>
                <c:pt idx="28">
                  <c:v>100</c:v>
                </c:pt>
                <c:pt idx="29">
                  <c:v>110</c:v>
                </c:pt>
                <c:pt idx="30">
                  <c:v>120</c:v>
                </c:pt>
                <c:pt idx="31">
                  <c:v>130</c:v>
                </c:pt>
                <c:pt idx="32">
                  <c:v>140</c:v>
                </c:pt>
                <c:pt idx="33">
                  <c:v>150</c:v>
                </c:pt>
                <c:pt idx="34">
                  <c:v>160</c:v>
                </c:pt>
                <c:pt idx="35">
                  <c:v>170</c:v>
                </c:pt>
                <c:pt idx="36">
                  <c:v>180</c:v>
                </c:pt>
                <c:pt idx="37">
                  <c:v>190</c:v>
                </c:pt>
                <c:pt idx="38">
                  <c:v>200</c:v>
                </c:pt>
                <c:pt idx="39">
                  <c:v>210</c:v>
                </c:pt>
                <c:pt idx="40">
                  <c:v>220</c:v>
                </c:pt>
                <c:pt idx="41">
                  <c:v>230</c:v>
                </c:pt>
                <c:pt idx="42">
                  <c:v>240</c:v>
                </c:pt>
                <c:pt idx="44">
                  <c:v>40</c:v>
                </c:pt>
                <c:pt idx="45">
                  <c:v>50</c:v>
                </c:pt>
                <c:pt idx="46">
                  <c:v>60</c:v>
                </c:pt>
                <c:pt idx="47">
                  <c:v>70</c:v>
                </c:pt>
                <c:pt idx="48">
                  <c:v>80</c:v>
                </c:pt>
                <c:pt idx="49">
                  <c:v>90</c:v>
                </c:pt>
                <c:pt idx="50">
                  <c:v>100</c:v>
                </c:pt>
                <c:pt idx="51">
                  <c:v>110</c:v>
                </c:pt>
                <c:pt idx="52">
                  <c:v>120</c:v>
                </c:pt>
                <c:pt idx="53">
                  <c:v>130</c:v>
                </c:pt>
                <c:pt idx="54">
                  <c:v>140</c:v>
                </c:pt>
                <c:pt idx="55">
                  <c:v>150</c:v>
                </c:pt>
                <c:pt idx="56">
                  <c:v>160</c:v>
                </c:pt>
                <c:pt idx="57">
                  <c:v>170</c:v>
                </c:pt>
                <c:pt idx="58">
                  <c:v>180</c:v>
                </c:pt>
                <c:pt idx="59">
                  <c:v>190</c:v>
                </c:pt>
                <c:pt idx="60">
                  <c:v>200</c:v>
                </c:pt>
                <c:pt idx="61">
                  <c:v>210</c:v>
                </c:pt>
                <c:pt idx="62">
                  <c:v>220</c:v>
                </c:pt>
                <c:pt idx="63">
                  <c:v>230</c:v>
                </c:pt>
                <c:pt idx="64">
                  <c:v>240</c:v>
                </c:pt>
                <c:pt idx="66">
                  <c:v>40</c:v>
                </c:pt>
                <c:pt idx="67">
                  <c:v>50</c:v>
                </c:pt>
                <c:pt idx="68">
                  <c:v>60</c:v>
                </c:pt>
                <c:pt idx="69">
                  <c:v>70</c:v>
                </c:pt>
                <c:pt idx="70">
                  <c:v>80</c:v>
                </c:pt>
                <c:pt idx="71">
                  <c:v>90</c:v>
                </c:pt>
                <c:pt idx="72">
                  <c:v>100</c:v>
                </c:pt>
                <c:pt idx="73">
                  <c:v>110</c:v>
                </c:pt>
                <c:pt idx="74">
                  <c:v>120</c:v>
                </c:pt>
                <c:pt idx="75">
                  <c:v>130</c:v>
                </c:pt>
                <c:pt idx="76">
                  <c:v>140</c:v>
                </c:pt>
                <c:pt idx="77">
                  <c:v>150</c:v>
                </c:pt>
                <c:pt idx="78">
                  <c:v>160</c:v>
                </c:pt>
                <c:pt idx="79">
                  <c:v>170</c:v>
                </c:pt>
                <c:pt idx="80">
                  <c:v>180</c:v>
                </c:pt>
                <c:pt idx="81">
                  <c:v>190</c:v>
                </c:pt>
                <c:pt idx="82">
                  <c:v>200</c:v>
                </c:pt>
                <c:pt idx="83">
                  <c:v>210</c:v>
                </c:pt>
                <c:pt idx="84">
                  <c:v>220</c:v>
                </c:pt>
                <c:pt idx="85">
                  <c:v>230</c:v>
                </c:pt>
                <c:pt idx="86">
                  <c:v>240</c:v>
                </c:pt>
                <c:pt idx="88">
                  <c:v>40</c:v>
                </c:pt>
                <c:pt idx="89">
                  <c:v>50</c:v>
                </c:pt>
                <c:pt idx="90">
                  <c:v>60</c:v>
                </c:pt>
                <c:pt idx="91">
                  <c:v>70</c:v>
                </c:pt>
                <c:pt idx="92">
                  <c:v>80</c:v>
                </c:pt>
                <c:pt idx="93">
                  <c:v>90</c:v>
                </c:pt>
                <c:pt idx="94">
                  <c:v>100</c:v>
                </c:pt>
                <c:pt idx="95">
                  <c:v>110</c:v>
                </c:pt>
                <c:pt idx="96">
                  <c:v>120</c:v>
                </c:pt>
                <c:pt idx="97">
                  <c:v>130</c:v>
                </c:pt>
                <c:pt idx="98">
                  <c:v>140</c:v>
                </c:pt>
                <c:pt idx="99">
                  <c:v>150</c:v>
                </c:pt>
                <c:pt idx="100">
                  <c:v>160</c:v>
                </c:pt>
                <c:pt idx="101">
                  <c:v>170</c:v>
                </c:pt>
                <c:pt idx="102">
                  <c:v>180</c:v>
                </c:pt>
                <c:pt idx="103">
                  <c:v>190</c:v>
                </c:pt>
                <c:pt idx="104">
                  <c:v>200</c:v>
                </c:pt>
                <c:pt idx="105">
                  <c:v>210</c:v>
                </c:pt>
                <c:pt idx="106">
                  <c:v>220</c:v>
                </c:pt>
                <c:pt idx="107">
                  <c:v>230</c:v>
                </c:pt>
                <c:pt idx="108">
                  <c:v>240</c:v>
                </c:pt>
                <c:pt idx="110">
                  <c:v>40</c:v>
                </c:pt>
                <c:pt idx="111">
                  <c:v>50</c:v>
                </c:pt>
                <c:pt idx="112">
                  <c:v>60</c:v>
                </c:pt>
                <c:pt idx="113">
                  <c:v>70</c:v>
                </c:pt>
                <c:pt idx="114">
                  <c:v>80</c:v>
                </c:pt>
                <c:pt idx="115">
                  <c:v>90</c:v>
                </c:pt>
                <c:pt idx="116">
                  <c:v>100</c:v>
                </c:pt>
                <c:pt idx="117">
                  <c:v>110</c:v>
                </c:pt>
                <c:pt idx="118">
                  <c:v>120</c:v>
                </c:pt>
                <c:pt idx="119">
                  <c:v>130</c:v>
                </c:pt>
                <c:pt idx="120">
                  <c:v>140</c:v>
                </c:pt>
                <c:pt idx="121">
                  <c:v>150</c:v>
                </c:pt>
                <c:pt idx="122">
                  <c:v>160</c:v>
                </c:pt>
                <c:pt idx="123">
                  <c:v>170</c:v>
                </c:pt>
                <c:pt idx="124">
                  <c:v>180</c:v>
                </c:pt>
                <c:pt idx="125">
                  <c:v>190</c:v>
                </c:pt>
                <c:pt idx="126">
                  <c:v>200</c:v>
                </c:pt>
                <c:pt idx="127">
                  <c:v>210</c:v>
                </c:pt>
                <c:pt idx="128">
                  <c:v>220</c:v>
                </c:pt>
                <c:pt idx="129">
                  <c:v>230</c:v>
                </c:pt>
                <c:pt idx="130">
                  <c:v>240</c:v>
                </c:pt>
                <c:pt idx="132">
                  <c:v>40</c:v>
                </c:pt>
                <c:pt idx="133">
                  <c:v>50</c:v>
                </c:pt>
                <c:pt idx="134">
                  <c:v>60</c:v>
                </c:pt>
                <c:pt idx="135">
                  <c:v>70</c:v>
                </c:pt>
                <c:pt idx="136">
                  <c:v>80</c:v>
                </c:pt>
                <c:pt idx="137">
                  <c:v>90</c:v>
                </c:pt>
                <c:pt idx="138">
                  <c:v>100</c:v>
                </c:pt>
                <c:pt idx="139">
                  <c:v>110</c:v>
                </c:pt>
                <c:pt idx="140">
                  <c:v>120</c:v>
                </c:pt>
                <c:pt idx="141">
                  <c:v>130</c:v>
                </c:pt>
                <c:pt idx="142">
                  <c:v>140</c:v>
                </c:pt>
                <c:pt idx="143">
                  <c:v>150</c:v>
                </c:pt>
                <c:pt idx="144">
                  <c:v>160</c:v>
                </c:pt>
                <c:pt idx="145">
                  <c:v>170</c:v>
                </c:pt>
                <c:pt idx="146">
                  <c:v>180</c:v>
                </c:pt>
                <c:pt idx="147">
                  <c:v>190</c:v>
                </c:pt>
                <c:pt idx="148">
                  <c:v>200</c:v>
                </c:pt>
                <c:pt idx="149">
                  <c:v>210</c:v>
                </c:pt>
                <c:pt idx="150">
                  <c:v>220</c:v>
                </c:pt>
                <c:pt idx="151">
                  <c:v>230</c:v>
                </c:pt>
                <c:pt idx="152">
                  <c:v>240</c:v>
                </c:pt>
                <c:pt idx="155">
                  <c:v>40</c:v>
                </c:pt>
                <c:pt idx="156">
                  <c:v>50</c:v>
                </c:pt>
                <c:pt idx="157">
                  <c:v>60</c:v>
                </c:pt>
                <c:pt idx="158">
                  <c:v>70</c:v>
                </c:pt>
                <c:pt idx="159">
                  <c:v>80</c:v>
                </c:pt>
                <c:pt idx="160">
                  <c:v>90</c:v>
                </c:pt>
                <c:pt idx="161">
                  <c:v>100</c:v>
                </c:pt>
                <c:pt idx="162">
                  <c:v>110</c:v>
                </c:pt>
                <c:pt idx="163">
                  <c:v>120</c:v>
                </c:pt>
                <c:pt idx="164">
                  <c:v>130</c:v>
                </c:pt>
                <c:pt idx="165">
                  <c:v>140</c:v>
                </c:pt>
                <c:pt idx="166">
                  <c:v>150</c:v>
                </c:pt>
                <c:pt idx="167">
                  <c:v>160</c:v>
                </c:pt>
                <c:pt idx="168">
                  <c:v>170</c:v>
                </c:pt>
                <c:pt idx="169">
                  <c:v>180</c:v>
                </c:pt>
                <c:pt idx="170">
                  <c:v>190</c:v>
                </c:pt>
                <c:pt idx="171">
                  <c:v>200</c:v>
                </c:pt>
                <c:pt idx="172">
                  <c:v>210</c:v>
                </c:pt>
                <c:pt idx="173">
                  <c:v>220</c:v>
                </c:pt>
                <c:pt idx="174">
                  <c:v>230</c:v>
                </c:pt>
                <c:pt idx="175">
                  <c:v>240</c:v>
                </c:pt>
              </c:numCache>
            </c:numRef>
          </c:xVal>
          <c:yVal>
            <c:numRef>
              <c:f>'Siuslaw stand averages'!$Y$5:$Y$180</c:f>
              <c:numCache>
                <c:formatCode>General</c:formatCode>
                <c:ptCount val="176"/>
                <c:pt idx="0">
                  <c:v>31.843382243870586</c:v>
                </c:pt>
                <c:pt idx="1">
                  <c:v>37.661511397704913</c:v>
                </c:pt>
                <c:pt idx="2">
                  <c:v>43.419255153700895</c:v>
                </c:pt>
                <c:pt idx="3">
                  <c:v>49.286317721798021</c:v>
                </c:pt>
                <c:pt idx="4">
                  <c:v>55.207399703081656</c:v>
                </c:pt>
                <c:pt idx="5">
                  <c:v>61.253344949872641</c:v>
                </c:pt>
                <c:pt idx="6">
                  <c:v>67.284548491124198</c:v>
                </c:pt>
                <c:pt idx="7">
                  <c:v>73.25921520539265</c:v>
                </c:pt>
                <c:pt idx="8">
                  <c:v>79.178382901813023</c:v>
                </c:pt>
                <c:pt idx="9">
                  <c:v>84.984575466385706</c:v>
                </c:pt>
                <c:pt idx="10">
                  <c:v>90.710421553588148</c:v>
                </c:pt>
                <c:pt idx="11">
                  <c:v>96.261502459768067</c:v>
                </c:pt>
                <c:pt idx="12">
                  <c:v>101.65170157964026</c:v>
                </c:pt>
                <c:pt idx="13">
                  <c:v>106.9290395551438</c:v>
                </c:pt>
                <c:pt idx="14">
                  <c:v>112.05117366532055</c:v>
                </c:pt>
                <c:pt idx="15">
                  <c:v>117.0431061407746</c:v>
                </c:pt>
                <c:pt idx="16">
                  <c:v>121.8665331842746</c:v>
                </c:pt>
                <c:pt idx="17">
                  <c:v>126.5519587029477</c:v>
                </c:pt>
                <c:pt idx="18">
                  <c:v>131.10849313517639</c:v>
                </c:pt>
                <c:pt idx="19">
                  <c:v>135.51962300257162</c:v>
                </c:pt>
                <c:pt idx="20">
                  <c:v>139.80974256930691</c:v>
                </c:pt>
                <c:pt idx="22">
                  <c:v>30.654171434740061</c:v>
                </c:pt>
                <c:pt idx="23">
                  <c:v>35.853888009776789</c:v>
                </c:pt>
                <c:pt idx="24">
                  <c:v>40.986517468322198</c:v>
                </c:pt>
                <c:pt idx="25">
                  <c:v>46.127379571884475</c:v>
                </c:pt>
                <c:pt idx="26">
                  <c:v>51.42573983693029</c:v>
                </c:pt>
                <c:pt idx="27">
                  <c:v>56.854006138069856</c:v>
                </c:pt>
                <c:pt idx="28">
                  <c:v>62.396419515888823</c:v>
                </c:pt>
                <c:pt idx="29">
                  <c:v>68.000207286241235</c:v>
                </c:pt>
                <c:pt idx="30">
                  <c:v>73.582796870542197</c:v>
                </c:pt>
                <c:pt idx="31">
                  <c:v>79.186296432336448</c:v>
                </c:pt>
                <c:pt idx="32">
                  <c:v>84.648264677917751</c:v>
                </c:pt>
                <c:pt idx="33">
                  <c:v>90.020404668806435</c:v>
                </c:pt>
                <c:pt idx="34">
                  <c:v>95.278881440114148</c:v>
                </c:pt>
                <c:pt idx="35">
                  <c:v>100.4252653722413</c:v>
                </c:pt>
                <c:pt idx="36">
                  <c:v>105.45083582190468</c:v>
                </c:pt>
                <c:pt idx="37">
                  <c:v>110.39819808749508</c:v>
                </c:pt>
                <c:pt idx="38">
                  <c:v>115.17470828319655</c:v>
                </c:pt>
                <c:pt idx="39">
                  <c:v>119.83306633707298</c:v>
                </c:pt>
                <c:pt idx="40">
                  <c:v>124.37884678913946</c:v>
                </c:pt>
                <c:pt idx="41">
                  <c:v>128.77934414945398</c:v>
                </c:pt>
                <c:pt idx="42">
                  <c:v>133.06092029222879</c:v>
                </c:pt>
                <c:pt idx="44">
                  <c:v>33.829037238826011</c:v>
                </c:pt>
                <c:pt idx="45">
                  <c:v>41.951377643908522</c:v>
                </c:pt>
                <c:pt idx="46">
                  <c:v>49.015574784485203</c:v>
                </c:pt>
                <c:pt idx="47">
                  <c:v>55.444136729701221</c:v>
                </c:pt>
                <c:pt idx="48">
                  <c:v>61.495828583892902</c:v>
                </c:pt>
                <c:pt idx="49">
                  <c:v>67.387434506374348</c:v>
                </c:pt>
                <c:pt idx="50">
                  <c:v>73.167860632798309</c:v>
                </c:pt>
                <c:pt idx="51">
                  <c:v>78.848936351510119</c:v>
                </c:pt>
                <c:pt idx="52">
                  <c:v>84.470309054550754</c:v>
                </c:pt>
                <c:pt idx="53">
                  <c:v>89.964655439848102</c:v>
                </c:pt>
                <c:pt idx="54">
                  <c:v>95.326514164028808</c:v>
                </c:pt>
                <c:pt idx="55">
                  <c:v>100.59442406644862</c:v>
                </c:pt>
                <c:pt idx="56">
                  <c:v>105.73960934286022</c:v>
                </c:pt>
                <c:pt idx="57">
                  <c:v>110.7634464694362</c:v>
                </c:pt>
                <c:pt idx="58">
                  <c:v>115.61507971146885</c:v>
                </c:pt>
                <c:pt idx="59">
                  <c:v>120.3913085708724</c:v>
                </c:pt>
                <c:pt idx="60">
                  <c:v>125.00072804163368</c:v>
                </c:pt>
                <c:pt idx="61">
                  <c:v>129.45463429711083</c:v>
                </c:pt>
                <c:pt idx="62">
                  <c:v>133.79179738721464</c:v>
                </c:pt>
                <c:pt idx="63">
                  <c:v>138.03658535959258</c:v>
                </c:pt>
                <c:pt idx="64">
                  <c:v>142.1331165423415</c:v>
                </c:pt>
                <c:pt idx="66">
                  <c:v>32.321500015630775</c:v>
                </c:pt>
                <c:pt idx="67">
                  <c:v>38.126825753613971</c:v>
                </c:pt>
                <c:pt idx="68">
                  <c:v>43.693725369604202</c:v>
                </c:pt>
                <c:pt idx="69">
                  <c:v>49.162204935066647</c:v>
                </c:pt>
                <c:pt idx="70">
                  <c:v>54.774386071128298</c:v>
                </c:pt>
                <c:pt idx="71">
                  <c:v>60.449501300508601</c:v>
                </c:pt>
                <c:pt idx="72">
                  <c:v>66.183733307247778</c:v>
                </c:pt>
                <c:pt idx="73">
                  <c:v>71.925043304580527</c:v>
                </c:pt>
                <c:pt idx="74">
                  <c:v>77.59434223572211</c:v>
                </c:pt>
                <c:pt idx="75">
                  <c:v>83.162496859687266</c:v>
                </c:pt>
                <c:pt idx="76">
                  <c:v>88.641264919517369</c:v>
                </c:pt>
                <c:pt idx="77">
                  <c:v>94.020066392017085</c:v>
                </c:pt>
                <c:pt idx="78">
                  <c:v>99.241811991871927</c:v>
                </c:pt>
                <c:pt idx="79">
                  <c:v>104.37679916938878</c:v>
                </c:pt>
                <c:pt idx="80">
                  <c:v>109.3732943958718</c:v>
                </c:pt>
                <c:pt idx="81">
                  <c:v>114.22248868755094</c:v>
                </c:pt>
                <c:pt idx="82">
                  <c:v>118.94979727302976</c:v>
                </c:pt>
                <c:pt idx="83">
                  <c:v>123.57557197069215</c:v>
                </c:pt>
                <c:pt idx="84">
                  <c:v>128.0651822512051</c:v>
                </c:pt>
                <c:pt idx="85">
                  <c:v>132.4493034894146</c:v>
                </c:pt>
                <c:pt idx="86">
                  <c:v>136.7181897975855</c:v>
                </c:pt>
                <c:pt idx="88">
                  <c:v>29.225239935991699</c:v>
                </c:pt>
                <c:pt idx="89">
                  <c:v>33.236097261141296</c:v>
                </c:pt>
                <c:pt idx="90">
                  <c:v>37.262282873529941</c:v>
                </c:pt>
                <c:pt idx="91">
                  <c:v>41.226600796767542</c:v>
                </c:pt>
                <c:pt idx="92">
                  <c:v>45.167478603252846</c:v>
                </c:pt>
                <c:pt idx="93">
                  <c:v>49.129216146022323</c:v>
                </c:pt>
                <c:pt idx="94">
                  <c:v>53.084647510959947</c:v>
                </c:pt>
                <c:pt idx="95">
                  <c:v>57.058644526119956</c:v>
                </c:pt>
                <c:pt idx="96">
                  <c:v>61.075720445328912</c:v>
                </c:pt>
                <c:pt idx="97">
                  <c:v>65.064105171955561</c:v>
                </c:pt>
                <c:pt idx="98">
                  <c:v>69.061617209653306</c:v>
                </c:pt>
                <c:pt idx="99">
                  <c:v>73.034168761613643</c:v>
                </c:pt>
                <c:pt idx="100">
                  <c:v>77.011411634306725</c:v>
                </c:pt>
                <c:pt idx="101">
                  <c:v>80.985032726079254</c:v>
                </c:pt>
                <c:pt idx="102">
                  <c:v>84.916471479617826</c:v>
                </c:pt>
                <c:pt idx="103">
                  <c:v>88.757836018248881</c:v>
                </c:pt>
                <c:pt idx="104">
                  <c:v>92.593469112355578</c:v>
                </c:pt>
                <c:pt idx="105">
                  <c:v>96.4003600118089</c:v>
                </c:pt>
                <c:pt idx="106">
                  <c:v>100.1172064741867</c:v>
                </c:pt>
                <c:pt idx="107">
                  <c:v>103.8157636744666</c:v>
                </c:pt>
                <c:pt idx="108">
                  <c:v>107.5075690924667</c:v>
                </c:pt>
                <c:pt idx="110">
                  <c:v>28.082393930542199</c:v>
                </c:pt>
                <c:pt idx="111">
                  <c:v>34.052352076782832</c:v>
                </c:pt>
                <c:pt idx="112">
                  <c:v>39.693970439359582</c:v>
                </c:pt>
                <c:pt idx="113">
                  <c:v>45.122719744938642</c:v>
                </c:pt>
                <c:pt idx="114">
                  <c:v>50.515502640767778</c:v>
                </c:pt>
                <c:pt idx="115">
                  <c:v>55.921984407888772</c:v>
                </c:pt>
                <c:pt idx="116">
                  <c:v>61.38663858786844</c:v>
                </c:pt>
                <c:pt idx="117">
                  <c:v>66.872902160790346</c:v>
                </c:pt>
                <c:pt idx="118">
                  <c:v>72.387264436249225</c:v>
                </c:pt>
                <c:pt idx="119">
                  <c:v>77.805951422487453</c:v>
                </c:pt>
                <c:pt idx="120">
                  <c:v>83.203738406568235</c:v>
                </c:pt>
                <c:pt idx="121">
                  <c:v>88.482899615000065</c:v>
                </c:pt>
                <c:pt idx="122">
                  <c:v>93.660072235928624</c:v>
                </c:pt>
                <c:pt idx="123">
                  <c:v>98.739450453764249</c:v>
                </c:pt>
                <c:pt idx="124">
                  <c:v>103.7059495805252</c:v>
                </c:pt>
                <c:pt idx="125">
                  <c:v>108.56373388078798</c:v>
                </c:pt>
                <c:pt idx="126">
                  <c:v>113.36508241151846</c:v>
                </c:pt>
                <c:pt idx="127">
                  <c:v>117.9890128992391</c:v>
                </c:pt>
                <c:pt idx="128">
                  <c:v>122.49554043401714</c:v>
                </c:pt>
                <c:pt idx="129">
                  <c:v>126.88198175343776</c:v>
                </c:pt>
                <c:pt idx="130">
                  <c:v>131.15087611902041</c:v>
                </c:pt>
                <c:pt idx="132">
                  <c:v>31.568571508400009</c:v>
                </c:pt>
                <c:pt idx="133">
                  <c:v>34.217995214787301</c:v>
                </c:pt>
                <c:pt idx="134">
                  <c:v>37.126329536682853</c:v>
                </c:pt>
                <c:pt idx="135">
                  <c:v>40.229867761136802</c:v>
                </c:pt>
                <c:pt idx="136">
                  <c:v>43.431911858026055</c:v>
                </c:pt>
                <c:pt idx="137">
                  <c:v>46.695674294538044</c:v>
                </c:pt>
                <c:pt idx="138">
                  <c:v>50.026376756352008</c:v>
                </c:pt>
                <c:pt idx="139">
                  <c:v>53.46292884920566</c:v>
                </c:pt>
                <c:pt idx="140">
                  <c:v>56.912273195396438</c:v>
                </c:pt>
                <c:pt idx="141">
                  <c:v>60.36472345063104</c:v>
                </c:pt>
                <c:pt idx="142">
                  <c:v>63.857522204804297</c:v>
                </c:pt>
                <c:pt idx="143">
                  <c:v>67.337961519220428</c:v>
                </c:pt>
                <c:pt idx="144">
                  <c:v>70.793316608497406</c:v>
                </c:pt>
                <c:pt idx="145">
                  <c:v>74.244926794793727</c:v>
                </c:pt>
                <c:pt idx="146">
                  <c:v>77.702834333205914</c:v>
                </c:pt>
                <c:pt idx="147">
                  <c:v>81.125096089054026</c:v>
                </c:pt>
                <c:pt idx="148">
                  <c:v>84.534082558197568</c:v>
                </c:pt>
                <c:pt idx="149">
                  <c:v>87.899023014564349</c:v>
                </c:pt>
                <c:pt idx="150">
                  <c:v>91.214499720582026</c:v>
                </c:pt>
                <c:pt idx="151">
                  <c:v>94.544071599322706</c:v>
                </c:pt>
                <c:pt idx="152">
                  <c:v>97.787603707555533</c:v>
                </c:pt>
                <c:pt idx="155">
                  <c:v>31.074899472571669</c:v>
                </c:pt>
                <c:pt idx="156">
                  <c:v>36.442863908245101</c:v>
                </c:pt>
                <c:pt idx="157">
                  <c:v>41.599665089383421</c:v>
                </c:pt>
                <c:pt idx="158">
                  <c:v>46.657032465898851</c:v>
                </c:pt>
                <c:pt idx="159">
                  <c:v>51.716892471011171</c:v>
                </c:pt>
                <c:pt idx="160">
                  <c:v>56.813023106182001</c:v>
                </c:pt>
                <c:pt idx="161">
                  <c:v>61.932889257462378</c:v>
                </c:pt>
                <c:pt idx="162">
                  <c:v>67.061125383405965</c:v>
                </c:pt>
                <c:pt idx="163">
                  <c:v>72.171584162800258</c:v>
                </c:pt>
                <c:pt idx="164">
                  <c:v>77.218972034761094</c:v>
                </c:pt>
                <c:pt idx="165">
                  <c:v>82.207049019439751</c:v>
                </c:pt>
                <c:pt idx="166">
                  <c:v>87.107346783267715</c:v>
                </c:pt>
                <c:pt idx="167">
                  <c:v>91.910972119031058</c:v>
                </c:pt>
                <c:pt idx="168">
                  <c:v>96.63770864869258</c:v>
                </c:pt>
                <c:pt idx="169">
                  <c:v>101.25937699827358</c:v>
                </c:pt>
                <c:pt idx="170">
                  <c:v>105.78596678211224</c:v>
                </c:pt>
                <c:pt idx="171">
                  <c:v>110.21205726631544</c:v>
                </c:pt>
                <c:pt idx="172">
                  <c:v>114.5290896047766</c:v>
                </c:pt>
                <c:pt idx="173">
                  <c:v>118.7387951702173</c:v>
                </c:pt>
                <c:pt idx="174">
                  <c:v>122.86095328975152</c:v>
                </c:pt>
                <c:pt idx="175">
                  <c:v>126.8811454457865</c:v>
                </c:pt>
              </c:numCache>
            </c:numRef>
          </c:yVal>
        </c:ser>
        <c:ser>
          <c:idx val="2"/>
          <c:order val="2"/>
          <c:tx>
            <c:v>Average of Modeled Stands</c:v>
          </c:tx>
          <c:spPr>
            <a:ln w="28575">
              <a:noFill/>
            </a:ln>
          </c:spPr>
          <c:marker>
            <c:symbol val="circle"/>
            <c:size val="6"/>
            <c:spPr>
              <a:solidFill>
                <a:schemeClr val="tx1"/>
              </a:solidFill>
            </c:spPr>
          </c:marker>
          <c:xVal>
            <c:numRef>
              <c:f>'Siuslaw stand averages'!$O$160:$O$180</c:f>
              <c:numCache>
                <c:formatCode>General</c:formatCode>
                <c:ptCount val="21"/>
                <c:pt idx="0">
                  <c:v>40</c:v>
                </c:pt>
                <c:pt idx="1">
                  <c:v>50</c:v>
                </c:pt>
                <c:pt idx="2">
                  <c:v>60</c:v>
                </c:pt>
                <c:pt idx="3">
                  <c:v>70</c:v>
                </c:pt>
                <c:pt idx="4">
                  <c:v>80</c:v>
                </c:pt>
                <c:pt idx="5">
                  <c:v>90</c:v>
                </c:pt>
                <c:pt idx="6">
                  <c:v>100</c:v>
                </c:pt>
                <c:pt idx="7">
                  <c:v>110</c:v>
                </c:pt>
                <c:pt idx="8">
                  <c:v>120</c:v>
                </c:pt>
                <c:pt idx="9">
                  <c:v>130</c:v>
                </c:pt>
                <c:pt idx="10">
                  <c:v>140</c:v>
                </c:pt>
                <c:pt idx="11">
                  <c:v>150</c:v>
                </c:pt>
                <c:pt idx="12">
                  <c:v>160</c:v>
                </c:pt>
                <c:pt idx="13">
                  <c:v>170</c:v>
                </c:pt>
                <c:pt idx="14">
                  <c:v>180</c:v>
                </c:pt>
                <c:pt idx="15">
                  <c:v>190</c:v>
                </c:pt>
                <c:pt idx="16">
                  <c:v>200</c:v>
                </c:pt>
                <c:pt idx="17">
                  <c:v>210</c:v>
                </c:pt>
                <c:pt idx="18">
                  <c:v>220</c:v>
                </c:pt>
                <c:pt idx="19">
                  <c:v>230</c:v>
                </c:pt>
                <c:pt idx="20">
                  <c:v>240</c:v>
                </c:pt>
              </c:numCache>
            </c:numRef>
          </c:xVal>
          <c:yVal>
            <c:numRef>
              <c:f>'Siuslaw stand averages'!$Y$160:$Y$180</c:f>
              <c:numCache>
                <c:formatCode>General</c:formatCode>
                <c:ptCount val="21"/>
                <c:pt idx="0">
                  <c:v>31.074899472571669</c:v>
                </c:pt>
                <c:pt idx="1">
                  <c:v>36.442863908245101</c:v>
                </c:pt>
                <c:pt idx="2">
                  <c:v>41.599665089383421</c:v>
                </c:pt>
                <c:pt idx="3">
                  <c:v>46.657032465898851</c:v>
                </c:pt>
                <c:pt idx="4">
                  <c:v>51.716892471011171</c:v>
                </c:pt>
                <c:pt idx="5">
                  <c:v>56.813023106182001</c:v>
                </c:pt>
                <c:pt idx="6">
                  <c:v>61.932889257462378</c:v>
                </c:pt>
                <c:pt idx="7">
                  <c:v>67.061125383405965</c:v>
                </c:pt>
                <c:pt idx="8">
                  <c:v>72.171584162800258</c:v>
                </c:pt>
                <c:pt idx="9">
                  <c:v>77.218972034761094</c:v>
                </c:pt>
                <c:pt idx="10">
                  <c:v>82.207049019439751</c:v>
                </c:pt>
                <c:pt idx="11">
                  <c:v>87.107346783267715</c:v>
                </c:pt>
                <c:pt idx="12">
                  <c:v>91.910972119031058</c:v>
                </c:pt>
                <c:pt idx="13">
                  <c:v>96.63770864869258</c:v>
                </c:pt>
                <c:pt idx="14">
                  <c:v>101.25937699827358</c:v>
                </c:pt>
                <c:pt idx="15">
                  <c:v>105.78596678211224</c:v>
                </c:pt>
                <c:pt idx="16">
                  <c:v>110.21205726631544</c:v>
                </c:pt>
                <c:pt idx="17">
                  <c:v>114.5290896047766</c:v>
                </c:pt>
                <c:pt idx="18">
                  <c:v>118.7387951702173</c:v>
                </c:pt>
                <c:pt idx="19">
                  <c:v>122.86095328975152</c:v>
                </c:pt>
                <c:pt idx="20">
                  <c:v>126.8811454457865</c:v>
                </c:pt>
              </c:numCache>
            </c:numRef>
          </c:yVal>
        </c:ser>
        <c:axId val="72264704"/>
        <c:axId val="72267264"/>
      </c:scatterChart>
      <c:valAx>
        <c:axId val="72264704"/>
        <c:scaling>
          <c:orientation val="minMax"/>
          <c:max val="250"/>
        </c:scaling>
        <c:axPos val="b"/>
        <c:title>
          <c:tx>
            <c:rich>
              <a:bodyPr/>
              <a:lstStyle/>
              <a:p>
                <a:pPr>
                  <a:defRPr/>
                </a:pPr>
                <a:r>
                  <a:rPr lang="en-US"/>
                  <a:t>Stand</a:t>
                </a:r>
                <a:r>
                  <a:rPr lang="en-US" baseline="0"/>
                  <a:t> Age (Yr)</a:t>
                </a:r>
                <a:endParaRPr lang="en-US"/>
              </a:p>
            </c:rich>
          </c:tx>
          <c:layout/>
        </c:title>
        <c:numFmt formatCode="General" sourceLinked="1"/>
        <c:tickLblPos val="nextTo"/>
        <c:crossAx val="72267264"/>
        <c:crosses val="autoZero"/>
        <c:crossBetween val="midCat"/>
      </c:valAx>
      <c:valAx>
        <c:axId val="72267264"/>
        <c:scaling>
          <c:orientation val="minMax"/>
        </c:scaling>
        <c:axPos val="l"/>
        <c:title>
          <c:tx>
            <c:rich>
              <a:bodyPr rot="-5400000" vert="horz"/>
              <a:lstStyle/>
              <a:p>
                <a:pPr>
                  <a:defRPr/>
                </a:pPr>
                <a:r>
                  <a:rPr lang="en-US"/>
                  <a:t>Average</a:t>
                </a:r>
                <a:r>
                  <a:rPr lang="en-US" baseline="0"/>
                  <a:t> DBH (cm)</a:t>
                </a:r>
                <a:endParaRPr lang="en-US"/>
              </a:p>
            </c:rich>
          </c:tx>
          <c:layout/>
        </c:title>
        <c:numFmt formatCode="General" sourceLinked="1"/>
        <c:tickLblPos val="nextTo"/>
        <c:crossAx val="72264704"/>
        <c:crosses val="autoZero"/>
        <c:crossBetween val="midCat"/>
      </c:valAx>
    </c:plotArea>
    <c:legend>
      <c:legendPos val="r"/>
      <c:layout>
        <c:manualLayout>
          <c:xMode val="edge"/>
          <c:yMode val="edge"/>
          <c:x val="0.13862793593108597"/>
          <c:y val="6.1255531165757694E-2"/>
          <c:w val="0.28943603203445717"/>
          <c:h val="0.23309914491480407"/>
        </c:manualLayout>
      </c:layout>
    </c:legend>
    <c:plotVisOnly val="1"/>
    <c:dispBlanksAs val="gap"/>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3478601312797209"/>
          <c:y val="1.63482967916019E-2"/>
          <c:w val="0.69919241751195904"/>
          <c:h val="0.84029332138567403"/>
        </c:manualLayout>
      </c:layout>
      <c:scatterChart>
        <c:scatterStyle val="lineMarker"/>
        <c:ser>
          <c:idx val="0"/>
          <c:order val="0"/>
          <c:tx>
            <c:v>Reference Stands</c:v>
          </c:tx>
          <c:spPr>
            <a:ln w="28575">
              <a:noFill/>
            </a:ln>
          </c:spPr>
          <c:marker>
            <c:symbol val="diamond"/>
            <c:size val="6"/>
            <c:spPr>
              <a:solidFill>
                <a:schemeClr val="bg1">
                  <a:lumMod val="65000"/>
                </a:schemeClr>
              </a:solidFill>
              <a:ln>
                <a:solidFill>
                  <a:schemeClr val="tx1"/>
                </a:solidFill>
              </a:ln>
            </c:spPr>
          </c:marker>
          <c:xVal>
            <c:numRef>
              <c:f>'Siuslaw stand averages'!$D$5:$D$70</c:f>
              <c:numCache>
                <c:formatCode>General</c:formatCode>
                <c:ptCount val="66"/>
                <c:pt idx="0">
                  <c:v>61.961538461538446</c:v>
                </c:pt>
                <c:pt idx="1">
                  <c:v>102.35</c:v>
                </c:pt>
                <c:pt idx="2">
                  <c:v>102.85714285714278</c:v>
                </c:pt>
                <c:pt idx="3">
                  <c:v>88.272727272726399</c:v>
                </c:pt>
                <c:pt idx="4">
                  <c:v>80.642857142856258</c:v>
                </c:pt>
                <c:pt idx="5">
                  <c:v>118.14285714285693</c:v>
                </c:pt>
                <c:pt idx="6">
                  <c:v>125.8095238095238</c:v>
                </c:pt>
                <c:pt idx="7">
                  <c:v>36.300000000000004</c:v>
                </c:pt>
                <c:pt idx="8">
                  <c:v>93.897435897435429</c:v>
                </c:pt>
                <c:pt idx="9">
                  <c:v>101.72727272727272</c:v>
                </c:pt>
                <c:pt idx="10">
                  <c:v>70.678571428570635</c:v>
                </c:pt>
                <c:pt idx="11">
                  <c:v>35.625000000000078</c:v>
                </c:pt>
                <c:pt idx="12">
                  <c:v>92.714285714285722</c:v>
                </c:pt>
                <c:pt idx="13">
                  <c:v>100.27272727272705</c:v>
                </c:pt>
                <c:pt idx="14">
                  <c:v>32.764705882352963</c:v>
                </c:pt>
                <c:pt idx="15">
                  <c:v>101.44444444444464</c:v>
                </c:pt>
                <c:pt idx="16">
                  <c:v>109.8</c:v>
                </c:pt>
                <c:pt idx="17">
                  <c:v>85.733333333333249</c:v>
                </c:pt>
                <c:pt idx="18">
                  <c:v>113.73333333333328</c:v>
                </c:pt>
                <c:pt idx="19">
                  <c:v>27.4</c:v>
                </c:pt>
                <c:pt idx="20">
                  <c:v>110.31578947368394</c:v>
                </c:pt>
                <c:pt idx="21">
                  <c:v>110.58333333333316</c:v>
                </c:pt>
                <c:pt idx="22">
                  <c:v>112.47058823529396</c:v>
                </c:pt>
                <c:pt idx="23">
                  <c:v>36.615384615384421</c:v>
                </c:pt>
                <c:pt idx="24">
                  <c:v>105.09090909090912</c:v>
                </c:pt>
                <c:pt idx="25">
                  <c:v>48.32</c:v>
                </c:pt>
                <c:pt idx="26">
                  <c:v>92.1</c:v>
                </c:pt>
                <c:pt idx="27">
                  <c:v>47.181818181818102</c:v>
                </c:pt>
                <c:pt idx="28">
                  <c:v>107.09090909090912</c:v>
                </c:pt>
                <c:pt idx="29">
                  <c:v>53.944444444443988</c:v>
                </c:pt>
                <c:pt idx="30">
                  <c:v>31.214285714285776</c:v>
                </c:pt>
                <c:pt idx="31">
                  <c:v>106</c:v>
                </c:pt>
                <c:pt idx="32">
                  <c:v>139.14285714285683</c:v>
                </c:pt>
                <c:pt idx="33">
                  <c:v>101.29166666666684</c:v>
                </c:pt>
                <c:pt idx="34">
                  <c:v>34.9375</c:v>
                </c:pt>
                <c:pt idx="35">
                  <c:v>103.19047619047593</c:v>
                </c:pt>
                <c:pt idx="36">
                  <c:v>35.375</c:v>
                </c:pt>
                <c:pt idx="37">
                  <c:v>125.1</c:v>
                </c:pt>
                <c:pt idx="38">
                  <c:v>102.68965517241355</c:v>
                </c:pt>
                <c:pt idx="39">
                  <c:v>99.555555555555259</c:v>
                </c:pt>
                <c:pt idx="40">
                  <c:v>104.30769230769228</c:v>
                </c:pt>
                <c:pt idx="41">
                  <c:v>104.5</c:v>
                </c:pt>
                <c:pt idx="42">
                  <c:v>102.88888888888852</c:v>
                </c:pt>
                <c:pt idx="43">
                  <c:v>126.53333333333318</c:v>
                </c:pt>
                <c:pt idx="44">
                  <c:v>46.578947368421062</c:v>
                </c:pt>
                <c:pt idx="45">
                  <c:v>123.93750000000014</c:v>
                </c:pt>
                <c:pt idx="46">
                  <c:v>39.615384615384421</c:v>
                </c:pt>
                <c:pt idx="47">
                  <c:v>104.45454545454552</c:v>
                </c:pt>
                <c:pt idx="48">
                  <c:v>22.571428571428569</c:v>
                </c:pt>
                <c:pt idx="49">
                  <c:v>95.666666666666671</c:v>
                </c:pt>
                <c:pt idx="50">
                  <c:v>35.166666666666238</c:v>
                </c:pt>
                <c:pt idx="51">
                  <c:v>117</c:v>
                </c:pt>
                <c:pt idx="52">
                  <c:v>80.230769230769212</c:v>
                </c:pt>
                <c:pt idx="53">
                  <c:v>97.3</c:v>
                </c:pt>
                <c:pt idx="54">
                  <c:v>57.4</c:v>
                </c:pt>
                <c:pt idx="55">
                  <c:v>67</c:v>
                </c:pt>
                <c:pt idx="56">
                  <c:v>73</c:v>
                </c:pt>
                <c:pt idx="57">
                  <c:v>126.29411764705902</c:v>
                </c:pt>
                <c:pt idx="58">
                  <c:v>79.666666666666671</c:v>
                </c:pt>
                <c:pt idx="59">
                  <c:v>82.066666666666663</c:v>
                </c:pt>
                <c:pt idx="60">
                  <c:v>70.428571428571118</c:v>
                </c:pt>
                <c:pt idx="61">
                  <c:v>92</c:v>
                </c:pt>
                <c:pt idx="62">
                  <c:v>94</c:v>
                </c:pt>
                <c:pt idx="63">
                  <c:v>85.230769230769212</c:v>
                </c:pt>
                <c:pt idx="64">
                  <c:v>75.5</c:v>
                </c:pt>
                <c:pt idx="65">
                  <c:v>53.928571428571523</c:v>
                </c:pt>
              </c:numCache>
            </c:numRef>
          </c:xVal>
          <c:yVal>
            <c:numRef>
              <c:f>'Siuslaw stand averages'!$G$5:$G$70</c:f>
              <c:numCache>
                <c:formatCode>General</c:formatCode>
                <c:ptCount val="66"/>
                <c:pt idx="0">
                  <c:v>28.228324324324269</c:v>
                </c:pt>
                <c:pt idx="1">
                  <c:v>38.964781395348751</c:v>
                </c:pt>
                <c:pt idx="2">
                  <c:v>27.793244444444451</c:v>
                </c:pt>
                <c:pt idx="3">
                  <c:v>44.139555555555553</c:v>
                </c:pt>
                <c:pt idx="4">
                  <c:v>38.028282352941183</c:v>
                </c:pt>
                <c:pt idx="5">
                  <c:v>44.566348387096781</c:v>
                </c:pt>
                <c:pt idx="6">
                  <c:v>41.588987234042321</c:v>
                </c:pt>
                <c:pt idx="7">
                  <c:v>26.186674285714286</c:v>
                </c:pt>
                <c:pt idx="8">
                  <c:v>37.137622222222227</c:v>
                </c:pt>
                <c:pt idx="9">
                  <c:v>39.1334625</c:v>
                </c:pt>
                <c:pt idx="10">
                  <c:v>31.787506542056061</c:v>
                </c:pt>
                <c:pt idx="11">
                  <c:v>27.515364102564099</c:v>
                </c:pt>
                <c:pt idx="12">
                  <c:v>42.287371428571433</c:v>
                </c:pt>
                <c:pt idx="13">
                  <c:v>38.016872727272727</c:v>
                </c:pt>
                <c:pt idx="14">
                  <c:v>27.157959633027531</c:v>
                </c:pt>
                <c:pt idx="15">
                  <c:v>36.262365217391313</c:v>
                </c:pt>
                <c:pt idx="16">
                  <c:v>43.417066666666017</c:v>
                </c:pt>
                <c:pt idx="17">
                  <c:v>41.734509090909178</c:v>
                </c:pt>
                <c:pt idx="18">
                  <c:v>51.977364705881996</c:v>
                </c:pt>
                <c:pt idx="19">
                  <c:v>21.526499999999949</c:v>
                </c:pt>
                <c:pt idx="20">
                  <c:v>47.522295652174023</c:v>
                </c:pt>
                <c:pt idx="21">
                  <c:v>39.014399999999995</c:v>
                </c:pt>
                <c:pt idx="22">
                  <c:v>33.871876923076925</c:v>
                </c:pt>
                <c:pt idx="23">
                  <c:v>24.59276712328769</c:v>
                </c:pt>
                <c:pt idx="24">
                  <c:v>42.694302439024412</c:v>
                </c:pt>
                <c:pt idx="25">
                  <c:v>26.98214457831293</c:v>
                </c:pt>
                <c:pt idx="26">
                  <c:v>41.984705882352948</c:v>
                </c:pt>
                <c:pt idx="27">
                  <c:v>22.724533333333024</c:v>
                </c:pt>
                <c:pt idx="28">
                  <c:v>43.121942857142855</c:v>
                </c:pt>
                <c:pt idx="29">
                  <c:v>29.678141538461482</c:v>
                </c:pt>
                <c:pt idx="30">
                  <c:v>24.934718181818219</c:v>
                </c:pt>
                <c:pt idx="31">
                  <c:v>47.121379310344913</c:v>
                </c:pt>
                <c:pt idx="32">
                  <c:v>36.615329032258082</c:v>
                </c:pt>
                <c:pt idx="33">
                  <c:v>46.547314285714201</c:v>
                </c:pt>
                <c:pt idx="34">
                  <c:v>25.565099999999909</c:v>
                </c:pt>
                <c:pt idx="35">
                  <c:v>43.885944827586101</c:v>
                </c:pt>
                <c:pt idx="36">
                  <c:v>30.340040816326486</c:v>
                </c:pt>
                <c:pt idx="37">
                  <c:v>50.784369230769229</c:v>
                </c:pt>
                <c:pt idx="38">
                  <c:v>41.974168421052298</c:v>
                </c:pt>
                <c:pt idx="39">
                  <c:v>38.571948387096747</c:v>
                </c:pt>
                <c:pt idx="40">
                  <c:v>36.705152542373142</c:v>
                </c:pt>
                <c:pt idx="41">
                  <c:v>38.823900000000002</c:v>
                </c:pt>
                <c:pt idx="42">
                  <c:v>40.872936585365856</c:v>
                </c:pt>
                <c:pt idx="43">
                  <c:v>43.022195744681134</c:v>
                </c:pt>
                <c:pt idx="44">
                  <c:v>27.711186554621822</c:v>
                </c:pt>
                <c:pt idx="45">
                  <c:v>46.9773</c:v>
                </c:pt>
                <c:pt idx="46">
                  <c:v>28.045063636363508</c:v>
                </c:pt>
                <c:pt idx="47">
                  <c:v>49.618604651162336</c:v>
                </c:pt>
                <c:pt idx="48">
                  <c:v>19.258208450704227</c:v>
                </c:pt>
                <c:pt idx="49">
                  <c:v>49.467911111111107</c:v>
                </c:pt>
                <c:pt idx="50">
                  <c:v>26.767220689655179</c:v>
                </c:pt>
                <c:pt idx="51">
                  <c:v>54.051199999999994</c:v>
                </c:pt>
                <c:pt idx="52">
                  <c:v>33.127950000000013</c:v>
                </c:pt>
                <c:pt idx="53">
                  <c:v>40.279898734177323</c:v>
                </c:pt>
                <c:pt idx="54">
                  <c:v>36.192822857142858</c:v>
                </c:pt>
                <c:pt idx="55">
                  <c:v>31.411333333333161</c:v>
                </c:pt>
                <c:pt idx="56">
                  <c:v>29.8704</c:v>
                </c:pt>
                <c:pt idx="57">
                  <c:v>38.760400000000011</c:v>
                </c:pt>
                <c:pt idx="58">
                  <c:v>37.125639344262311</c:v>
                </c:pt>
                <c:pt idx="59">
                  <c:v>32.070260869565196</c:v>
                </c:pt>
                <c:pt idx="60">
                  <c:v>35.115500000000011</c:v>
                </c:pt>
                <c:pt idx="61">
                  <c:v>45.030886956521762</c:v>
                </c:pt>
                <c:pt idx="62">
                  <c:v>38.960611764705902</c:v>
                </c:pt>
                <c:pt idx="63">
                  <c:v>34.350036363635972</c:v>
                </c:pt>
                <c:pt idx="64">
                  <c:v>36.452628571428278</c:v>
                </c:pt>
                <c:pt idx="65">
                  <c:v>30.92153271028031</c:v>
                </c:pt>
              </c:numCache>
            </c:numRef>
          </c:yVal>
        </c:ser>
        <c:ser>
          <c:idx val="1"/>
          <c:order val="1"/>
          <c:tx>
            <c:v>Individual Modeled Stands</c:v>
          </c:tx>
          <c:spPr>
            <a:ln w="28575">
              <a:noFill/>
            </a:ln>
          </c:spPr>
          <c:marker>
            <c:symbol val="x"/>
            <c:size val="2"/>
            <c:spPr>
              <a:ln>
                <a:solidFill>
                  <a:schemeClr val="tx1"/>
                </a:solidFill>
              </a:ln>
            </c:spPr>
          </c:marker>
          <c:xVal>
            <c:numRef>
              <c:f>'Siuslaw stand averages'!$O$5:$O$180</c:f>
              <c:numCache>
                <c:formatCode>General</c:formatCode>
                <c:ptCount val="176"/>
                <c:pt idx="0">
                  <c:v>40</c:v>
                </c:pt>
                <c:pt idx="1">
                  <c:v>50</c:v>
                </c:pt>
                <c:pt idx="2">
                  <c:v>60</c:v>
                </c:pt>
                <c:pt idx="3">
                  <c:v>70</c:v>
                </c:pt>
                <c:pt idx="4">
                  <c:v>80</c:v>
                </c:pt>
                <c:pt idx="5">
                  <c:v>90</c:v>
                </c:pt>
                <c:pt idx="6">
                  <c:v>100</c:v>
                </c:pt>
                <c:pt idx="7">
                  <c:v>110</c:v>
                </c:pt>
                <c:pt idx="8">
                  <c:v>120</c:v>
                </c:pt>
                <c:pt idx="9">
                  <c:v>130</c:v>
                </c:pt>
                <c:pt idx="10">
                  <c:v>140</c:v>
                </c:pt>
                <c:pt idx="11">
                  <c:v>150</c:v>
                </c:pt>
                <c:pt idx="12">
                  <c:v>160</c:v>
                </c:pt>
                <c:pt idx="13">
                  <c:v>170</c:v>
                </c:pt>
                <c:pt idx="14">
                  <c:v>180</c:v>
                </c:pt>
                <c:pt idx="15">
                  <c:v>190</c:v>
                </c:pt>
                <c:pt idx="16">
                  <c:v>200</c:v>
                </c:pt>
                <c:pt idx="17">
                  <c:v>210</c:v>
                </c:pt>
                <c:pt idx="18">
                  <c:v>220</c:v>
                </c:pt>
                <c:pt idx="19">
                  <c:v>230</c:v>
                </c:pt>
                <c:pt idx="20">
                  <c:v>240</c:v>
                </c:pt>
                <c:pt idx="22">
                  <c:v>40</c:v>
                </c:pt>
                <c:pt idx="23">
                  <c:v>50</c:v>
                </c:pt>
                <c:pt idx="24">
                  <c:v>60</c:v>
                </c:pt>
                <c:pt idx="25">
                  <c:v>70</c:v>
                </c:pt>
                <c:pt idx="26">
                  <c:v>80</c:v>
                </c:pt>
                <c:pt idx="27">
                  <c:v>90</c:v>
                </c:pt>
                <c:pt idx="28">
                  <c:v>100</c:v>
                </c:pt>
                <c:pt idx="29">
                  <c:v>110</c:v>
                </c:pt>
                <c:pt idx="30">
                  <c:v>120</c:v>
                </c:pt>
                <c:pt idx="31">
                  <c:v>130</c:v>
                </c:pt>
                <c:pt idx="32">
                  <c:v>140</c:v>
                </c:pt>
                <c:pt idx="33">
                  <c:v>150</c:v>
                </c:pt>
                <c:pt idx="34">
                  <c:v>160</c:v>
                </c:pt>
                <c:pt idx="35">
                  <c:v>170</c:v>
                </c:pt>
                <c:pt idx="36">
                  <c:v>180</c:v>
                </c:pt>
                <c:pt idx="37">
                  <c:v>190</c:v>
                </c:pt>
                <c:pt idx="38">
                  <c:v>200</c:v>
                </c:pt>
                <c:pt idx="39">
                  <c:v>210</c:v>
                </c:pt>
                <c:pt idx="40">
                  <c:v>220</c:v>
                </c:pt>
                <c:pt idx="41">
                  <c:v>230</c:v>
                </c:pt>
                <c:pt idx="42">
                  <c:v>240</c:v>
                </c:pt>
                <c:pt idx="44">
                  <c:v>40</c:v>
                </c:pt>
                <c:pt idx="45">
                  <c:v>50</c:v>
                </c:pt>
                <c:pt idx="46">
                  <c:v>60</c:v>
                </c:pt>
                <c:pt idx="47">
                  <c:v>70</c:v>
                </c:pt>
                <c:pt idx="48">
                  <c:v>80</c:v>
                </c:pt>
                <c:pt idx="49">
                  <c:v>90</c:v>
                </c:pt>
                <c:pt idx="50">
                  <c:v>100</c:v>
                </c:pt>
                <c:pt idx="51">
                  <c:v>110</c:v>
                </c:pt>
                <c:pt idx="52">
                  <c:v>120</c:v>
                </c:pt>
                <c:pt idx="53">
                  <c:v>130</c:v>
                </c:pt>
                <c:pt idx="54">
                  <c:v>140</c:v>
                </c:pt>
                <c:pt idx="55">
                  <c:v>150</c:v>
                </c:pt>
                <c:pt idx="56">
                  <c:v>160</c:v>
                </c:pt>
                <c:pt idx="57">
                  <c:v>170</c:v>
                </c:pt>
                <c:pt idx="58">
                  <c:v>180</c:v>
                </c:pt>
                <c:pt idx="59">
                  <c:v>190</c:v>
                </c:pt>
                <c:pt idx="60">
                  <c:v>200</c:v>
                </c:pt>
                <c:pt idx="61">
                  <c:v>210</c:v>
                </c:pt>
                <c:pt idx="62">
                  <c:v>220</c:v>
                </c:pt>
                <c:pt idx="63">
                  <c:v>230</c:v>
                </c:pt>
                <c:pt idx="64">
                  <c:v>240</c:v>
                </c:pt>
                <c:pt idx="66">
                  <c:v>40</c:v>
                </c:pt>
                <c:pt idx="67">
                  <c:v>50</c:v>
                </c:pt>
                <c:pt idx="68">
                  <c:v>60</c:v>
                </c:pt>
                <c:pt idx="69">
                  <c:v>70</c:v>
                </c:pt>
                <c:pt idx="70">
                  <c:v>80</c:v>
                </c:pt>
                <c:pt idx="71">
                  <c:v>90</c:v>
                </c:pt>
                <c:pt idx="72">
                  <c:v>100</c:v>
                </c:pt>
                <c:pt idx="73">
                  <c:v>110</c:v>
                </c:pt>
                <c:pt idx="74">
                  <c:v>120</c:v>
                </c:pt>
                <c:pt idx="75">
                  <c:v>130</c:v>
                </c:pt>
                <c:pt idx="76">
                  <c:v>140</c:v>
                </c:pt>
                <c:pt idx="77">
                  <c:v>150</c:v>
                </c:pt>
                <c:pt idx="78">
                  <c:v>160</c:v>
                </c:pt>
                <c:pt idx="79">
                  <c:v>170</c:v>
                </c:pt>
                <c:pt idx="80">
                  <c:v>180</c:v>
                </c:pt>
                <c:pt idx="81">
                  <c:v>190</c:v>
                </c:pt>
                <c:pt idx="82">
                  <c:v>200</c:v>
                </c:pt>
                <c:pt idx="83">
                  <c:v>210</c:v>
                </c:pt>
                <c:pt idx="84">
                  <c:v>220</c:v>
                </c:pt>
                <c:pt idx="85">
                  <c:v>230</c:v>
                </c:pt>
                <c:pt idx="86">
                  <c:v>240</c:v>
                </c:pt>
                <c:pt idx="88">
                  <c:v>40</c:v>
                </c:pt>
                <c:pt idx="89">
                  <c:v>50</c:v>
                </c:pt>
                <c:pt idx="90">
                  <c:v>60</c:v>
                </c:pt>
                <c:pt idx="91">
                  <c:v>70</c:v>
                </c:pt>
                <c:pt idx="92">
                  <c:v>80</c:v>
                </c:pt>
                <c:pt idx="93">
                  <c:v>90</c:v>
                </c:pt>
                <c:pt idx="94">
                  <c:v>100</c:v>
                </c:pt>
                <c:pt idx="95">
                  <c:v>110</c:v>
                </c:pt>
                <c:pt idx="96">
                  <c:v>120</c:v>
                </c:pt>
                <c:pt idx="97">
                  <c:v>130</c:v>
                </c:pt>
                <c:pt idx="98">
                  <c:v>140</c:v>
                </c:pt>
                <c:pt idx="99">
                  <c:v>150</c:v>
                </c:pt>
                <c:pt idx="100">
                  <c:v>160</c:v>
                </c:pt>
                <c:pt idx="101">
                  <c:v>170</c:v>
                </c:pt>
                <c:pt idx="102">
                  <c:v>180</c:v>
                </c:pt>
                <c:pt idx="103">
                  <c:v>190</c:v>
                </c:pt>
                <c:pt idx="104">
                  <c:v>200</c:v>
                </c:pt>
                <c:pt idx="105">
                  <c:v>210</c:v>
                </c:pt>
                <c:pt idx="106">
                  <c:v>220</c:v>
                </c:pt>
                <c:pt idx="107">
                  <c:v>230</c:v>
                </c:pt>
                <c:pt idx="108">
                  <c:v>240</c:v>
                </c:pt>
                <c:pt idx="110">
                  <c:v>40</c:v>
                </c:pt>
                <c:pt idx="111">
                  <c:v>50</c:v>
                </c:pt>
                <c:pt idx="112">
                  <c:v>60</c:v>
                </c:pt>
                <c:pt idx="113">
                  <c:v>70</c:v>
                </c:pt>
                <c:pt idx="114">
                  <c:v>80</c:v>
                </c:pt>
                <c:pt idx="115">
                  <c:v>90</c:v>
                </c:pt>
                <c:pt idx="116">
                  <c:v>100</c:v>
                </c:pt>
                <c:pt idx="117">
                  <c:v>110</c:v>
                </c:pt>
                <c:pt idx="118">
                  <c:v>120</c:v>
                </c:pt>
                <c:pt idx="119">
                  <c:v>130</c:v>
                </c:pt>
                <c:pt idx="120">
                  <c:v>140</c:v>
                </c:pt>
                <c:pt idx="121">
                  <c:v>150</c:v>
                </c:pt>
                <c:pt idx="122">
                  <c:v>160</c:v>
                </c:pt>
                <c:pt idx="123">
                  <c:v>170</c:v>
                </c:pt>
                <c:pt idx="124">
                  <c:v>180</c:v>
                </c:pt>
                <c:pt idx="125">
                  <c:v>190</c:v>
                </c:pt>
                <c:pt idx="126">
                  <c:v>200</c:v>
                </c:pt>
                <c:pt idx="127">
                  <c:v>210</c:v>
                </c:pt>
                <c:pt idx="128">
                  <c:v>220</c:v>
                </c:pt>
                <c:pt idx="129">
                  <c:v>230</c:v>
                </c:pt>
                <c:pt idx="130">
                  <c:v>240</c:v>
                </c:pt>
                <c:pt idx="132">
                  <c:v>40</c:v>
                </c:pt>
                <c:pt idx="133">
                  <c:v>50</c:v>
                </c:pt>
                <c:pt idx="134">
                  <c:v>60</c:v>
                </c:pt>
                <c:pt idx="135">
                  <c:v>70</c:v>
                </c:pt>
                <c:pt idx="136">
                  <c:v>80</c:v>
                </c:pt>
                <c:pt idx="137">
                  <c:v>90</c:v>
                </c:pt>
                <c:pt idx="138">
                  <c:v>100</c:v>
                </c:pt>
                <c:pt idx="139">
                  <c:v>110</c:v>
                </c:pt>
                <c:pt idx="140">
                  <c:v>120</c:v>
                </c:pt>
                <c:pt idx="141">
                  <c:v>130</c:v>
                </c:pt>
                <c:pt idx="142">
                  <c:v>140</c:v>
                </c:pt>
                <c:pt idx="143">
                  <c:v>150</c:v>
                </c:pt>
                <c:pt idx="144">
                  <c:v>160</c:v>
                </c:pt>
                <c:pt idx="145">
                  <c:v>170</c:v>
                </c:pt>
                <c:pt idx="146">
                  <c:v>180</c:v>
                </c:pt>
                <c:pt idx="147">
                  <c:v>190</c:v>
                </c:pt>
                <c:pt idx="148">
                  <c:v>200</c:v>
                </c:pt>
                <c:pt idx="149">
                  <c:v>210</c:v>
                </c:pt>
                <c:pt idx="150">
                  <c:v>220</c:v>
                </c:pt>
                <c:pt idx="151">
                  <c:v>230</c:v>
                </c:pt>
                <c:pt idx="152">
                  <c:v>240</c:v>
                </c:pt>
                <c:pt idx="155">
                  <c:v>40</c:v>
                </c:pt>
                <c:pt idx="156">
                  <c:v>50</c:v>
                </c:pt>
                <c:pt idx="157">
                  <c:v>60</c:v>
                </c:pt>
                <c:pt idx="158">
                  <c:v>70</c:v>
                </c:pt>
                <c:pt idx="159">
                  <c:v>80</c:v>
                </c:pt>
                <c:pt idx="160">
                  <c:v>90</c:v>
                </c:pt>
                <c:pt idx="161">
                  <c:v>100</c:v>
                </c:pt>
                <c:pt idx="162">
                  <c:v>110</c:v>
                </c:pt>
                <c:pt idx="163">
                  <c:v>120</c:v>
                </c:pt>
                <c:pt idx="164">
                  <c:v>130</c:v>
                </c:pt>
                <c:pt idx="165">
                  <c:v>140</c:v>
                </c:pt>
                <c:pt idx="166">
                  <c:v>150</c:v>
                </c:pt>
                <c:pt idx="167">
                  <c:v>160</c:v>
                </c:pt>
                <c:pt idx="168">
                  <c:v>170</c:v>
                </c:pt>
                <c:pt idx="169">
                  <c:v>180</c:v>
                </c:pt>
                <c:pt idx="170">
                  <c:v>190</c:v>
                </c:pt>
                <c:pt idx="171">
                  <c:v>200</c:v>
                </c:pt>
                <c:pt idx="172">
                  <c:v>210</c:v>
                </c:pt>
                <c:pt idx="173">
                  <c:v>220</c:v>
                </c:pt>
                <c:pt idx="174">
                  <c:v>230</c:v>
                </c:pt>
                <c:pt idx="175">
                  <c:v>240</c:v>
                </c:pt>
              </c:numCache>
            </c:numRef>
          </c:xVal>
          <c:yVal>
            <c:numRef>
              <c:f>'Siuslaw stand averages'!$V$5:$V$180</c:f>
              <c:numCache>
                <c:formatCode>0.0</c:formatCode>
                <c:ptCount val="176"/>
                <c:pt idx="0">
                  <c:v>25.547945321703541</c:v>
                </c:pt>
                <c:pt idx="1">
                  <c:v>30.82115846244713</c:v>
                </c:pt>
                <c:pt idx="2">
                  <c:v>35.491366225062201</c:v>
                </c:pt>
                <c:pt idx="3">
                  <c:v>39.29260425988825</c:v>
                </c:pt>
                <c:pt idx="4">
                  <c:v>43.534852459671946</c:v>
                </c:pt>
                <c:pt idx="5">
                  <c:v>47.472497477182849</c:v>
                </c:pt>
                <c:pt idx="6">
                  <c:v>51.110039375786151</c:v>
                </c:pt>
                <c:pt idx="7">
                  <c:v>54.451276632796088</c:v>
                </c:pt>
                <c:pt idx="8">
                  <c:v>57.547335306420038</c:v>
                </c:pt>
                <c:pt idx="9">
                  <c:v>60.3931197012</c:v>
                </c:pt>
                <c:pt idx="10">
                  <c:v>63.007433339321572</c:v>
                </c:pt>
                <c:pt idx="11">
                  <c:v>65.393850960854849</c:v>
                </c:pt>
                <c:pt idx="12">
                  <c:v>67.566155873807872</c:v>
                </c:pt>
                <c:pt idx="13">
                  <c:v>69.519211312666158</c:v>
                </c:pt>
                <c:pt idx="14">
                  <c:v>71.18093944741581</c:v>
                </c:pt>
                <c:pt idx="15">
                  <c:v>72.454159715694175</c:v>
                </c:pt>
                <c:pt idx="16">
                  <c:v>73.436120007294321</c:v>
                </c:pt>
                <c:pt idx="17">
                  <c:v>74.198854139011559</c:v>
                </c:pt>
                <c:pt idx="18">
                  <c:v>74.790215933470805</c:v>
                </c:pt>
                <c:pt idx="19">
                  <c:v>75.245066467337551</c:v>
                </c:pt>
                <c:pt idx="20">
                  <c:v>75.591159386290556</c:v>
                </c:pt>
                <c:pt idx="22">
                  <c:v>24.742286587463713</c:v>
                </c:pt>
                <c:pt idx="23">
                  <c:v>26.910463841579361</c:v>
                </c:pt>
                <c:pt idx="24">
                  <c:v>28.914608879473182</c:v>
                </c:pt>
                <c:pt idx="25">
                  <c:v>34.051701063509171</c:v>
                </c:pt>
                <c:pt idx="26">
                  <c:v>38.759657569659701</c:v>
                </c:pt>
                <c:pt idx="27">
                  <c:v>43.090467244150481</c:v>
                </c:pt>
                <c:pt idx="28">
                  <c:v>47.085654873629295</c:v>
                </c:pt>
                <c:pt idx="29">
                  <c:v>50.756725319830863</c:v>
                </c:pt>
                <c:pt idx="30">
                  <c:v>54.150616579133441</c:v>
                </c:pt>
                <c:pt idx="31">
                  <c:v>57.289686254390801</c:v>
                </c:pt>
                <c:pt idx="32">
                  <c:v>60.162818457774456</c:v>
                </c:pt>
                <c:pt idx="33">
                  <c:v>62.780292895565793</c:v>
                </c:pt>
                <c:pt idx="34">
                  <c:v>65.171691237207682</c:v>
                </c:pt>
                <c:pt idx="35">
                  <c:v>67.356049222704343</c:v>
                </c:pt>
                <c:pt idx="36">
                  <c:v>69.343599586045627</c:v>
                </c:pt>
                <c:pt idx="37">
                  <c:v>71.060898248034249</c:v>
                </c:pt>
                <c:pt idx="38">
                  <c:v>72.418110706868546</c:v>
                </c:pt>
                <c:pt idx="39">
                  <c:v>73.452326189626618</c:v>
                </c:pt>
                <c:pt idx="40">
                  <c:v>74.229783811020624</c:v>
                </c:pt>
                <c:pt idx="41">
                  <c:v>74.809702038193635</c:v>
                </c:pt>
                <c:pt idx="42">
                  <c:v>75.234696387836365</c:v>
                </c:pt>
                <c:pt idx="44">
                  <c:v>26.089363927057793</c:v>
                </c:pt>
                <c:pt idx="45">
                  <c:v>28.83641694224</c:v>
                </c:pt>
                <c:pt idx="46">
                  <c:v>31.290751131577782</c:v>
                </c:pt>
                <c:pt idx="47">
                  <c:v>37.027288283459761</c:v>
                </c:pt>
                <c:pt idx="48">
                  <c:v>42.019424538610991</c:v>
                </c:pt>
                <c:pt idx="49">
                  <c:v>46.408222914341252</c:v>
                </c:pt>
                <c:pt idx="50">
                  <c:v>50.323597432924451</c:v>
                </c:pt>
                <c:pt idx="51">
                  <c:v>53.839094896156496</c:v>
                </c:pt>
                <c:pt idx="52">
                  <c:v>57.038910260342711</c:v>
                </c:pt>
                <c:pt idx="53">
                  <c:v>59.945729191610752</c:v>
                </c:pt>
                <c:pt idx="54">
                  <c:v>62.581968278586046</c:v>
                </c:pt>
                <c:pt idx="55">
                  <c:v>64.98221515426664</c:v>
                </c:pt>
                <c:pt idx="56">
                  <c:v>67.170780354764361</c:v>
                </c:pt>
                <c:pt idx="57">
                  <c:v>69.172560748666243</c:v>
                </c:pt>
                <c:pt idx="58">
                  <c:v>70.960814556197604</c:v>
                </c:pt>
                <c:pt idx="59">
                  <c:v>72.416916263975651</c:v>
                </c:pt>
                <c:pt idx="60">
                  <c:v>73.464620248583046</c:v>
                </c:pt>
                <c:pt idx="61">
                  <c:v>74.183918791480835</c:v>
                </c:pt>
                <c:pt idx="62">
                  <c:v>74.709527269358546</c:v>
                </c:pt>
                <c:pt idx="63">
                  <c:v>75.091942779373127</c:v>
                </c:pt>
                <c:pt idx="64">
                  <c:v>75.388784596873364</c:v>
                </c:pt>
                <c:pt idx="66">
                  <c:v>25.979486911596926</c:v>
                </c:pt>
                <c:pt idx="67">
                  <c:v>28.091960233192328</c:v>
                </c:pt>
                <c:pt idx="68">
                  <c:v>30.109853242330281</c:v>
                </c:pt>
                <c:pt idx="69">
                  <c:v>35.186719501634201</c:v>
                </c:pt>
                <c:pt idx="70">
                  <c:v>39.843184270995302</c:v>
                </c:pt>
                <c:pt idx="71">
                  <c:v>44.077906174133901</c:v>
                </c:pt>
                <c:pt idx="72">
                  <c:v>47.969389475277751</c:v>
                </c:pt>
                <c:pt idx="73">
                  <c:v>51.561353596963009</c:v>
                </c:pt>
                <c:pt idx="74">
                  <c:v>54.865802148691813</c:v>
                </c:pt>
                <c:pt idx="75">
                  <c:v>57.926140253008782</c:v>
                </c:pt>
                <c:pt idx="76">
                  <c:v>60.731858847743545</c:v>
                </c:pt>
                <c:pt idx="77">
                  <c:v>63.30049590710771</c:v>
                </c:pt>
                <c:pt idx="78">
                  <c:v>65.651802215081403</c:v>
                </c:pt>
                <c:pt idx="79">
                  <c:v>67.797415800271864</c:v>
                </c:pt>
                <c:pt idx="80">
                  <c:v>69.710391089610326</c:v>
                </c:pt>
                <c:pt idx="81">
                  <c:v>71.328176598552957</c:v>
                </c:pt>
                <c:pt idx="82">
                  <c:v>72.568999817846148</c:v>
                </c:pt>
                <c:pt idx="83">
                  <c:v>73.504517193533147</c:v>
                </c:pt>
                <c:pt idx="84">
                  <c:v>74.197297907446185</c:v>
                </c:pt>
                <c:pt idx="85">
                  <c:v>74.722363421076921</c:v>
                </c:pt>
                <c:pt idx="86">
                  <c:v>75.150086799230778</c:v>
                </c:pt>
                <c:pt idx="88">
                  <c:v>22.9500206232096</c:v>
                </c:pt>
                <c:pt idx="89">
                  <c:v>25.23853692744801</c:v>
                </c:pt>
                <c:pt idx="90">
                  <c:v>27.312396540079426</c:v>
                </c:pt>
                <c:pt idx="91">
                  <c:v>32.282804461033137</c:v>
                </c:pt>
                <c:pt idx="92">
                  <c:v>36.428649815859202</c:v>
                </c:pt>
                <c:pt idx="93">
                  <c:v>40.083049180011749</c:v>
                </c:pt>
                <c:pt idx="94">
                  <c:v>43.393588387452802</c:v>
                </c:pt>
                <c:pt idx="95">
                  <c:v>46.445748703846135</c:v>
                </c:pt>
                <c:pt idx="96">
                  <c:v>49.332625587468101</c:v>
                </c:pt>
                <c:pt idx="97">
                  <c:v>52.078493126016021</c:v>
                </c:pt>
                <c:pt idx="98">
                  <c:v>54.673797605365202</c:v>
                </c:pt>
                <c:pt idx="99">
                  <c:v>57.134403736213251</c:v>
                </c:pt>
                <c:pt idx="100">
                  <c:v>59.483198370762707</c:v>
                </c:pt>
                <c:pt idx="101">
                  <c:v>61.71232884975479</c:v>
                </c:pt>
                <c:pt idx="102">
                  <c:v>63.776365228997413</c:v>
                </c:pt>
                <c:pt idx="103">
                  <c:v>65.635758955295586</c:v>
                </c:pt>
                <c:pt idx="104">
                  <c:v>67.267548702970672</c:v>
                </c:pt>
                <c:pt idx="105">
                  <c:v>68.673600899919919</c:v>
                </c:pt>
                <c:pt idx="106">
                  <c:v>69.892333310980547</c:v>
                </c:pt>
                <c:pt idx="107">
                  <c:v>70.971640430832124</c:v>
                </c:pt>
                <c:pt idx="108">
                  <c:v>71.904061432805406</c:v>
                </c:pt>
                <c:pt idx="110">
                  <c:v>21.915927427669093</c:v>
                </c:pt>
                <c:pt idx="111">
                  <c:v>25.273729493387801</c:v>
                </c:pt>
                <c:pt idx="112">
                  <c:v>27.867594411378633</c:v>
                </c:pt>
                <c:pt idx="113">
                  <c:v>32.876874141851729</c:v>
                </c:pt>
                <c:pt idx="114">
                  <c:v>37.489532822294571</c:v>
                </c:pt>
                <c:pt idx="115">
                  <c:v>41.69526856132854</c:v>
                </c:pt>
                <c:pt idx="116">
                  <c:v>45.594049765271897</c:v>
                </c:pt>
                <c:pt idx="117">
                  <c:v>49.229245431676297</c:v>
                </c:pt>
                <c:pt idx="118">
                  <c:v>52.616667059668913</c:v>
                </c:pt>
                <c:pt idx="119">
                  <c:v>55.770309383874043</c:v>
                </c:pt>
                <c:pt idx="120">
                  <c:v>58.709899143006446</c:v>
                </c:pt>
                <c:pt idx="121">
                  <c:v>61.40411426528599</c:v>
                </c:pt>
                <c:pt idx="122">
                  <c:v>63.871020694060192</c:v>
                </c:pt>
                <c:pt idx="123">
                  <c:v>66.134876867842451</c:v>
                </c:pt>
                <c:pt idx="124">
                  <c:v>68.186554454121108</c:v>
                </c:pt>
                <c:pt idx="125">
                  <c:v>69.950185006023759</c:v>
                </c:pt>
                <c:pt idx="126">
                  <c:v>71.372324195745449</c:v>
                </c:pt>
                <c:pt idx="127">
                  <c:v>72.500769728404208</c:v>
                </c:pt>
                <c:pt idx="128">
                  <c:v>73.396577908484218</c:v>
                </c:pt>
                <c:pt idx="129">
                  <c:v>74.114166533418341</c:v>
                </c:pt>
                <c:pt idx="130">
                  <c:v>74.690752950125017</c:v>
                </c:pt>
                <c:pt idx="132">
                  <c:v>24.799966407321886</c:v>
                </c:pt>
                <c:pt idx="133">
                  <c:v>26.994036028954927</c:v>
                </c:pt>
                <c:pt idx="134">
                  <c:v>28.880433827729451</c:v>
                </c:pt>
                <c:pt idx="135">
                  <c:v>33.089336202671909</c:v>
                </c:pt>
                <c:pt idx="136">
                  <c:v>36.450253692124853</c:v>
                </c:pt>
                <c:pt idx="137">
                  <c:v>39.273612616007213</c:v>
                </c:pt>
                <c:pt idx="138">
                  <c:v>41.885883596444948</c:v>
                </c:pt>
                <c:pt idx="139">
                  <c:v>44.46675180595728</c:v>
                </c:pt>
                <c:pt idx="140">
                  <c:v>47.001704204208245</c:v>
                </c:pt>
                <c:pt idx="141">
                  <c:v>49.465597695936907</c:v>
                </c:pt>
                <c:pt idx="142">
                  <c:v>51.874224007955235</c:v>
                </c:pt>
                <c:pt idx="143">
                  <c:v>54.185635353450103</c:v>
                </c:pt>
                <c:pt idx="144">
                  <c:v>56.411970389947996</c:v>
                </c:pt>
                <c:pt idx="145">
                  <c:v>58.549353733333348</c:v>
                </c:pt>
                <c:pt idx="146">
                  <c:v>60.563975740880572</c:v>
                </c:pt>
                <c:pt idx="147">
                  <c:v>62.412698619809596</c:v>
                </c:pt>
                <c:pt idx="148">
                  <c:v>64.093808888270971</c:v>
                </c:pt>
                <c:pt idx="149">
                  <c:v>65.582497007297349</c:v>
                </c:pt>
                <c:pt idx="150">
                  <c:v>66.925245808503519</c:v>
                </c:pt>
                <c:pt idx="151">
                  <c:v>68.142487408833617</c:v>
                </c:pt>
                <c:pt idx="152">
                  <c:v>69.222881386157937</c:v>
                </c:pt>
                <c:pt idx="155">
                  <c:v>24.57499960086043</c:v>
                </c:pt>
                <c:pt idx="156">
                  <c:v>27.452328847035609</c:v>
                </c:pt>
                <c:pt idx="157">
                  <c:v>29.981000608232989</c:v>
                </c:pt>
                <c:pt idx="158">
                  <c:v>34.829618273435543</c:v>
                </c:pt>
                <c:pt idx="159">
                  <c:v>39.217936452745171</c:v>
                </c:pt>
                <c:pt idx="160">
                  <c:v>43.157289166736064</c:v>
                </c:pt>
                <c:pt idx="161">
                  <c:v>46.766028986684013</c:v>
                </c:pt>
                <c:pt idx="162">
                  <c:v>50.107170912461093</c:v>
                </c:pt>
                <c:pt idx="163">
                  <c:v>53.221951592276298</c:v>
                </c:pt>
                <c:pt idx="164">
                  <c:v>56.124153658005362</c:v>
                </c:pt>
                <c:pt idx="165">
                  <c:v>58.820285668536052</c:v>
                </c:pt>
                <c:pt idx="166">
                  <c:v>61.311572610391991</c:v>
                </c:pt>
                <c:pt idx="167">
                  <c:v>63.618088447947756</c:v>
                </c:pt>
                <c:pt idx="168">
                  <c:v>65.748828076462559</c:v>
                </c:pt>
                <c:pt idx="169">
                  <c:v>67.674662871895478</c:v>
                </c:pt>
                <c:pt idx="170">
                  <c:v>69.322684772483015</c:v>
                </c:pt>
                <c:pt idx="171">
                  <c:v>70.660218938225569</c:v>
                </c:pt>
                <c:pt idx="172">
                  <c:v>71.728069135610809</c:v>
                </c:pt>
                <c:pt idx="173">
                  <c:v>72.591568849895324</c:v>
                </c:pt>
                <c:pt idx="174">
                  <c:v>73.299624154152326</c:v>
                </c:pt>
                <c:pt idx="175">
                  <c:v>73.883203277045865</c:v>
                </c:pt>
              </c:numCache>
            </c:numRef>
          </c:yVal>
        </c:ser>
        <c:ser>
          <c:idx val="2"/>
          <c:order val="2"/>
          <c:tx>
            <c:v>Average of Modeled Stands</c:v>
          </c:tx>
          <c:spPr>
            <a:ln w="28575">
              <a:noFill/>
            </a:ln>
          </c:spPr>
          <c:marker>
            <c:symbol val="circle"/>
            <c:size val="6"/>
            <c:spPr>
              <a:solidFill>
                <a:schemeClr val="tx1"/>
              </a:solidFill>
            </c:spPr>
          </c:marker>
          <c:xVal>
            <c:numRef>
              <c:f>'Siuslaw stand averages'!$O$160:$O$180</c:f>
              <c:numCache>
                <c:formatCode>General</c:formatCode>
                <c:ptCount val="21"/>
                <c:pt idx="0">
                  <c:v>40</c:v>
                </c:pt>
                <c:pt idx="1">
                  <c:v>50</c:v>
                </c:pt>
                <c:pt idx="2">
                  <c:v>60</c:v>
                </c:pt>
                <c:pt idx="3">
                  <c:v>70</c:v>
                </c:pt>
                <c:pt idx="4">
                  <c:v>80</c:v>
                </c:pt>
                <c:pt idx="5">
                  <c:v>90</c:v>
                </c:pt>
                <c:pt idx="6">
                  <c:v>100</c:v>
                </c:pt>
                <c:pt idx="7">
                  <c:v>110</c:v>
                </c:pt>
                <c:pt idx="8">
                  <c:v>120</c:v>
                </c:pt>
                <c:pt idx="9">
                  <c:v>130</c:v>
                </c:pt>
                <c:pt idx="10">
                  <c:v>140</c:v>
                </c:pt>
                <c:pt idx="11">
                  <c:v>150</c:v>
                </c:pt>
                <c:pt idx="12">
                  <c:v>160</c:v>
                </c:pt>
                <c:pt idx="13">
                  <c:v>170</c:v>
                </c:pt>
                <c:pt idx="14">
                  <c:v>180</c:v>
                </c:pt>
                <c:pt idx="15">
                  <c:v>190</c:v>
                </c:pt>
                <c:pt idx="16">
                  <c:v>200</c:v>
                </c:pt>
                <c:pt idx="17">
                  <c:v>210</c:v>
                </c:pt>
                <c:pt idx="18">
                  <c:v>220</c:v>
                </c:pt>
                <c:pt idx="19">
                  <c:v>230</c:v>
                </c:pt>
                <c:pt idx="20">
                  <c:v>240</c:v>
                </c:pt>
              </c:numCache>
            </c:numRef>
          </c:xVal>
          <c:yVal>
            <c:numRef>
              <c:f>'Siuslaw stand averages'!$V$160:$V$180</c:f>
              <c:numCache>
                <c:formatCode>0.0</c:formatCode>
                <c:ptCount val="21"/>
                <c:pt idx="0">
                  <c:v>24.57499960086043</c:v>
                </c:pt>
                <c:pt idx="1">
                  <c:v>27.452328847035609</c:v>
                </c:pt>
                <c:pt idx="2">
                  <c:v>29.981000608232989</c:v>
                </c:pt>
                <c:pt idx="3">
                  <c:v>34.829618273435543</c:v>
                </c:pt>
                <c:pt idx="4">
                  <c:v>39.217936452745171</c:v>
                </c:pt>
                <c:pt idx="5">
                  <c:v>43.157289166736064</c:v>
                </c:pt>
                <c:pt idx="6">
                  <c:v>46.766028986684013</c:v>
                </c:pt>
                <c:pt idx="7">
                  <c:v>50.107170912461093</c:v>
                </c:pt>
                <c:pt idx="8">
                  <c:v>53.221951592276298</c:v>
                </c:pt>
                <c:pt idx="9">
                  <c:v>56.124153658005362</c:v>
                </c:pt>
                <c:pt idx="10">
                  <c:v>58.820285668536052</c:v>
                </c:pt>
                <c:pt idx="11">
                  <c:v>61.311572610391991</c:v>
                </c:pt>
                <c:pt idx="12">
                  <c:v>63.618088447947756</c:v>
                </c:pt>
                <c:pt idx="13">
                  <c:v>65.748828076462559</c:v>
                </c:pt>
                <c:pt idx="14">
                  <c:v>67.674662871895478</c:v>
                </c:pt>
                <c:pt idx="15">
                  <c:v>69.322684772483015</c:v>
                </c:pt>
                <c:pt idx="16">
                  <c:v>70.660218938225569</c:v>
                </c:pt>
                <c:pt idx="17">
                  <c:v>71.728069135610809</c:v>
                </c:pt>
                <c:pt idx="18">
                  <c:v>72.591568849895324</c:v>
                </c:pt>
                <c:pt idx="19">
                  <c:v>73.299624154152326</c:v>
                </c:pt>
                <c:pt idx="20">
                  <c:v>73.883203277045865</c:v>
                </c:pt>
              </c:numCache>
            </c:numRef>
          </c:yVal>
        </c:ser>
        <c:axId val="95811840"/>
        <c:axId val="95834880"/>
      </c:scatterChart>
      <c:valAx>
        <c:axId val="95811840"/>
        <c:scaling>
          <c:orientation val="minMax"/>
          <c:max val="250"/>
        </c:scaling>
        <c:axPos val="b"/>
        <c:title>
          <c:tx>
            <c:rich>
              <a:bodyPr/>
              <a:lstStyle/>
              <a:p>
                <a:pPr>
                  <a:defRPr/>
                </a:pPr>
                <a:r>
                  <a:rPr lang="en-US"/>
                  <a:t>Stand</a:t>
                </a:r>
                <a:r>
                  <a:rPr lang="en-US" baseline="0"/>
                  <a:t> Age (Yr)</a:t>
                </a:r>
                <a:endParaRPr lang="en-US"/>
              </a:p>
            </c:rich>
          </c:tx>
          <c:layout/>
        </c:title>
        <c:numFmt formatCode="General" sourceLinked="1"/>
        <c:tickLblPos val="nextTo"/>
        <c:crossAx val="95834880"/>
        <c:crosses val="autoZero"/>
        <c:crossBetween val="midCat"/>
      </c:valAx>
      <c:valAx>
        <c:axId val="95834880"/>
        <c:scaling>
          <c:orientation val="minMax"/>
        </c:scaling>
        <c:axPos val="l"/>
        <c:title>
          <c:tx>
            <c:rich>
              <a:bodyPr rot="-5400000" vert="horz"/>
              <a:lstStyle/>
              <a:p>
                <a:pPr>
                  <a:defRPr/>
                </a:pPr>
                <a:r>
                  <a:rPr lang="en-US"/>
                  <a:t>Average</a:t>
                </a:r>
                <a:r>
                  <a:rPr lang="en-US" baseline="0"/>
                  <a:t> Ht (m)</a:t>
                </a:r>
                <a:endParaRPr lang="en-US"/>
              </a:p>
            </c:rich>
          </c:tx>
          <c:layout/>
        </c:title>
        <c:numFmt formatCode="General" sourceLinked="1"/>
        <c:tickLblPos val="nextTo"/>
        <c:crossAx val="95811840"/>
        <c:crosses val="autoZero"/>
        <c:crossBetween val="midCat"/>
      </c:valAx>
    </c:plotArea>
    <c:legend>
      <c:legendPos val="r"/>
      <c:layout>
        <c:manualLayout>
          <c:xMode val="edge"/>
          <c:yMode val="edge"/>
          <c:x val="0.47145803889898402"/>
          <c:y val="0.53381492238404005"/>
          <c:w val="0.31507705767548316"/>
          <c:h val="0.25372037104633399"/>
        </c:manualLayout>
      </c:layout>
    </c:legend>
    <c:plotVisOnly val="1"/>
    <c:dispBlanksAs val="gap"/>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744415076410702"/>
          <c:y val="2.2402178541241814E-2"/>
          <c:w val="0.6575117971852833"/>
          <c:h val="0.84189020863917885"/>
        </c:manualLayout>
      </c:layout>
      <c:scatterChart>
        <c:scatterStyle val="lineMarker"/>
        <c:ser>
          <c:idx val="0"/>
          <c:order val="0"/>
          <c:tx>
            <c:v>Reference Stands</c:v>
          </c:tx>
          <c:spPr>
            <a:ln w="28575">
              <a:noFill/>
            </a:ln>
          </c:spPr>
          <c:marker>
            <c:symbol val="diamond"/>
            <c:size val="6"/>
            <c:spPr>
              <a:solidFill>
                <a:schemeClr val="bg1">
                  <a:lumMod val="65000"/>
                </a:schemeClr>
              </a:solidFill>
              <a:ln>
                <a:solidFill>
                  <a:schemeClr val="tx1"/>
                </a:solidFill>
              </a:ln>
            </c:spPr>
          </c:marker>
          <c:xVal>
            <c:numRef>
              <c:f>'Siuslaw stand averages'!$D$5:$D$70</c:f>
              <c:numCache>
                <c:formatCode>General</c:formatCode>
                <c:ptCount val="66"/>
                <c:pt idx="0">
                  <c:v>61.961538461538446</c:v>
                </c:pt>
                <c:pt idx="1">
                  <c:v>102.35</c:v>
                </c:pt>
                <c:pt idx="2">
                  <c:v>102.85714285714278</c:v>
                </c:pt>
                <c:pt idx="3">
                  <c:v>88.272727272726399</c:v>
                </c:pt>
                <c:pt idx="4">
                  <c:v>80.642857142856258</c:v>
                </c:pt>
                <c:pt idx="5">
                  <c:v>118.14285714285693</c:v>
                </c:pt>
                <c:pt idx="6">
                  <c:v>125.8095238095238</c:v>
                </c:pt>
                <c:pt idx="7">
                  <c:v>36.300000000000004</c:v>
                </c:pt>
                <c:pt idx="8">
                  <c:v>93.897435897435429</c:v>
                </c:pt>
                <c:pt idx="9">
                  <c:v>101.72727272727272</c:v>
                </c:pt>
                <c:pt idx="10">
                  <c:v>70.678571428570635</c:v>
                </c:pt>
                <c:pt idx="11">
                  <c:v>35.625000000000078</c:v>
                </c:pt>
                <c:pt idx="12">
                  <c:v>92.714285714285722</c:v>
                </c:pt>
                <c:pt idx="13">
                  <c:v>100.27272727272705</c:v>
                </c:pt>
                <c:pt idx="14">
                  <c:v>32.764705882352963</c:v>
                </c:pt>
                <c:pt idx="15">
                  <c:v>101.44444444444464</c:v>
                </c:pt>
                <c:pt idx="16">
                  <c:v>109.8</c:v>
                </c:pt>
                <c:pt idx="17">
                  <c:v>85.733333333333249</c:v>
                </c:pt>
                <c:pt idx="18">
                  <c:v>113.73333333333328</c:v>
                </c:pt>
                <c:pt idx="19">
                  <c:v>27.4</c:v>
                </c:pt>
                <c:pt idx="20">
                  <c:v>110.31578947368394</c:v>
                </c:pt>
                <c:pt idx="21">
                  <c:v>110.58333333333316</c:v>
                </c:pt>
                <c:pt idx="22">
                  <c:v>112.47058823529396</c:v>
                </c:pt>
                <c:pt idx="23">
                  <c:v>36.615384615384421</c:v>
                </c:pt>
                <c:pt idx="24">
                  <c:v>105.09090909090912</c:v>
                </c:pt>
                <c:pt idx="25">
                  <c:v>48.32</c:v>
                </c:pt>
                <c:pt idx="26">
                  <c:v>92.1</c:v>
                </c:pt>
                <c:pt idx="27">
                  <c:v>47.181818181818102</c:v>
                </c:pt>
                <c:pt idx="28">
                  <c:v>107.09090909090912</c:v>
                </c:pt>
                <c:pt idx="29">
                  <c:v>53.944444444443988</c:v>
                </c:pt>
                <c:pt idx="30">
                  <c:v>31.214285714285776</c:v>
                </c:pt>
                <c:pt idx="31">
                  <c:v>106</c:v>
                </c:pt>
                <c:pt idx="32">
                  <c:v>139.14285714285683</c:v>
                </c:pt>
                <c:pt idx="33">
                  <c:v>101.29166666666684</c:v>
                </c:pt>
                <c:pt idx="34">
                  <c:v>34.9375</c:v>
                </c:pt>
                <c:pt idx="35">
                  <c:v>103.19047619047593</c:v>
                </c:pt>
                <c:pt idx="36">
                  <c:v>35.375</c:v>
                </c:pt>
                <c:pt idx="37">
                  <c:v>125.1</c:v>
                </c:pt>
                <c:pt idx="38">
                  <c:v>102.68965517241355</c:v>
                </c:pt>
                <c:pt idx="39">
                  <c:v>99.555555555555259</c:v>
                </c:pt>
                <c:pt idx="40">
                  <c:v>104.30769230769228</c:v>
                </c:pt>
                <c:pt idx="41">
                  <c:v>104.5</c:v>
                </c:pt>
                <c:pt idx="42">
                  <c:v>102.88888888888852</c:v>
                </c:pt>
                <c:pt idx="43">
                  <c:v>126.53333333333318</c:v>
                </c:pt>
                <c:pt idx="44">
                  <c:v>46.578947368421062</c:v>
                </c:pt>
                <c:pt idx="45">
                  <c:v>123.93750000000014</c:v>
                </c:pt>
                <c:pt idx="46">
                  <c:v>39.615384615384421</c:v>
                </c:pt>
                <c:pt idx="47">
                  <c:v>104.45454545454552</c:v>
                </c:pt>
                <c:pt idx="48">
                  <c:v>22.571428571428569</c:v>
                </c:pt>
                <c:pt idx="49">
                  <c:v>95.666666666666671</c:v>
                </c:pt>
                <c:pt idx="50">
                  <c:v>35.166666666666238</c:v>
                </c:pt>
                <c:pt idx="51">
                  <c:v>117</c:v>
                </c:pt>
                <c:pt idx="52">
                  <c:v>80.230769230769212</c:v>
                </c:pt>
                <c:pt idx="53">
                  <c:v>97.3</c:v>
                </c:pt>
                <c:pt idx="54">
                  <c:v>57.4</c:v>
                </c:pt>
                <c:pt idx="55">
                  <c:v>67</c:v>
                </c:pt>
                <c:pt idx="56">
                  <c:v>73</c:v>
                </c:pt>
                <c:pt idx="57">
                  <c:v>126.29411764705902</c:v>
                </c:pt>
                <c:pt idx="58">
                  <c:v>79.666666666666671</c:v>
                </c:pt>
                <c:pt idx="59">
                  <c:v>82.066666666666663</c:v>
                </c:pt>
                <c:pt idx="60">
                  <c:v>70.428571428571118</c:v>
                </c:pt>
                <c:pt idx="61">
                  <c:v>92</c:v>
                </c:pt>
                <c:pt idx="62">
                  <c:v>94</c:v>
                </c:pt>
                <c:pt idx="63">
                  <c:v>85.230769230769212</c:v>
                </c:pt>
                <c:pt idx="64">
                  <c:v>75.5</c:v>
                </c:pt>
                <c:pt idx="65">
                  <c:v>53.928571428571523</c:v>
                </c:pt>
              </c:numCache>
            </c:numRef>
          </c:xVal>
          <c:yVal>
            <c:numRef>
              <c:f>'Siuslaw stand averages'!$I$5:$I$70</c:f>
              <c:numCache>
                <c:formatCode>General</c:formatCode>
                <c:ptCount val="66"/>
                <c:pt idx="0">
                  <c:v>552.04498147500044</c:v>
                </c:pt>
                <c:pt idx="1">
                  <c:v>261.47417999299654</c:v>
                </c:pt>
                <c:pt idx="2">
                  <c:v>112.6418750847</c:v>
                </c:pt>
                <c:pt idx="3">
                  <c:v>106.51875</c:v>
                </c:pt>
                <c:pt idx="4">
                  <c:v>287.90318122799835</c:v>
                </c:pt>
                <c:pt idx="5">
                  <c:v>287.06337851099835</c:v>
                </c:pt>
                <c:pt idx="6">
                  <c:v>143.22046940370018</c:v>
                </c:pt>
                <c:pt idx="7">
                  <c:v>587.16838468600054</c:v>
                </c:pt>
                <c:pt idx="8">
                  <c:v>333.59817505299549</c:v>
                </c:pt>
                <c:pt idx="9">
                  <c:v>182.08838468600021</c:v>
                </c:pt>
                <c:pt idx="10">
                  <c:v>503.64286149970241</c:v>
                </c:pt>
                <c:pt idx="11">
                  <c:v>538.70697900500079</c:v>
                </c:pt>
                <c:pt idx="12">
                  <c:v>122.8676703917001</c:v>
                </c:pt>
                <c:pt idx="13">
                  <c:v>145.27551515879978</c:v>
                </c:pt>
                <c:pt idx="14">
                  <c:v>532.28498147500261</c:v>
                </c:pt>
                <c:pt idx="15">
                  <c:v>296.84458690899959</c:v>
                </c:pt>
                <c:pt idx="16">
                  <c:v>146.86618987300048</c:v>
                </c:pt>
                <c:pt idx="17">
                  <c:v>201.848384686</c:v>
                </c:pt>
                <c:pt idx="18">
                  <c:v>131.9078676747001</c:v>
                </c:pt>
                <c:pt idx="19">
                  <c:v>121.770998765</c:v>
                </c:pt>
                <c:pt idx="20">
                  <c:v>131.72014967540048</c:v>
                </c:pt>
                <c:pt idx="21">
                  <c:v>195.080591849</c:v>
                </c:pt>
                <c:pt idx="22">
                  <c:v>131.15699135500049</c:v>
                </c:pt>
                <c:pt idx="23">
                  <c:v>452.55339086099946</c:v>
                </c:pt>
                <c:pt idx="24">
                  <c:v>100.86491095980024</c:v>
                </c:pt>
                <c:pt idx="25">
                  <c:v>826.75837233600362</c:v>
                </c:pt>
                <c:pt idx="26">
                  <c:v>383.24517875799694</c:v>
                </c:pt>
                <c:pt idx="27">
                  <c:v>446.37839703599946</c:v>
                </c:pt>
                <c:pt idx="28">
                  <c:v>196.39462648910001</c:v>
                </c:pt>
                <c:pt idx="29">
                  <c:v>351.72799012000024</c:v>
                </c:pt>
                <c:pt idx="30">
                  <c:v>564.44438962600054</c:v>
                </c:pt>
                <c:pt idx="31">
                  <c:v>235.04517875800002</c:v>
                </c:pt>
                <c:pt idx="32">
                  <c:v>124.73499382500025</c:v>
                </c:pt>
                <c:pt idx="33">
                  <c:v>212.321183698</c:v>
                </c:pt>
                <c:pt idx="34">
                  <c:v>335.42599258999905</c:v>
                </c:pt>
                <c:pt idx="35">
                  <c:v>167.15970750179997</c:v>
                </c:pt>
                <c:pt idx="36">
                  <c:v>365.51057949899678</c:v>
                </c:pt>
                <c:pt idx="37">
                  <c:v>106.91147249120024</c:v>
                </c:pt>
                <c:pt idx="38">
                  <c:v>356.56917381799889</c:v>
                </c:pt>
                <c:pt idx="39">
                  <c:v>83.565033405100024</c:v>
                </c:pt>
                <c:pt idx="40">
                  <c:v>212.56818740300039</c:v>
                </c:pt>
                <c:pt idx="41">
                  <c:v>20.945598023999949</c:v>
                </c:pt>
                <c:pt idx="42">
                  <c:v>156.55847187370048</c:v>
                </c:pt>
                <c:pt idx="43">
                  <c:v>124.61643105859993</c:v>
                </c:pt>
                <c:pt idx="44">
                  <c:v>536.68157826400261</c:v>
                </c:pt>
                <c:pt idx="45">
                  <c:v>119.25159061400012</c:v>
                </c:pt>
                <c:pt idx="46">
                  <c:v>433.73198517999936</c:v>
                </c:pt>
                <c:pt idx="47">
                  <c:v>148.89159061400011</c:v>
                </c:pt>
                <c:pt idx="48">
                  <c:v>534.4585943190001</c:v>
                </c:pt>
                <c:pt idx="49">
                  <c:v>147.02426718070018</c:v>
                </c:pt>
                <c:pt idx="50">
                  <c:v>630.4921824630004</c:v>
                </c:pt>
                <c:pt idx="51">
                  <c:v>7.8545992589999489</c:v>
                </c:pt>
                <c:pt idx="52">
                  <c:v>200.6924316761</c:v>
                </c:pt>
                <c:pt idx="53">
                  <c:v>420.36189296399965</c:v>
                </c:pt>
                <c:pt idx="54">
                  <c:v>234.10658443899979</c:v>
                </c:pt>
                <c:pt idx="55">
                  <c:v>319.22278666199895</c:v>
                </c:pt>
                <c:pt idx="56">
                  <c:v>248.03738592099981</c:v>
                </c:pt>
                <c:pt idx="57">
                  <c:v>197.10599258999997</c:v>
                </c:pt>
                <c:pt idx="58">
                  <c:v>188.75738592099998</c:v>
                </c:pt>
                <c:pt idx="59">
                  <c:v>202.44118369799997</c:v>
                </c:pt>
                <c:pt idx="60">
                  <c:v>147.45898888500076</c:v>
                </c:pt>
                <c:pt idx="61">
                  <c:v>202.44118369799997</c:v>
                </c:pt>
                <c:pt idx="62">
                  <c:v>133.52818740300049</c:v>
                </c:pt>
                <c:pt idx="63">
                  <c:v>144.49499382499999</c:v>
                </c:pt>
                <c:pt idx="64">
                  <c:v>254.61746075870002</c:v>
                </c:pt>
                <c:pt idx="65">
                  <c:v>338.24177554699804</c:v>
                </c:pt>
              </c:numCache>
            </c:numRef>
          </c:yVal>
        </c:ser>
        <c:ser>
          <c:idx val="1"/>
          <c:order val="1"/>
          <c:tx>
            <c:v>Individual Modeled Stands</c:v>
          </c:tx>
          <c:spPr>
            <a:ln w="28575">
              <a:noFill/>
            </a:ln>
          </c:spPr>
          <c:marker>
            <c:symbol val="x"/>
            <c:size val="3"/>
            <c:spPr>
              <a:ln>
                <a:solidFill>
                  <a:schemeClr val="tx1"/>
                </a:solidFill>
              </a:ln>
            </c:spPr>
          </c:marker>
          <c:xVal>
            <c:numRef>
              <c:f>'Siuslaw stand averages'!$O$5:$O$180</c:f>
              <c:numCache>
                <c:formatCode>General</c:formatCode>
                <c:ptCount val="176"/>
                <c:pt idx="0">
                  <c:v>40</c:v>
                </c:pt>
                <c:pt idx="1">
                  <c:v>50</c:v>
                </c:pt>
                <c:pt idx="2">
                  <c:v>60</c:v>
                </c:pt>
                <c:pt idx="3">
                  <c:v>70</c:v>
                </c:pt>
                <c:pt idx="4">
                  <c:v>80</c:v>
                </c:pt>
                <c:pt idx="5">
                  <c:v>90</c:v>
                </c:pt>
                <c:pt idx="6">
                  <c:v>100</c:v>
                </c:pt>
                <c:pt idx="7">
                  <c:v>110</c:v>
                </c:pt>
                <c:pt idx="8">
                  <c:v>120</c:v>
                </c:pt>
                <c:pt idx="9">
                  <c:v>130</c:v>
                </c:pt>
                <c:pt idx="10">
                  <c:v>140</c:v>
                </c:pt>
                <c:pt idx="11">
                  <c:v>150</c:v>
                </c:pt>
                <c:pt idx="12">
                  <c:v>160</c:v>
                </c:pt>
                <c:pt idx="13">
                  <c:v>170</c:v>
                </c:pt>
                <c:pt idx="14">
                  <c:v>180</c:v>
                </c:pt>
                <c:pt idx="15">
                  <c:v>190</c:v>
                </c:pt>
                <c:pt idx="16">
                  <c:v>200</c:v>
                </c:pt>
                <c:pt idx="17">
                  <c:v>210</c:v>
                </c:pt>
                <c:pt idx="18">
                  <c:v>220</c:v>
                </c:pt>
                <c:pt idx="19">
                  <c:v>230</c:v>
                </c:pt>
                <c:pt idx="20">
                  <c:v>240</c:v>
                </c:pt>
                <c:pt idx="22">
                  <c:v>40</c:v>
                </c:pt>
                <c:pt idx="23">
                  <c:v>50</c:v>
                </c:pt>
                <c:pt idx="24">
                  <c:v>60</c:v>
                </c:pt>
                <c:pt idx="25">
                  <c:v>70</c:v>
                </c:pt>
                <c:pt idx="26">
                  <c:v>80</c:v>
                </c:pt>
                <c:pt idx="27">
                  <c:v>90</c:v>
                </c:pt>
                <c:pt idx="28">
                  <c:v>100</c:v>
                </c:pt>
                <c:pt idx="29">
                  <c:v>110</c:v>
                </c:pt>
                <c:pt idx="30">
                  <c:v>120</c:v>
                </c:pt>
                <c:pt idx="31">
                  <c:v>130</c:v>
                </c:pt>
                <c:pt idx="32">
                  <c:v>140</c:v>
                </c:pt>
                <c:pt idx="33">
                  <c:v>150</c:v>
                </c:pt>
                <c:pt idx="34">
                  <c:v>160</c:v>
                </c:pt>
                <c:pt idx="35">
                  <c:v>170</c:v>
                </c:pt>
                <c:pt idx="36">
                  <c:v>180</c:v>
                </c:pt>
                <c:pt idx="37">
                  <c:v>190</c:v>
                </c:pt>
                <c:pt idx="38">
                  <c:v>200</c:v>
                </c:pt>
                <c:pt idx="39">
                  <c:v>210</c:v>
                </c:pt>
                <c:pt idx="40">
                  <c:v>220</c:v>
                </c:pt>
                <c:pt idx="41">
                  <c:v>230</c:v>
                </c:pt>
                <c:pt idx="42">
                  <c:v>240</c:v>
                </c:pt>
                <c:pt idx="44">
                  <c:v>40</c:v>
                </c:pt>
                <c:pt idx="45">
                  <c:v>50</c:v>
                </c:pt>
                <c:pt idx="46">
                  <c:v>60</c:v>
                </c:pt>
                <c:pt idx="47">
                  <c:v>70</c:v>
                </c:pt>
                <c:pt idx="48">
                  <c:v>80</c:v>
                </c:pt>
                <c:pt idx="49">
                  <c:v>90</c:v>
                </c:pt>
                <c:pt idx="50">
                  <c:v>100</c:v>
                </c:pt>
                <c:pt idx="51">
                  <c:v>110</c:v>
                </c:pt>
                <c:pt idx="52">
                  <c:v>120</c:v>
                </c:pt>
                <c:pt idx="53">
                  <c:v>130</c:v>
                </c:pt>
                <c:pt idx="54">
                  <c:v>140</c:v>
                </c:pt>
                <c:pt idx="55">
                  <c:v>150</c:v>
                </c:pt>
                <c:pt idx="56">
                  <c:v>160</c:v>
                </c:pt>
                <c:pt idx="57">
                  <c:v>170</c:v>
                </c:pt>
                <c:pt idx="58">
                  <c:v>180</c:v>
                </c:pt>
                <c:pt idx="59">
                  <c:v>190</c:v>
                </c:pt>
                <c:pt idx="60">
                  <c:v>200</c:v>
                </c:pt>
                <c:pt idx="61">
                  <c:v>210</c:v>
                </c:pt>
                <c:pt idx="62">
                  <c:v>220</c:v>
                </c:pt>
                <c:pt idx="63">
                  <c:v>230</c:v>
                </c:pt>
                <c:pt idx="64">
                  <c:v>240</c:v>
                </c:pt>
                <c:pt idx="66">
                  <c:v>40</c:v>
                </c:pt>
                <c:pt idx="67">
                  <c:v>50</c:v>
                </c:pt>
                <c:pt idx="68">
                  <c:v>60</c:v>
                </c:pt>
                <c:pt idx="69">
                  <c:v>70</c:v>
                </c:pt>
                <c:pt idx="70">
                  <c:v>80</c:v>
                </c:pt>
                <c:pt idx="71">
                  <c:v>90</c:v>
                </c:pt>
                <c:pt idx="72">
                  <c:v>100</c:v>
                </c:pt>
                <c:pt idx="73">
                  <c:v>110</c:v>
                </c:pt>
                <c:pt idx="74">
                  <c:v>120</c:v>
                </c:pt>
                <c:pt idx="75">
                  <c:v>130</c:v>
                </c:pt>
                <c:pt idx="76">
                  <c:v>140</c:v>
                </c:pt>
                <c:pt idx="77">
                  <c:v>150</c:v>
                </c:pt>
                <c:pt idx="78">
                  <c:v>160</c:v>
                </c:pt>
                <c:pt idx="79">
                  <c:v>170</c:v>
                </c:pt>
                <c:pt idx="80">
                  <c:v>180</c:v>
                </c:pt>
                <c:pt idx="81">
                  <c:v>190</c:v>
                </c:pt>
                <c:pt idx="82">
                  <c:v>200</c:v>
                </c:pt>
                <c:pt idx="83">
                  <c:v>210</c:v>
                </c:pt>
                <c:pt idx="84">
                  <c:v>220</c:v>
                </c:pt>
                <c:pt idx="85">
                  <c:v>230</c:v>
                </c:pt>
                <c:pt idx="86">
                  <c:v>240</c:v>
                </c:pt>
                <c:pt idx="88">
                  <c:v>40</c:v>
                </c:pt>
                <c:pt idx="89">
                  <c:v>50</c:v>
                </c:pt>
                <c:pt idx="90">
                  <c:v>60</c:v>
                </c:pt>
                <c:pt idx="91">
                  <c:v>70</c:v>
                </c:pt>
                <c:pt idx="92">
                  <c:v>80</c:v>
                </c:pt>
                <c:pt idx="93">
                  <c:v>90</c:v>
                </c:pt>
                <c:pt idx="94">
                  <c:v>100</c:v>
                </c:pt>
                <c:pt idx="95">
                  <c:v>110</c:v>
                </c:pt>
                <c:pt idx="96">
                  <c:v>120</c:v>
                </c:pt>
                <c:pt idx="97">
                  <c:v>130</c:v>
                </c:pt>
                <c:pt idx="98">
                  <c:v>140</c:v>
                </c:pt>
                <c:pt idx="99">
                  <c:v>150</c:v>
                </c:pt>
                <c:pt idx="100">
                  <c:v>160</c:v>
                </c:pt>
                <c:pt idx="101">
                  <c:v>170</c:v>
                </c:pt>
                <c:pt idx="102">
                  <c:v>180</c:v>
                </c:pt>
                <c:pt idx="103">
                  <c:v>190</c:v>
                </c:pt>
                <c:pt idx="104">
                  <c:v>200</c:v>
                </c:pt>
                <c:pt idx="105">
                  <c:v>210</c:v>
                </c:pt>
                <c:pt idx="106">
                  <c:v>220</c:v>
                </c:pt>
                <c:pt idx="107">
                  <c:v>230</c:v>
                </c:pt>
                <c:pt idx="108">
                  <c:v>240</c:v>
                </c:pt>
                <c:pt idx="110">
                  <c:v>40</c:v>
                </c:pt>
                <c:pt idx="111">
                  <c:v>50</c:v>
                </c:pt>
                <c:pt idx="112">
                  <c:v>60</c:v>
                </c:pt>
                <c:pt idx="113">
                  <c:v>70</c:v>
                </c:pt>
                <c:pt idx="114">
                  <c:v>80</c:v>
                </c:pt>
                <c:pt idx="115">
                  <c:v>90</c:v>
                </c:pt>
                <c:pt idx="116">
                  <c:v>100</c:v>
                </c:pt>
                <c:pt idx="117">
                  <c:v>110</c:v>
                </c:pt>
                <c:pt idx="118">
                  <c:v>120</c:v>
                </c:pt>
                <c:pt idx="119">
                  <c:v>130</c:v>
                </c:pt>
                <c:pt idx="120">
                  <c:v>140</c:v>
                </c:pt>
                <c:pt idx="121">
                  <c:v>150</c:v>
                </c:pt>
                <c:pt idx="122">
                  <c:v>160</c:v>
                </c:pt>
                <c:pt idx="123">
                  <c:v>170</c:v>
                </c:pt>
                <c:pt idx="124">
                  <c:v>180</c:v>
                </c:pt>
                <c:pt idx="125">
                  <c:v>190</c:v>
                </c:pt>
                <c:pt idx="126">
                  <c:v>200</c:v>
                </c:pt>
                <c:pt idx="127">
                  <c:v>210</c:v>
                </c:pt>
                <c:pt idx="128">
                  <c:v>220</c:v>
                </c:pt>
                <c:pt idx="129">
                  <c:v>230</c:v>
                </c:pt>
                <c:pt idx="130">
                  <c:v>240</c:v>
                </c:pt>
                <c:pt idx="132">
                  <c:v>40</c:v>
                </c:pt>
                <c:pt idx="133">
                  <c:v>50</c:v>
                </c:pt>
                <c:pt idx="134">
                  <c:v>60</c:v>
                </c:pt>
                <c:pt idx="135">
                  <c:v>70</c:v>
                </c:pt>
                <c:pt idx="136">
                  <c:v>80</c:v>
                </c:pt>
                <c:pt idx="137">
                  <c:v>90</c:v>
                </c:pt>
                <c:pt idx="138">
                  <c:v>100</c:v>
                </c:pt>
                <c:pt idx="139">
                  <c:v>110</c:v>
                </c:pt>
                <c:pt idx="140">
                  <c:v>120</c:v>
                </c:pt>
                <c:pt idx="141">
                  <c:v>130</c:v>
                </c:pt>
                <c:pt idx="142">
                  <c:v>140</c:v>
                </c:pt>
                <c:pt idx="143">
                  <c:v>150</c:v>
                </c:pt>
                <c:pt idx="144">
                  <c:v>160</c:v>
                </c:pt>
                <c:pt idx="145">
                  <c:v>170</c:v>
                </c:pt>
                <c:pt idx="146">
                  <c:v>180</c:v>
                </c:pt>
                <c:pt idx="147">
                  <c:v>190</c:v>
                </c:pt>
                <c:pt idx="148">
                  <c:v>200</c:v>
                </c:pt>
                <c:pt idx="149">
                  <c:v>210</c:v>
                </c:pt>
                <c:pt idx="150">
                  <c:v>220</c:v>
                </c:pt>
                <c:pt idx="151">
                  <c:v>230</c:v>
                </c:pt>
                <c:pt idx="152">
                  <c:v>240</c:v>
                </c:pt>
                <c:pt idx="155">
                  <c:v>40</c:v>
                </c:pt>
                <c:pt idx="156">
                  <c:v>50</c:v>
                </c:pt>
                <c:pt idx="157">
                  <c:v>60</c:v>
                </c:pt>
                <c:pt idx="158">
                  <c:v>70</c:v>
                </c:pt>
                <c:pt idx="159">
                  <c:v>80</c:v>
                </c:pt>
                <c:pt idx="160">
                  <c:v>90</c:v>
                </c:pt>
                <c:pt idx="161">
                  <c:v>100</c:v>
                </c:pt>
                <c:pt idx="162">
                  <c:v>110</c:v>
                </c:pt>
                <c:pt idx="163">
                  <c:v>120</c:v>
                </c:pt>
                <c:pt idx="164">
                  <c:v>130</c:v>
                </c:pt>
                <c:pt idx="165">
                  <c:v>140</c:v>
                </c:pt>
                <c:pt idx="166">
                  <c:v>150</c:v>
                </c:pt>
                <c:pt idx="167">
                  <c:v>160</c:v>
                </c:pt>
                <c:pt idx="168">
                  <c:v>170</c:v>
                </c:pt>
                <c:pt idx="169">
                  <c:v>180</c:v>
                </c:pt>
                <c:pt idx="170">
                  <c:v>190</c:v>
                </c:pt>
                <c:pt idx="171">
                  <c:v>200</c:v>
                </c:pt>
                <c:pt idx="172">
                  <c:v>210</c:v>
                </c:pt>
                <c:pt idx="173">
                  <c:v>220</c:v>
                </c:pt>
                <c:pt idx="174">
                  <c:v>230</c:v>
                </c:pt>
                <c:pt idx="175">
                  <c:v>240</c:v>
                </c:pt>
              </c:numCache>
            </c:numRef>
          </c:xVal>
          <c:yVal>
            <c:numRef>
              <c:f>'Siuslaw stand averages'!$AA$5:$AA$158</c:f>
              <c:numCache>
                <c:formatCode>General</c:formatCode>
                <c:ptCount val="154"/>
                <c:pt idx="0">
                  <c:v>629.84999999999786</c:v>
                </c:pt>
                <c:pt idx="1">
                  <c:v>440.06080633684235</c:v>
                </c:pt>
                <c:pt idx="2">
                  <c:v>328.61638933385694</c:v>
                </c:pt>
                <c:pt idx="3">
                  <c:v>251.5856813928647</c:v>
                </c:pt>
                <c:pt idx="4">
                  <c:v>199.36700792330367</c:v>
                </c:pt>
                <c:pt idx="5">
                  <c:v>161.86462052805118</c:v>
                </c:pt>
                <c:pt idx="6">
                  <c:v>134.32020654530416</c:v>
                </c:pt>
                <c:pt idx="7">
                  <c:v>113.48713096988745</c:v>
                </c:pt>
                <c:pt idx="8">
                  <c:v>97.461014714179925</c:v>
                </c:pt>
                <c:pt idx="9">
                  <c:v>84.759859510144082</c:v>
                </c:pt>
                <c:pt idx="10">
                  <c:v>74.561567636348556</c:v>
                </c:pt>
                <c:pt idx="11">
                  <c:v>66.3916391346784</c:v>
                </c:pt>
                <c:pt idx="12">
                  <c:v>59.661677132751301</c:v>
                </c:pt>
                <c:pt idx="13">
                  <c:v>54.074310980045112</c:v>
                </c:pt>
                <c:pt idx="14">
                  <c:v>49.38129183438334</c:v>
                </c:pt>
                <c:pt idx="15">
                  <c:v>45.38923442660294</c:v>
                </c:pt>
                <c:pt idx="16">
                  <c:v>42.007676075128252</c:v>
                </c:pt>
                <c:pt idx="17">
                  <c:v>39.057915106428311</c:v>
                </c:pt>
                <c:pt idx="18">
                  <c:v>36.478486671036251</c:v>
                </c:pt>
                <c:pt idx="19">
                  <c:v>34.22493428979034</c:v>
                </c:pt>
                <c:pt idx="20">
                  <c:v>32.240213393952253</c:v>
                </c:pt>
                <c:pt idx="22">
                  <c:v>648.37500000000023</c:v>
                </c:pt>
                <c:pt idx="23">
                  <c:v>495.27636851588835</c:v>
                </c:pt>
                <c:pt idx="24">
                  <c:v>382.24836841990435</c:v>
                </c:pt>
                <c:pt idx="25">
                  <c:v>298.46195745013375</c:v>
                </c:pt>
                <c:pt idx="26">
                  <c:v>238.05070509379843</c:v>
                </c:pt>
                <c:pt idx="27">
                  <c:v>193.94714758329368</c:v>
                </c:pt>
                <c:pt idx="28">
                  <c:v>160.2802892438929</c:v>
                </c:pt>
                <c:pt idx="29">
                  <c:v>134.6760409425344</c:v>
                </c:pt>
                <c:pt idx="30">
                  <c:v>114.9553620870329</c:v>
                </c:pt>
                <c:pt idx="31">
                  <c:v>99.180992646943949</c:v>
                </c:pt>
                <c:pt idx="32">
                  <c:v>86.743713150795912</c:v>
                </c:pt>
                <c:pt idx="33">
                  <c:v>76.712035495548704</c:v>
                </c:pt>
                <c:pt idx="34">
                  <c:v>68.507574466710622</c:v>
                </c:pt>
                <c:pt idx="35">
                  <c:v>61.731308120797912</c:v>
                </c:pt>
                <c:pt idx="36">
                  <c:v>56.061056592483901</c:v>
                </c:pt>
                <c:pt idx="37">
                  <c:v>51.252451855179913</c:v>
                </c:pt>
                <c:pt idx="38">
                  <c:v>47.153176018104013</c:v>
                </c:pt>
                <c:pt idx="39">
                  <c:v>43.646545013232071</c:v>
                </c:pt>
                <c:pt idx="40">
                  <c:v>40.588646647043021</c:v>
                </c:pt>
                <c:pt idx="41">
                  <c:v>37.920931824104059</c:v>
                </c:pt>
                <c:pt idx="42">
                  <c:v>35.579337232914938</c:v>
                </c:pt>
                <c:pt idx="44">
                  <c:v>381.08572400339966</c:v>
                </c:pt>
                <c:pt idx="45">
                  <c:v>312.41443225316965</c:v>
                </c:pt>
                <c:pt idx="46">
                  <c:v>248.75013499293101</c:v>
                </c:pt>
                <c:pt idx="47">
                  <c:v>198.88640564172948</c:v>
                </c:pt>
                <c:pt idx="48">
                  <c:v>163.44070065716878</c:v>
                </c:pt>
                <c:pt idx="49">
                  <c:v>136.97157475505398</c:v>
                </c:pt>
                <c:pt idx="50">
                  <c:v>116.4884606768871</c:v>
                </c:pt>
                <c:pt idx="51">
                  <c:v>100.49459136217814</c:v>
                </c:pt>
                <c:pt idx="52">
                  <c:v>87.771593699660343</c:v>
                </c:pt>
                <c:pt idx="53">
                  <c:v>77.410182322654208</c:v>
                </c:pt>
                <c:pt idx="54">
                  <c:v>69.065542861197983</c:v>
                </c:pt>
                <c:pt idx="55">
                  <c:v>62.151993667815901</c:v>
                </c:pt>
                <c:pt idx="56">
                  <c:v>56.343754070723321</c:v>
                </c:pt>
                <c:pt idx="57">
                  <c:v>51.448228100051963</c:v>
                </c:pt>
                <c:pt idx="58">
                  <c:v>47.316805075001795</c:v>
                </c:pt>
                <c:pt idx="59">
                  <c:v>43.734448336532182</c:v>
                </c:pt>
                <c:pt idx="60">
                  <c:v>40.644228273040277</c:v>
                </c:pt>
                <c:pt idx="61">
                  <c:v>37.960298532742101</c:v>
                </c:pt>
                <c:pt idx="62">
                  <c:v>35.6249446923851</c:v>
                </c:pt>
                <c:pt idx="63">
                  <c:v>33.547774295159762</c:v>
                </c:pt>
                <c:pt idx="64">
                  <c:v>31.702709011017159</c:v>
                </c:pt>
                <c:pt idx="66">
                  <c:v>550.45718707720039</c:v>
                </c:pt>
                <c:pt idx="67">
                  <c:v>423.73983822624905</c:v>
                </c:pt>
                <c:pt idx="68">
                  <c:v>328.59338375064374</c:v>
                </c:pt>
                <c:pt idx="69">
                  <c:v>258.12173325359134</c:v>
                </c:pt>
                <c:pt idx="70">
                  <c:v>207.53677194841518</c:v>
                </c:pt>
                <c:pt idx="71">
                  <c:v>170.29964728139998</c:v>
                </c:pt>
                <c:pt idx="72">
                  <c:v>141.84508144708201</c:v>
                </c:pt>
                <c:pt idx="73">
                  <c:v>120.17242650984996</c:v>
                </c:pt>
                <c:pt idx="74">
                  <c:v>103.289402672287</c:v>
                </c:pt>
                <c:pt idx="75">
                  <c:v>90.078650267683543</c:v>
                </c:pt>
                <c:pt idx="76">
                  <c:v>79.352609998180981</c:v>
                </c:pt>
                <c:pt idx="77">
                  <c:v>70.596975500765978</c:v>
                </c:pt>
                <c:pt idx="78">
                  <c:v>63.415814861827975</c:v>
                </c:pt>
                <c:pt idx="79">
                  <c:v>57.436544647111475</c:v>
                </c:pt>
                <c:pt idx="80">
                  <c:v>52.433710431027983</c:v>
                </c:pt>
                <c:pt idx="81">
                  <c:v>48.171486303337701</c:v>
                </c:pt>
                <c:pt idx="82">
                  <c:v>44.513469448450472</c:v>
                </c:pt>
                <c:pt idx="83">
                  <c:v>41.354589970324795</c:v>
                </c:pt>
                <c:pt idx="84">
                  <c:v>38.605596415807199</c:v>
                </c:pt>
                <c:pt idx="85">
                  <c:v>36.186211535518197</c:v>
                </c:pt>
                <c:pt idx="86">
                  <c:v>34.038429987432004</c:v>
                </c:pt>
                <c:pt idx="88">
                  <c:v>529.28575680500057</c:v>
                </c:pt>
                <c:pt idx="89">
                  <c:v>460.82313212194936</c:v>
                </c:pt>
                <c:pt idx="90">
                  <c:v>395.31665147842335</c:v>
                </c:pt>
                <c:pt idx="91">
                  <c:v>335.97881539546995</c:v>
                </c:pt>
                <c:pt idx="92">
                  <c:v>287.57741051406902</c:v>
                </c:pt>
                <c:pt idx="93">
                  <c:v>247.43709609430479</c:v>
                </c:pt>
                <c:pt idx="94">
                  <c:v>214.41581796571279</c:v>
                </c:pt>
                <c:pt idx="95">
                  <c:v>187.05983753237339</c:v>
                </c:pt>
                <c:pt idx="96">
                  <c:v>164.073047865701</c:v>
                </c:pt>
                <c:pt idx="97">
                  <c:v>145.230653415029</c:v>
                </c:pt>
                <c:pt idx="98">
                  <c:v>129.23227184084098</c:v>
                </c:pt>
                <c:pt idx="99">
                  <c:v>115.86713296382898</c:v>
                </c:pt>
                <c:pt idx="100">
                  <c:v>104.31824802760386</c:v>
                </c:pt>
                <c:pt idx="101">
                  <c:v>94.605037403460088</c:v>
                </c:pt>
                <c:pt idx="102">
                  <c:v>86.183606561090983</c:v>
                </c:pt>
                <c:pt idx="103">
                  <c:v>79.056821384189618</c:v>
                </c:pt>
                <c:pt idx="104">
                  <c:v>72.699574707083514</c:v>
                </c:pt>
                <c:pt idx="105">
                  <c:v>67.139790096638237</c:v>
                </c:pt>
                <c:pt idx="106">
                  <c:v>62.277511550617952</c:v>
                </c:pt>
                <c:pt idx="107">
                  <c:v>57.957431340952049</c:v>
                </c:pt>
                <c:pt idx="108">
                  <c:v>54.1021343124835</c:v>
                </c:pt>
                <c:pt idx="110">
                  <c:v>602.37124999999787</c:v>
                </c:pt>
                <c:pt idx="111">
                  <c:v>482.01160994388835</c:v>
                </c:pt>
                <c:pt idx="112">
                  <c:v>377.12934782842268</c:v>
                </c:pt>
                <c:pt idx="113">
                  <c:v>296.13322076850545</c:v>
                </c:pt>
                <c:pt idx="114">
                  <c:v>237.85466528535378</c:v>
                </c:pt>
                <c:pt idx="115">
                  <c:v>194.5016103868453</c:v>
                </c:pt>
                <c:pt idx="116">
                  <c:v>161.9428412225385</c:v>
                </c:pt>
                <c:pt idx="117">
                  <c:v>136.7025278526595</c:v>
                </c:pt>
                <c:pt idx="118">
                  <c:v>116.8726336290645</c:v>
                </c:pt>
                <c:pt idx="119">
                  <c:v>101.35048348766128</c:v>
                </c:pt>
                <c:pt idx="120">
                  <c:v>88.803971138197596</c:v>
                </c:pt>
                <c:pt idx="121">
                  <c:v>78.603622023580016</c:v>
                </c:pt>
                <c:pt idx="122">
                  <c:v>70.278050858264066</c:v>
                </c:pt>
                <c:pt idx="123">
                  <c:v>63.299460291547206</c:v>
                </c:pt>
                <c:pt idx="124">
                  <c:v>57.516317511047319</c:v>
                </c:pt>
                <c:pt idx="125">
                  <c:v>52.615028726338643</c:v>
                </c:pt>
                <c:pt idx="126">
                  <c:v>48.398038060003621</c:v>
                </c:pt>
                <c:pt idx="127">
                  <c:v>44.796253106022938</c:v>
                </c:pt>
                <c:pt idx="128">
                  <c:v>41.671536423319125</c:v>
                </c:pt>
                <c:pt idx="129">
                  <c:v>38.948539225799813</c:v>
                </c:pt>
                <c:pt idx="130">
                  <c:v>36.539823020541853</c:v>
                </c:pt>
                <c:pt idx="132">
                  <c:v>466.83000000000061</c:v>
                </c:pt>
                <c:pt idx="133">
                  <c:v>422.18732028694035</c:v>
                </c:pt>
                <c:pt idx="134">
                  <c:v>377.44841705508344</c:v>
                </c:pt>
                <c:pt idx="135">
                  <c:v>333.29704877221695</c:v>
                </c:pt>
                <c:pt idx="136">
                  <c:v>294.67526222928302</c:v>
                </c:pt>
                <c:pt idx="137">
                  <c:v>260.73395859677174</c:v>
                </c:pt>
                <c:pt idx="138">
                  <c:v>231.05221478784921</c:v>
                </c:pt>
                <c:pt idx="139">
                  <c:v>205.37880337848944</c:v>
                </c:pt>
                <c:pt idx="140">
                  <c:v>183.28587520202663</c:v>
                </c:pt>
                <c:pt idx="141">
                  <c:v>164.30342624251483</c:v>
                </c:pt>
                <c:pt idx="142">
                  <c:v>147.70732838205544</c:v>
                </c:pt>
                <c:pt idx="143">
                  <c:v>133.53735459483795</c:v>
                </c:pt>
                <c:pt idx="144">
                  <c:v>121.27893721556563</c:v>
                </c:pt>
                <c:pt idx="145">
                  <c:v>110.61069273368363</c:v>
                </c:pt>
                <c:pt idx="146">
                  <c:v>101.21773196814515</c:v>
                </c:pt>
                <c:pt idx="147">
                  <c:v>93.038802780547016</c:v>
                </c:pt>
                <c:pt idx="148">
                  <c:v>85.791597575085973</c:v>
                </c:pt>
                <c:pt idx="149">
                  <c:v>79.453418065277461</c:v>
                </c:pt>
                <c:pt idx="150">
                  <c:v>73.859161179633517</c:v>
                </c:pt>
                <c:pt idx="151">
                  <c:v>68.831738959425536</c:v>
                </c:pt>
                <c:pt idx="152">
                  <c:v>64.408180485928625</c:v>
                </c:pt>
              </c:numCache>
            </c:numRef>
          </c:yVal>
        </c:ser>
        <c:ser>
          <c:idx val="2"/>
          <c:order val="2"/>
          <c:tx>
            <c:v>Average of Modeled Stands</c:v>
          </c:tx>
          <c:spPr>
            <a:ln w="28575">
              <a:noFill/>
            </a:ln>
          </c:spPr>
          <c:marker>
            <c:symbol val="circle"/>
            <c:size val="5"/>
            <c:spPr>
              <a:solidFill>
                <a:schemeClr val="tx1"/>
              </a:solidFill>
            </c:spPr>
          </c:marker>
          <c:xVal>
            <c:numRef>
              <c:f>'Siuslaw stand averages'!$O$160:$O$180</c:f>
              <c:numCache>
                <c:formatCode>General</c:formatCode>
                <c:ptCount val="21"/>
                <c:pt idx="0">
                  <c:v>40</c:v>
                </c:pt>
                <c:pt idx="1">
                  <c:v>50</c:v>
                </c:pt>
                <c:pt idx="2">
                  <c:v>60</c:v>
                </c:pt>
                <c:pt idx="3">
                  <c:v>70</c:v>
                </c:pt>
                <c:pt idx="4">
                  <c:v>80</c:v>
                </c:pt>
                <c:pt idx="5">
                  <c:v>90</c:v>
                </c:pt>
                <c:pt idx="6">
                  <c:v>100</c:v>
                </c:pt>
                <c:pt idx="7">
                  <c:v>110</c:v>
                </c:pt>
                <c:pt idx="8">
                  <c:v>120</c:v>
                </c:pt>
                <c:pt idx="9">
                  <c:v>130</c:v>
                </c:pt>
                <c:pt idx="10">
                  <c:v>140</c:v>
                </c:pt>
                <c:pt idx="11">
                  <c:v>150</c:v>
                </c:pt>
                <c:pt idx="12">
                  <c:v>160</c:v>
                </c:pt>
                <c:pt idx="13">
                  <c:v>170</c:v>
                </c:pt>
                <c:pt idx="14">
                  <c:v>180</c:v>
                </c:pt>
                <c:pt idx="15">
                  <c:v>190</c:v>
                </c:pt>
                <c:pt idx="16">
                  <c:v>200</c:v>
                </c:pt>
                <c:pt idx="17">
                  <c:v>210</c:v>
                </c:pt>
                <c:pt idx="18">
                  <c:v>220</c:v>
                </c:pt>
                <c:pt idx="19">
                  <c:v>230</c:v>
                </c:pt>
                <c:pt idx="20">
                  <c:v>240</c:v>
                </c:pt>
              </c:numCache>
            </c:numRef>
          </c:xVal>
          <c:yVal>
            <c:numRef>
              <c:f>'Siuslaw stand averages'!$AA$160:$AA$180</c:f>
              <c:numCache>
                <c:formatCode>General</c:formatCode>
                <c:ptCount val="21"/>
                <c:pt idx="0">
                  <c:v>544.03641684080026</c:v>
                </c:pt>
                <c:pt idx="1">
                  <c:v>433.78764395498945</c:v>
                </c:pt>
                <c:pt idx="2">
                  <c:v>348.30038469418201</c:v>
                </c:pt>
                <c:pt idx="3">
                  <c:v>281.78069466778851</c:v>
                </c:pt>
                <c:pt idx="4">
                  <c:v>232.64321766448458</c:v>
                </c:pt>
                <c:pt idx="5">
                  <c:v>195.10795074653143</c:v>
                </c:pt>
                <c:pt idx="6">
                  <c:v>165.76355884132343</c:v>
                </c:pt>
                <c:pt idx="7">
                  <c:v>142.5673369354252</c:v>
                </c:pt>
                <c:pt idx="8">
                  <c:v>123.95841855285003</c:v>
                </c:pt>
                <c:pt idx="9">
                  <c:v>108.90203541323308</c:v>
                </c:pt>
                <c:pt idx="10">
                  <c:v>96.495286429659672</c:v>
                </c:pt>
                <c:pt idx="11">
                  <c:v>86.265821911579678</c:v>
                </c:pt>
                <c:pt idx="12">
                  <c:v>77.686293804778316</c:v>
                </c:pt>
                <c:pt idx="13">
                  <c:v>70.457940325242944</c:v>
                </c:pt>
                <c:pt idx="14">
                  <c:v>64.301502853311419</c:v>
                </c:pt>
                <c:pt idx="15">
                  <c:v>59.036896258961249</c:v>
                </c:pt>
                <c:pt idx="16">
                  <c:v>54.458251450985202</c:v>
                </c:pt>
                <c:pt idx="17">
                  <c:v>50.486972841523922</c:v>
                </c:pt>
                <c:pt idx="18">
                  <c:v>47.015126225691901</c:v>
                </c:pt>
                <c:pt idx="19">
                  <c:v>43.945365924392931</c:v>
                </c:pt>
                <c:pt idx="20">
                  <c:v>41.230118206324434</c:v>
                </c:pt>
              </c:numCache>
            </c:numRef>
          </c:yVal>
        </c:ser>
        <c:axId val="95872512"/>
        <c:axId val="136327168"/>
      </c:scatterChart>
      <c:valAx>
        <c:axId val="95872512"/>
        <c:scaling>
          <c:orientation val="minMax"/>
          <c:max val="250"/>
        </c:scaling>
        <c:axPos val="b"/>
        <c:title>
          <c:tx>
            <c:rich>
              <a:bodyPr/>
              <a:lstStyle/>
              <a:p>
                <a:pPr>
                  <a:defRPr/>
                </a:pPr>
                <a:r>
                  <a:rPr lang="en-US"/>
                  <a:t>Stand</a:t>
                </a:r>
                <a:r>
                  <a:rPr lang="en-US" baseline="0"/>
                  <a:t> Age (Year)</a:t>
                </a:r>
                <a:endParaRPr lang="en-US"/>
              </a:p>
            </c:rich>
          </c:tx>
          <c:layout/>
        </c:title>
        <c:numFmt formatCode="General" sourceLinked="1"/>
        <c:tickLblPos val="nextTo"/>
        <c:crossAx val="136327168"/>
        <c:crosses val="autoZero"/>
        <c:crossBetween val="midCat"/>
      </c:valAx>
      <c:valAx>
        <c:axId val="136327168"/>
        <c:scaling>
          <c:orientation val="minMax"/>
        </c:scaling>
        <c:axPos val="l"/>
        <c:title>
          <c:tx>
            <c:rich>
              <a:bodyPr rot="-5400000" vert="horz"/>
              <a:lstStyle/>
              <a:p>
                <a:pPr>
                  <a:defRPr/>
                </a:pPr>
                <a:r>
                  <a:rPr lang="en-US"/>
                  <a:t>LTPH</a:t>
                </a:r>
                <a:r>
                  <a:rPr lang="en-US" baseline="0"/>
                  <a:t>-Stand</a:t>
                </a:r>
                <a:endParaRPr lang="en-US"/>
              </a:p>
            </c:rich>
          </c:tx>
          <c:layout/>
        </c:title>
        <c:numFmt formatCode="General" sourceLinked="1"/>
        <c:tickLblPos val="nextTo"/>
        <c:crossAx val="95872512"/>
        <c:crosses val="autoZero"/>
        <c:crossBetween val="midCat"/>
      </c:valAx>
    </c:plotArea>
    <c:legend>
      <c:legendPos val="r"/>
      <c:layout>
        <c:manualLayout>
          <c:xMode val="edge"/>
          <c:yMode val="edge"/>
          <c:x val="0.44694360320344717"/>
          <c:y val="0.27099223724499916"/>
          <c:w val="0.36208560468403117"/>
          <c:h val="0.25959870910176008"/>
        </c:manualLayout>
      </c:layout>
    </c:legend>
    <c:plotVisOnly val="1"/>
    <c:dispBlanksAs val="gap"/>
  </c:chart>
  <c:spPr>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a:pPr>
            <a:r>
              <a:rPr lang="en-US" sz="1800" dirty="0"/>
              <a:t>Mortality Rates</a:t>
            </a:r>
            <a:r>
              <a:rPr lang="en-US" sz="1800" baseline="0" dirty="0"/>
              <a:t> </a:t>
            </a:r>
            <a:endParaRPr lang="en-US" sz="1800" dirty="0"/>
          </a:p>
        </c:rich>
      </c:tx>
      <c:layout>
        <c:manualLayout>
          <c:xMode val="edge"/>
          <c:yMode val="edge"/>
          <c:x val="0.42132753506866233"/>
          <c:y val="1.614205004035511E-2"/>
        </c:manualLayout>
      </c:layout>
      <c:overlay val="1"/>
    </c:title>
    <c:plotArea>
      <c:layout>
        <c:manualLayout>
          <c:layoutTarget val="inner"/>
          <c:xMode val="edge"/>
          <c:yMode val="edge"/>
          <c:x val="0.14809734349990217"/>
          <c:y val="2.845544730637482E-2"/>
          <c:w val="0.76014811637121948"/>
          <c:h val="0.81969488983368732"/>
        </c:manualLayout>
      </c:layout>
      <c:lineChart>
        <c:grouping val="standard"/>
        <c:ser>
          <c:idx val="0"/>
          <c:order val="0"/>
          <c:tx>
            <c:v>NTC &gt; 50 cm</c:v>
          </c:tx>
          <c:spPr>
            <a:ln>
              <a:solidFill>
                <a:schemeClr val="tx1"/>
              </a:solidFill>
            </a:ln>
          </c:spPr>
          <c:marker>
            <c:symbol val="circle"/>
            <c:size val="5"/>
            <c:spPr>
              <a:solidFill>
                <a:schemeClr val="tx1"/>
              </a:solidFill>
            </c:spPr>
          </c:marker>
          <c:cat>
            <c:numRef>
              <c:f>Stand_Summary!$B$157:$B$177</c:f>
              <c:numCache>
                <c:formatCode>General</c:formatCode>
                <c:ptCount val="21"/>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numCache>
            </c:numRef>
          </c:cat>
          <c:val>
            <c:numRef>
              <c:f>'Stand_Summary means'!$DC$2:$DC$22</c:f>
              <c:numCache>
                <c:formatCode>0.0</c:formatCode>
                <c:ptCount val="21"/>
                <c:pt idx="0">
                  <c:v>0</c:v>
                </c:pt>
                <c:pt idx="1">
                  <c:v>10.296777481045698</c:v>
                </c:pt>
                <c:pt idx="2">
                  <c:v>20.849699052405022</c:v>
                </c:pt>
                <c:pt idx="3">
                  <c:v>27.415170287200226</c:v>
                </c:pt>
                <c:pt idx="4">
                  <c:v>27.397322005905426</c:v>
                </c:pt>
                <c:pt idx="5">
                  <c:v>25.704958256099641</c:v>
                </c:pt>
                <c:pt idx="6">
                  <c:v>22.694717540820349</c:v>
                </c:pt>
                <c:pt idx="7">
                  <c:v>19.364885921467696</c:v>
                </c:pt>
                <c:pt idx="8">
                  <c:v>16.525054003496031</c:v>
                </c:pt>
                <c:pt idx="9">
                  <c:v>14.07782551659351</c:v>
                </c:pt>
                <c:pt idx="10">
                  <c:v>11.78025770670139</c:v>
                </c:pt>
                <c:pt idx="11">
                  <c:v>9.924122696076255</c:v>
                </c:pt>
                <c:pt idx="12">
                  <c:v>8.3258856280256364</c:v>
                </c:pt>
                <c:pt idx="13">
                  <c:v>6.9525692617480273</c:v>
                </c:pt>
                <c:pt idx="14">
                  <c:v>5.9216359434392416</c:v>
                </c:pt>
                <c:pt idx="15">
                  <c:v>5.0481870785237346</c:v>
                </c:pt>
                <c:pt idx="16">
                  <c:v>4.3793031459783176</c:v>
                </c:pt>
                <c:pt idx="17">
                  <c:v>3.8514075165677597</c:v>
                </c:pt>
                <c:pt idx="18">
                  <c:v>3.3581921864352227</c:v>
                </c:pt>
                <c:pt idx="19">
                  <c:v>3.0782158156078268</c:v>
                </c:pt>
                <c:pt idx="20">
                  <c:v>2.8627407089221202</c:v>
                </c:pt>
              </c:numCache>
            </c:numRef>
          </c:val>
        </c:ser>
        <c:ser>
          <c:idx val="4"/>
          <c:order val="1"/>
          <c:tx>
            <c:v>400 TPH thin &gt; 50 cm</c:v>
          </c:tx>
          <c:spPr>
            <a:ln>
              <a:solidFill>
                <a:schemeClr val="tx1"/>
              </a:solidFill>
              <a:prstDash val="sysDot"/>
            </a:ln>
          </c:spPr>
          <c:marker>
            <c:symbol val="square"/>
            <c:size val="5"/>
            <c:spPr>
              <a:solidFill>
                <a:schemeClr val="tx1"/>
              </a:solidFill>
              <a:ln>
                <a:noFill/>
              </a:ln>
            </c:spPr>
          </c:marker>
          <c:val>
            <c:numRef>
              <c:f>'Stand_Summary means'!$DC$25:$DC$45</c:f>
              <c:numCache>
                <c:formatCode>0.0</c:formatCode>
                <c:ptCount val="21"/>
                <c:pt idx="0">
                  <c:v>0</c:v>
                </c:pt>
                <c:pt idx="1">
                  <c:v>8.3578052596554553</c:v>
                </c:pt>
                <c:pt idx="2">
                  <c:v>19.823737170959586</c:v>
                </c:pt>
                <c:pt idx="3">
                  <c:v>27.706751974128487</c:v>
                </c:pt>
                <c:pt idx="4">
                  <c:v>27.893271386429621</c:v>
                </c:pt>
                <c:pt idx="5">
                  <c:v>25.371300426809849</c:v>
                </c:pt>
                <c:pt idx="6">
                  <c:v>20.79015859124803</c:v>
                </c:pt>
                <c:pt idx="7">
                  <c:v>17.3105046058669</c:v>
                </c:pt>
                <c:pt idx="8">
                  <c:v>14.34816973344566</c:v>
                </c:pt>
                <c:pt idx="9">
                  <c:v>11.77738021029516</c:v>
                </c:pt>
                <c:pt idx="10">
                  <c:v>9.9425745280065847</c:v>
                </c:pt>
                <c:pt idx="11">
                  <c:v>8.2247092128614216</c:v>
                </c:pt>
                <c:pt idx="12">
                  <c:v>6.952460006160651</c:v>
                </c:pt>
                <c:pt idx="13">
                  <c:v>5.8750538179816614</c:v>
                </c:pt>
                <c:pt idx="14">
                  <c:v>5.0176645741573855</c:v>
                </c:pt>
                <c:pt idx="15">
                  <c:v>4.3234493893386174</c:v>
                </c:pt>
                <c:pt idx="16">
                  <c:v>3.7392880505980828</c:v>
                </c:pt>
                <c:pt idx="17">
                  <c:v>3.2963903429401014</c:v>
                </c:pt>
                <c:pt idx="18">
                  <c:v>3.033888810579993</c:v>
                </c:pt>
                <c:pt idx="19">
                  <c:v>2.821516592790684</c:v>
                </c:pt>
                <c:pt idx="20">
                  <c:v>2.624010434022813</c:v>
                </c:pt>
              </c:numCache>
            </c:numRef>
          </c:val>
        </c:ser>
        <c:ser>
          <c:idx val="5"/>
          <c:order val="2"/>
          <c:tx>
            <c:v>250 TPH thin &gt; 50 cm</c:v>
          </c:tx>
          <c:spPr>
            <a:ln>
              <a:solidFill>
                <a:schemeClr val="tx1"/>
              </a:solidFill>
              <a:prstDash val="sysDash"/>
            </a:ln>
          </c:spPr>
          <c:marker>
            <c:symbol val="triangle"/>
            <c:size val="7"/>
            <c:spPr>
              <a:solidFill>
                <a:schemeClr val="tx1"/>
              </a:solidFill>
              <a:ln>
                <a:noFill/>
              </a:ln>
            </c:spPr>
          </c:marker>
          <c:val>
            <c:numRef>
              <c:f>'Stand_Summary means'!$DC$48:$DC$68</c:f>
              <c:numCache>
                <c:formatCode>0.0</c:formatCode>
                <c:ptCount val="21"/>
                <c:pt idx="0">
                  <c:v>0</c:v>
                </c:pt>
                <c:pt idx="1">
                  <c:v>6.3735471444004324</c:v>
                </c:pt>
                <c:pt idx="2">
                  <c:v>16.006007052799593</c:v>
                </c:pt>
                <c:pt idx="3">
                  <c:v>23.151811659050182</c:v>
                </c:pt>
                <c:pt idx="4">
                  <c:v>22.153423428917861</c:v>
                </c:pt>
                <c:pt idx="5">
                  <c:v>18.944489037455011</c:v>
                </c:pt>
                <c:pt idx="6">
                  <c:v>15.7996207997487</c:v>
                </c:pt>
                <c:pt idx="7">
                  <c:v>12.85525023628268</c:v>
                </c:pt>
                <c:pt idx="8">
                  <c:v>10.561482547004525</c:v>
                </c:pt>
                <c:pt idx="9">
                  <c:v>8.6705427682886551</c:v>
                </c:pt>
                <c:pt idx="10">
                  <c:v>7.3060179930732474</c:v>
                </c:pt>
                <c:pt idx="11">
                  <c:v>6.0775912337349869</c:v>
                </c:pt>
                <c:pt idx="12">
                  <c:v>5.1866027494836429</c:v>
                </c:pt>
                <c:pt idx="13">
                  <c:v>4.4291695487812106</c:v>
                </c:pt>
                <c:pt idx="14">
                  <c:v>3.8212166420037237</c:v>
                </c:pt>
                <c:pt idx="15">
                  <c:v>3.3506867158639637</c:v>
                </c:pt>
                <c:pt idx="16">
                  <c:v>3.0443101412376423</c:v>
                </c:pt>
                <c:pt idx="17">
                  <c:v>2.823326591836965</c:v>
                </c:pt>
                <c:pt idx="18">
                  <c:v>2.6256937271425791</c:v>
                </c:pt>
                <c:pt idx="19">
                  <c:v>2.4418951711469532</c:v>
                </c:pt>
                <c:pt idx="20">
                  <c:v>2.2870769173541201</c:v>
                </c:pt>
              </c:numCache>
            </c:numRef>
          </c:val>
        </c:ser>
        <c:ser>
          <c:idx val="6"/>
          <c:order val="3"/>
          <c:tx>
            <c:v>150 TPH thin &gt; 50 cm</c:v>
          </c:tx>
          <c:spPr>
            <a:ln>
              <a:solidFill>
                <a:schemeClr val="tx1"/>
              </a:solidFill>
              <a:prstDash val="lgDashDot"/>
            </a:ln>
          </c:spPr>
          <c:marker>
            <c:symbol val="diamond"/>
            <c:size val="7"/>
            <c:spPr>
              <a:solidFill>
                <a:schemeClr val="tx1"/>
              </a:solidFill>
            </c:spPr>
          </c:marker>
          <c:val>
            <c:numRef>
              <c:f>'Stand_Summary means'!$DC$71:$DC$91</c:f>
              <c:numCache>
                <c:formatCode>0.0</c:formatCode>
                <c:ptCount val="21"/>
                <c:pt idx="0">
                  <c:v>0</c:v>
                </c:pt>
                <c:pt idx="1">
                  <c:v>4.7702953345190098</c:v>
                </c:pt>
                <c:pt idx="2">
                  <c:v>10.397357222354518</c:v>
                </c:pt>
                <c:pt idx="3">
                  <c:v>12.799055888320369</c:v>
                </c:pt>
                <c:pt idx="4">
                  <c:v>12.908843427498949</c:v>
                </c:pt>
                <c:pt idx="5">
                  <c:v>11.616138400843049</c:v>
                </c:pt>
                <c:pt idx="6">
                  <c:v>9.9913713186548136</c:v>
                </c:pt>
                <c:pt idx="7">
                  <c:v>8.5327163437436226</c:v>
                </c:pt>
                <c:pt idx="8">
                  <c:v>7.2673145789821518</c:v>
                </c:pt>
                <c:pt idx="9">
                  <c:v>6.3694626741497711</c:v>
                </c:pt>
                <c:pt idx="10">
                  <c:v>5.7350214375375623</c:v>
                </c:pt>
                <c:pt idx="11">
                  <c:v>5.2629602113043621</c:v>
                </c:pt>
                <c:pt idx="12">
                  <c:v>4.6781657790282747</c:v>
                </c:pt>
                <c:pt idx="13">
                  <c:v>4.2745324565713343</c:v>
                </c:pt>
                <c:pt idx="14">
                  <c:v>3.8944498981421067</c:v>
                </c:pt>
                <c:pt idx="15">
                  <c:v>3.5779719696912649</c:v>
                </c:pt>
                <c:pt idx="16">
                  <c:v>3.3162414257574717</c:v>
                </c:pt>
                <c:pt idx="17">
                  <c:v>3.1107009775098207</c:v>
                </c:pt>
                <c:pt idx="18">
                  <c:v>2.8866258381035377</c:v>
                </c:pt>
                <c:pt idx="19">
                  <c:v>2.7045273226599726</c:v>
                </c:pt>
                <c:pt idx="20">
                  <c:v>2.5776856252793277</c:v>
                </c:pt>
              </c:numCache>
            </c:numRef>
          </c:val>
        </c:ser>
        <c:ser>
          <c:idx val="1"/>
          <c:order val="4"/>
          <c:tx>
            <c:v>NTC &gt; 30 cm</c:v>
          </c:tx>
          <c:spPr>
            <a:ln>
              <a:solidFill>
                <a:schemeClr val="tx1"/>
              </a:solidFill>
            </a:ln>
          </c:spPr>
          <c:marker>
            <c:symbol val="none"/>
          </c:marker>
          <c:val>
            <c:numRef>
              <c:f>'Stand_Summary means'!$DF$2:$DF$22</c:f>
              <c:numCache>
                <c:formatCode>0.0</c:formatCode>
                <c:ptCount val="21"/>
                <c:pt idx="0">
                  <c:v>0</c:v>
                </c:pt>
                <c:pt idx="1">
                  <c:v>70.725088864613227</c:v>
                </c:pt>
                <c:pt idx="2">
                  <c:v>55.149514318457399</c:v>
                </c:pt>
                <c:pt idx="3">
                  <c:v>37.070832439878679</c:v>
                </c:pt>
                <c:pt idx="4">
                  <c:v>22.188505920419431</c:v>
                </c:pt>
                <c:pt idx="5">
                  <c:v>12.611113155382649</c:v>
                </c:pt>
                <c:pt idx="6">
                  <c:v>6.7457020718714213</c:v>
                </c:pt>
                <c:pt idx="7">
                  <c:v>3.5306916707510472</c:v>
                </c:pt>
                <c:pt idx="8">
                  <c:v>1.6504687176396633</c:v>
                </c:pt>
                <c:pt idx="9">
                  <c:v>0.84623128399605896</c:v>
                </c:pt>
                <c:pt idx="10">
                  <c:v>0.28461067500004433</c:v>
                </c:pt>
                <c:pt idx="11">
                  <c:v>0.11425325750614304</c:v>
                </c:pt>
                <c:pt idx="12">
                  <c:v>2.5512862359957502E-2</c:v>
                </c:pt>
                <c:pt idx="13">
                  <c:v>9.9342267681427534E-3</c:v>
                </c:pt>
                <c:pt idx="14">
                  <c:v>8.6320117414143503E-3</c:v>
                </c:pt>
                <c:pt idx="15">
                  <c:v>2.4322791550571909E-3</c:v>
                </c:pt>
                <c:pt idx="16">
                  <c:v>0</c:v>
                </c:pt>
                <c:pt idx="17">
                  <c:v>0</c:v>
                </c:pt>
                <c:pt idx="18">
                  <c:v>0</c:v>
                </c:pt>
                <c:pt idx="19">
                  <c:v>0</c:v>
                </c:pt>
                <c:pt idx="20">
                  <c:v>0</c:v>
                </c:pt>
              </c:numCache>
            </c:numRef>
          </c:val>
        </c:ser>
        <c:ser>
          <c:idx val="2"/>
          <c:order val="5"/>
          <c:tx>
            <c:v>400 TPH thin &gt; 30 cm</c:v>
          </c:tx>
          <c:spPr>
            <a:ln>
              <a:solidFill>
                <a:schemeClr val="tx1"/>
              </a:solidFill>
              <a:prstDash val="sysDot"/>
            </a:ln>
          </c:spPr>
          <c:marker>
            <c:symbol val="none"/>
          </c:marker>
          <c:val>
            <c:numRef>
              <c:f>'Stand_Summary means'!$DF$25:$DF$45</c:f>
              <c:numCache>
                <c:formatCode>0.0</c:formatCode>
                <c:ptCount val="21"/>
                <c:pt idx="0">
                  <c:v>0</c:v>
                </c:pt>
                <c:pt idx="1">
                  <c:v>48.725941109444861</c:v>
                </c:pt>
                <c:pt idx="2">
                  <c:v>36.924632835204207</c:v>
                </c:pt>
                <c:pt idx="3">
                  <c:v>21.313085131094621</c:v>
                </c:pt>
                <c:pt idx="4">
                  <c:v>10.514441148653749</c:v>
                </c:pt>
                <c:pt idx="5">
                  <c:v>4.4957579224283117</c:v>
                </c:pt>
                <c:pt idx="6">
                  <c:v>2.2968356471667271</c:v>
                </c:pt>
                <c:pt idx="7">
                  <c:v>1.1434544397034541</c:v>
                </c:pt>
                <c:pt idx="8">
                  <c:v>0.52695838591759958</c:v>
                </c:pt>
                <c:pt idx="9">
                  <c:v>0.20134332970347207</c:v>
                </c:pt>
                <c:pt idx="10">
                  <c:v>1.3551096462428502E-2</c:v>
                </c:pt>
                <c:pt idx="11">
                  <c:v>3.5330629824285513E-3</c:v>
                </c:pt>
                <c:pt idx="12">
                  <c:v>0</c:v>
                </c:pt>
                <c:pt idx="13">
                  <c:v>0</c:v>
                </c:pt>
                <c:pt idx="14">
                  <c:v>0</c:v>
                </c:pt>
                <c:pt idx="15">
                  <c:v>0</c:v>
                </c:pt>
                <c:pt idx="16">
                  <c:v>0</c:v>
                </c:pt>
                <c:pt idx="17">
                  <c:v>0</c:v>
                </c:pt>
                <c:pt idx="18">
                  <c:v>0</c:v>
                </c:pt>
                <c:pt idx="19">
                  <c:v>0</c:v>
                </c:pt>
                <c:pt idx="20">
                  <c:v>0</c:v>
                </c:pt>
              </c:numCache>
            </c:numRef>
          </c:val>
        </c:ser>
        <c:ser>
          <c:idx val="3"/>
          <c:order val="6"/>
          <c:tx>
            <c:v>250 TPH thin &gt; 30 cm</c:v>
          </c:tx>
          <c:spPr>
            <a:ln>
              <a:solidFill>
                <a:schemeClr val="tx1"/>
              </a:solidFill>
              <a:prstDash val="sysDash"/>
            </a:ln>
          </c:spPr>
          <c:marker>
            <c:symbol val="none"/>
          </c:marker>
          <c:val>
            <c:numRef>
              <c:f>'Stand_Summary means'!$DF$48:$DF$68</c:f>
              <c:numCache>
                <c:formatCode>0.0</c:formatCode>
                <c:ptCount val="21"/>
                <c:pt idx="0">
                  <c:v>0</c:v>
                </c:pt>
                <c:pt idx="1">
                  <c:v>21.414924835038441</c:v>
                </c:pt>
                <c:pt idx="2">
                  <c:v>12.904436773589838</c:v>
                </c:pt>
                <c:pt idx="3">
                  <c:v>4.7390248688387366</c:v>
                </c:pt>
                <c:pt idx="4">
                  <c:v>1.7324326886502999</c:v>
                </c:pt>
                <c:pt idx="5">
                  <c:v>0.49966741576217216</c:v>
                </c:pt>
                <c:pt idx="6">
                  <c:v>0.11316934474559905</c:v>
                </c:pt>
                <c:pt idx="7">
                  <c:v>1.2688473874141902E-3</c:v>
                </c:pt>
                <c:pt idx="8">
                  <c:v>0</c:v>
                </c:pt>
                <c:pt idx="9">
                  <c:v>0</c:v>
                </c:pt>
                <c:pt idx="10">
                  <c:v>0</c:v>
                </c:pt>
                <c:pt idx="11">
                  <c:v>0</c:v>
                </c:pt>
                <c:pt idx="12">
                  <c:v>0</c:v>
                </c:pt>
                <c:pt idx="13">
                  <c:v>0</c:v>
                </c:pt>
                <c:pt idx="14">
                  <c:v>0</c:v>
                </c:pt>
                <c:pt idx="15">
                  <c:v>0</c:v>
                </c:pt>
                <c:pt idx="16">
                  <c:v>0</c:v>
                </c:pt>
                <c:pt idx="17">
                  <c:v>0</c:v>
                </c:pt>
                <c:pt idx="18">
                  <c:v>0</c:v>
                </c:pt>
                <c:pt idx="19">
                  <c:v>1.4935275782142908E-3</c:v>
                </c:pt>
                <c:pt idx="20">
                  <c:v>3.9170743182071702E-3</c:v>
                </c:pt>
              </c:numCache>
            </c:numRef>
          </c:val>
        </c:ser>
        <c:ser>
          <c:idx val="7"/>
          <c:order val="7"/>
          <c:tx>
            <c:v>150 TPH thin &gt; 30 cm</c:v>
          </c:tx>
          <c:spPr>
            <a:ln>
              <a:solidFill>
                <a:schemeClr val="tx1"/>
              </a:solidFill>
              <a:prstDash val="lgDashDot"/>
            </a:ln>
          </c:spPr>
          <c:marker>
            <c:symbol val="none"/>
          </c:marker>
          <c:val>
            <c:numRef>
              <c:f>'Stand_Summary means'!$DF$71:$DF$91</c:f>
              <c:numCache>
                <c:formatCode>0.0</c:formatCode>
                <c:ptCount val="21"/>
                <c:pt idx="0">
                  <c:v>0</c:v>
                </c:pt>
                <c:pt idx="1">
                  <c:v>7.6817255703221443</c:v>
                </c:pt>
                <c:pt idx="2">
                  <c:v>2.3146961720680537</c:v>
                </c:pt>
                <c:pt idx="3">
                  <c:v>0.63358598287548828</c:v>
                </c:pt>
                <c:pt idx="4">
                  <c:v>7.0160032477971632E-2</c:v>
                </c:pt>
                <c:pt idx="5">
                  <c:v>2.5225726401943007E-2</c:v>
                </c:pt>
                <c:pt idx="6">
                  <c:v>0.25016508877267102</c:v>
                </c:pt>
                <c:pt idx="7">
                  <c:v>0.736938169844501</c:v>
                </c:pt>
                <c:pt idx="8">
                  <c:v>0.95816731866273097</c:v>
                </c:pt>
                <c:pt idx="9">
                  <c:v>0.909897999200729</c:v>
                </c:pt>
                <c:pt idx="10">
                  <c:v>0.71015752204540128</c:v>
                </c:pt>
                <c:pt idx="11">
                  <c:v>0.58969337337151428</c:v>
                </c:pt>
                <c:pt idx="12">
                  <c:v>0.53477043886555731</c:v>
                </c:pt>
                <c:pt idx="13">
                  <c:v>0.45395499505330117</c:v>
                </c:pt>
                <c:pt idx="14">
                  <c:v>0.39243397258856216</c:v>
                </c:pt>
                <c:pt idx="15">
                  <c:v>0.38909916743911616</c:v>
                </c:pt>
                <c:pt idx="16">
                  <c:v>0.32624289614718416</c:v>
                </c:pt>
                <c:pt idx="17">
                  <c:v>0.32556620792920843</c:v>
                </c:pt>
                <c:pt idx="18">
                  <c:v>0.26929888765180215</c:v>
                </c:pt>
                <c:pt idx="19">
                  <c:v>0.29554051066528902</c:v>
                </c:pt>
                <c:pt idx="20">
                  <c:v>0.3240263218818244</c:v>
                </c:pt>
              </c:numCache>
            </c:numRef>
          </c:val>
        </c:ser>
        <c:marker val="1"/>
        <c:axId val="136401280"/>
        <c:axId val="136403200"/>
      </c:lineChart>
      <c:catAx>
        <c:axId val="136401280"/>
        <c:scaling>
          <c:orientation val="minMax"/>
        </c:scaling>
        <c:axPos val="b"/>
        <c:title>
          <c:tx>
            <c:rich>
              <a:bodyPr/>
              <a:lstStyle/>
              <a:p>
                <a:pPr>
                  <a:defRPr/>
                </a:pPr>
                <a:r>
                  <a:rPr lang="en-US"/>
                  <a:t>Year post thinning</a:t>
                </a:r>
              </a:p>
            </c:rich>
          </c:tx>
          <c:layout>
            <c:manualLayout>
              <c:xMode val="edge"/>
              <c:yMode val="edge"/>
              <c:x val="0.46665259768715317"/>
              <c:y val="0.90273398028636065"/>
            </c:manualLayout>
          </c:layout>
        </c:title>
        <c:numFmt formatCode="General" sourceLinked="1"/>
        <c:tickLblPos val="nextTo"/>
        <c:crossAx val="136403200"/>
        <c:crosses val="autoZero"/>
        <c:auto val="1"/>
        <c:lblAlgn val="ctr"/>
        <c:lblOffset val="100"/>
      </c:catAx>
      <c:valAx>
        <c:axId val="136403200"/>
        <c:scaling>
          <c:orientation val="minMax"/>
        </c:scaling>
        <c:axPos val="l"/>
        <c:title>
          <c:tx>
            <c:rich>
              <a:bodyPr rot="-5400000" vert="horz"/>
              <a:lstStyle/>
              <a:p>
                <a:pPr>
                  <a:defRPr/>
                </a:pPr>
                <a:r>
                  <a:rPr lang="en-US"/>
                  <a:t> Large Diameter</a:t>
                </a:r>
                <a:r>
                  <a:rPr lang="en-US" baseline="0"/>
                  <a:t>  Mortality  (TPH)</a:t>
                </a:r>
                <a:endParaRPr lang="en-US"/>
              </a:p>
            </c:rich>
          </c:tx>
          <c:layout>
            <c:manualLayout>
              <c:xMode val="edge"/>
              <c:yMode val="edge"/>
              <c:x val="6.7962742574577115E-2"/>
              <c:y val="0.29406859100239724"/>
            </c:manualLayout>
          </c:layout>
        </c:title>
        <c:numFmt formatCode="0" sourceLinked="0"/>
        <c:tickLblPos val="nextTo"/>
        <c:crossAx val="136401280"/>
        <c:crosses val="autoZero"/>
        <c:crossBetween val="between"/>
      </c:valAx>
    </c:plotArea>
    <c:legend>
      <c:legendPos val="r"/>
      <c:layout>
        <c:manualLayout>
          <c:xMode val="edge"/>
          <c:yMode val="edge"/>
          <c:x val="0.68972474594521671"/>
          <c:y val="3.7138141806457414E-2"/>
          <c:w val="0.28811360118446833"/>
          <c:h val="0.68930482894819334"/>
        </c:manualLayout>
      </c:layout>
    </c:legend>
    <c:plotVisOnly val="1"/>
    <c:dispBlanksAs val="gap"/>
  </c:chart>
  <c:spPr>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200"/>
            </a:pPr>
            <a:r>
              <a:rPr lang="en-US" sz="1800" dirty="0"/>
              <a:t>Cumulative Mortality</a:t>
            </a:r>
            <a:r>
              <a:rPr lang="en-US" sz="1800" baseline="0" dirty="0"/>
              <a:t> </a:t>
            </a:r>
            <a:endParaRPr lang="en-US" sz="1800" dirty="0"/>
          </a:p>
        </c:rich>
      </c:tx>
      <c:layout>
        <c:manualLayout>
          <c:xMode val="edge"/>
          <c:yMode val="edge"/>
          <c:x val="0.41986297736508943"/>
          <c:y val="1.614205004035511E-2"/>
        </c:manualLayout>
      </c:layout>
      <c:overlay val="1"/>
    </c:title>
    <c:plotArea>
      <c:layout>
        <c:manualLayout>
          <c:layoutTarget val="inner"/>
          <c:xMode val="edge"/>
          <c:yMode val="edge"/>
          <c:x val="0.14555134935056208"/>
          <c:y val="2.845544730637482E-2"/>
          <c:w val="0.76269415842250765"/>
          <c:h val="0.81850567545703801"/>
        </c:manualLayout>
      </c:layout>
      <c:lineChart>
        <c:grouping val="standard"/>
        <c:ser>
          <c:idx val="0"/>
          <c:order val="0"/>
          <c:tx>
            <c:v>NTC &gt; 50 cm</c:v>
          </c:tx>
          <c:spPr>
            <a:ln>
              <a:solidFill>
                <a:schemeClr val="tx1"/>
              </a:solidFill>
            </a:ln>
          </c:spPr>
          <c:marker>
            <c:symbol val="circle"/>
            <c:size val="5"/>
            <c:spPr>
              <a:solidFill>
                <a:schemeClr val="tx1"/>
              </a:solidFill>
            </c:spPr>
          </c:marker>
          <c:cat>
            <c:numRef>
              <c:f>Stand_Summary!$B$157:$B$177</c:f>
              <c:numCache>
                <c:formatCode>General</c:formatCode>
                <c:ptCount val="21"/>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numCache>
            </c:numRef>
          </c:cat>
          <c:val>
            <c:numRef>
              <c:f>'Stand_Summary means'!$DZ$2:$DZ$22</c:f>
              <c:numCache>
                <c:formatCode>0.0</c:formatCode>
                <c:ptCount val="21"/>
                <c:pt idx="0">
                  <c:v>0</c:v>
                </c:pt>
                <c:pt idx="1">
                  <c:v>10.296777481045698</c:v>
                </c:pt>
                <c:pt idx="2">
                  <c:v>31.14647653345077</c:v>
                </c:pt>
                <c:pt idx="3">
                  <c:v>58.561646820651028</c:v>
                </c:pt>
                <c:pt idx="4">
                  <c:v>85.958968826555605</c:v>
                </c:pt>
                <c:pt idx="5">
                  <c:v>111.66392708265586</c:v>
                </c:pt>
                <c:pt idx="6">
                  <c:v>134.35864462347641</c:v>
                </c:pt>
                <c:pt idx="7">
                  <c:v>153.72353054494363</c:v>
                </c:pt>
                <c:pt idx="8">
                  <c:v>170.24858454843996</c:v>
                </c:pt>
                <c:pt idx="9">
                  <c:v>184.32641006503428</c:v>
                </c:pt>
                <c:pt idx="10">
                  <c:v>196.10666777173498</c:v>
                </c:pt>
                <c:pt idx="11">
                  <c:v>206.03079046781119</c:v>
                </c:pt>
                <c:pt idx="12">
                  <c:v>214.3566760958368</c:v>
                </c:pt>
                <c:pt idx="13">
                  <c:v>221.30924535758544</c:v>
                </c:pt>
                <c:pt idx="14">
                  <c:v>227.23088130102411</c:v>
                </c:pt>
                <c:pt idx="15">
                  <c:v>232.27906837954694</c:v>
                </c:pt>
                <c:pt idx="16">
                  <c:v>236.65837152552621</c:v>
                </c:pt>
                <c:pt idx="17">
                  <c:v>240.50977904209401</c:v>
                </c:pt>
                <c:pt idx="18">
                  <c:v>243.86797122852911</c:v>
                </c:pt>
                <c:pt idx="19">
                  <c:v>246.94618704413699</c:v>
                </c:pt>
                <c:pt idx="20">
                  <c:v>249.80892775305963</c:v>
                </c:pt>
              </c:numCache>
            </c:numRef>
          </c:val>
        </c:ser>
        <c:ser>
          <c:idx val="4"/>
          <c:order val="1"/>
          <c:tx>
            <c:v>400 TPH thin &gt; 50 cm</c:v>
          </c:tx>
          <c:spPr>
            <a:ln>
              <a:solidFill>
                <a:schemeClr val="tx1"/>
              </a:solidFill>
              <a:prstDash val="sysDot"/>
            </a:ln>
          </c:spPr>
          <c:marker>
            <c:symbol val="square"/>
            <c:size val="5"/>
            <c:spPr>
              <a:solidFill>
                <a:schemeClr val="tx1"/>
              </a:solidFill>
              <a:ln>
                <a:noFill/>
              </a:ln>
            </c:spPr>
          </c:marker>
          <c:val>
            <c:numRef>
              <c:f>'Stand_Summary means'!$DZ$25:$DZ$45</c:f>
              <c:numCache>
                <c:formatCode>0.0</c:formatCode>
                <c:ptCount val="21"/>
                <c:pt idx="0">
                  <c:v>0</c:v>
                </c:pt>
                <c:pt idx="1">
                  <c:v>8.3578052596554553</c:v>
                </c:pt>
                <c:pt idx="2">
                  <c:v>28.181542430614989</c:v>
                </c:pt>
                <c:pt idx="3">
                  <c:v>55.888294404742986</c:v>
                </c:pt>
                <c:pt idx="4">
                  <c:v>83.781565791173449</c:v>
                </c:pt>
                <c:pt idx="5">
                  <c:v>109.15286621798263</c:v>
                </c:pt>
                <c:pt idx="6">
                  <c:v>129.94302480923099</c:v>
                </c:pt>
                <c:pt idx="7">
                  <c:v>147.253529415098</c:v>
                </c:pt>
                <c:pt idx="8">
                  <c:v>161.60169914854359</c:v>
                </c:pt>
                <c:pt idx="9">
                  <c:v>173.37907935883871</c:v>
                </c:pt>
                <c:pt idx="10">
                  <c:v>183.3216538868453</c:v>
                </c:pt>
                <c:pt idx="11">
                  <c:v>191.54636309970616</c:v>
                </c:pt>
                <c:pt idx="12">
                  <c:v>198.49882310586739</c:v>
                </c:pt>
                <c:pt idx="13">
                  <c:v>204.37387692384834</c:v>
                </c:pt>
                <c:pt idx="14">
                  <c:v>209.39154149800657</c:v>
                </c:pt>
                <c:pt idx="15">
                  <c:v>213.71499088734498</c:v>
                </c:pt>
                <c:pt idx="16">
                  <c:v>217.4542789379436</c:v>
                </c:pt>
                <c:pt idx="17">
                  <c:v>220.75066928088319</c:v>
                </c:pt>
                <c:pt idx="18">
                  <c:v>223.78455809146274</c:v>
                </c:pt>
                <c:pt idx="19">
                  <c:v>226.60607468425363</c:v>
                </c:pt>
                <c:pt idx="20">
                  <c:v>229.23008511827658</c:v>
                </c:pt>
              </c:numCache>
            </c:numRef>
          </c:val>
        </c:ser>
        <c:ser>
          <c:idx val="5"/>
          <c:order val="2"/>
          <c:tx>
            <c:v>250 TPH thin &gt; 50 cm</c:v>
          </c:tx>
          <c:spPr>
            <a:ln>
              <a:solidFill>
                <a:schemeClr val="tx1"/>
              </a:solidFill>
              <a:prstDash val="sysDash"/>
            </a:ln>
          </c:spPr>
          <c:marker>
            <c:symbol val="triangle"/>
            <c:size val="7"/>
            <c:spPr>
              <a:solidFill>
                <a:schemeClr val="tx1"/>
              </a:solidFill>
              <a:ln>
                <a:noFill/>
              </a:ln>
            </c:spPr>
          </c:marker>
          <c:val>
            <c:numRef>
              <c:f>'Stand_Summary means'!$DZ$48:$DZ$68</c:f>
              <c:numCache>
                <c:formatCode>0.0</c:formatCode>
                <c:ptCount val="21"/>
                <c:pt idx="0">
                  <c:v>0</c:v>
                </c:pt>
                <c:pt idx="1">
                  <c:v>6.3735471444004324</c:v>
                </c:pt>
                <c:pt idx="2">
                  <c:v>22.379554197200072</c:v>
                </c:pt>
                <c:pt idx="3">
                  <c:v>45.531365856250126</c:v>
                </c:pt>
                <c:pt idx="4">
                  <c:v>67.684789285168023</c:v>
                </c:pt>
                <c:pt idx="5">
                  <c:v>86.629278322621929</c:v>
                </c:pt>
                <c:pt idx="6">
                  <c:v>102.42889912237158</c:v>
                </c:pt>
                <c:pt idx="7">
                  <c:v>115.28414935865428</c:v>
                </c:pt>
                <c:pt idx="8">
                  <c:v>125.84563190565878</c:v>
                </c:pt>
                <c:pt idx="9">
                  <c:v>134.51617467394669</c:v>
                </c:pt>
                <c:pt idx="10">
                  <c:v>141.8221926670212</c:v>
                </c:pt>
                <c:pt idx="11">
                  <c:v>147.89978390075558</c:v>
                </c:pt>
                <c:pt idx="12">
                  <c:v>153.08638665024009</c:v>
                </c:pt>
                <c:pt idx="13">
                  <c:v>157.51555619901995</c:v>
                </c:pt>
                <c:pt idx="14">
                  <c:v>161.33677284102441</c:v>
                </c:pt>
                <c:pt idx="15">
                  <c:v>164.6874595568882</c:v>
                </c:pt>
                <c:pt idx="16">
                  <c:v>167.73176969812542</c:v>
                </c:pt>
                <c:pt idx="17">
                  <c:v>170.55509628996279</c:v>
                </c:pt>
                <c:pt idx="18">
                  <c:v>173.18079001710541</c:v>
                </c:pt>
                <c:pt idx="19">
                  <c:v>175.62268518825218</c:v>
                </c:pt>
                <c:pt idx="20">
                  <c:v>177.90976210560638</c:v>
                </c:pt>
              </c:numCache>
            </c:numRef>
          </c:val>
        </c:ser>
        <c:ser>
          <c:idx val="6"/>
          <c:order val="3"/>
          <c:tx>
            <c:v>150 TPH thin &gt; 50 cm</c:v>
          </c:tx>
          <c:spPr>
            <a:ln>
              <a:solidFill>
                <a:schemeClr val="tx1"/>
              </a:solidFill>
              <a:prstDash val="lgDashDot"/>
            </a:ln>
          </c:spPr>
          <c:marker>
            <c:symbol val="diamond"/>
            <c:size val="7"/>
            <c:spPr>
              <a:solidFill>
                <a:schemeClr val="tx1"/>
              </a:solidFill>
            </c:spPr>
          </c:marker>
          <c:val>
            <c:numRef>
              <c:f>'Stand_Summary means'!$DZ$71:$DZ$91</c:f>
              <c:numCache>
                <c:formatCode>0.0</c:formatCode>
                <c:ptCount val="21"/>
                <c:pt idx="0">
                  <c:v>0</c:v>
                </c:pt>
                <c:pt idx="1">
                  <c:v>4.7702953345190098</c:v>
                </c:pt>
                <c:pt idx="2">
                  <c:v>15.16765255687352</c:v>
                </c:pt>
                <c:pt idx="3">
                  <c:v>27.966708445193809</c:v>
                </c:pt>
                <c:pt idx="4">
                  <c:v>40.875551872692796</c:v>
                </c:pt>
                <c:pt idx="5">
                  <c:v>52.49169027353588</c:v>
                </c:pt>
                <c:pt idx="6">
                  <c:v>62.483061592190701</c:v>
                </c:pt>
                <c:pt idx="7">
                  <c:v>71.015777935933784</c:v>
                </c:pt>
                <c:pt idx="8">
                  <c:v>78.283092514916419</c:v>
                </c:pt>
                <c:pt idx="9">
                  <c:v>84.652555189066348</c:v>
                </c:pt>
                <c:pt idx="10">
                  <c:v>90.387576626603618</c:v>
                </c:pt>
                <c:pt idx="11">
                  <c:v>95.650536837907495</c:v>
                </c:pt>
                <c:pt idx="12">
                  <c:v>100.32870261693611</c:v>
                </c:pt>
                <c:pt idx="13">
                  <c:v>104.60323507350788</c:v>
                </c:pt>
                <c:pt idx="14">
                  <c:v>108.49768497165014</c:v>
                </c:pt>
                <c:pt idx="15">
                  <c:v>112.07565694134132</c:v>
                </c:pt>
                <c:pt idx="16">
                  <c:v>115.39189836709868</c:v>
                </c:pt>
                <c:pt idx="17">
                  <c:v>118.5025993446086</c:v>
                </c:pt>
                <c:pt idx="18">
                  <c:v>121.38922518271212</c:v>
                </c:pt>
                <c:pt idx="19">
                  <c:v>124.09375250537212</c:v>
                </c:pt>
                <c:pt idx="20">
                  <c:v>126.67143813065087</c:v>
                </c:pt>
              </c:numCache>
            </c:numRef>
          </c:val>
        </c:ser>
        <c:ser>
          <c:idx val="1"/>
          <c:order val="4"/>
          <c:tx>
            <c:v>NTC &gt; 100 cm</c:v>
          </c:tx>
          <c:spPr>
            <a:ln>
              <a:solidFill>
                <a:schemeClr val="tx1"/>
              </a:solidFill>
            </a:ln>
          </c:spPr>
          <c:marker>
            <c:symbol val="none"/>
          </c:marker>
          <c:val>
            <c:numRef>
              <c:f>'Stand_Summary means'!$EA$2:$EA$22</c:f>
              <c:numCache>
                <c:formatCode>0.0</c:formatCode>
                <c:ptCount val="21"/>
                <c:pt idx="0">
                  <c:v>0</c:v>
                </c:pt>
                <c:pt idx="1">
                  <c:v>0</c:v>
                </c:pt>
                <c:pt idx="2">
                  <c:v>0</c:v>
                </c:pt>
                <c:pt idx="3">
                  <c:v>0</c:v>
                </c:pt>
                <c:pt idx="4">
                  <c:v>4.0579324037571418E-2</c:v>
                </c:pt>
                <c:pt idx="5">
                  <c:v>0.39212200742167225</c:v>
                </c:pt>
                <c:pt idx="6">
                  <c:v>1.0621784705732606</c:v>
                </c:pt>
                <c:pt idx="7">
                  <c:v>2.3257931148154847</c:v>
                </c:pt>
                <c:pt idx="8">
                  <c:v>4.0176695591329148</c:v>
                </c:pt>
                <c:pt idx="9">
                  <c:v>6.130014997403328</c:v>
                </c:pt>
                <c:pt idx="10">
                  <c:v>8.6418658413117484</c:v>
                </c:pt>
                <c:pt idx="11">
                  <c:v>11.612163471621328</c:v>
                </c:pt>
                <c:pt idx="12">
                  <c:v>14.782287511759465</c:v>
                </c:pt>
                <c:pt idx="13">
                  <c:v>17.857335880536059</c:v>
                </c:pt>
                <c:pt idx="14">
                  <c:v>20.970209064544569</c:v>
                </c:pt>
                <c:pt idx="15">
                  <c:v>24.024314658483188</c:v>
                </c:pt>
                <c:pt idx="16">
                  <c:v>26.93316792488519</c:v>
                </c:pt>
                <c:pt idx="17">
                  <c:v>29.663030261949871</c:v>
                </c:pt>
                <c:pt idx="18">
                  <c:v>32.217821076741188</c:v>
                </c:pt>
                <c:pt idx="19">
                  <c:v>34.672371237550927</c:v>
                </c:pt>
                <c:pt idx="20">
                  <c:v>37.069041661635971</c:v>
                </c:pt>
              </c:numCache>
            </c:numRef>
          </c:val>
        </c:ser>
        <c:ser>
          <c:idx val="2"/>
          <c:order val="5"/>
          <c:tx>
            <c:v>400 TPH thin &gt; 100 cm</c:v>
          </c:tx>
          <c:spPr>
            <a:ln>
              <a:solidFill>
                <a:schemeClr val="tx1"/>
              </a:solidFill>
              <a:prstDash val="sysDot"/>
            </a:ln>
          </c:spPr>
          <c:marker>
            <c:symbol val="none"/>
          </c:marker>
          <c:val>
            <c:numRef>
              <c:f>'Stand_Summary means'!$EA$25:$EA$45</c:f>
              <c:numCache>
                <c:formatCode>0.0</c:formatCode>
                <c:ptCount val="21"/>
                <c:pt idx="0">
                  <c:v>0</c:v>
                </c:pt>
                <c:pt idx="1">
                  <c:v>0</c:v>
                </c:pt>
                <c:pt idx="2">
                  <c:v>0</c:v>
                </c:pt>
                <c:pt idx="3">
                  <c:v>0</c:v>
                </c:pt>
                <c:pt idx="4">
                  <c:v>7.2765164540714355E-2</c:v>
                </c:pt>
                <c:pt idx="5">
                  <c:v>0.45174483161860002</c:v>
                </c:pt>
                <c:pt idx="6">
                  <c:v>1.3621130890664161</c:v>
                </c:pt>
                <c:pt idx="7">
                  <c:v>2.8545064346850917</c:v>
                </c:pt>
                <c:pt idx="8">
                  <c:v>4.9568800576038727</c:v>
                </c:pt>
                <c:pt idx="9">
                  <c:v>7.4288279761385656</c:v>
                </c:pt>
                <c:pt idx="10">
                  <c:v>10.228418279742169</c:v>
                </c:pt>
                <c:pt idx="11">
                  <c:v>13.383066171687306</c:v>
                </c:pt>
                <c:pt idx="12">
                  <c:v>16.709761769538211</c:v>
                </c:pt>
                <c:pt idx="13">
                  <c:v>20.031254940436082</c:v>
                </c:pt>
                <c:pt idx="14">
                  <c:v>23.219495135127609</c:v>
                </c:pt>
                <c:pt idx="15">
                  <c:v>26.244690017610992</c:v>
                </c:pt>
                <c:pt idx="16">
                  <c:v>29.052257976306539</c:v>
                </c:pt>
                <c:pt idx="17">
                  <c:v>31.622355516262651</c:v>
                </c:pt>
                <c:pt idx="18">
                  <c:v>34.062157650183657</c:v>
                </c:pt>
                <c:pt idx="19">
                  <c:v>36.445495892543448</c:v>
                </c:pt>
                <c:pt idx="20">
                  <c:v>38.755391887017126</c:v>
                </c:pt>
              </c:numCache>
            </c:numRef>
          </c:val>
        </c:ser>
        <c:ser>
          <c:idx val="3"/>
          <c:order val="6"/>
          <c:tx>
            <c:v>250 TPH thin &gt; 100 cm</c:v>
          </c:tx>
          <c:spPr>
            <a:ln>
              <a:solidFill>
                <a:schemeClr val="tx1"/>
              </a:solidFill>
              <a:prstDash val="sysDash"/>
            </a:ln>
          </c:spPr>
          <c:marker>
            <c:symbol val="none"/>
          </c:marker>
          <c:val>
            <c:numRef>
              <c:f>'Stand_Summary means'!$EA$48:$EA$68</c:f>
              <c:numCache>
                <c:formatCode>0.0</c:formatCode>
                <c:ptCount val="21"/>
                <c:pt idx="0">
                  <c:v>0</c:v>
                </c:pt>
                <c:pt idx="1">
                  <c:v>0</c:v>
                </c:pt>
                <c:pt idx="2">
                  <c:v>0</c:v>
                </c:pt>
                <c:pt idx="3">
                  <c:v>0</c:v>
                </c:pt>
                <c:pt idx="4">
                  <c:v>7.9386129815571763E-2</c:v>
                </c:pt>
                <c:pt idx="5">
                  <c:v>0.6991043089930733</c:v>
                </c:pt>
                <c:pt idx="6">
                  <c:v>1.8769046653992139</c:v>
                </c:pt>
                <c:pt idx="7">
                  <c:v>3.8587105879357289</c:v>
                </c:pt>
                <c:pt idx="8">
                  <c:v>6.3956503254332002</c:v>
                </c:pt>
                <c:pt idx="9">
                  <c:v>9.3757097825764308</c:v>
                </c:pt>
                <c:pt idx="10">
                  <c:v>12.622386403116469</c:v>
                </c:pt>
                <c:pt idx="11">
                  <c:v>16.139246375163189</c:v>
                </c:pt>
                <c:pt idx="12">
                  <c:v>19.704177717456766</c:v>
                </c:pt>
                <c:pt idx="13">
                  <c:v>23.021583437469122</c:v>
                </c:pt>
                <c:pt idx="14">
                  <c:v>25.996570441879982</c:v>
                </c:pt>
                <c:pt idx="15">
                  <c:v>28.715434393754492</c:v>
                </c:pt>
                <c:pt idx="16">
                  <c:v>31.297328860982386</c:v>
                </c:pt>
                <c:pt idx="17">
                  <c:v>33.786507005488879</c:v>
                </c:pt>
                <c:pt idx="18">
                  <c:v>36.186019116382347</c:v>
                </c:pt>
                <c:pt idx="19">
                  <c:v>38.498212723702963</c:v>
                </c:pt>
                <c:pt idx="20">
                  <c:v>40.729975392901643</c:v>
                </c:pt>
              </c:numCache>
            </c:numRef>
          </c:val>
        </c:ser>
        <c:ser>
          <c:idx val="7"/>
          <c:order val="7"/>
          <c:tx>
            <c:v>150 TPH thin &gt; 100 cm</c:v>
          </c:tx>
          <c:spPr>
            <a:ln>
              <a:solidFill>
                <a:schemeClr val="tx1"/>
              </a:solidFill>
              <a:prstDash val="lgDashDot"/>
            </a:ln>
          </c:spPr>
          <c:marker>
            <c:symbol val="none"/>
          </c:marker>
          <c:val>
            <c:numRef>
              <c:f>'Stand_Summary means'!$EA$71:$EA$91</c:f>
              <c:numCache>
                <c:formatCode>0.0</c:formatCode>
                <c:ptCount val="21"/>
                <c:pt idx="0">
                  <c:v>0</c:v>
                </c:pt>
                <c:pt idx="1">
                  <c:v>0</c:v>
                </c:pt>
                <c:pt idx="2">
                  <c:v>0</c:v>
                </c:pt>
                <c:pt idx="3">
                  <c:v>0</c:v>
                </c:pt>
                <c:pt idx="4">
                  <c:v>0.17498587893799999</c:v>
                </c:pt>
                <c:pt idx="5">
                  <c:v>1.115633182926228</c:v>
                </c:pt>
                <c:pt idx="6">
                  <c:v>2.9106849983523011</c:v>
                </c:pt>
                <c:pt idx="7">
                  <c:v>5.5419869824740582</c:v>
                </c:pt>
                <c:pt idx="8">
                  <c:v>8.5868538810581434</c:v>
                </c:pt>
                <c:pt idx="9">
                  <c:v>11.97776129682377</c:v>
                </c:pt>
                <c:pt idx="10">
                  <c:v>15.531286213450064</c:v>
                </c:pt>
                <c:pt idx="11">
                  <c:v>19.081271764277449</c:v>
                </c:pt>
                <c:pt idx="12">
                  <c:v>22.33792591107909</c:v>
                </c:pt>
                <c:pt idx="13">
                  <c:v>25.346922871156686</c:v>
                </c:pt>
                <c:pt idx="14">
                  <c:v>28.082649011864468</c:v>
                </c:pt>
                <c:pt idx="15">
                  <c:v>30.652020682392926</c:v>
                </c:pt>
                <c:pt idx="16">
                  <c:v>33.099312657950662</c:v>
                </c:pt>
                <c:pt idx="17">
                  <c:v>35.422232647775189</c:v>
                </c:pt>
                <c:pt idx="18">
                  <c:v>37.684708897188671</c:v>
                </c:pt>
                <c:pt idx="19">
                  <c:v>39.815196834334252</c:v>
                </c:pt>
                <c:pt idx="20">
                  <c:v>41.829085336115313</c:v>
                </c:pt>
              </c:numCache>
            </c:numRef>
          </c:val>
        </c:ser>
        <c:marker val="1"/>
        <c:axId val="136561792"/>
        <c:axId val="136563712"/>
      </c:lineChart>
      <c:catAx>
        <c:axId val="136561792"/>
        <c:scaling>
          <c:orientation val="minMax"/>
        </c:scaling>
        <c:axPos val="b"/>
        <c:title>
          <c:tx>
            <c:rich>
              <a:bodyPr/>
              <a:lstStyle/>
              <a:p>
                <a:pPr>
                  <a:defRPr/>
                </a:pPr>
                <a:r>
                  <a:rPr lang="en-US"/>
                  <a:t>Year post thinning</a:t>
                </a:r>
              </a:p>
            </c:rich>
          </c:tx>
          <c:layout>
            <c:manualLayout>
              <c:xMode val="edge"/>
              <c:yMode val="edge"/>
              <c:x val="0.39846810014132816"/>
              <c:y val="0.93313762258964028"/>
            </c:manualLayout>
          </c:layout>
        </c:title>
        <c:numFmt formatCode="General" sourceLinked="1"/>
        <c:tickLblPos val="nextTo"/>
        <c:crossAx val="136563712"/>
        <c:crosses val="autoZero"/>
        <c:auto val="1"/>
        <c:lblAlgn val="ctr"/>
        <c:lblOffset val="100"/>
      </c:catAx>
      <c:valAx>
        <c:axId val="136563712"/>
        <c:scaling>
          <c:orientation val="minMax"/>
        </c:scaling>
        <c:axPos val="l"/>
        <c:title>
          <c:tx>
            <c:rich>
              <a:bodyPr rot="-5400000" vert="horz"/>
              <a:lstStyle/>
              <a:p>
                <a:pPr>
                  <a:defRPr/>
                </a:pPr>
                <a:r>
                  <a:rPr lang="en-US"/>
                  <a:t>Cumulative Large Diameter</a:t>
                </a:r>
                <a:r>
                  <a:rPr lang="en-US" baseline="0"/>
                  <a:t>  Mortality  (TPH)</a:t>
                </a:r>
                <a:endParaRPr lang="en-US"/>
              </a:p>
            </c:rich>
          </c:tx>
          <c:layout>
            <c:manualLayout>
              <c:xMode val="edge"/>
              <c:yMode val="edge"/>
              <c:x val="3.5279460259775325E-2"/>
              <c:y val="0.184038718739787"/>
            </c:manualLayout>
          </c:layout>
        </c:title>
        <c:numFmt formatCode="0" sourceLinked="0"/>
        <c:tickLblPos val="nextTo"/>
        <c:crossAx val="136561792"/>
        <c:crosses val="autoZero"/>
        <c:crossBetween val="between"/>
      </c:valAx>
    </c:plotArea>
    <c:legend>
      <c:legendPos val="r"/>
      <c:layout>
        <c:manualLayout>
          <c:xMode val="edge"/>
          <c:yMode val="edge"/>
          <c:x val="0.15230718756309417"/>
          <c:y val="3.1845143584311432E-2"/>
          <c:w val="0.289128642573524"/>
          <c:h val="0.35369373881268401"/>
        </c:manualLayout>
      </c:layout>
    </c:legend>
    <c:plotVisOnly val="1"/>
    <c:dispBlanksAs val="gap"/>
  </c:chart>
  <c:spPr>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200"/>
            </a:pPr>
            <a:r>
              <a:rPr lang="en-US" sz="1600" dirty="0"/>
              <a:t>Live </a:t>
            </a:r>
            <a:r>
              <a:rPr lang="en-US" sz="1600" dirty="0" smtClean="0"/>
              <a:t>Trees, 50, 100 &amp; 150 cm</a:t>
            </a:r>
            <a:endParaRPr lang="en-US" sz="1600" dirty="0"/>
          </a:p>
        </c:rich>
      </c:tx>
      <c:layout>
        <c:manualLayout>
          <c:xMode val="edge"/>
          <c:yMode val="edge"/>
          <c:x val="0.33297766877501039"/>
          <c:y val="1.2867358402460106E-2"/>
        </c:manualLayout>
      </c:layout>
      <c:overlay val="1"/>
    </c:title>
    <c:plotArea>
      <c:layout>
        <c:manualLayout>
          <c:layoutTarget val="inner"/>
          <c:xMode val="edge"/>
          <c:yMode val="edge"/>
          <c:x val="0.12173530483557704"/>
          <c:y val="2.845544730637482E-2"/>
          <c:w val="0.78651015503553967"/>
          <c:h val="0.85601450242448762"/>
        </c:manualLayout>
      </c:layout>
      <c:lineChart>
        <c:grouping val="standard"/>
        <c:ser>
          <c:idx val="0"/>
          <c:order val="0"/>
          <c:tx>
            <c:v>NTC &gt; 50 cm</c:v>
          </c:tx>
          <c:spPr>
            <a:ln>
              <a:solidFill>
                <a:schemeClr val="tx1"/>
              </a:solidFill>
            </a:ln>
          </c:spPr>
          <c:marker>
            <c:symbol val="circle"/>
            <c:size val="5"/>
            <c:spPr>
              <a:solidFill>
                <a:schemeClr val="tx1"/>
              </a:solidFill>
            </c:spPr>
          </c:marker>
          <c:cat>
            <c:numRef>
              <c:f>Stand_Summary!$B$157:$B$177</c:f>
              <c:numCache>
                <c:formatCode>General</c:formatCode>
                <c:ptCount val="21"/>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numCache>
            </c:numRef>
          </c:cat>
          <c:val>
            <c:numRef>
              <c:f>'Stand_Summary means'!$AX$2:$AX$22</c:f>
              <c:numCache>
                <c:formatCode>0.0</c:formatCode>
                <c:ptCount val="21"/>
                <c:pt idx="0">
                  <c:v>11.493061467457135</c:v>
                </c:pt>
                <c:pt idx="1">
                  <c:v>40.133441231074301</c:v>
                </c:pt>
                <c:pt idx="2">
                  <c:v>77.796320688348288</c:v>
                </c:pt>
                <c:pt idx="3">
                  <c:v>104.57273998223916</c:v>
                </c:pt>
                <c:pt idx="4">
                  <c:v>117.62682045264965</c:v>
                </c:pt>
                <c:pt idx="5">
                  <c:v>122.17687880791503</c:v>
                </c:pt>
                <c:pt idx="6">
                  <c:v>119.58214419005935</c:v>
                </c:pt>
                <c:pt idx="7">
                  <c:v>113.2884844742014</c:v>
                </c:pt>
                <c:pt idx="8">
                  <c:v>106.54560088191974</c:v>
                </c:pt>
                <c:pt idx="9">
                  <c:v>97.314144544835543</c:v>
                </c:pt>
                <c:pt idx="10">
                  <c:v>89.428099974514581</c:v>
                </c:pt>
                <c:pt idx="11">
                  <c:v>80.825229722908503</c:v>
                </c:pt>
                <c:pt idx="12">
                  <c:v>73.258666447966661</c:v>
                </c:pt>
                <c:pt idx="13">
                  <c:v>66.441612933771125</c:v>
                </c:pt>
                <c:pt idx="14">
                  <c:v>60.519977015246646</c:v>
                </c:pt>
                <c:pt idx="15">
                  <c:v>55.535192506319021</c:v>
                </c:pt>
                <c:pt idx="16">
                  <c:v>51.184111200065459</c:v>
                </c:pt>
                <c:pt idx="17">
                  <c:v>47.33270366167627</c:v>
                </c:pt>
                <c:pt idx="18">
                  <c:v>43.974511488987545</c:v>
                </c:pt>
                <c:pt idx="19">
                  <c:v>40.896295677775399</c:v>
                </c:pt>
                <c:pt idx="20">
                  <c:v>38.033554954658541</c:v>
                </c:pt>
              </c:numCache>
            </c:numRef>
          </c:val>
        </c:ser>
        <c:ser>
          <c:idx val="4"/>
          <c:order val="1"/>
          <c:tx>
            <c:v>400 TPH thin &gt; 50 cm</c:v>
          </c:tx>
          <c:spPr>
            <a:ln>
              <a:solidFill>
                <a:schemeClr val="tx1"/>
              </a:solidFill>
              <a:prstDash val="sysDot"/>
            </a:ln>
          </c:spPr>
          <c:marker>
            <c:symbol val="square"/>
            <c:size val="5"/>
            <c:spPr>
              <a:solidFill>
                <a:schemeClr val="tx1"/>
              </a:solidFill>
              <a:ln>
                <a:noFill/>
              </a:ln>
            </c:spPr>
          </c:marker>
          <c:val>
            <c:numRef>
              <c:f>'Stand_Summary means'!$AX$25:$AX$45</c:f>
              <c:numCache>
                <c:formatCode>0.0</c:formatCode>
                <c:ptCount val="21"/>
                <c:pt idx="0">
                  <c:v>11.493061467457135</c:v>
                </c:pt>
                <c:pt idx="1">
                  <c:v>43.130984497268088</c:v>
                </c:pt>
                <c:pt idx="2">
                  <c:v>86.880747078534455</c:v>
                </c:pt>
                <c:pt idx="3">
                  <c:v>117.16380773782623</c:v>
                </c:pt>
                <c:pt idx="4">
                  <c:v>128.84813647387168</c:v>
                </c:pt>
                <c:pt idx="5">
                  <c:v>129.61316835247428</c:v>
                </c:pt>
                <c:pt idx="6">
                  <c:v>119.2904494227663</c:v>
                </c:pt>
                <c:pt idx="7">
                  <c:v>108.8149870542793</c:v>
                </c:pt>
                <c:pt idx="8">
                  <c:v>98.405017227837362</c:v>
                </c:pt>
                <c:pt idx="9">
                  <c:v>88.969275002978875</c:v>
                </c:pt>
                <c:pt idx="10">
                  <c:v>80.649573717877345</c:v>
                </c:pt>
                <c:pt idx="11">
                  <c:v>72.511819836492009</c:v>
                </c:pt>
                <c:pt idx="12">
                  <c:v>65.593114748508256</c:v>
                </c:pt>
                <c:pt idx="13">
                  <c:v>59.718060957606802</c:v>
                </c:pt>
                <c:pt idx="14">
                  <c:v>54.700396363648856</c:v>
                </c:pt>
                <c:pt idx="15">
                  <c:v>50.376946979018271</c:v>
                </c:pt>
                <c:pt idx="16">
                  <c:v>46.637658959637896</c:v>
                </c:pt>
                <c:pt idx="17">
                  <c:v>43.341268552075974</c:v>
                </c:pt>
                <c:pt idx="18">
                  <c:v>40.307379724737295</c:v>
                </c:pt>
                <c:pt idx="19">
                  <c:v>37.485863160819896</c:v>
                </c:pt>
                <c:pt idx="20">
                  <c:v>34.861852722096472</c:v>
                </c:pt>
              </c:numCache>
            </c:numRef>
          </c:val>
        </c:ser>
        <c:ser>
          <c:idx val="5"/>
          <c:order val="2"/>
          <c:tx>
            <c:v>250 TPH thin &gt; 50 cm</c:v>
          </c:tx>
          <c:spPr>
            <a:ln>
              <a:solidFill>
                <a:schemeClr val="tx1"/>
              </a:solidFill>
              <a:prstDash val="sysDash"/>
            </a:ln>
          </c:spPr>
          <c:marker>
            <c:symbol val="triangle"/>
            <c:size val="7"/>
            <c:spPr>
              <a:solidFill>
                <a:schemeClr val="tx1"/>
              </a:solidFill>
              <a:ln>
                <a:noFill/>
              </a:ln>
            </c:spPr>
          </c:marker>
          <c:val>
            <c:numRef>
              <c:f>'Stand_Summary means'!$AX$48:$AX$68</c:f>
              <c:numCache>
                <c:formatCode>0.0</c:formatCode>
                <c:ptCount val="21"/>
                <c:pt idx="0">
                  <c:v>11.493061467457135</c:v>
                </c:pt>
                <c:pt idx="1">
                  <c:v>50.026888109027148</c:v>
                </c:pt>
                <c:pt idx="2">
                  <c:v>99.591285752268163</c:v>
                </c:pt>
                <c:pt idx="3">
                  <c:v>128.2558314615537</c:v>
                </c:pt>
                <c:pt idx="4">
                  <c:v>126.53719162750734</c:v>
                </c:pt>
                <c:pt idx="5">
                  <c:v>117.21845596654012</c:v>
                </c:pt>
                <c:pt idx="6">
                  <c:v>104.6348193730131</c:v>
                </c:pt>
                <c:pt idx="7">
                  <c:v>92.769031051120848</c:v>
                </c:pt>
                <c:pt idx="8">
                  <c:v>82.219374568050938</c:v>
                </c:pt>
                <c:pt idx="9">
                  <c:v>73.54883176073065</c:v>
                </c:pt>
                <c:pt idx="10">
                  <c:v>66.242813844439169</c:v>
                </c:pt>
                <c:pt idx="11">
                  <c:v>60.165222668844422</c:v>
                </c:pt>
                <c:pt idx="12">
                  <c:v>54.978619949113799</c:v>
                </c:pt>
                <c:pt idx="13">
                  <c:v>50.549450366234858</c:v>
                </c:pt>
                <c:pt idx="14">
                  <c:v>46.728233641551334</c:v>
                </c:pt>
                <c:pt idx="15">
                  <c:v>43.377546923635151</c:v>
                </c:pt>
                <c:pt idx="16">
                  <c:v>40.3332368302775</c:v>
                </c:pt>
                <c:pt idx="17">
                  <c:v>37.509910228627582</c:v>
                </c:pt>
                <c:pt idx="18">
                  <c:v>34.884216525291784</c:v>
                </c:pt>
                <c:pt idx="19">
                  <c:v>32.442321378637402</c:v>
                </c:pt>
                <c:pt idx="20">
                  <c:v>30.155244479354227</c:v>
                </c:pt>
              </c:numCache>
            </c:numRef>
          </c:val>
        </c:ser>
        <c:ser>
          <c:idx val="6"/>
          <c:order val="3"/>
          <c:tx>
            <c:v>150 TPH thin &gt; 50 cm</c:v>
          </c:tx>
          <c:spPr>
            <a:ln>
              <a:solidFill>
                <a:schemeClr val="tx1"/>
              </a:solidFill>
              <a:prstDash val="lgDashDot"/>
            </a:ln>
          </c:spPr>
          <c:marker>
            <c:symbol val="diamond"/>
            <c:size val="7"/>
            <c:spPr>
              <a:solidFill>
                <a:schemeClr val="tx1"/>
              </a:solidFill>
            </c:spPr>
          </c:marker>
          <c:val>
            <c:numRef>
              <c:f>'Stand_Summary means'!$AX$71:$AX$91</c:f>
              <c:numCache>
                <c:formatCode>0.0</c:formatCode>
                <c:ptCount val="21"/>
                <c:pt idx="0">
                  <c:v>11.493061467457135</c:v>
                </c:pt>
                <c:pt idx="1">
                  <c:v>53.457436196635427</c:v>
                </c:pt>
                <c:pt idx="2">
                  <c:v>98.841824372632729</c:v>
                </c:pt>
                <c:pt idx="3">
                  <c:v>104.53187727361956</c:v>
                </c:pt>
                <c:pt idx="4">
                  <c:v>98.290854774535433</c:v>
                </c:pt>
                <c:pt idx="5">
                  <c:v>87.339316793738249</c:v>
                </c:pt>
                <c:pt idx="6">
                  <c:v>77.474683392176615</c:v>
                </c:pt>
                <c:pt idx="7">
                  <c:v>68.941967114992423</c:v>
                </c:pt>
                <c:pt idx="8">
                  <c:v>62.080643068122022</c:v>
                </c:pt>
                <c:pt idx="9">
                  <c:v>57.759693355442721</c:v>
                </c:pt>
                <c:pt idx="10">
                  <c:v>55.112596771547452</c:v>
                </c:pt>
                <c:pt idx="11">
                  <c:v>52.351429534228771</c:v>
                </c:pt>
                <c:pt idx="12">
                  <c:v>48.883551818643795</c:v>
                </c:pt>
                <c:pt idx="13">
                  <c:v>46.573614880867858</c:v>
                </c:pt>
                <c:pt idx="14">
                  <c:v>44.191107339427944</c:v>
                </c:pt>
                <c:pt idx="15">
                  <c:v>41.595492232182472</c:v>
                </c:pt>
                <c:pt idx="16">
                  <c:v>39.713737935582863</c:v>
                </c:pt>
                <c:pt idx="17">
                  <c:v>37.745121890110333</c:v>
                </c:pt>
                <c:pt idx="18">
                  <c:v>35.970218988216601</c:v>
                </c:pt>
                <c:pt idx="19">
                  <c:v>34.3561602050099</c:v>
                </c:pt>
                <c:pt idx="20">
                  <c:v>32.864375598784598</c:v>
                </c:pt>
              </c:numCache>
            </c:numRef>
          </c:val>
        </c:ser>
        <c:ser>
          <c:idx val="1"/>
          <c:order val="4"/>
          <c:tx>
            <c:v>NTC &gt; 100 cm</c:v>
          </c:tx>
          <c:spPr>
            <a:ln>
              <a:solidFill>
                <a:schemeClr val="tx1"/>
              </a:solidFill>
            </a:ln>
          </c:spPr>
          <c:marker>
            <c:symbol val="none"/>
          </c:marker>
          <c:val>
            <c:numRef>
              <c:f>'Stand_Summary means'!$AY$2:$AY$22</c:f>
              <c:numCache>
                <c:formatCode>0.0</c:formatCode>
                <c:ptCount val="21"/>
                <c:pt idx="0">
                  <c:v>0</c:v>
                </c:pt>
                <c:pt idx="1">
                  <c:v>0</c:v>
                </c:pt>
                <c:pt idx="2">
                  <c:v>0</c:v>
                </c:pt>
                <c:pt idx="3">
                  <c:v>0</c:v>
                </c:pt>
                <c:pt idx="4">
                  <c:v>0.14861554147328601</c:v>
                </c:pt>
                <c:pt idx="5">
                  <c:v>1.5654971277381431</c:v>
                </c:pt>
                <c:pt idx="6">
                  <c:v>3.3670055892719999</c:v>
                </c:pt>
                <c:pt idx="7">
                  <c:v>6.9927577352081434</c:v>
                </c:pt>
                <c:pt idx="8">
                  <c:v>10.365443974657611</c:v>
                </c:pt>
                <c:pt idx="9">
                  <c:v>13.921782715566152</c:v>
                </c:pt>
                <c:pt idx="10">
                  <c:v>18.285129622131006</c:v>
                </c:pt>
                <c:pt idx="11">
                  <c:v>23.559597943071527</c:v>
                </c:pt>
                <c:pt idx="12">
                  <c:v>27.308575304168226</c:v>
                </c:pt>
                <c:pt idx="13">
                  <c:v>28.894624690969486</c:v>
                </c:pt>
                <c:pt idx="14">
                  <c:v>31.464202039210726</c:v>
                </c:pt>
                <c:pt idx="15">
                  <c:v>33.272505473556883</c:v>
                </c:pt>
                <c:pt idx="16">
                  <c:v>33.896806903513728</c:v>
                </c:pt>
                <c:pt idx="17">
                  <c:v>33.544306828563712</c:v>
                </c:pt>
                <c:pt idx="18">
                  <c:v>33.392666693611083</c:v>
                </c:pt>
                <c:pt idx="19">
                  <c:v>32.610451995927008</c:v>
                </c:pt>
                <c:pt idx="20">
                  <c:v>31.841478332171629</c:v>
                </c:pt>
              </c:numCache>
            </c:numRef>
          </c:val>
        </c:ser>
        <c:ser>
          <c:idx val="2"/>
          <c:order val="5"/>
          <c:tx>
            <c:v>400 TPH thin &gt; 100 cm</c:v>
          </c:tx>
          <c:spPr>
            <a:ln>
              <a:solidFill>
                <a:schemeClr val="tx1"/>
              </a:solidFill>
              <a:prstDash val="sysDot"/>
            </a:ln>
          </c:spPr>
          <c:marker>
            <c:symbol val="none"/>
          </c:marker>
          <c:val>
            <c:numRef>
              <c:f>'Stand_Summary means'!$AY$25:$AY$45</c:f>
              <c:numCache>
                <c:formatCode>0.0</c:formatCode>
                <c:ptCount val="21"/>
                <c:pt idx="0">
                  <c:v>0</c:v>
                </c:pt>
                <c:pt idx="1">
                  <c:v>0</c:v>
                </c:pt>
                <c:pt idx="2">
                  <c:v>0</c:v>
                </c:pt>
                <c:pt idx="3">
                  <c:v>0</c:v>
                </c:pt>
                <c:pt idx="4">
                  <c:v>0.296996750553286</c:v>
                </c:pt>
                <c:pt idx="5">
                  <c:v>1.7678872831768579</c:v>
                </c:pt>
                <c:pt idx="6">
                  <c:v>4.7893224561260013</c:v>
                </c:pt>
                <c:pt idx="7">
                  <c:v>8.6748319557677167</c:v>
                </c:pt>
                <c:pt idx="8">
                  <c:v>13.491054506172302</c:v>
                </c:pt>
                <c:pt idx="9">
                  <c:v>17.556725074658733</c:v>
                </c:pt>
                <c:pt idx="10">
                  <c:v>21.655577658854305</c:v>
                </c:pt>
                <c:pt idx="11">
                  <c:v>26.90315793089081</c:v>
                </c:pt>
                <c:pt idx="12">
                  <c:v>30.669634843632871</c:v>
                </c:pt>
                <c:pt idx="13">
                  <c:v>33.102230198189091</c:v>
                </c:pt>
                <c:pt idx="14">
                  <c:v>34.316914036168228</c:v>
                </c:pt>
                <c:pt idx="15">
                  <c:v>35.100173247322111</c:v>
                </c:pt>
                <c:pt idx="16">
                  <c:v>34.911813759304039</c:v>
                </c:pt>
                <c:pt idx="17">
                  <c:v>33.780091435371347</c:v>
                </c:pt>
                <c:pt idx="18">
                  <c:v>32.414513915155361</c:v>
                </c:pt>
                <c:pt idx="19">
                  <c:v>31.6643507793633</c:v>
                </c:pt>
                <c:pt idx="20">
                  <c:v>30.688618037641309</c:v>
                </c:pt>
              </c:numCache>
            </c:numRef>
          </c:val>
        </c:ser>
        <c:ser>
          <c:idx val="3"/>
          <c:order val="6"/>
          <c:tx>
            <c:v>250 TPH thin &gt; 100 cm</c:v>
          </c:tx>
          <c:spPr>
            <a:ln>
              <a:solidFill>
                <a:schemeClr val="tx1"/>
              </a:solidFill>
              <a:prstDash val="sysDash"/>
            </a:ln>
          </c:spPr>
          <c:marker>
            <c:symbol val="none"/>
          </c:marker>
          <c:val>
            <c:numRef>
              <c:f>'Stand_Summary means'!$AY$48:$AY$68</c:f>
              <c:numCache>
                <c:formatCode>0.0</c:formatCode>
                <c:ptCount val="21"/>
                <c:pt idx="0">
                  <c:v>0</c:v>
                </c:pt>
                <c:pt idx="1">
                  <c:v>0</c:v>
                </c:pt>
                <c:pt idx="2">
                  <c:v>0</c:v>
                </c:pt>
                <c:pt idx="3">
                  <c:v>0</c:v>
                </c:pt>
                <c:pt idx="4">
                  <c:v>0.38589803889185831</c:v>
                </c:pt>
                <c:pt idx="5">
                  <c:v>3.3424230322674289</c:v>
                </c:pt>
                <c:pt idx="6">
                  <c:v>7.0143008783843861</c:v>
                </c:pt>
                <c:pt idx="7">
                  <c:v>12.960088429327024</c:v>
                </c:pt>
                <c:pt idx="8">
                  <c:v>18.221014734092861</c:v>
                </c:pt>
                <c:pt idx="9">
                  <c:v>23.718063529076431</c:v>
                </c:pt>
                <c:pt idx="10">
                  <c:v>28.005058253985428</c:v>
                </c:pt>
                <c:pt idx="11">
                  <c:v>33.496006411776996</c:v>
                </c:pt>
                <c:pt idx="12">
                  <c:v>36.694426803540999</c:v>
                </c:pt>
                <c:pt idx="13">
                  <c:v>37.110020761080271</c:v>
                </c:pt>
                <c:pt idx="14">
                  <c:v>35.855044644556045</c:v>
                </c:pt>
                <c:pt idx="15">
                  <c:v>34.991499358963097</c:v>
                </c:pt>
                <c:pt idx="16">
                  <c:v>34.189714377567931</c:v>
                </c:pt>
                <c:pt idx="17">
                  <c:v>33.070509412842242</c:v>
                </c:pt>
                <c:pt idx="18">
                  <c:v>31.879232188932686</c:v>
                </c:pt>
                <c:pt idx="19">
                  <c:v>30.719143458544909</c:v>
                </c:pt>
                <c:pt idx="20">
                  <c:v>29.420355182184387</c:v>
                </c:pt>
              </c:numCache>
            </c:numRef>
          </c:val>
        </c:ser>
        <c:ser>
          <c:idx val="7"/>
          <c:order val="7"/>
          <c:tx>
            <c:v>150 TPH thin &gt; 100 cm</c:v>
          </c:tx>
          <c:spPr>
            <a:ln>
              <a:solidFill>
                <a:schemeClr val="tx1"/>
              </a:solidFill>
              <a:prstDash val="lgDashDot"/>
            </a:ln>
          </c:spPr>
          <c:marker>
            <c:symbol val="none"/>
          </c:marker>
          <c:val>
            <c:numRef>
              <c:f>'Stand_Summary means'!$AY$71:$AY$91</c:f>
              <c:numCache>
                <c:formatCode>0.0</c:formatCode>
                <c:ptCount val="21"/>
                <c:pt idx="0">
                  <c:v>0</c:v>
                </c:pt>
                <c:pt idx="1">
                  <c:v>0</c:v>
                </c:pt>
                <c:pt idx="2">
                  <c:v>0</c:v>
                </c:pt>
                <c:pt idx="3">
                  <c:v>0</c:v>
                </c:pt>
                <c:pt idx="4">
                  <c:v>1.1550965499264301</c:v>
                </c:pt>
                <c:pt idx="5">
                  <c:v>6.2752193946743056</c:v>
                </c:pt>
                <c:pt idx="6">
                  <c:v>12.86438126371543</c:v>
                </c:pt>
                <c:pt idx="7">
                  <c:v>20.126172355625126</c:v>
                </c:pt>
                <c:pt idx="8">
                  <c:v>25.190421097699019</c:v>
                </c:pt>
                <c:pt idx="9">
                  <c:v>30.409963259202449</c:v>
                </c:pt>
                <c:pt idx="10">
                  <c:v>34.240852906962012</c:v>
                </c:pt>
                <c:pt idx="11">
                  <c:v>35.851657319964197</c:v>
                </c:pt>
                <c:pt idx="12">
                  <c:v>34.859160279415121</c:v>
                </c:pt>
                <c:pt idx="13">
                  <c:v>33.795706572877322</c:v>
                </c:pt>
                <c:pt idx="14">
                  <c:v>32.081968814443421</c:v>
                </c:pt>
                <c:pt idx="15">
                  <c:v>30.787541941062869</c:v>
                </c:pt>
                <c:pt idx="16">
                  <c:v>29.904306193517588</c:v>
                </c:pt>
                <c:pt idx="17">
                  <c:v>28.64847402602696</c:v>
                </c:pt>
                <c:pt idx="18">
                  <c:v>28.397017289293327</c:v>
                </c:pt>
                <c:pt idx="19">
                  <c:v>27.095332785738425</c:v>
                </c:pt>
                <c:pt idx="20">
                  <c:v>25.608096788680161</c:v>
                </c:pt>
              </c:numCache>
            </c:numRef>
          </c:val>
        </c:ser>
        <c:ser>
          <c:idx val="8"/>
          <c:order val="8"/>
          <c:tx>
            <c:v>NTC &gt; 150 cm</c:v>
          </c:tx>
          <c:spPr>
            <a:ln>
              <a:solidFill>
                <a:schemeClr val="tx1">
                  <a:lumMod val="50000"/>
                  <a:lumOff val="50000"/>
                </a:schemeClr>
              </a:solidFill>
            </a:ln>
          </c:spPr>
          <c:marker>
            <c:symbol val="none"/>
          </c:marker>
          <c:val>
            <c:numRef>
              <c:f>'Stand_Summary means'!$AZ$2:$AZ$22</c:f>
              <c:numCache>
                <c:formatCode>0.0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1.5965327426285713E-2</c:v>
                </c:pt>
                <c:pt idx="14">
                  <c:v>9.4602421273285747E-2</c:v>
                </c:pt>
                <c:pt idx="15">
                  <c:v>0.3689729037280014</c:v>
                </c:pt>
                <c:pt idx="16">
                  <c:v>0.91168296524759873</c:v>
                </c:pt>
                <c:pt idx="17">
                  <c:v>2.2482323773497752</c:v>
                </c:pt>
                <c:pt idx="18">
                  <c:v>3.3298919236917217</c:v>
                </c:pt>
                <c:pt idx="19">
                  <c:v>4.56286056590353</c:v>
                </c:pt>
                <c:pt idx="20">
                  <c:v>5.4928301081802546</c:v>
                </c:pt>
              </c:numCache>
            </c:numRef>
          </c:val>
        </c:ser>
        <c:ser>
          <c:idx val="9"/>
          <c:order val="9"/>
          <c:tx>
            <c:v> 400 TPH thin &gt; 150 cm</c:v>
          </c:tx>
          <c:spPr>
            <a:ln>
              <a:solidFill>
                <a:schemeClr val="tx1">
                  <a:lumMod val="50000"/>
                  <a:lumOff val="50000"/>
                </a:schemeClr>
              </a:solidFill>
              <a:prstDash val="sysDot"/>
            </a:ln>
          </c:spPr>
          <c:marker>
            <c:symbol val="none"/>
          </c:marker>
          <c:val>
            <c:numRef>
              <c:f>'Stand_Summary means'!$AZ$25:$AZ$45</c:f>
              <c:numCache>
                <c:formatCode>0.0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2.2250908726428726E-2</c:v>
                </c:pt>
                <c:pt idx="14">
                  <c:v>0.21852129428257108</c:v>
                </c:pt>
                <c:pt idx="15">
                  <c:v>0.8161668641712857</c:v>
                </c:pt>
                <c:pt idx="16">
                  <c:v>1.6233096684517141</c:v>
                </c:pt>
                <c:pt idx="17">
                  <c:v>2.6208091803715732</c:v>
                </c:pt>
                <c:pt idx="18">
                  <c:v>4.0903301859836256</c:v>
                </c:pt>
                <c:pt idx="19">
                  <c:v>5.3497934708377723</c:v>
                </c:pt>
                <c:pt idx="20">
                  <c:v>6.7010529786456301</c:v>
                </c:pt>
              </c:numCache>
            </c:numRef>
          </c:val>
        </c:ser>
        <c:ser>
          <c:idx val="10"/>
          <c:order val="10"/>
          <c:tx>
            <c:v>250 TPH thin &gt; 150 cm</c:v>
          </c:tx>
          <c:spPr>
            <a:ln>
              <a:solidFill>
                <a:schemeClr val="tx1">
                  <a:lumMod val="50000"/>
                  <a:lumOff val="50000"/>
                </a:schemeClr>
              </a:solidFill>
              <a:prstDash val="dash"/>
            </a:ln>
          </c:spPr>
          <c:marker>
            <c:symbol val="none"/>
          </c:marker>
          <c:val>
            <c:numRef>
              <c:f>'Stand_Summary means'!$AZ$48:$AZ$68</c:f>
              <c:numCache>
                <c:formatCode>0.0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9.5849672685000026E-2</c:v>
                </c:pt>
                <c:pt idx="14">
                  <c:v>0.55673620113428601</c:v>
                </c:pt>
                <c:pt idx="15">
                  <c:v>1.5646242995332833</c:v>
                </c:pt>
                <c:pt idx="16">
                  <c:v>3.3470131411005712</c:v>
                </c:pt>
                <c:pt idx="17">
                  <c:v>4.2281572934610301</c:v>
                </c:pt>
                <c:pt idx="18">
                  <c:v>5.8080297022298728</c:v>
                </c:pt>
                <c:pt idx="19">
                  <c:v>7.0010826891712572</c:v>
                </c:pt>
                <c:pt idx="20">
                  <c:v>8.4545187001089328</c:v>
                </c:pt>
              </c:numCache>
            </c:numRef>
          </c:val>
        </c:ser>
        <c:ser>
          <c:idx val="11"/>
          <c:order val="11"/>
          <c:tx>
            <c:v>150 TPH Thin &gt; 150 cm</c:v>
          </c:tx>
          <c:spPr>
            <a:ln>
              <a:solidFill>
                <a:schemeClr val="tx1">
                  <a:lumMod val="50000"/>
                  <a:lumOff val="50000"/>
                </a:schemeClr>
              </a:solidFill>
              <a:prstDash val="dashDot"/>
            </a:ln>
          </c:spPr>
          <c:marker>
            <c:symbol val="none"/>
          </c:marker>
          <c:val>
            <c:numRef>
              <c:f>'Stand_Summary means'!$AZ$71:$AZ$91</c:f>
              <c:numCache>
                <c:formatCode>0.0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0.11498654831857102</c:v>
                </c:pt>
                <c:pt idx="14">
                  <c:v>1.430042334442428</c:v>
                </c:pt>
                <c:pt idx="15">
                  <c:v>3.562595231783714</c:v>
                </c:pt>
                <c:pt idx="16">
                  <c:v>5.7300985102121524</c:v>
                </c:pt>
                <c:pt idx="17">
                  <c:v>6.6020350101716856</c:v>
                </c:pt>
                <c:pt idx="18">
                  <c:v>8.1528645198315726</c:v>
                </c:pt>
                <c:pt idx="19">
                  <c:v>9.4336878347261184</c:v>
                </c:pt>
                <c:pt idx="20">
                  <c:v>10.503422494362965</c:v>
                </c:pt>
              </c:numCache>
            </c:numRef>
          </c:val>
        </c:ser>
        <c:marker val="1"/>
        <c:axId val="58741888"/>
        <c:axId val="58743808"/>
      </c:lineChart>
      <c:catAx>
        <c:axId val="58741888"/>
        <c:scaling>
          <c:orientation val="minMax"/>
        </c:scaling>
        <c:axPos val="b"/>
        <c:title>
          <c:tx>
            <c:rich>
              <a:bodyPr/>
              <a:lstStyle/>
              <a:p>
                <a:pPr>
                  <a:defRPr/>
                </a:pPr>
                <a:r>
                  <a:rPr lang="en-US"/>
                  <a:t>Year post thinning</a:t>
                </a:r>
              </a:p>
            </c:rich>
          </c:tx>
          <c:layout>
            <c:manualLayout>
              <c:xMode val="edge"/>
              <c:yMode val="edge"/>
              <c:x val="0.44029055902282899"/>
              <c:y val="0.93905359287715973"/>
            </c:manualLayout>
          </c:layout>
        </c:title>
        <c:numFmt formatCode="General" sourceLinked="1"/>
        <c:tickLblPos val="nextTo"/>
        <c:crossAx val="58743808"/>
        <c:crosses val="autoZero"/>
        <c:auto val="1"/>
        <c:lblAlgn val="ctr"/>
        <c:lblOffset val="100"/>
      </c:catAx>
      <c:valAx>
        <c:axId val="58743808"/>
        <c:scaling>
          <c:orientation val="minMax"/>
        </c:scaling>
        <c:axPos val="l"/>
        <c:title>
          <c:tx>
            <c:rich>
              <a:bodyPr rot="-5400000" vert="horz"/>
              <a:lstStyle/>
              <a:p>
                <a:pPr>
                  <a:defRPr/>
                </a:pPr>
                <a:r>
                  <a:rPr lang="en-US" baseline="0"/>
                  <a:t>Large Diameter Live Trees  (TPH)</a:t>
                </a:r>
                <a:endParaRPr lang="en-US"/>
              </a:p>
            </c:rich>
          </c:tx>
          <c:layout>
            <c:manualLayout>
              <c:xMode val="edge"/>
              <c:yMode val="edge"/>
              <c:x val="4.0033627167430252E-2"/>
              <c:y val="0.31467496647664933"/>
            </c:manualLayout>
          </c:layout>
        </c:title>
        <c:numFmt formatCode="0" sourceLinked="0"/>
        <c:tickLblPos val="nextTo"/>
        <c:crossAx val="58741888"/>
        <c:crosses val="autoZero"/>
        <c:crossBetween val="between"/>
      </c:valAx>
    </c:plotArea>
    <c:legend>
      <c:legendPos val="r"/>
      <c:layout>
        <c:manualLayout>
          <c:xMode val="edge"/>
          <c:yMode val="edge"/>
          <c:x val="0.67551483949121804"/>
          <c:y val="7.1197139433947833E-4"/>
          <c:w val="0.32448516050878318"/>
          <c:h val="0.51710568150561997"/>
        </c:manualLayout>
      </c:layout>
    </c:legend>
    <c:plotVisOnly val="1"/>
    <c:dispBlanksAs val="gap"/>
  </c:chart>
  <c:spPr>
    <a:ln>
      <a:noFill/>
    </a:ln>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3839A0-8B9A-408D-83B9-5A8E7674BD2D}" type="datetimeFigureOut">
              <a:rPr lang="en-US" smtClean="0"/>
              <a:t>10/30/2012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633BB6-004A-4502-9E1B-A00178E9E07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typical</a:t>
            </a:r>
            <a:r>
              <a:rPr lang="en-US" baseline="0" dirty="0" smtClean="0"/>
              <a:t> thinned forest in the Siuslaw National Forests, where on average 3 out of 4 trees are removed, an improvement over clearcuts, where 4 out of 4 trees are removed.</a:t>
            </a:r>
            <a:endParaRPr lang="en-US" dirty="0"/>
          </a:p>
        </p:txBody>
      </p:sp>
      <p:sp>
        <p:nvSpPr>
          <p:cNvPr id="4" name="Slide Number Placeholder 3"/>
          <p:cNvSpPr>
            <a:spLocks noGrp="1"/>
          </p:cNvSpPr>
          <p:nvPr>
            <p:ph type="sldNum" sz="quarter" idx="10"/>
          </p:nvPr>
        </p:nvSpPr>
        <p:spPr/>
        <p:txBody>
          <a:bodyPr/>
          <a:lstStyle/>
          <a:p>
            <a:pPr>
              <a:defRPr/>
            </a:pPr>
            <a:fld id="{99B55928-5D97-4D31-BB0E-5FAE3CABD8A0}" type="slidenum">
              <a:rPr lang="en-US" smtClean="0"/>
              <a:pPr>
                <a:defRPr/>
              </a:pPr>
              <a:t>4</a:t>
            </a:fld>
            <a:endParaRPr lang="en-US"/>
          </a:p>
        </p:txBody>
      </p:sp>
    </p:spTree>
    <p:extLst>
      <p:ext uri="{BB962C8B-B14F-4D97-AF65-F5344CB8AC3E}">
        <p14:creationId xmlns:p14="http://schemas.microsoft.com/office/powerpoint/2010/main" xmlns="" val="87639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the SNF East Alsea Landscape Management Plan. Circles are before treatment, triangles are after treatment. Gray squares are the seven stands for which the SNF provided detailed stand exam data, and these were the seven stands that were modeled in the thinning simulations. Note that the stands modeled are not particularly high density stands. It would be helpful to have data from higher density stands</a:t>
            </a:r>
            <a:endParaRPr lang="en-US" dirty="0"/>
          </a:p>
        </p:txBody>
      </p:sp>
      <p:sp>
        <p:nvSpPr>
          <p:cNvPr id="4" name="Slide Number Placeholder 3"/>
          <p:cNvSpPr>
            <a:spLocks noGrp="1"/>
          </p:cNvSpPr>
          <p:nvPr>
            <p:ph type="sldNum" sz="quarter" idx="10"/>
          </p:nvPr>
        </p:nvSpPr>
        <p:spPr/>
        <p:txBody>
          <a:bodyPr/>
          <a:lstStyle/>
          <a:p>
            <a:pPr>
              <a:defRPr/>
            </a:pPr>
            <a:fld id="{99B55928-5D97-4D31-BB0E-5FAE3CABD8A0}" type="slidenum">
              <a:rPr lang="en-US" smtClean="0"/>
              <a:pPr>
                <a:defRPr/>
              </a:pPr>
              <a:t>5</a:t>
            </a:fld>
            <a:endParaRPr lang="en-US"/>
          </a:p>
        </p:txBody>
      </p:sp>
    </p:spTree>
    <p:extLst>
      <p:ext uri="{BB962C8B-B14F-4D97-AF65-F5344CB8AC3E}">
        <p14:creationId xmlns:p14="http://schemas.microsoft.com/office/powerpoint/2010/main" xmlns="" val="3166447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FVS</a:t>
            </a:r>
            <a:r>
              <a:rPr lang="en-US" baseline="0" dirty="0" smtClean="0"/>
              <a:t> and calibrated to stands from the SNF obtained from the FIA database. Overall a pretty good fit, though the modeled trees grow a bit taller than the average natural stand, though still within the natural range</a:t>
            </a:r>
            <a:endParaRPr lang="en-US" dirty="0"/>
          </a:p>
        </p:txBody>
      </p:sp>
      <p:sp>
        <p:nvSpPr>
          <p:cNvPr id="4" name="Slide Number Placeholder 3"/>
          <p:cNvSpPr>
            <a:spLocks noGrp="1"/>
          </p:cNvSpPr>
          <p:nvPr>
            <p:ph type="sldNum" sz="quarter" idx="10"/>
          </p:nvPr>
        </p:nvSpPr>
        <p:spPr/>
        <p:txBody>
          <a:bodyPr/>
          <a:lstStyle/>
          <a:p>
            <a:pPr>
              <a:defRPr/>
            </a:pPr>
            <a:fld id="{99B55928-5D97-4D31-BB0E-5FAE3CABD8A0}" type="slidenum">
              <a:rPr lang="en-US" smtClean="0"/>
              <a:pPr>
                <a:defRPr/>
              </a:pPr>
              <a:t>6</a:t>
            </a:fld>
            <a:endParaRPr lang="en-US"/>
          </a:p>
        </p:txBody>
      </p:sp>
    </p:spTree>
    <p:extLst>
      <p:ext uri="{BB962C8B-B14F-4D97-AF65-F5344CB8AC3E}">
        <p14:creationId xmlns:p14="http://schemas.microsoft.com/office/powerpoint/2010/main" xmlns="" val="1037149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of data here, but it helps</a:t>
            </a:r>
            <a:r>
              <a:rPr lang="en-US" baseline="0" dirty="0" smtClean="0"/>
              <a:t> to focus on the difference between the No Thin Control (NTC) and the 150 TPH (60 TPA) thin. Key points </a:t>
            </a:r>
            <a:r>
              <a:rPr lang="en-US" baseline="0" dirty="0" err="1" smtClean="0"/>
              <a:t>ar</a:t>
            </a:r>
            <a:r>
              <a:rPr lang="en-US" baseline="0" dirty="0" smtClean="0"/>
              <a:t> that the thinning causes substantial reductions in the production of &gt;30 cm and  &gt; 50 cm size classes of dead trees. Also important to note that peak mortality occurs fairly early on in the development of a forest. At year 0 the stands are about 40 years old, so the peak in &gt; 30 cm production occurs at stand age 50 and the &gt; 50 cm production occurs at about stand age 60-70.</a:t>
            </a:r>
            <a:endParaRPr lang="en-US" dirty="0"/>
          </a:p>
        </p:txBody>
      </p:sp>
      <p:sp>
        <p:nvSpPr>
          <p:cNvPr id="4" name="Slide Number Placeholder 3"/>
          <p:cNvSpPr>
            <a:spLocks noGrp="1"/>
          </p:cNvSpPr>
          <p:nvPr>
            <p:ph type="sldNum" sz="quarter" idx="10"/>
          </p:nvPr>
        </p:nvSpPr>
        <p:spPr/>
        <p:txBody>
          <a:bodyPr/>
          <a:lstStyle/>
          <a:p>
            <a:pPr>
              <a:defRPr/>
            </a:pPr>
            <a:fld id="{99B55928-5D97-4D31-BB0E-5FAE3CABD8A0}" type="slidenum">
              <a:rPr lang="en-US" smtClean="0"/>
              <a:pPr>
                <a:defRPr/>
              </a:pPr>
              <a:t>7</a:t>
            </a:fld>
            <a:endParaRPr lang="en-US"/>
          </a:p>
        </p:txBody>
      </p:sp>
    </p:spTree>
    <p:extLst>
      <p:ext uri="{BB962C8B-B14F-4D97-AF65-F5344CB8AC3E}">
        <p14:creationId xmlns:p14="http://schemas.microsoft.com/office/powerpoint/2010/main" xmlns="" val="3166447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Thinning to 150 TPH (60 TPA) reduces deadwood production of trees &gt; 50 cm to about half of what would occur under natural conditions (from 250 TPH down to 127 TPH), while there are minimal differences on the effect of deadwood production for trees &gt; 100 cm. Production of trees this large are relatively low, whether or not thinning occurs.</a:t>
            </a:r>
            <a:endParaRPr lang="en-US" dirty="0"/>
          </a:p>
        </p:txBody>
      </p:sp>
      <p:sp>
        <p:nvSpPr>
          <p:cNvPr id="4" name="Slide Number Placeholder 3"/>
          <p:cNvSpPr>
            <a:spLocks noGrp="1"/>
          </p:cNvSpPr>
          <p:nvPr>
            <p:ph type="sldNum" sz="quarter" idx="10"/>
          </p:nvPr>
        </p:nvSpPr>
        <p:spPr/>
        <p:txBody>
          <a:bodyPr/>
          <a:lstStyle/>
          <a:p>
            <a:pPr>
              <a:defRPr/>
            </a:pPr>
            <a:fld id="{99B55928-5D97-4D31-BB0E-5FAE3CABD8A0}" type="slidenum">
              <a:rPr lang="en-US" smtClean="0"/>
              <a:pPr>
                <a:defRPr/>
              </a:pPr>
              <a:t>8</a:t>
            </a:fld>
            <a:endParaRPr lang="en-US"/>
          </a:p>
        </p:txBody>
      </p:sp>
    </p:spTree>
    <p:extLst>
      <p:ext uri="{BB962C8B-B14F-4D97-AF65-F5344CB8AC3E}">
        <p14:creationId xmlns:p14="http://schemas.microsoft.com/office/powerpoint/2010/main" xmlns="" val="3166447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Thinning creates a short-term acceleration</a:t>
            </a:r>
            <a:r>
              <a:rPr lang="en-US" baseline="0" dirty="0" smtClean="0"/>
              <a:t> in the development of trees &gt; 50 cm (e.g. at year 20, the 150 TPH thin has 99 TPH &gt; 50 cm versus 87 TPH for the No Thin Control). However, by year 70, the NTC has 119 TPH &gt; 50 cm, whereas the 150 TPH thin has 78 TPH &gt; 50 cm. So in terms of &gt; 50 cm live tree production, thinning creates small short-term gains, but also creates larger longer term losses. </a:t>
            </a:r>
          </a:p>
          <a:p>
            <a:r>
              <a:rPr lang="en-US" baseline="0" dirty="0" smtClean="0"/>
              <a:t>For live trees &gt; 100 cm dbh, the 150 </a:t>
            </a:r>
            <a:r>
              <a:rPr lang="en-US" baseline="0" dirty="0" err="1" smtClean="0"/>
              <a:t>tph</a:t>
            </a:r>
            <a:r>
              <a:rPr lang="en-US" baseline="0" dirty="0" smtClean="0"/>
              <a:t> thin quickly creates more of these very large trees relative to the no thin control, and this benefit persists through year 140, after which point the NTC contains more live trees &gt; 100 cm dbh. </a:t>
            </a:r>
          </a:p>
          <a:p>
            <a:r>
              <a:rPr lang="en-US" baseline="0" dirty="0" smtClean="0"/>
              <a:t>For live trees &gt; 150 cm, very few of them are produced regardless of the degree of thinning and they don’t begin to appear until about 140 years after thinning, but the 150 TPH produces the most of this size class of trees (10.5 TPH versus 6.5 TPH at year 200).</a:t>
            </a:r>
            <a:endParaRPr lang="en-US" dirty="0"/>
          </a:p>
        </p:txBody>
      </p:sp>
      <p:sp>
        <p:nvSpPr>
          <p:cNvPr id="4" name="Slide Number Placeholder 3"/>
          <p:cNvSpPr>
            <a:spLocks noGrp="1"/>
          </p:cNvSpPr>
          <p:nvPr>
            <p:ph type="sldNum" sz="quarter" idx="10"/>
          </p:nvPr>
        </p:nvSpPr>
        <p:spPr/>
        <p:txBody>
          <a:bodyPr/>
          <a:lstStyle/>
          <a:p>
            <a:pPr>
              <a:defRPr/>
            </a:pPr>
            <a:fld id="{99B55928-5D97-4D31-BB0E-5FAE3CABD8A0}" type="slidenum">
              <a:rPr lang="en-US" smtClean="0"/>
              <a:pPr>
                <a:defRPr/>
              </a:pPr>
              <a:t>9</a:t>
            </a:fld>
            <a:endParaRPr lang="en-US"/>
          </a:p>
        </p:txBody>
      </p:sp>
    </p:spTree>
    <p:extLst>
      <p:ext uri="{BB962C8B-B14F-4D97-AF65-F5344CB8AC3E}">
        <p14:creationId xmlns:p14="http://schemas.microsoft.com/office/powerpoint/2010/main" xmlns="" val="3166447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is 1 of 4 slides showing the size</a:t>
            </a:r>
            <a:r>
              <a:rPr lang="en-US" baseline="0" dirty="0" smtClean="0"/>
              <a:t> ranges of live wood and dead wood in streams, dead wood on the forest floor and snags that are utilized by various vertebrate species. Note that many species utilize dead wood between 30-100 cm, the size range most effected by thinning.</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9B55928-5D97-4D31-BB0E-5FAE3CABD8A0}" type="slidenum">
              <a:rPr lang="en-US" smtClean="0"/>
              <a:pPr>
                <a:defRPr/>
              </a:pPr>
              <a:t>10</a:t>
            </a:fld>
            <a:endParaRPr lang="en-US"/>
          </a:p>
        </p:txBody>
      </p:sp>
    </p:spTree>
    <p:extLst>
      <p:ext uri="{BB962C8B-B14F-4D97-AF65-F5344CB8AC3E}">
        <p14:creationId xmlns:p14="http://schemas.microsoft.com/office/powerpoint/2010/main" xmlns="" val="984373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is 1 of 4 slides showing the size</a:t>
            </a:r>
            <a:r>
              <a:rPr lang="en-US" baseline="0" dirty="0" smtClean="0"/>
              <a:t> ranges of live wood and dead wood in streams, dead wood on the forest floor and snags that are utilized by various vertebrate species. Note that many species utilize dead wood between 30-100 cm, the size range most effected by thinning.</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9B55928-5D97-4D31-BB0E-5FAE3CABD8A0}" type="slidenum">
              <a:rPr lang="en-US" smtClean="0"/>
              <a:pPr>
                <a:defRPr/>
              </a:pPr>
              <a:t>18</a:t>
            </a:fld>
            <a:endParaRPr lang="en-US"/>
          </a:p>
        </p:txBody>
      </p:sp>
    </p:spTree>
    <p:extLst>
      <p:ext uri="{BB962C8B-B14F-4D97-AF65-F5344CB8AC3E}">
        <p14:creationId xmlns:p14="http://schemas.microsoft.com/office/powerpoint/2010/main" xmlns="" val="2823736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942D3D-E84A-4640-ADBC-C80CECEFA5B4}" type="datetimeFigureOut">
              <a:rPr lang="en-US" smtClean="0"/>
              <a:pPr/>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35D09-ED99-487C-AF17-8077431AEB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942D3D-E84A-4640-ADBC-C80CECEFA5B4}" type="datetimeFigureOut">
              <a:rPr lang="en-US" smtClean="0"/>
              <a:pPr/>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35D09-ED99-487C-AF17-8077431AEB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942D3D-E84A-4640-ADBC-C80CECEFA5B4}" type="datetimeFigureOut">
              <a:rPr lang="en-US" smtClean="0"/>
              <a:pPr/>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35D09-ED99-487C-AF17-8077431AEB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942D3D-E84A-4640-ADBC-C80CECEFA5B4}" type="datetimeFigureOut">
              <a:rPr lang="en-US" smtClean="0"/>
              <a:pPr/>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35D09-ED99-487C-AF17-8077431AEB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942D3D-E84A-4640-ADBC-C80CECEFA5B4}" type="datetimeFigureOut">
              <a:rPr lang="en-US" smtClean="0"/>
              <a:pPr/>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35D09-ED99-487C-AF17-8077431AEBB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942D3D-E84A-4640-ADBC-C80CECEFA5B4}" type="datetimeFigureOut">
              <a:rPr lang="en-US" smtClean="0"/>
              <a:pPr/>
              <a:t>10/30/2012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35D09-ED99-487C-AF17-8077431AEB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942D3D-E84A-4640-ADBC-C80CECEFA5B4}" type="datetimeFigureOut">
              <a:rPr lang="en-US" smtClean="0"/>
              <a:pPr/>
              <a:t>10/30/2012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735D09-ED99-487C-AF17-8077431AEB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942D3D-E84A-4640-ADBC-C80CECEFA5B4}" type="datetimeFigureOut">
              <a:rPr lang="en-US" smtClean="0"/>
              <a:pPr/>
              <a:t>10/30/2012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35D09-ED99-487C-AF17-8077431AEB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942D3D-E84A-4640-ADBC-C80CECEFA5B4}" type="datetimeFigureOut">
              <a:rPr lang="en-US" smtClean="0"/>
              <a:pPr/>
              <a:t>10/30/2012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735D09-ED99-487C-AF17-8077431AEB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942D3D-E84A-4640-ADBC-C80CECEFA5B4}" type="datetimeFigureOut">
              <a:rPr lang="en-US" smtClean="0"/>
              <a:pPr/>
              <a:t>10/30/2012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35D09-ED99-487C-AF17-8077431AEB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942D3D-E84A-4640-ADBC-C80CECEFA5B4}" type="datetimeFigureOut">
              <a:rPr lang="en-US" smtClean="0"/>
              <a:pPr/>
              <a:t>10/30/2012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35D09-ED99-487C-AF17-8077431AEB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942D3D-E84A-4640-ADBC-C80CECEFA5B4}" type="datetimeFigureOut">
              <a:rPr lang="en-US" smtClean="0"/>
              <a:pPr/>
              <a:t>10/30/2012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35D09-ED99-487C-AF17-8077431AEB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package" Target="../embeddings/Microsoft_Office_Word_Document2.doc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ataract 100tpax"/>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205946" y="-172380"/>
            <a:ext cx="9601200" cy="7806837"/>
          </a:xfrm>
          <a:prstGeom prst="rect">
            <a:avLst/>
          </a:prstGeom>
          <a:noFill/>
        </p:spPr>
      </p:pic>
      <p:sp>
        <p:nvSpPr>
          <p:cNvPr id="2" name="Title 1"/>
          <p:cNvSpPr>
            <a:spLocks noGrp="1"/>
          </p:cNvSpPr>
          <p:nvPr>
            <p:ph type="title"/>
          </p:nvPr>
        </p:nvSpPr>
        <p:spPr>
          <a:xfrm>
            <a:off x="381000" y="1524000"/>
            <a:ext cx="8229600" cy="1143000"/>
          </a:xfrm>
        </p:spPr>
        <p:txBody>
          <a:bodyPr>
            <a:normAutofit fontScale="90000"/>
          </a:bodyPr>
          <a:lstStyle/>
          <a:p>
            <a:r>
              <a:rPr lang="en-US" b="1" dirty="0" smtClean="0"/>
              <a:t>Effects of Thinning on Production of Dead Trees and Stand Structure</a:t>
            </a:r>
            <a:endParaRPr lang="en-US" b="1" dirty="0"/>
          </a:p>
        </p:txBody>
      </p:sp>
      <p:sp>
        <p:nvSpPr>
          <p:cNvPr id="5" name="Content Placeholder 4"/>
          <p:cNvSpPr>
            <a:spLocks noGrp="1"/>
          </p:cNvSpPr>
          <p:nvPr>
            <p:ph idx="1"/>
          </p:nvPr>
        </p:nvSpPr>
        <p:spPr>
          <a:xfrm>
            <a:off x="479854" y="3505200"/>
            <a:ext cx="8229600" cy="4525963"/>
          </a:xfrm>
        </p:spPr>
        <p:txBody>
          <a:bodyPr/>
          <a:lstStyle/>
          <a:p>
            <a:pPr marL="0" indent="0" algn="ctr">
              <a:buNone/>
            </a:pPr>
            <a:r>
              <a:rPr lang="en-US" dirty="0" smtClean="0"/>
              <a:t>Michael Pollock, NOAA-NWFSC</a:t>
            </a:r>
          </a:p>
          <a:p>
            <a:pPr marL="0" indent="0" algn="ctr">
              <a:buNone/>
            </a:pPr>
            <a:r>
              <a:rPr lang="en-US" dirty="0" smtClean="0"/>
              <a:t>Thomas Spies, Forest Service, PNW Research</a:t>
            </a:r>
            <a:endParaRPr lang="en-US" dirty="0"/>
          </a:p>
        </p:txBody>
      </p:sp>
      <p:sp>
        <p:nvSpPr>
          <p:cNvPr id="7" name="TextBox 6"/>
          <p:cNvSpPr txBox="1"/>
          <p:nvPr/>
        </p:nvSpPr>
        <p:spPr>
          <a:xfrm>
            <a:off x="2162372" y="4876800"/>
            <a:ext cx="4520212" cy="1200329"/>
          </a:xfrm>
          <a:prstGeom prst="rect">
            <a:avLst/>
          </a:prstGeom>
          <a:noFill/>
        </p:spPr>
        <p:txBody>
          <a:bodyPr wrap="none" rtlCol="0">
            <a:spAutoFit/>
          </a:bodyPr>
          <a:lstStyle/>
          <a:p>
            <a:pPr algn="ctr"/>
            <a:r>
              <a:rPr lang="en-US" sz="2400" dirty="0" smtClean="0"/>
              <a:t>With special thanks to:</a:t>
            </a:r>
          </a:p>
          <a:p>
            <a:pPr algn="ctr"/>
            <a:r>
              <a:rPr lang="en-US" sz="2400" dirty="0" smtClean="0"/>
              <a:t>Rob Pabst, Oregon State University</a:t>
            </a:r>
          </a:p>
          <a:p>
            <a:pPr algn="ctr"/>
            <a:r>
              <a:rPr lang="en-US" sz="2400" dirty="0" smtClean="0"/>
              <a:t>Stuart Johnston, Siuslaw NF </a:t>
            </a:r>
            <a:endParaRPr lang="en-US" sz="2400" dirty="0"/>
          </a:p>
        </p:txBody>
      </p:sp>
    </p:spTree>
    <p:extLst>
      <p:ext uri="{BB962C8B-B14F-4D97-AF65-F5344CB8AC3E}">
        <p14:creationId xmlns:p14="http://schemas.microsoft.com/office/powerpoint/2010/main" xmlns="" val="1704357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xmlns="" val="650228415"/>
              </p:ext>
            </p:extLst>
          </p:nvPr>
        </p:nvGraphicFramePr>
        <p:xfrm>
          <a:off x="273050" y="552450"/>
          <a:ext cx="8597900" cy="5753100"/>
        </p:xfrm>
        <a:graphic>
          <a:graphicData uri="http://schemas.openxmlformats.org/presentationml/2006/ole">
            <p:oleObj spid="_x0000_s1026" name="Document" r:id="rId4" imgW="8597584" imgH="5752888" progId="Word.Document.12">
              <p:embed/>
            </p:oleObj>
          </a:graphicData>
        </a:graphic>
      </p:graphicFrame>
      <p:sp>
        <p:nvSpPr>
          <p:cNvPr id="4" name="Title 3"/>
          <p:cNvSpPr>
            <a:spLocks noGrp="1"/>
          </p:cNvSpPr>
          <p:nvPr>
            <p:ph type="title" idx="4294967295"/>
          </p:nvPr>
        </p:nvSpPr>
        <p:spPr>
          <a:xfrm>
            <a:off x="685800" y="152400"/>
            <a:ext cx="7756525" cy="1054100"/>
          </a:xfrm>
        </p:spPr>
        <p:txBody>
          <a:bodyPr/>
          <a:lstStyle/>
          <a:p>
            <a:pPr rtl="0" fontAlgn="base"/>
            <a:r>
              <a:rPr lang="en-US" sz="2800" kern="1200" dirty="0" smtClean="0">
                <a:solidFill>
                  <a:srgbClr val="D6862D"/>
                </a:solidFill>
                <a:effectLst/>
                <a:latin typeface="Arial"/>
                <a:ea typeface="+mn-ea"/>
                <a:cs typeface="+mn-cs"/>
              </a:rPr>
              <a:t>“Functional” sizes of snags</a:t>
            </a:r>
            <a:endParaRPr lang="en-US" sz="2800" dirty="0" smtClean="0">
              <a:effectLst/>
            </a:endParaRPr>
          </a:p>
          <a:p>
            <a:endParaRPr lang="en-US" dirty="0"/>
          </a:p>
        </p:txBody>
      </p:sp>
      <p:sp>
        <p:nvSpPr>
          <p:cNvPr id="5" name="Oval 4"/>
          <p:cNvSpPr/>
          <p:nvPr/>
        </p:nvSpPr>
        <p:spPr>
          <a:xfrm>
            <a:off x="4343400" y="1828800"/>
            <a:ext cx="1143000" cy="3048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114800" y="2895600"/>
            <a:ext cx="1295400" cy="32766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027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1143000"/>
          </a:xfrm>
        </p:spPr>
        <p:txBody>
          <a:bodyPr>
            <a:normAutofit fontScale="90000"/>
          </a:bodyPr>
          <a:lstStyle/>
          <a:p>
            <a:r>
              <a:rPr lang="en-US" dirty="0" smtClean="0"/>
              <a:t/>
            </a:r>
            <a:br>
              <a:rPr lang="en-US" dirty="0" smtClean="0"/>
            </a:br>
            <a:r>
              <a:rPr lang="en-US" dirty="0" smtClean="0"/>
              <a:t>Unconventional Thinning </a:t>
            </a:r>
            <a:br>
              <a:rPr lang="en-US" dirty="0" smtClean="0"/>
            </a:br>
            <a:r>
              <a:rPr lang="en-US" sz="4000" dirty="0" smtClean="0"/>
              <a:t>Accelerate Wood Recruitment</a:t>
            </a:r>
            <a:r>
              <a:rPr lang="en-US" dirty="0" smtClean="0"/>
              <a:t/>
            </a:r>
            <a:br>
              <a:rPr lang="en-US" dirty="0" smtClean="0"/>
            </a:br>
            <a:r>
              <a:rPr lang="en-US" sz="2700" b="1" dirty="0" smtClean="0"/>
              <a:t>Leave some or all </a:t>
            </a:r>
            <a:r>
              <a:rPr lang="en-US" sz="2700" dirty="0" smtClean="0"/>
              <a:t>of tree boles in riparian area </a:t>
            </a:r>
            <a:br>
              <a:rPr lang="en-US" sz="2700" dirty="0" smtClean="0"/>
            </a:br>
            <a:r>
              <a:rPr lang="en-US" sz="2700" dirty="0" smtClean="0"/>
              <a:t>for ecological objectives</a:t>
            </a:r>
            <a:br>
              <a:rPr lang="en-US" sz="2700" dirty="0" smtClean="0"/>
            </a:br>
            <a:r>
              <a:rPr lang="en-US" dirty="0" smtClean="0"/>
              <a:t/>
            </a:r>
            <a:br>
              <a:rPr lang="en-US" dirty="0" smtClean="0"/>
            </a:br>
            <a:endParaRPr lang="en-US" dirty="0"/>
          </a:p>
        </p:txBody>
      </p:sp>
      <p:sp>
        <p:nvSpPr>
          <p:cNvPr id="3" name="Content Placeholder 2"/>
          <p:cNvSpPr>
            <a:spLocks noGrp="1"/>
          </p:cNvSpPr>
          <p:nvPr>
            <p:ph sz="half" idx="1"/>
          </p:nvPr>
        </p:nvSpPr>
        <p:spPr>
          <a:xfrm>
            <a:off x="2057400" y="3657600"/>
            <a:ext cx="4038600" cy="4525963"/>
          </a:xfrm>
        </p:spPr>
        <p:txBody>
          <a:bodyPr>
            <a:normAutofit/>
          </a:bodyPr>
          <a:lstStyle/>
          <a:p>
            <a:pPr>
              <a:buNone/>
            </a:pPr>
            <a:r>
              <a:rPr lang="en-US" sz="2800" dirty="0" smtClean="0"/>
              <a:t>  </a:t>
            </a:r>
          </a:p>
          <a:p>
            <a:endParaRPr lang="en-US" dirty="0" smtClean="0"/>
          </a:p>
          <a:p>
            <a:endParaRPr lang="en-US" dirty="0"/>
          </a:p>
        </p:txBody>
      </p:sp>
      <p:sp>
        <p:nvSpPr>
          <p:cNvPr id="6" name="TextBox 5"/>
          <p:cNvSpPr txBox="1"/>
          <p:nvPr/>
        </p:nvSpPr>
        <p:spPr>
          <a:xfrm>
            <a:off x="7543800" y="5181600"/>
            <a:ext cx="988412" cy="369332"/>
          </a:xfrm>
          <a:prstGeom prst="rect">
            <a:avLst/>
          </a:prstGeom>
          <a:noFill/>
        </p:spPr>
        <p:txBody>
          <a:bodyPr wrap="none" rtlCol="0">
            <a:spAutoFit/>
          </a:bodyPr>
          <a:lstStyle/>
          <a:p>
            <a:r>
              <a:rPr lang="en-US" dirty="0" smtClean="0">
                <a:solidFill>
                  <a:schemeClr val="bg1"/>
                </a:solidFill>
              </a:rPr>
              <a:t>100 TPA </a:t>
            </a:r>
            <a:endParaRPr lang="en-US" dirty="0">
              <a:solidFill>
                <a:schemeClr val="bg1"/>
              </a:solidFill>
            </a:endParaRPr>
          </a:p>
        </p:txBody>
      </p:sp>
      <p:sp>
        <p:nvSpPr>
          <p:cNvPr id="7" name="TextBox 6"/>
          <p:cNvSpPr txBox="1"/>
          <p:nvPr/>
        </p:nvSpPr>
        <p:spPr>
          <a:xfrm>
            <a:off x="304800" y="2438400"/>
            <a:ext cx="4183966" cy="3539430"/>
          </a:xfrm>
          <a:prstGeom prst="rect">
            <a:avLst/>
          </a:prstGeom>
          <a:noFill/>
        </p:spPr>
        <p:txBody>
          <a:bodyPr wrap="none" rtlCol="0">
            <a:spAutoFit/>
          </a:bodyPr>
          <a:lstStyle/>
          <a:p>
            <a:r>
              <a:rPr lang="en-US" sz="2800" dirty="0" smtClean="0"/>
              <a:t>Can accelerate production </a:t>
            </a:r>
          </a:p>
          <a:p>
            <a:r>
              <a:rPr lang="en-US" sz="2800" dirty="0" smtClean="0"/>
              <a:t>and accumulation of </a:t>
            </a:r>
          </a:p>
          <a:p>
            <a:r>
              <a:rPr lang="en-US" sz="2800" dirty="0" smtClean="0"/>
              <a:t>dead trees by many times</a:t>
            </a:r>
          </a:p>
          <a:p>
            <a:r>
              <a:rPr lang="en-US" sz="2800" dirty="0" smtClean="0"/>
              <a:t>over </a:t>
            </a:r>
            <a:r>
              <a:rPr lang="en-US" sz="2800" dirty="0" err="1" smtClean="0"/>
              <a:t>unthinned</a:t>
            </a:r>
            <a:r>
              <a:rPr lang="en-US" sz="2800" dirty="0" smtClean="0"/>
              <a:t>  stand </a:t>
            </a:r>
          </a:p>
          <a:p>
            <a:r>
              <a:rPr lang="en-US" sz="2800" dirty="0" smtClean="0"/>
              <a:t>during the first 50 years</a:t>
            </a:r>
          </a:p>
          <a:p>
            <a:endParaRPr lang="en-US" sz="2800" dirty="0" smtClean="0"/>
          </a:p>
          <a:p>
            <a:r>
              <a:rPr lang="en-US" sz="2800" dirty="0" smtClean="0"/>
              <a:t>Effect mainly for trees</a:t>
            </a:r>
          </a:p>
          <a:p>
            <a:r>
              <a:rPr lang="en-US" sz="2800" dirty="0" smtClean="0"/>
              <a:t> &lt; 20 inches </a:t>
            </a:r>
            <a:r>
              <a:rPr lang="en-US" sz="2800" dirty="0" err="1" smtClean="0"/>
              <a:t>dbh</a:t>
            </a:r>
            <a:endParaRPr lang="en-US" sz="2800" dirty="0"/>
          </a:p>
        </p:txBody>
      </p:sp>
      <p:pic>
        <p:nvPicPr>
          <p:cNvPr id="6146" name="Picture 2" descr="http://www.fs.usda.gov/Internet/FSE_MEDIA/fsbdev2_03656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19600" y="2779365"/>
            <a:ext cx="4419600" cy="28575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0723" y="1054144"/>
            <a:ext cx="4353162" cy="2908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1733685" y="236289"/>
            <a:ext cx="5778057" cy="830997"/>
          </a:xfrm>
          <a:prstGeom prst="rect">
            <a:avLst/>
          </a:prstGeom>
          <a:noFill/>
        </p:spPr>
        <p:txBody>
          <a:bodyPr wrap="none" rtlCol="0">
            <a:spAutoFit/>
          </a:bodyPr>
          <a:lstStyle/>
          <a:p>
            <a:pPr algn="ctr"/>
            <a:r>
              <a:rPr lang="en-US" sz="2400" dirty="0" smtClean="0"/>
              <a:t>Cumulative Dead Tree Production for </a:t>
            </a:r>
          </a:p>
          <a:p>
            <a:pPr algn="ctr"/>
            <a:r>
              <a:rPr lang="en-US" sz="2400" dirty="0" smtClean="0"/>
              <a:t>Thinning Prescriptions that Leave Dead Trees</a:t>
            </a:r>
            <a:endParaRPr lang="en-US" sz="2400" dirty="0"/>
          </a:p>
        </p:txBody>
      </p:sp>
      <p:sp>
        <p:nvSpPr>
          <p:cNvPr id="6" name="TextBox 5"/>
          <p:cNvSpPr txBox="1"/>
          <p:nvPr/>
        </p:nvSpPr>
        <p:spPr>
          <a:xfrm>
            <a:off x="2728784" y="1565875"/>
            <a:ext cx="1337226" cy="369332"/>
          </a:xfrm>
          <a:prstGeom prst="rect">
            <a:avLst/>
          </a:prstGeom>
          <a:noFill/>
        </p:spPr>
        <p:txBody>
          <a:bodyPr wrap="none" rtlCol="0">
            <a:spAutoFit/>
          </a:bodyPr>
          <a:lstStyle/>
          <a:p>
            <a:r>
              <a:rPr lang="en-US" dirty="0" smtClean="0"/>
              <a:t>10-20 “ DBH</a:t>
            </a:r>
            <a:endParaRPr lang="en-US" dirty="0"/>
          </a:p>
        </p:txBody>
      </p:sp>
      <p:grpSp>
        <p:nvGrpSpPr>
          <p:cNvPr id="9" name="Group 8"/>
          <p:cNvGrpSpPr/>
          <p:nvPr/>
        </p:nvGrpSpPr>
        <p:grpSpPr>
          <a:xfrm>
            <a:off x="4556078" y="1073464"/>
            <a:ext cx="4486275" cy="2888936"/>
            <a:chOff x="4556078" y="1073464"/>
            <a:chExt cx="4486275" cy="2888936"/>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56078" y="1073464"/>
              <a:ext cx="4486275" cy="28889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7010400" y="1565875"/>
              <a:ext cx="1284326" cy="369332"/>
            </a:xfrm>
            <a:prstGeom prst="rect">
              <a:avLst/>
            </a:prstGeom>
            <a:noFill/>
          </p:spPr>
          <p:txBody>
            <a:bodyPr wrap="none" rtlCol="0">
              <a:spAutoFit/>
            </a:bodyPr>
            <a:lstStyle/>
            <a:p>
              <a:r>
                <a:rPr lang="en-US" dirty="0" smtClean="0"/>
                <a:t>20-40” DBH</a:t>
              </a:r>
              <a:endParaRPr lang="en-US" dirty="0"/>
            </a:p>
          </p:txBody>
        </p:sp>
      </p:grpSp>
      <p:grpSp>
        <p:nvGrpSpPr>
          <p:cNvPr id="10" name="Group 9"/>
          <p:cNvGrpSpPr/>
          <p:nvPr/>
        </p:nvGrpSpPr>
        <p:grpSpPr>
          <a:xfrm>
            <a:off x="2537304" y="3810000"/>
            <a:ext cx="4473096" cy="2900139"/>
            <a:chOff x="2537304" y="3810000"/>
            <a:chExt cx="4473096" cy="2900139"/>
          </a:xfrm>
        </p:grpSpPr>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37304" y="3810000"/>
              <a:ext cx="4473096" cy="29001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5029200" y="4539734"/>
              <a:ext cx="1200970" cy="369332"/>
            </a:xfrm>
            <a:prstGeom prst="rect">
              <a:avLst/>
            </a:prstGeom>
            <a:noFill/>
          </p:spPr>
          <p:txBody>
            <a:bodyPr wrap="none" rtlCol="0">
              <a:spAutoFit/>
            </a:bodyPr>
            <a:lstStyle/>
            <a:p>
              <a:r>
                <a:rPr lang="en-US" dirty="0" smtClean="0"/>
                <a:t>&gt; 40 “ DBH</a:t>
              </a:r>
              <a:endParaRPr lang="en-US" dirty="0"/>
            </a:p>
          </p:txBody>
        </p:sp>
      </p:grpSp>
    </p:spTree>
    <p:extLst>
      <p:ext uri="{BB962C8B-B14F-4D97-AF65-F5344CB8AC3E}">
        <p14:creationId xmlns:p14="http://schemas.microsoft.com/office/powerpoint/2010/main" xmlns="" val="173548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81400" y="609600"/>
            <a:ext cx="5006818" cy="312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05200" y="3666642"/>
            <a:ext cx="5001381" cy="31913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7010400" y="2356365"/>
            <a:ext cx="1013419" cy="923330"/>
          </a:xfrm>
          <a:prstGeom prst="rect">
            <a:avLst/>
          </a:prstGeom>
          <a:noFill/>
        </p:spPr>
        <p:txBody>
          <a:bodyPr wrap="none" rtlCol="0">
            <a:spAutoFit/>
          </a:bodyPr>
          <a:lstStyle/>
          <a:p>
            <a:r>
              <a:rPr lang="en-US" dirty="0" smtClean="0"/>
              <a:t>10-20”</a:t>
            </a:r>
          </a:p>
          <a:p>
            <a:r>
              <a:rPr lang="en-US" dirty="0" smtClean="0"/>
              <a:t>No Thin</a:t>
            </a:r>
          </a:p>
          <a:p>
            <a:r>
              <a:rPr lang="en-US" dirty="0" smtClean="0"/>
              <a:t>~280 </a:t>
            </a:r>
            <a:r>
              <a:rPr lang="en-US" dirty="0" err="1" smtClean="0"/>
              <a:t>tpa</a:t>
            </a:r>
            <a:endParaRPr lang="en-US" dirty="0"/>
          </a:p>
        </p:txBody>
      </p:sp>
      <p:sp>
        <p:nvSpPr>
          <p:cNvPr id="5" name="TextBox 4"/>
          <p:cNvSpPr txBox="1"/>
          <p:nvPr/>
        </p:nvSpPr>
        <p:spPr>
          <a:xfrm>
            <a:off x="4191000" y="4139514"/>
            <a:ext cx="895758" cy="923330"/>
          </a:xfrm>
          <a:prstGeom prst="rect">
            <a:avLst/>
          </a:prstGeom>
          <a:noFill/>
        </p:spPr>
        <p:txBody>
          <a:bodyPr wrap="none" rtlCol="0">
            <a:spAutoFit/>
          </a:bodyPr>
          <a:lstStyle/>
          <a:p>
            <a:r>
              <a:rPr lang="en-US" dirty="0" smtClean="0"/>
              <a:t>10-20”</a:t>
            </a:r>
          </a:p>
          <a:p>
            <a:r>
              <a:rPr lang="en-US" dirty="0" smtClean="0"/>
              <a:t>Thin to </a:t>
            </a:r>
          </a:p>
          <a:p>
            <a:r>
              <a:rPr lang="en-US" dirty="0" smtClean="0"/>
              <a:t>90 </a:t>
            </a:r>
            <a:r>
              <a:rPr lang="en-US" dirty="0" err="1" smtClean="0"/>
              <a:t>tpa</a:t>
            </a:r>
            <a:endParaRPr lang="en-US" dirty="0"/>
          </a:p>
        </p:txBody>
      </p:sp>
      <p:sp>
        <p:nvSpPr>
          <p:cNvPr id="6" name="TextBox 5"/>
          <p:cNvSpPr txBox="1"/>
          <p:nvPr/>
        </p:nvSpPr>
        <p:spPr>
          <a:xfrm>
            <a:off x="228600" y="605481"/>
            <a:ext cx="3438762" cy="1938992"/>
          </a:xfrm>
          <a:prstGeom prst="rect">
            <a:avLst/>
          </a:prstGeom>
          <a:noFill/>
        </p:spPr>
        <p:txBody>
          <a:bodyPr wrap="none" rtlCol="0">
            <a:spAutoFit/>
          </a:bodyPr>
          <a:lstStyle/>
          <a:p>
            <a:r>
              <a:rPr lang="en-US" sz="3200" dirty="0"/>
              <a:t>Comparison of </a:t>
            </a:r>
          </a:p>
          <a:p>
            <a:r>
              <a:rPr lang="en-US" sz="3200" dirty="0" err="1"/>
              <a:t>Organon</a:t>
            </a:r>
            <a:r>
              <a:rPr lang="en-US" sz="3200" dirty="0"/>
              <a:t>, FVS and </a:t>
            </a:r>
          </a:p>
          <a:p>
            <a:r>
              <a:rPr lang="en-US" sz="3200" dirty="0"/>
              <a:t>ZELIG stand models</a:t>
            </a:r>
          </a:p>
          <a:p>
            <a:endParaRPr lang="en-US" sz="2400" dirty="0" smtClean="0"/>
          </a:p>
        </p:txBody>
      </p:sp>
      <p:pic>
        <p:nvPicPr>
          <p:cNvPr id="8194" name="Picture 2" descr="http://upload.wikimedia.org/wikipedia/commons/thumb/b/b1/Pseudotsuga_menziesii_01221.JPG/220px-Pseudotsuga_menziesii_0122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8962" y="2818030"/>
            <a:ext cx="2590800" cy="34504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238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86200" y="657998"/>
            <a:ext cx="4947988" cy="3060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49125" y="3687578"/>
            <a:ext cx="4757124" cy="3108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390603" y="196332"/>
            <a:ext cx="3438762" cy="2800767"/>
          </a:xfrm>
          <a:prstGeom prst="rect">
            <a:avLst/>
          </a:prstGeom>
          <a:noFill/>
        </p:spPr>
        <p:txBody>
          <a:bodyPr wrap="none" rtlCol="0">
            <a:spAutoFit/>
          </a:bodyPr>
          <a:lstStyle/>
          <a:p>
            <a:r>
              <a:rPr lang="en-US" sz="3200" dirty="0"/>
              <a:t>Comparison of </a:t>
            </a:r>
          </a:p>
          <a:p>
            <a:r>
              <a:rPr lang="en-US" sz="3200" dirty="0" err="1"/>
              <a:t>Organon</a:t>
            </a:r>
            <a:r>
              <a:rPr lang="en-US" sz="3200" dirty="0"/>
              <a:t>, FVS and </a:t>
            </a:r>
          </a:p>
          <a:p>
            <a:r>
              <a:rPr lang="en-US" sz="3200" dirty="0"/>
              <a:t>ZELIG stand models</a:t>
            </a:r>
          </a:p>
          <a:p>
            <a:r>
              <a:rPr lang="en-US" sz="3200" dirty="0" smtClean="0"/>
              <a:t> </a:t>
            </a:r>
            <a:endParaRPr lang="en-US" sz="3200" dirty="0"/>
          </a:p>
          <a:p>
            <a:endParaRPr lang="en-US" sz="2400" dirty="0"/>
          </a:p>
          <a:p>
            <a:endParaRPr lang="en-US" sz="2400" dirty="0"/>
          </a:p>
        </p:txBody>
      </p:sp>
      <p:pic>
        <p:nvPicPr>
          <p:cNvPr id="4101" name="Picture 5" descr="http://www.seattle.gov/util/groups/public/@spu/@conservation/documents/webproductionfile/02_01335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23038" y="2535857"/>
            <a:ext cx="6362700" cy="423862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5804368" y="1412050"/>
            <a:ext cx="1136416" cy="923330"/>
          </a:xfrm>
          <a:prstGeom prst="rect">
            <a:avLst/>
          </a:prstGeom>
        </p:spPr>
        <p:txBody>
          <a:bodyPr wrap="square">
            <a:spAutoFit/>
          </a:bodyPr>
          <a:lstStyle/>
          <a:p>
            <a:r>
              <a:rPr lang="en-US" dirty="0" smtClean="0"/>
              <a:t>20-40”</a:t>
            </a:r>
            <a:endParaRPr lang="en-US" dirty="0"/>
          </a:p>
          <a:p>
            <a:r>
              <a:rPr lang="en-US" dirty="0"/>
              <a:t>No </a:t>
            </a:r>
            <a:r>
              <a:rPr lang="en-US" dirty="0" smtClean="0"/>
              <a:t>Thin</a:t>
            </a:r>
          </a:p>
          <a:p>
            <a:r>
              <a:rPr lang="en-US" dirty="0" smtClean="0"/>
              <a:t>~280 </a:t>
            </a:r>
            <a:r>
              <a:rPr lang="en-US" dirty="0" err="1" smtClean="0"/>
              <a:t>tpa</a:t>
            </a:r>
            <a:endParaRPr lang="en-US" dirty="0"/>
          </a:p>
        </p:txBody>
      </p:sp>
      <p:sp>
        <p:nvSpPr>
          <p:cNvPr id="6" name="Rectangle 5"/>
          <p:cNvSpPr/>
          <p:nvPr/>
        </p:nvSpPr>
        <p:spPr>
          <a:xfrm>
            <a:off x="5950184" y="4114800"/>
            <a:ext cx="990600" cy="923330"/>
          </a:xfrm>
          <a:prstGeom prst="rect">
            <a:avLst/>
          </a:prstGeom>
        </p:spPr>
        <p:txBody>
          <a:bodyPr wrap="square">
            <a:spAutoFit/>
          </a:bodyPr>
          <a:lstStyle/>
          <a:p>
            <a:r>
              <a:rPr lang="en-US" dirty="0" smtClean="0"/>
              <a:t>20-40”</a:t>
            </a:r>
            <a:endParaRPr lang="en-US" dirty="0"/>
          </a:p>
          <a:p>
            <a:r>
              <a:rPr lang="en-US" dirty="0"/>
              <a:t>Thin to </a:t>
            </a:r>
          </a:p>
          <a:p>
            <a:r>
              <a:rPr lang="en-US" dirty="0"/>
              <a:t>90 </a:t>
            </a:r>
            <a:r>
              <a:rPr lang="en-US" dirty="0" err="1"/>
              <a:t>tpa</a:t>
            </a:r>
            <a:endParaRPr lang="en-US" dirty="0"/>
          </a:p>
        </p:txBody>
      </p:sp>
      <p:sp>
        <p:nvSpPr>
          <p:cNvPr id="7" name="Rectangle 6"/>
          <p:cNvSpPr/>
          <p:nvPr/>
        </p:nvSpPr>
        <p:spPr>
          <a:xfrm>
            <a:off x="0" y="2514600"/>
            <a:ext cx="228600" cy="4281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95499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47637"/>
            <a:ext cx="4961741" cy="3128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5736" y="3408406"/>
            <a:ext cx="4943206" cy="3269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descr="snags2"/>
          <p:cNvPicPr>
            <a:picLocks noChangeAspect="1" noChangeArrowheads="1"/>
          </p:cNvPicPr>
          <p:nvPr/>
        </p:nvPicPr>
        <p:blipFill>
          <a:blip r:embed="rId4" cstate="print">
            <a:extLst>
              <a:ext uri="{28A0092B-C50C-407E-A947-70E740481C1C}">
                <a14:useLocalDpi xmlns:a14="http://schemas.microsoft.com/office/drawing/2010/main" xmlns="" val="0"/>
              </a:ext>
            </a:extLst>
          </a:blip>
          <a:srcRect l="768" t="652"/>
          <a:stretch>
            <a:fillRect/>
          </a:stretch>
        </p:blipFill>
        <p:spPr bwMode="auto">
          <a:xfrm>
            <a:off x="5552303" y="1371600"/>
            <a:ext cx="3351774" cy="497518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5585254" y="381000"/>
            <a:ext cx="3059364" cy="400110"/>
          </a:xfrm>
          <a:prstGeom prst="rect">
            <a:avLst/>
          </a:prstGeom>
          <a:noFill/>
        </p:spPr>
        <p:txBody>
          <a:bodyPr wrap="none" rtlCol="0">
            <a:spAutoFit/>
          </a:bodyPr>
          <a:lstStyle/>
          <a:p>
            <a:r>
              <a:rPr lang="en-US" sz="2000" dirty="0" smtClean="0"/>
              <a:t>Very Large Snags  &gt; 40” </a:t>
            </a:r>
            <a:r>
              <a:rPr lang="en-US" sz="2000" dirty="0" err="1" smtClean="0"/>
              <a:t>dbh</a:t>
            </a:r>
            <a:endParaRPr lang="en-US" sz="2000" dirty="0"/>
          </a:p>
        </p:txBody>
      </p:sp>
    </p:spTree>
    <p:extLst>
      <p:ext uri="{BB962C8B-B14F-4D97-AF65-F5344CB8AC3E}">
        <p14:creationId xmlns:p14="http://schemas.microsoft.com/office/powerpoint/2010/main" xmlns="" val="2928391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Conclusions</a:t>
            </a:r>
            <a:endParaRPr lang="en-US" dirty="0"/>
          </a:p>
        </p:txBody>
      </p:sp>
      <p:sp>
        <p:nvSpPr>
          <p:cNvPr id="6" name="Content Placeholder 5"/>
          <p:cNvSpPr>
            <a:spLocks noGrp="1"/>
          </p:cNvSpPr>
          <p:nvPr>
            <p:ph idx="1"/>
          </p:nvPr>
        </p:nvSpPr>
        <p:spPr/>
        <p:txBody>
          <a:bodyPr>
            <a:normAutofit/>
          </a:bodyPr>
          <a:lstStyle/>
          <a:p>
            <a:r>
              <a:rPr lang="en-US" sz="2800" dirty="0" smtClean="0"/>
              <a:t>Conventional thinning generally produces fewer large dead trees compared to </a:t>
            </a:r>
            <a:r>
              <a:rPr lang="en-US" sz="2800" dirty="0" err="1" smtClean="0"/>
              <a:t>unthinned</a:t>
            </a:r>
            <a:r>
              <a:rPr lang="en-US" sz="2800" dirty="0" smtClean="0"/>
              <a:t> stands</a:t>
            </a:r>
          </a:p>
          <a:p>
            <a:r>
              <a:rPr lang="en-US" sz="2800" dirty="0" smtClean="0"/>
              <a:t>Conventional thinning can accelerate development of very </a:t>
            </a:r>
            <a:r>
              <a:rPr lang="en-US" sz="2800" dirty="0" smtClean="0"/>
              <a:t>large dead </a:t>
            </a:r>
            <a:r>
              <a:rPr lang="en-US" sz="2800" dirty="0" smtClean="0"/>
              <a:t>trees by 1-20 years</a:t>
            </a:r>
          </a:p>
          <a:p>
            <a:r>
              <a:rPr lang="en-US" sz="2800" dirty="0" smtClean="0"/>
              <a:t>Thinning that leaves some or all of the dead wood can more rapidly produce dead trees compared with </a:t>
            </a:r>
            <a:r>
              <a:rPr lang="en-US" sz="2800" dirty="0" err="1" smtClean="0"/>
              <a:t>unthinned</a:t>
            </a:r>
            <a:r>
              <a:rPr lang="en-US" sz="2800" dirty="0" smtClean="0"/>
              <a:t> </a:t>
            </a:r>
            <a:r>
              <a:rPr lang="en-US" sz="2800" dirty="0" smtClean="0"/>
              <a:t>stands </a:t>
            </a:r>
            <a:endParaRPr lang="en-US" sz="2800" dirty="0" smtClean="0"/>
          </a:p>
          <a:p>
            <a:r>
              <a:rPr lang="en-US" sz="2800" dirty="0" smtClean="0"/>
              <a:t>Assessments of thinning effects may vary depending on the stand model used  </a:t>
            </a:r>
            <a:endParaRPr lang="en-US" sz="2800" dirty="0"/>
          </a:p>
        </p:txBody>
      </p:sp>
    </p:spTree>
    <p:extLst>
      <p:ext uri="{BB962C8B-B14F-4D97-AF65-F5344CB8AC3E}">
        <p14:creationId xmlns:p14="http://schemas.microsoft.com/office/powerpoint/2010/main" xmlns="" val="1593748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xmlns="" val="3695568719"/>
              </p:ext>
            </p:extLst>
          </p:nvPr>
        </p:nvGraphicFramePr>
        <p:xfrm>
          <a:off x="273050" y="933450"/>
          <a:ext cx="8597900" cy="4991100"/>
        </p:xfrm>
        <a:graphic>
          <a:graphicData uri="http://schemas.openxmlformats.org/presentationml/2006/ole">
            <p:oleObj spid="_x0000_s2050" name="Document" r:id="rId4" imgW="8597584" imgH="4990916" progId="Word.Document.12">
              <p:embed/>
            </p:oleObj>
          </a:graphicData>
        </a:graphic>
      </p:graphicFrame>
      <p:sp>
        <p:nvSpPr>
          <p:cNvPr id="4" name="Title 3"/>
          <p:cNvSpPr>
            <a:spLocks noGrp="1"/>
          </p:cNvSpPr>
          <p:nvPr>
            <p:ph type="title" idx="4294967295"/>
          </p:nvPr>
        </p:nvSpPr>
        <p:spPr>
          <a:xfrm>
            <a:off x="685800" y="228600"/>
            <a:ext cx="7756525" cy="1054100"/>
          </a:xfrm>
        </p:spPr>
        <p:txBody>
          <a:bodyPr/>
          <a:lstStyle/>
          <a:p>
            <a:pPr rtl="0" fontAlgn="base"/>
            <a:r>
              <a:rPr lang="en-US" sz="2800" kern="1200" dirty="0" smtClean="0">
                <a:solidFill>
                  <a:srgbClr val="D6862D"/>
                </a:solidFill>
                <a:effectLst/>
                <a:latin typeface="Arial"/>
                <a:ea typeface="+mn-ea"/>
                <a:cs typeface="+mn-cs"/>
              </a:rPr>
              <a:t>“Functional” sizes of live trees</a:t>
            </a:r>
            <a:endParaRPr lang="en-US" sz="2800" dirty="0" smtClean="0">
              <a:effectLst/>
            </a:endParaRPr>
          </a:p>
          <a:p>
            <a:endParaRPr lang="en-US" dirty="0"/>
          </a:p>
        </p:txBody>
      </p:sp>
      <p:sp>
        <p:nvSpPr>
          <p:cNvPr id="5" name="Oval 4"/>
          <p:cNvSpPr/>
          <p:nvPr/>
        </p:nvSpPr>
        <p:spPr>
          <a:xfrm>
            <a:off x="4191000" y="1447800"/>
            <a:ext cx="1143000" cy="4572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105400" y="1828800"/>
            <a:ext cx="838200" cy="3048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191000" y="5029200"/>
            <a:ext cx="838200" cy="3048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267200" y="4495800"/>
            <a:ext cx="838200" cy="3048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5269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What are the effects of thinning in </a:t>
            </a:r>
            <a:r>
              <a:rPr lang="en-US" sz="3600" dirty="0" smtClean="0"/>
              <a:t>plantations? </a:t>
            </a:r>
            <a:endParaRPr lang="en-US" sz="3600" dirty="0"/>
          </a:p>
        </p:txBody>
      </p:sp>
      <p:sp>
        <p:nvSpPr>
          <p:cNvPr id="3" name="Content Placeholder 2"/>
          <p:cNvSpPr>
            <a:spLocks noGrp="1"/>
          </p:cNvSpPr>
          <p:nvPr>
            <p:ph idx="1"/>
          </p:nvPr>
        </p:nvSpPr>
        <p:spPr/>
        <p:txBody>
          <a:bodyPr/>
          <a:lstStyle/>
          <a:p>
            <a:r>
              <a:rPr lang="en-US" dirty="0" smtClean="0"/>
              <a:t>Dead tree production following </a:t>
            </a:r>
            <a:r>
              <a:rPr lang="en-US" dirty="0" smtClean="0"/>
              <a:t>thinning</a:t>
            </a:r>
            <a:endParaRPr lang="en-US" dirty="0" smtClean="0"/>
          </a:p>
          <a:p>
            <a:r>
              <a:rPr lang="en-US" dirty="0" smtClean="0"/>
              <a:t>Size of future dead </a:t>
            </a:r>
            <a:r>
              <a:rPr lang="en-US" dirty="0" smtClean="0"/>
              <a:t>and live trees</a:t>
            </a:r>
            <a:endParaRPr lang="en-US" dirty="0" smtClean="0"/>
          </a:p>
          <a:p>
            <a:r>
              <a:rPr lang="en-US" dirty="0" smtClean="0"/>
              <a:t>Different </a:t>
            </a:r>
            <a:r>
              <a:rPr lang="en-US" dirty="0" smtClean="0"/>
              <a:t>thinning prescriptions including no </a:t>
            </a:r>
            <a:r>
              <a:rPr lang="en-US" dirty="0" smtClean="0"/>
              <a:t>thinning</a:t>
            </a:r>
            <a:endParaRPr lang="en-US" dirty="0" smtClean="0"/>
          </a:p>
          <a:p>
            <a:r>
              <a:rPr lang="en-US" dirty="0" smtClean="0"/>
              <a:t>Different </a:t>
            </a:r>
            <a:r>
              <a:rPr lang="en-US" dirty="0" smtClean="0"/>
              <a:t>stand simulation </a:t>
            </a:r>
            <a:r>
              <a:rPr lang="en-US" dirty="0" smtClean="0"/>
              <a:t>models</a:t>
            </a:r>
            <a:endParaRPr lang="en-US" dirty="0"/>
          </a:p>
        </p:txBody>
      </p:sp>
    </p:spTree>
    <p:extLst>
      <p:ext uri="{BB962C8B-B14F-4D97-AF65-F5344CB8AC3E}">
        <p14:creationId xmlns:p14="http://schemas.microsoft.com/office/powerpoint/2010/main" xmlns="" val="2818552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265" y="685800"/>
            <a:ext cx="8229600" cy="1143000"/>
          </a:xfrm>
        </p:spPr>
        <p:txBody>
          <a:bodyPr>
            <a:normAutofit fontScale="90000"/>
          </a:bodyPr>
          <a:lstStyle/>
          <a:p>
            <a:pPr algn="l"/>
            <a:r>
              <a:rPr lang="en-US" sz="3600" dirty="0" smtClean="0"/>
              <a:t>What do different stand</a:t>
            </a:r>
            <a:br>
              <a:rPr lang="en-US" sz="3600" dirty="0" smtClean="0"/>
            </a:br>
            <a:r>
              <a:rPr lang="en-US" sz="3600" dirty="0" smtClean="0"/>
              <a:t> densities look like?</a:t>
            </a:r>
            <a:endParaRPr lang="en-US" sz="3600" dirty="0"/>
          </a:p>
        </p:txBody>
      </p:sp>
      <p:pic>
        <p:nvPicPr>
          <p:cNvPr id="4" name="Picture 2" descr="cataract controlx"/>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4257674"/>
            <a:ext cx="3048000" cy="22860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Image19x"/>
          <p:cNvPicPr>
            <a:picLocks noChangeAspect="1" noChangeArrowheads="1"/>
          </p:cNvPicPr>
          <p:nvPr/>
        </p:nvPicPr>
        <p:blipFill>
          <a:blip r:embed="rId3" cstate="print"/>
          <a:srcRect/>
          <a:stretch>
            <a:fillRect/>
          </a:stretch>
        </p:blipFill>
        <p:spPr bwMode="auto">
          <a:xfrm>
            <a:off x="5562921" y="958334"/>
            <a:ext cx="3124200" cy="2343150"/>
          </a:xfrm>
          <a:prstGeom prst="rect">
            <a:avLst/>
          </a:prstGeom>
          <a:noFill/>
        </p:spPr>
      </p:pic>
      <p:pic>
        <p:nvPicPr>
          <p:cNvPr id="6" name="Picture 2" descr="cataract 100tpax"/>
          <p:cNvPicPr>
            <a:picLocks noGrp="1" noChangeAspect="1" noChangeArrowheads="1"/>
          </p:cNvPicPr>
          <p:nvPr>
            <p:ph sz="half" idx="4294967295"/>
          </p:nvPr>
        </p:nvPicPr>
        <p:blipFill>
          <a:blip r:embed="rId4" cstate="print"/>
          <a:srcRect/>
          <a:stretch>
            <a:fillRect/>
          </a:stretch>
        </p:blipFill>
        <p:spPr bwMode="auto">
          <a:xfrm>
            <a:off x="2971800" y="2514600"/>
            <a:ext cx="3124200" cy="2540320"/>
          </a:xfrm>
          <a:prstGeom prst="rect">
            <a:avLst/>
          </a:prstGeom>
          <a:noFill/>
        </p:spPr>
      </p:pic>
      <p:sp>
        <p:nvSpPr>
          <p:cNvPr id="7" name="TextBox 6"/>
          <p:cNvSpPr txBox="1"/>
          <p:nvPr/>
        </p:nvSpPr>
        <p:spPr>
          <a:xfrm>
            <a:off x="6553200" y="3327399"/>
            <a:ext cx="1830950" cy="369332"/>
          </a:xfrm>
          <a:prstGeom prst="rect">
            <a:avLst/>
          </a:prstGeom>
          <a:noFill/>
        </p:spPr>
        <p:txBody>
          <a:bodyPr wrap="none" rtlCol="0">
            <a:spAutoFit/>
          </a:bodyPr>
          <a:lstStyle/>
          <a:p>
            <a:r>
              <a:rPr lang="en-US" b="1" dirty="0" smtClean="0"/>
              <a:t>60 </a:t>
            </a:r>
            <a:r>
              <a:rPr lang="en-US" b="1" dirty="0" err="1" smtClean="0"/>
              <a:t>tpa</a:t>
            </a:r>
            <a:r>
              <a:rPr lang="en-US" b="1" dirty="0" smtClean="0"/>
              <a:t> (150 </a:t>
            </a:r>
            <a:r>
              <a:rPr lang="en-US" b="1" dirty="0" err="1" smtClean="0"/>
              <a:t>tpha</a:t>
            </a:r>
            <a:r>
              <a:rPr lang="en-US" b="1" dirty="0" smtClean="0"/>
              <a:t>)</a:t>
            </a:r>
            <a:endParaRPr lang="en-US" b="1" dirty="0"/>
          </a:p>
        </p:txBody>
      </p:sp>
      <p:sp>
        <p:nvSpPr>
          <p:cNvPr id="8" name="TextBox 7"/>
          <p:cNvSpPr txBox="1"/>
          <p:nvPr/>
        </p:nvSpPr>
        <p:spPr>
          <a:xfrm>
            <a:off x="3429000" y="2129909"/>
            <a:ext cx="1947969" cy="369332"/>
          </a:xfrm>
          <a:prstGeom prst="rect">
            <a:avLst/>
          </a:prstGeom>
          <a:noFill/>
        </p:spPr>
        <p:txBody>
          <a:bodyPr wrap="none" rtlCol="0">
            <a:spAutoFit/>
          </a:bodyPr>
          <a:lstStyle/>
          <a:p>
            <a:r>
              <a:rPr lang="en-US" b="1" dirty="0" smtClean="0"/>
              <a:t>100 </a:t>
            </a:r>
            <a:r>
              <a:rPr lang="en-US" b="1" dirty="0" err="1" smtClean="0"/>
              <a:t>tpa</a:t>
            </a:r>
            <a:r>
              <a:rPr lang="en-US" b="1" dirty="0" smtClean="0"/>
              <a:t> (247 </a:t>
            </a:r>
            <a:r>
              <a:rPr lang="en-US" b="1" dirty="0" err="1" smtClean="0"/>
              <a:t>tpha</a:t>
            </a:r>
            <a:r>
              <a:rPr lang="en-US" b="1" dirty="0" smtClean="0"/>
              <a:t>)</a:t>
            </a:r>
            <a:endParaRPr lang="en-US" b="1" dirty="0"/>
          </a:p>
        </p:txBody>
      </p:sp>
      <p:sp>
        <p:nvSpPr>
          <p:cNvPr id="9" name="TextBox 8"/>
          <p:cNvSpPr txBox="1"/>
          <p:nvPr/>
        </p:nvSpPr>
        <p:spPr>
          <a:xfrm>
            <a:off x="869050" y="3888342"/>
            <a:ext cx="1991635" cy="369332"/>
          </a:xfrm>
          <a:prstGeom prst="rect">
            <a:avLst/>
          </a:prstGeom>
          <a:noFill/>
        </p:spPr>
        <p:txBody>
          <a:bodyPr wrap="none" rtlCol="0">
            <a:spAutoFit/>
          </a:bodyPr>
          <a:lstStyle/>
          <a:p>
            <a:r>
              <a:rPr lang="en-US" b="1" dirty="0" smtClean="0"/>
              <a:t>225 TPA (555 </a:t>
            </a:r>
            <a:r>
              <a:rPr lang="en-US" b="1" dirty="0" err="1" smtClean="0"/>
              <a:t>tpha</a:t>
            </a:r>
            <a:r>
              <a:rPr lang="en-US" b="1" dirty="0" smtClean="0"/>
              <a:t>)</a:t>
            </a:r>
            <a:endParaRPr lang="en-US" b="1" dirty="0"/>
          </a:p>
        </p:txBody>
      </p:sp>
      <p:sp>
        <p:nvSpPr>
          <p:cNvPr id="10" name="TextBox 9"/>
          <p:cNvSpPr txBox="1"/>
          <p:nvPr/>
        </p:nvSpPr>
        <p:spPr>
          <a:xfrm>
            <a:off x="6781800" y="6359008"/>
            <a:ext cx="2075953" cy="338554"/>
          </a:xfrm>
          <a:prstGeom prst="rect">
            <a:avLst/>
          </a:prstGeom>
          <a:noFill/>
        </p:spPr>
        <p:txBody>
          <a:bodyPr wrap="none" rtlCol="0">
            <a:spAutoFit/>
          </a:bodyPr>
          <a:lstStyle/>
          <a:p>
            <a:r>
              <a:rPr lang="en-US" sz="1600" dirty="0" smtClean="0"/>
              <a:t>Courtesy Stu Johnston</a:t>
            </a:r>
            <a:endParaRPr lang="en-US" sz="1600" dirty="0"/>
          </a:p>
        </p:txBody>
      </p:sp>
    </p:spTree>
    <p:extLst>
      <p:ext uri="{BB962C8B-B14F-4D97-AF65-F5344CB8AC3E}">
        <p14:creationId xmlns:p14="http://schemas.microsoft.com/office/powerpoint/2010/main" xmlns="" val="4185470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a:xfrm>
            <a:off x="533400" y="152400"/>
            <a:ext cx="8229600" cy="838200"/>
          </a:xfrm>
        </p:spPr>
        <p:txBody>
          <a:bodyPr/>
          <a:lstStyle/>
          <a:p>
            <a:r>
              <a:rPr lang="en-US" sz="3600" dirty="0" smtClean="0"/>
              <a:t>Effects of Thinning on Forest Structure</a:t>
            </a:r>
          </a:p>
        </p:txBody>
      </p:sp>
      <p:sp>
        <p:nvSpPr>
          <p:cNvPr id="2" name="Content Placeholder 1"/>
          <p:cNvSpPr>
            <a:spLocks noGrp="1"/>
          </p:cNvSpPr>
          <p:nvPr>
            <p:ph idx="1"/>
          </p:nvPr>
        </p:nvSpPr>
        <p:spPr/>
        <p:txBody>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8971" y="1130559"/>
            <a:ext cx="8077200" cy="5384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sz="2800" dirty="0" smtClean="0"/>
              <a:t>Distribution of stand densities, before (circles) and after (triangles) restoration treatment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520589607"/>
              </p:ext>
            </p:extLst>
          </p:nvPr>
        </p:nvGraphicFramePr>
        <p:xfrm>
          <a:off x="698500" y="2247900"/>
          <a:ext cx="7747000" cy="3878263"/>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p:cNvSpPr/>
          <p:nvPr/>
        </p:nvSpPr>
        <p:spPr>
          <a:xfrm>
            <a:off x="4343400" y="3733800"/>
            <a:ext cx="685800" cy="6858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2895600" y="2667000"/>
            <a:ext cx="1295400" cy="8382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ular Callout 6"/>
          <p:cNvSpPr/>
          <p:nvPr/>
        </p:nvSpPr>
        <p:spPr>
          <a:xfrm>
            <a:off x="4876800" y="3352800"/>
            <a:ext cx="2362200" cy="457200"/>
          </a:xfrm>
          <a:prstGeom prst="wedgeRoundRectCallout">
            <a:avLst>
              <a:gd name="adj1" fmla="val -44843"/>
              <a:gd name="adj2" fmla="val 72912"/>
              <a:gd name="adj3" fmla="val 16667"/>
            </a:avLst>
          </a:prstGeom>
          <a:no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smtClean="0">
                <a:solidFill>
                  <a:schemeClr val="tx1"/>
                </a:solidFill>
              </a:rPr>
              <a:t>Grey squares are stands modeled</a:t>
            </a:r>
          </a:p>
        </p:txBody>
      </p:sp>
      <p:sp>
        <p:nvSpPr>
          <p:cNvPr id="8" name="Rounded Rectangular Callout 7"/>
          <p:cNvSpPr/>
          <p:nvPr/>
        </p:nvSpPr>
        <p:spPr>
          <a:xfrm>
            <a:off x="4114800" y="2438400"/>
            <a:ext cx="2362200" cy="457200"/>
          </a:xfrm>
          <a:prstGeom prst="wedgeRoundRectCallout">
            <a:avLst>
              <a:gd name="adj1" fmla="val -44843"/>
              <a:gd name="adj2" fmla="val 72912"/>
              <a:gd name="adj3" fmla="val 16667"/>
            </a:avLst>
          </a:prstGeom>
          <a:no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smtClean="0">
                <a:solidFill>
                  <a:schemeClr val="tx1"/>
                </a:solidFill>
              </a:rPr>
              <a:t>Note that no high density stands were modeled</a:t>
            </a:r>
          </a:p>
        </p:txBody>
      </p:sp>
    </p:spTree>
    <p:extLst>
      <p:ext uri="{BB962C8B-B14F-4D97-AF65-F5344CB8AC3E}">
        <p14:creationId xmlns:p14="http://schemas.microsoft.com/office/powerpoint/2010/main" xmlns="" val="359627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xmlns="" val="4106162004"/>
              </p:ext>
            </p:extLst>
          </p:nvPr>
        </p:nvGraphicFramePr>
        <p:xfrm>
          <a:off x="4648200" y="457200"/>
          <a:ext cx="44196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p:nvPr>
            <p:extLst>
              <p:ext uri="{D42A27DB-BD31-4B8C-83A1-F6EECF244321}">
                <p14:modId xmlns:p14="http://schemas.microsoft.com/office/powerpoint/2010/main" xmlns="" val="3782799923"/>
              </p:ext>
            </p:extLst>
          </p:nvPr>
        </p:nvGraphicFramePr>
        <p:xfrm>
          <a:off x="152400" y="3314700"/>
          <a:ext cx="3733800" cy="3505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p:cNvGraphicFramePr/>
          <p:nvPr>
            <p:extLst>
              <p:ext uri="{D42A27DB-BD31-4B8C-83A1-F6EECF244321}">
                <p14:modId xmlns:p14="http://schemas.microsoft.com/office/powerpoint/2010/main" xmlns="" val="2327732452"/>
              </p:ext>
            </p:extLst>
          </p:nvPr>
        </p:nvGraphicFramePr>
        <p:xfrm>
          <a:off x="4419600" y="3505200"/>
          <a:ext cx="4343400" cy="3200400"/>
        </p:xfrm>
        <a:graphic>
          <a:graphicData uri="http://schemas.openxmlformats.org/drawingml/2006/chart">
            <c:chart xmlns:c="http://schemas.openxmlformats.org/drawingml/2006/chart" xmlns:r="http://schemas.openxmlformats.org/officeDocument/2006/relationships" r:id="rId5"/>
          </a:graphicData>
        </a:graphic>
      </p:graphicFrame>
      <p:sp>
        <p:nvSpPr>
          <p:cNvPr id="6" name="Title 5"/>
          <p:cNvSpPr>
            <a:spLocks noGrp="1"/>
          </p:cNvSpPr>
          <p:nvPr>
            <p:ph type="title" idx="4294967295"/>
          </p:nvPr>
        </p:nvSpPr>
        <p:spPr>
          <a:xfrm>
            <a:off x="688975" y="1066800"/>
            <a:ext cx="3349625" cy="2057399"/>
          </a:xfrm>
        </p:spPr>
        <p:txBody>
          <a:bodyPr/>
          <a:lstStyle/>
          <a:p>
            <a:pPr rtl="0" fontAlgn="base"/>
            <a:r>
              <a:rPr lang="en-US" sz="2800" kern="1200" dirty="0" smtClean="0">
                <a:solidFill>
                  <a:srgbClr val="000000"/>
                </a:solidFill>
                <a:effectLst/>
                <a:latin typeface="Arial"/>
                <a:ea typeface="+mn-ea"/>
                <a:cs typeface="+mn-cs"/>
              </a:rPr>
              <a:t>Model calibration against reference stands</a:t>
            </a:r>
            <a:endParaRPr lang="en-US" sz="2800" dirty="0" smtClean="0">
              <a:effectLst/>
            </a:endParaRPr>
          </a:p>
          <a:p>
            <a:endParaRPr lang="en-US" dirty="0"/>
          </a:p>
        </p:txBody>
      </p:sp>
    </p:spTree>
    <p:extLst>
      <p:ext uri="{BB962C8B-B14F-4D97-AF65-F5344CB8AC3E}">
        <p14:creationId xmlns:p14="http://schemas.microsoft.com/office/powerpoint/2010/main" xmlns="" val="3055945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sz="3200" dirty="0" smtClean="0"/>
              <a:t>Effects of thinning on mortality rates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80727388"/>
              </p:ext>
            </p:extLst>
          </p:nvPr>
        </p:nvGraphicFramePr>
        <p:xfrm>
          <a:off x="533400" y="24384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ular Callout 5"/>
          <p:cNvSpPr/>
          <p:nvPr/>
        </p:nvSpPr>
        <p:spPr>
          <a:xfrm>
            <a:off x="3048000" y="3505200"/>
            <a:ext cx="2362200" cy="457200"/>
          </a:xfrm>
          <a:prstGeom prst="wedgeRoundRectCallout">
            <a:avLst>
              <a:gd name="adj1" fmla="val -19933"/>
              <a:gd name="adj2" fmla="val 51616"/>
              <a:gd name="adj3" fmla="val 16667"/>
            </a:avLst>
          </a:prstGeom>
          <a:no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smtClean="0">
                <a:solidFill>
                  <a:schemeClr val="tx1"/>
                </a:solidFill>
              </a:rPr>
              <a:t>Peak mortality (dead wood production) occurs early in forest development</a:t>
            </a:r>
          </a:p>
        </p:txBody>
      </p:sp>
      <p:cxnSp>
        <p:nvCxnSpPr>
          <p:cNvPr id="3" name="Straight Arrow Connector 2"/>
          <p:cNvCxnSpPr/>
          <p:nvPr/>
        </p:nvCxnSpPr>
        <p:spPr>
          <a:xfrm flipH="1" flipV="1">
            <a:off x="2286000" y="3048000"/>
            <a:ext cx="7620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3048000" y="3962400"/>
            <a:ext cx="2286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4542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sz="3200" dirty="0" smtClean="0"/>
              <a:t>Effects of thinning on mortality, trees &gt; 50 and &gt; 100 cm dbh</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910977701"/>
              </p:ext>
            </p:extLst>
          </p:nvPr>
        </p:nvGraphicFramePr>
        <p:xfrm>
          <a:off x="762000" y="2286000"/>
          <a:ext cx="7747000" cy="3878263"/>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Arrow Connector 3"/>
          <p:cNvCxnSpPr/>
          <p:nvPr/>
        </p:nvCxnSpPr>
        <p:spPr>
          <a:xfrm>
            <a:off x="4876800" y="3505200"/>
            <a:ext cx="0" cy="1143000"/>
          </a:xfrm>
          <a:prstGeom prst="straightConnector1">
            <a:avLst/>
          </a:prstGeom>
          <a:ln w="28575">
            <a:solidFill>
              <a:schemeClr val="accent5"/>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 name="Rounded Rectangular Callout 4"/>
          <p:cNvSpPr/>
          <p:nvPr/>
        </p:nvSpPr>
        <p:spPr>
          <a:xfrm>
            <a:off x="4800600" y="4724400"/>
            <a:ext cx="2286000" cy="228600"/>
          </a:xfrm>
          <a:prstGeom prst="wedgeRoundRectCallout">
            <a:avLst>
              <a:gd name="adj1" fmla="val -44855"/>
              <a:gd name="adj2" fmla="val -165051"/>
              <a:gd name="adj3" fmla="val 16667"/>
            </a:avLst>
          </a:prstGeom>
          <a:no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smtClean="0">
                <a:solidFill>
                  <a:schemeClr val="tx1"/>
                </a:solidFill>
              </a:rPr>
              <a:t>196 for NTC vs. 90 for 150 TPH thin</a:t>
            </a:r>
          </a:p>
        </p:txBody>
      </p:sp>
    </p:spTree>
    <p:extLst>
      <p:ext uri="{BB962C8B-B14F-4D97-AF65-F5344CB8AC3E}">
        <p14:creationId xmlns:p14="http://schemas.microsoft.com/office/powerpoint/2010/main" xmlns="" val="404089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sz="3200" dirty="0" smtClean="0"/>
              <a:t>Effects of thinning on live trees, &gt; 50, 100 and 150 cm dbh</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777324720"/>
              </p:ext>
            </p:extLst>
          </p:nvPr>
        </p:nvGraphicFramePr>
        <p:xfrm>
          <a:off x="698500" y="2247900"/>
          <a:ext cx="7747000" cy="3878263"/>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Arrow Connector 2"/>
          <p:cNvCxnSpPr/>
          <p:nvPr/>
        </p:nvCxnSpPr>
        <p:spPr>
          <a:xfrm>
            <a:off x="4648200" y="3581400"/>
            <a:ext cx="0" cy="762000"/>
          </a:xfrm>
          <a:prstGeom prst="straightConnector1">
            <a:avLst/>
          </a:prstGeom>
          <a:ln w="28575">
            <a:solidFill>
              <a:schemeClr val="accent5"/>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 name="Rounded Rectangular Callout 4"/>
          <p:cNvSpPr/>
          <p:nvPr/>
        </p:nvSpPr>
        <p:spPr>
          <a:xfrm>
            <a:off x="4800600" y="2819400"/>
            <a:ext cx="1295400" cy="536448"/>
          </a:xfrm>
          <a:prstGeom prst="wedgeRoundRectCallout">
            <a:avLst>
              <a:gd name="adj1" fmla="val -60453"/>
              <a:gd name="adj2" fmla="val 154668"/>
              <a:gd name="adj3" fmla="val 16667"/>
            </a:avLst>
          </a:prstGeom>
          <a:no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smtClean="0">
                <a:solidFill>
                  <a:schemeClr val="tx1"/>
                </a:solidFill>
              </a:rPr>
              <a:t>89 for NTC vs. 55 for 150 TPH thin</a:t>
            </a:r>
          </a:p>
        </p:txBody>
      </p:sp>
      <p:cxnSp>
        <p:nvCxnSpPr>
          <p:cNvPr id="8" name="Straight Arrow Connector 7"/>
          <p:cNvCxnSpPr/>
          <p:nvPr/>
        </p:nvCxnSpPr>
        <p:spPr>
          <a:xfrm>
            <a:off x="4648200" y="4876800"/>
            <a:ext cx="0" cy="381000"/>
          </a:xfrm>
          <a:prstGeom prst="straightConnector1">
            <a:avLst/>
          </a:prstGeom>
          <a:ln w="28575">
            <a:solidFill>
              <a:schemeClr val="accent5"/>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1" name="Rounded Rectangular Callout 10"/>
          <p:cNvSpPr/>
          <p:nvPr/>
        </p:nvSpPr>
        <p:spPr>
          <a:xfrm>
            <a:off x="2438400" y="4419600"/>
            <a:ext cx="1600200" cy="536448"/>
          </a:xfrm>
          <a:prstGeom prst="wedgeRoundRectCallout">
            <a:avLst>
              <a:gd name="adj1" fmla="val 84987"/>
              <a:gd name="adj2" fmla="val 78911"/>
              <a:gd name="adj3" fmla="val 16667"/>
            </a:avLst>
          </a:prstGeom>
          <a:no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smtClean="0">
                <a:solidFill>
                  <a:schemeClr val="tx1"/>
                </a:solidFill>
              </a:rPr>
              <a:t>34 for 150 TPH thin vs. 18 for NTC</a:t>
            </a:r>
          </a:p>
        </p:txBody>
      </p:sp>
      <p:cxnSp>
        <p:nvCxnSpPr>
          <p:cNvPr id="17" name="Straight Arrow Connector 16"/>
          <p:cNvCxnSpPr/>
          <p:nvPr/>
        </p:nvCxnSpPr>
        <p:spPr>
          <a:xfrm>
            <a:off x="2362200" y="3352800"/>
            <a:ext cx="0" cy="457200"/>
          </a:xfrm>
          <a:prstGeom prst="straightConnector1">
            <a:avLst/>
          </a:prstGeom>
          <a:ln w="28575">
            <a:solidFill>
              <a:schemeClr val="accent5"/>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9" name="Rounded Rectangular Callout 18"/>
          <p:cNvSpPr/>
          <p:nvPr/>
        </p:nvSpPr>
        <p:spPr>
          <a:xfrm>
            <a:off x="1676400" y="2057400"/>
            <a:ext cx="838200" cy="838200"/>
          </a:xfrm>
          <a:prstGeom prst="wedgeRoundRectCallout">
            <a:avLst>
              <a:gd name="adj1" fmla="val 24276"/>
              <a:gd name="adj2" fmla="val 108214"/>
              <a:gd name="adj3" fmla="val 16667"/>
            </a:avLst>
          </a:prstGeom>
          <a:no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smtClean="0">
                <a:solidFill>
                  <a:schemeClr val="tx1"/>
                </a:solidFill>
              </a:rPr>
              <a:t>99 for 150 TPH thin vs. 78 for NTC</a:t>
            </a:r>
          </a:p>
        </p:txBody>
      </p:sp>
    </p:spTree>
    <p:extLst>
      <p:ext uri="{BB962C8B-B14F-4D97-AF65-F5344CB8AC3E}">
        <p14:creationId xmlns:p14="http://schemas.microsoft.com/office/powerpoint/2010/main" xmlns="" val="121619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TotalTime>
  <Words>1116</Words>
  <Application>Microsoft Office PowerPoint</Application>
  <PresentationFormat>On-screen Show (4:3)</PresentationFormat>
  <Paragraphs>107</Paragraphs>
  <Slides>18</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Document</vt:lpstr>
      <vt:lpstr>Effects of Thinning on Production of Dead Trees and Stand Structure</vt:lpstr>
      <vt:lpstr>What are the effects of thinning in plantations? </vt:lpstr>
      <vt:lpstr>What do different stand  densities look like?</vt:lpstr>
      <vt:lpstr>Effects of Thinning on Forest Structure</vt:lpstr>
      <vt:lpstr>Distribution of stand densities, before (circles) and after (triangles) restoration treatment</vt:lpstr>
      <vt:lpstr>Model calibration against reference stands </vt:lpstr>
      <vt:lpstr>Effects of thinning on mortality rates</vt:lpstr>
      <vt:lpstr>Effects of thinning on mortality, trees &gt; 50 and &gt; 100 cm dbh</vt:lpstr>
      <vt:lpstr>Effects of thinning on live trees, &gt; 50, 100 and 150 cm dbh</vt:lpstr>
      <vt:lpstr>“Functional” sizes of snags </vt:lpstr>
      <vt:lpstr> Unconventional Thinning  Accelerate Wood Recruitment Leave some or all of tree boles in riparian area  for ecological objectives  </vt:lpstr>
      <vt:lpstr>Slide 12</vt:lpstr>
      <vt:lpstr>Slide 13</vt:lpstr>
      <vt:lpstr>Slide 14</vt:lpstr>
      <vt:lpstr>Slide 15</vt:lpstr>
      <vt:lpstr>Conclusions</vt:lpstr>
      <vt:lpstr>Slide 17</vt:lpstr>
      <vt:lpstr>“Functional” sizes of live trees </vt:lpstr>
    </vt:vector>
  </TitlesOfParts>
  <Company>Forest Service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tspies</dc:creator>
  <cp:lastModifiedBy>Tom Spies</cp:lastModifiedBy>
  <cp:revision>50</cp:revision>
  <dcterms:created xsi:type="dcterms:W3CDTF">2012-01-08T17:22:41Z</dcterms:created>
  <dcterms:modified xsi:type="dcterms:W3CDTF">2012-10-30T15:27:17Z</dcterms:modified>
</cp:coreProperties>
</file>