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8"/>
  </p:notesMasterIdLst>
  <p:sldIdLst>
    <p:sldId id="263" r:id="rId3"/>
    <p:sldId id="339" r:id="rId4"/>
    <p:sldId id="346" r:id="rId5"/>
    <p:sldId id="343" r:id="rId6"/>
    <p:sldId id="342" r:id="rId7"/>
    <p:sldId id="268" r:id="rId8"/>
    <p:sldId id="321" r:id="rId9"/>
    <p:sldId id="356" r:id="rId10"/>
    <p:sldId id="347" r:id="rId11"/>
    <p:sldId id="311" r:id="rId12"/>
    <p:sldId id="353" r:id="rId13"/>
    <p:sldId id="371" r:id="rId14"/>
    <p:sldId id="280" r:id="rId15"/>
    <p:sldId id="281" r:id="rId16"/>
    <p:sldId id="282" r:id="rId17"/>
    <p:sldId id="286" r:id="rId18"/>
    <p:sldId id="287" r:id="rId19"/>
    <p:sldId id="368" r:id="rId20"/>
    <p:sldId id="367" r:id="rId21"/>
    <p:sldId id="363" r:id="rId22"/>
    <p:sldId id="366" r:id="rId23"/>
    <p:sldId id="364" r:id="rId24"/>
    <p:sldId id="372" r:id="rId25"/>
    <p:sldId id="344" r:id="rId26"/>
    <p:sldId id="33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drick, David -FS" initials="KD-" lastIdx="1" clrIdx="0">
    <p:extLst>
      <p:ext uri="{19B8F6BF-5375-455C-9EA6-DF929625EA0E}">
        <p15:presenceInfo xmlns:p15="http://schemas.microsoft.com/office/powerpoint/2012/main" userId="S-1-5-21-2443529608-3098792306-3041422421-2737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F2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93" autoAdjust="0"/>
  </p:normalViewPr>
  <p:slideViewPr>
    <p:cSldViewPr snapToGrid="0">
      <p:cViewPr varScale="1">
        <p:scale>
          <a:sx n="76" d="100"/>
          <a:sy n="76" d="100"/>
        </p:scale>
        <p:origin x="414" y="84"/>
      </p:cViewPr>
      <p:guideLst/>
    </p:cSldViewPr>
  </p:slideViewPr>
  <p:outlineViewPr>
    <p:cViewPr>
      <p:scale>
        <a:sx n="33" d="100"/>
        <a:sy n="33" d="100"/>
      </p:scale>
      <p:origin x="0" y="-60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7FC7B-196D-46C4-AF84-2174740396FD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F55BC-F23D-4AB2-A01E-C4FEC3E8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4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Integrated</a:t>
            </a:r>
            <a:r>
              <a:rPr lang="en-US" baseline="0" dirty="0" smtClean="0"/>
              <a:t> restoration strategy, forest-wide approach, start with an understanding of our current condition and recent trends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56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7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88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85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29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54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03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01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74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3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2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do we make the connection between these definitions and what is on the ground? Develop an Integrated Restoration Strategy with the objective of promoting resilience on the landscape.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0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12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82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58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do we make the connection between these definitions and what is on the ground? Develop an Integrated Restoration Strategy with the objective of promoting resilience on the landscape.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38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4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8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73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22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8F4B-BCF8-425F-A012-33147B6279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4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8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5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362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674023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362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3016441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362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264076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362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1539527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362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2881305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362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3202331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521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634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88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136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68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pic>
        <p:nvPicPr>
          <p:cNvPr id="10" name="Picture 5" descr="USFS_swoosh_sheild_ONLY_101912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Restoration of Resilience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75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SFS_swoosh_sheild_ONLY_101912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0584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Restoration of Resilience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93838"/>
            <a:ext cx="100584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April 21, 2015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20912"/>
            <a:ext cx="100584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corresponding icon to add chart or other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25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SFS_swoosh_sheild_ONLY_101912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3700462"/>
            <a:ext cx="924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</a:t>
            </a:r>
            <a:r>
              <a:rPr lang="en-US" smtClean="0"/>
              <a:t>curve.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5201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362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1118034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66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20912"/>
            <a:ext cx="101600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other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20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3700462"/>
            <a:ext cx="924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2685943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289750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80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07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20912"/>
            <a:ext cx="10160000" cy="34940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422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209241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3148637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598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0584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93838"/>
            <a:ext cx="100584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20912"/>
            <a:ext cx="100584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85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4214916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169698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412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4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631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2995530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3492007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41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13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522121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260526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19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434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771749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68280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83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34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66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385157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2539255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747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80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654293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2435047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35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6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530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3371462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3793067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31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DD639-D6D5-4D36-8DAD-B46FDC64265A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5073F-43B5-427F-B313-95440B47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5" r:id="rId15"/>
    <p:sldLayoutId id="2147483670" r:id="rId16"/>
    <p:sldLayoutId id="21474836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26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A9E33"/>
        </a:buClr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4A9E33"/>
        </a:buClr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4A9E33"/>
        </a:buClr>
        <a:buFont typeface="Arial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4A9E33"/>
        </a:buClr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0" y="931984"/>
            <a:ext cx="8018585" cy="3657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Working Toward an </a:t>
            </a:r>
            <a:br>
              <a:rPr lang="en-US" b="1" dirty="0" smtClean="0"/>
            </a:br>
            <a:r>
              <a:rPr lang="en-US" b="1" dirty="0" smtClean="0"/>
              <a:t>Integrated Restoration </a:t>
            </a:r>
            <a:r>
              <a:rPr lang="en-US" b="1" dirty="0"/>
              <a:t>Strategy on the </a:t>
            </a:r>
            <a:r>
              <a:rPr lang="en-US" b="1" dirty="0" smtClean="0"/>
              <a:t>Mt</a:t>
            </a:r>
            <a:r>
              <a:rPr lang="en-US" b="1" dirty="0"/>
              <a:t>. Baker-Snoqualmie </a:t>
            </a:r>
            <a:r>
              <a:rPr lang="en-US" b="1" dirty="0" smtClean="0"/>
              <a:t>NF</a:t>
            </a:r>
            <a:br>
              <a:rPr lang="en-US" b="1" dirty="0" smtClean="0"/>
            </a:br>
            <a:endParaRPr lang="en-US" sz="28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4963886"/>
            <a:ext cx="8492067" cy="1513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Kevin James</a:t>
            </a:r>
          </a:p>
          <a:p>
            <a:pPr marL="0" indent="0">
              <a:buNone/>
            </a:pPr>
            <a:r>
              <a:rPr lang="en-US" dirty="0" smtClean="0"/>
              <a:t>R6 Ecology Program Meeting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November 2,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0651" y="0"/>
            <a:ext cx="38528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089" y="0"/>
            <a:ext cx="4232954" cy="61439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5089" y="62564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Age-based Restoration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7727" y="625641"/>
            <a:ext cx="28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Structure-based Restoration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2" t="10556" r="20016" b="14629"/>
          <a:stretch/>
        </p:blipFill>
        <p:spPr>
          <a:xfrm>
            <a:off x="3047938" y="92628"/>
            <a:ext cx="5435662" cy="65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5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2" t="13607" r="20123" b="7828"/>
          <a:stretch/>
        </p:blipFill>
        <p:spPr>
          <a:xfrm>
            <a:off x="2681207" y="82340"/>
            <a:ext cx="5345193" cy="67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6" y="0"/>
            <a:ext cx="969960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197" y="206157"/>
            <a:ext cx="3580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Greenwater</a:t>
            </a:r>
            <a:r>
              <a:rPr lang="en-US" dirty="0" smtClean="0"/>
              <a:t> Access and Travel Management Project Area</a:t>
            </a:r>
          </a:p>
          <a:p>
            <a:r>
              <a:rPr lang="en-US" dirty="0" smtClean="0"/>
              <a:t>(68,000 acres)</a:t>
            </a:r>
          </a:p>
          <a:p>
            <a:endParaRPr lang="en-US" dirty="0"/>
          </a:p>
          <a:p>
            <a:r>
              <a:rPr lang="en-US" dirty="0" smtClean="0"/>
              <a:t>High visitor use area – various recreational opportunities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0" y="4818580"/>
            <a:ext cx="1461968" cy="18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6" y="0"/>
            <a:ext cx="969960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0" y="4808306"/>
            <a:ext cx="1461968" cy="1863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198" y="206157"/>
            <a:ext cx="35184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Greenwater</a:t>
            </a:r>
            <a:r>
              <a:rPr lang="en-US" dirty="0" smtClean="0"/>
              <a:t> Access and Travel Management Project Area</a:t>
            </a:r>
          </a:p>
          <a:p>
            <a:r>
              <a:rPr lang="en-US" dirty="0" smtClean="0"/>
              <a:t>(68,000 acres)</a:t>
            </a:r>
          </a:p>
          <a:p>
            <a:endParaRPr lang="en-US" dirty="0"/>
          </a:p>
          <a:p>
            <a:r>
              <a:rPr lang="en-US" dirty="0"/>
              <a:t>Priority Late Successional Reserve for restoring functioning habitat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7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6" y="0"/>
            <a:ext cx="969960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0" y="4818580"/>
            <a:ext cx="1461968" cy="1863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198" y="206157"/>
            <a:ext cx="3425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Greenwater</a:t>
            </a:r>
            <a:r>
              <a:rPr lang="en-US" dirty="0" smtClean="0"/>
              <a:t> Access and Travel Management Project Area</a:t>
            </a:r>
          </a:p>
          <a:p>
            <a:r>
              <a:rPr lang="en-US" dirty="0" smtClean="0"/>
              <a:t>(68,000 acres)</a:t>
            </a:r>
          </a:p>
          <a:p>
            <a:endParaRPr lang="en-US" dirty="0"/>
          </a:p>
          <a:p>
            <a:r>
              <a:rPr lang="en-US" dirty="0"/>
              <a:t>Priority Watershed for salmon habitat </a:t>
            </a:r>
            <a:r>
              <a:rPr lang="en-US" dirty="0" smtClean="0"/>
              <a:t>improvement</a:t>
            </a:r>
          </a:p>
          <a:p>
            <a:endParaRPr lang="en-US" dirty="0"/>
          </a:p>
          <a:p>
            <a:r>
              <a:rPr lang="en-US" dirty="0" smtClean="0"/>
              <a:t>Integrated restoration requires information beyond stand age and location of riparian reserves</a:t>
            </a:r>
          </a:p>
        </p:txBody>
      </p:sp>
    </p:spTree>
    <p:extLst>
      <p:ext uri="{BB962C8B-B14F-4D97-AF65-F5344CB8AC3E}">
        <p14:creationId xmlns:p14="http://schemas.microsoft.com/office/powerpoint/2010/main" val="296015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6" y="0"/>
            <a:ext cx="969960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198" y="206157"/>
            <a:ext cx="3285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Greenwater</a:t>
            </a:r>
            <a:r>
              <a:rPr lang="en-US" dirty="0" smtClean="0"/>
              <a:t> Access and Travel Management Project Area</a:t>
            </a:r>
          </a:p>
          <a:p>
            <a:r>
              <a:rPr lang="en-US" dirty="0" smtClean="0"/>
              <a:t>(68,000 acres)</a:t>
            </a:r>
          </a:p>
          <a:p>
            <a:endParaRPr lang="en-US" dirty="0"/>
          </a:p>
          <a:p>
            <a:r>
              <a:rPr lang="en-US" dirty="0" smtClean="0"/>
              <a:t>Ease of access and management history of mixed ownership is reflected in the distribution of old-growth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3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2" y="0"/>
            <a:ext cx="969960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198" y="206157"/>
            <a:ext cx="32850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Greenwater</a:t>
            </a:r>
            <a:r>
              <a:rPr lang="en-US" dirty="0" smtClean="0"/>
              <a:t> Access and Travel Management Project Area</a:t>
            </a:r>
          </a:p>
          <a:p>
            <a:r>
              <a:rPr lang="en-US" dirty="0" smtClean="0"/>
              <a:t>(68,000 acres)</a:t>
            </a:r>
          </a:p>
          <a:p>
            <a:endParaRPr lang="en-US" dirty="0"/>
          </a:p>
          <a:p>
            <a:r>
              <a:rPr lang="en-US" dirty="0" smtClean="0"/>
              <a:t>Areas lacking old-growth structure and stands under 80 years old are concentrated within the watershed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08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44"/>
          <a:stretch/>
        </p:blipFill>
        <p:spPr>
          <a:xfrm>
            <a:off x="1524000" y="0"/>
            <a:ext cx="576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8"/>
          <a:stretch/>
        </p:blipFill>
        <p:spPr>
          <a:xfrm>
            <a:off x="1524000" y="0"/>
            <a:ext cx="580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9172" y="92468"/>
            <a:ext cx="52969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Mt. Baker-Snoqualmie NF (MBS)</a:t>
            </a:r>
          </a:p>
          <a:p>
            <a:r>
              <a:rPr lang="en-US" dirty="0" smtClean="0"/>
              <a:t>- Western slopes of the Cascade mountains</a:t>
            </a:r>
          </a:p>
          <a:p>
            <a:r>
              <a:rPr lang="en-US" dirty="0" smtClean="0"/>
              <a:t>- Extends over 140 miles north to south</a:t>
            </a:r>
          </a:p>
          <a:p>
            <a:r>
              <a:rPr lang="en-US" dirty="0" smtClean="0"/>
              <a:t>- Total area is over 1,724,000 acres</a:t>
            </a:r>
          </a:p>
          <a:p>
            <a:r>
              <a:rPr lang="en-US" dirty="0" smtClean="0"/>
              <a:t>- 9 wilderness areas covering 48% of the forest</a:t>
            </a:r>
          </a:p>
          <a:p>
            <a:r>
              <a:rPr lang="en-US" dirty="0" smtClean="0"/>
              <a:t>- 1505 miles of trails</a:t>
            </a:r>
          </a:p>
          <a:p>
            <a:r>
              <a:rPr lang="en-US" dirty="0" smtClean="0"/>
              <a:t>- 4 ski areas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01292" y="92468"/>
            <a:ext cx="10405748" cy="6697207"/>
            <a:chOff x="101292" y="92468"/>
            <a:chExt cx="10405748" cy="66972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292" y="92468"/>
              <a:ext cx="5054886" cy="66539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7100" y="1989165"/>
              <a:ext cx="3439940" cy="480051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5064369" y="1989165"/>
              <a:ext cx="2002731" cy="21256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052646" y="6658708"/>
              <a:ext cx="2014454" cy="1309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008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83"/>
          <a:stretch/>
        </p:blipFill>
        <p:spPr>
          <a:xfrm>
            <a:off x="1524000" y="0"/>
            <a:ext cx="575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83"/>
          <a:stretch/>
        </p:blipFill>
        <p:spPr>
          <a:xfrm>
            <a:off x="1524000" y="0"/>
            <a:ext cx="575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61"/>
          <a:stretch/>
        </p:blipFill>
        <p:spPr>
          <a:xfrm>
            <a:off x="1524000" y="0"/>
            <a:ext cx="572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2"/>
          <a:stretch/>
        </p:blipFill>
        <p:spPr>
          <a:xfrm>
            <a:off x="4483099" y="38100"/>
            <a:ext cx="3128309" cy="678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r="65759" b="61481"/>
          <a:stretch/>
        </p:blipFill>
        <p:spPr>
          <a:xfrm>
            <a:off x="2146301" y="3030917"/>
            <a:ext cx="2590800" cy="21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6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917" y="1338432"/>
            <a:ext cx="105156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the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subwatershed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prioritization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Completion of the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odel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(defining forest patches, beta testing, identifying future range of variability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Share the strategy: Forest personnel, our publics and tribes 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(16+ government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 tribes) and partnerships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 Guide (how do we use it on the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9918" y="205481"/>
            <a:ext cx="10515600" cy="937742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8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92" y="308223"/>
            <a:ext cx="8929686" cy="591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399" y="134816"/>
            <a:ext cx="7696200" cy="674077"/>
          </a:xfrm>
        </p:spPr>
        <p:txBody>
          <a:bodyPr>
            <a:normAutofit/>
          </a:bodyPr>
          <a:lstStyle/>
          <a:p>
            <a:pPr lvl="0"/>
            <a:r>
              <a:rPr lang="en-US" sz="4000" b="1" dirty="0" smtClean="0"/>
              <a:t>The MBS is a complex landscape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269630" y="832339"/>
            <a:ext cx="75789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of the most visited forests in the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Share borders with National Parks, state, local and private land owners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Interact with 16+ Tribes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Distribution of land allocation types and uses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Landslides (unstable slopes, roads and access issues)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Disturbance regimes (fire, insect &amp; disease, wind, floods)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of the highest density of streams in the Pacific Northwest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Federally  listed  species (aquatic and terrestrial animal species)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 areas in the Mountain Hemlock vegetation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Productive Western Hemlock forests with a Douglas-fir component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23" y="482884"/>
            <a:ext cx="4551107" cy="6068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3723" y="6205140"/>
            <a:ext cx="170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Shared via Flickr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66873" y="223194"/>
            <a:ext cx="9989477" cy="45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Distribution of </a:t>
            </a:r>
            <a:r>
              <a:rPr lang="en-US" sz="2400" b="1" dirty="0"/>
              <a:t>acres</a:t>
            </a:r>
            <a:r>
              <a:rPr lang="en-US" sz="2400" dirty="0"/>
              <a:t> by </a:t>
            </a:r>
            <a:r>
              <a:rPr lang="en-US" sz="2400" dirty="0" smtClean="0"/>
              <a:t>Land Use Allocation and </a:t>
            </a:r>
            <a:r>
              <a:rPr lang="en-US" sz="2400" dirty="0"/>
              <a:t>Aquatic Conservation </a:t>
            </a:r>
            <a:r>
              <a:rPr lang="en-US" sz="2400" dirty="0" smtClean="0"/>
              <a:t>Strategy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66873" y="4313309"/>
            <a:ext cx="10761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Nearly half of the Mt. Baker-Snoqualmie NF is designated wilderness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</a:t>
            </a:r>
            <a:r>
              <a:rPr lang="en-US" sz="2400" dirty="0" smtClean="0"/>
              <a:t>iparian reserves  make up 38% of Matrix and 36% of Late Successional Reserves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642206"/>
              </p:ext>
            </p:extLst>
          </p:nvPr>
        </p:nvGraphicFramePr>
        <p:xfrm>
          <a:off x="273057" y="1027419"/>
          <a:ext cx="10567322" cy="2938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Worksheet" r:id="rId5" imgW="5515043" imgH="1533615" progId="Excel.Sheet.12">
                  <p:embed/>
                </p:oleObj>
              </mc:Choice>
              <mc:Fallback>
                <p:oleObj name="Worksheet" r:id="rId5" imgW="5515043" imgH="15336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3057" y="1027419"/>
                        <a:ext cx="10567322" cy="2938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37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981200" y="5562600"/>
            <a:ext cx="7391400" cy="914400"/>
          </a:xfrm>
        </p:spPr>
        <p:txBody>
          <a:bodyPr/>
          <a:lstStyle/>
          <a:p>
            <a:pPr marL="0" indent="0"/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52601" y="228600"/>
          <a:ext cx="7924800" cy="6373200"/>
        </p:xfrm>
        <a:graphic>
          <a:graphicData uri="http://schemas.openxmlformats.org/drawingml/2006/table">
            <a:tbl>
              <a:tblPr/>
              <a:tblGrid>
                <a:gridCol w="478177"/>
                <a:gridCol w="846773"/>
                <a:gridCol w="656249"/>
                <a:gridCol w="685800"/>
                <a:gridCol w="685800"/>
                <a:gridCol w="685800"/>
                <a:gridCol w="1203923"/>
                <a:gridCol w="2682278"/>
              </a:tblGrid>
              <a:tr h="6633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LSR</a:t>
                      </a:r>
                    </a:p>
                  </a:txBody>
                  <a:tcPr marL="7764" marR="7764" marT="77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7764" marR="7764" marT="77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Future Projected Owl Pairs</a:t>
                      </a:r>
                    </a:p>
                  </a:txBody>
                  <a:tcPr marL="7764" marR="7764" marT="77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Projected Owl Pairs</a:t>
                      </a:r>
                    </a:p>
                  </a:txBody>
                  <a:tcPr marL="7764" marR="7764" marT="77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LOS in potential NSO nesting habitat in LSR</a:t>
                      </a:r>
                    </a:p>
                  </a:txBody>
                  <a:tcPr marL="7764" marR="7764" marT="77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Priority for Future Treatment</a:t>
                      </a:r>
                    </a:p>
                  </a:txBody>
                  <a:tcPr marL="7764" marR="7764" marT="77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NEPA Complete for Treatments</a:t>
                      </a:r>
                    </a:p>
                  </a:txBody>
                  <a:tcPr marL="7764" marR="7764" marT="77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Comments</a:t>
                      </a:r>
                    </a:p>
                  </a:txBody>
                  <a:tcPr marL="7764" marR="7764" marT="77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Large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24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Upper White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 Upper White EA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functioning &lt;60% LOS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802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Finney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 Finney EA (AMA/LSR)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functioning &lt;60% LOS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Stilly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26+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 Boardman-Mallardy EA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Moderately functioning 60-80% LOS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Baker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20+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Moderately functioning 60-80% LOS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Nooksack 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Moderately functioning 60-80% LOS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Suiattle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81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 Decline EA (mostly Matrix)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Functioning &gt;80% LOS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Small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Skykomish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Moderately functioning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Cedar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Nearly functioning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Illabot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Nearly functioning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Cascade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Functioning; Little opportunity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24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NF Snoqualmie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81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Functioning; Little opportunity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38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7764" marR="7764" marT="77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Beckler</a:t>
                      </a:r>
                    </a:p>
                  </a:txBody>
                  <a:tcPr marL="7764" marR="7764" marT="77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764" marR="7764" marT="77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764" marR="7764" marT="77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7764" marR="7764" marT="77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4" marR="7764" marT="77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2003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SkyForks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EA (mostly Matrix) 2011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Beckler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EA (also Matrix)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Portion now Wilderness; Little remaining opportunity</a:t>
                      </a:r>
                    </a:p>
                  </a:txBody>
                  <a:tcPr marL="7764" marR="7764" marT="77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24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NF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Tolt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Isolated; Little opportunity; Nearly functioning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Carbon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Little opportunity; Adjacent to MRNP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Index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Functioning; Little opportunity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Pratt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Now Wilderness</a:t>
                      </a:r>
                    </a:p>
                  </a:txBody>
                  <a:tcPr marL="7764" marR="7764" marT="77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41522" y="3504326"/>
            <a:ext cx="8746958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Objective of the 2001 </a:t>
            </a:r>
            <a:r>
              <a:rPr lang="en-US" sz="2800" b="1" dirty="0" smtClean="0"/>
              <a:t>Late Successional Reserve Assessment </a:t>
            </a:r>
            <a:r>
              <a:rPr lang="en-US" sz="2800" dirty="0" smtClean="0"/>
              <a:t>is to restore functioning habitat for old-growth dependent species with a focus on the larger and low functioning (&lt;60% late successional-old growth forest) reserves.</a:t>
            </a:r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9086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281246" y="5100758"/>
            <a:ext cx="4360984" cy="16220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/>
              <a:t>Aquatic Conservation </a:t>
            </a:r>
            <a:r>
              <a:rPr lang="en-US" sz="1800" b="1" dirty="0" smtClean="0"/>
              <a:t>Strategy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 smtClean="0"/>
              <a:t>- Riparian Reserves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- Key Watersheds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- Watershed Analysis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- Watershed </a:t>
            </a:r>
            <a:r>
              <a:rPr lang="en-US" sz="1800" dirty="0"/>
              <a:t>Restoration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152401"/>
            <a:ext cx="4953000" cy="6570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81246" y="152401"/>
            <a:ext cx="55919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 the MBS, </a:t>
            </a:r>
            <a:r>
              <a:rPr lang="en-US" sz="2000" b="1" dirty="0" smtClean="0"/>
              <a:t>Integrated </a:t>
            </a:r>
            <a:r>
              <a:rPr lang="en-US" sz="2000" b="1" dirty="0"/>
              <a:t>R</a:t>
            </a:r>
            <a:r>
              <a:rPr lang="en-US" sz="2000" b="1" dirty="0" smtClean="0"/>
              <a:t>estoration </a:t>
            </a:r>
            <a:r>
              <a:rPr lang="en-US" sz="2000" dirty="0" smtClean="0"/>
              <a:t>includes: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Vegetation management projects informed by the </a:t>
            </a:r>
            <a:r>
              <a:rPr lang="en-US" sz="2000" b="1" dirty="0" smtClean="0"/>
              <a:t>Late Successional Reserve Assessment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Co-occur with watershed restoration projects in support of the </a:t>
            </a:r>
            <a:r>
              <a:rPr lang="en-US" sz="2000" b="1" dirty="0" smtClean="0"/>
              <a:t>Aquatic Conservation Strategy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Coordinated with </a:t>
            </a:r>
            <a:r>
              <a:rPr lang="en-US" sz="2000" b="1" dirty="0" smtClean="0"/>
              <a:t>Access and Travel Management </a:t>
            </a:r>
            <a:r>
              <a:rPr lang="en-US" sz="2000" dirty="0" smtClean="0"/>
              <a:t>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Tribal partnerships </a:t>
            </a:r>
            <a:r>
              <a:rPr lang="en-US" sz="2000" dirty="0" smtClean="0"/>
              <a:t>(huckleberry enhancement and elk forage areas)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84585" y="257908"/>
            <a:ext cx="1664677" cy="785446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8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421688" y="123723"/>
            <a:ext cx="5160723" cy="6634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141" y="249530"/>
            <a:ext cx="5187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Age class distribution within Late Successional Reserves across the Mt. Baker-Snoqualmie NF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Over 60% of stands within the Reserves are at least 200 years old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141" y="2784298"/>
            <a:ext cx="4274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Stands under 80 years old within the Reserves reflect past timber activity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81263" y="228600"/>
            <a:ext cx="10587790" cy="914400"/>
          </a:xfrm>
        </p:spPr>
        <p:txBody>
          <a:bodyPr/>
          <a:lstStyle/>
          <a:p>
            <a:pPr marL="0" indent="0"/>
            <a:r>
              <a:rPr lang="en-US" sz="2400" dirty="0"/>
              <a:t>Moving toward a </a:t>
            </a:r>
            <a:r>
              <a:rPr lang="en-US" sz="2400" b="1" dirty="0" smtClean="0"/>
              <a:t>structure-based</a:t>
            </a:r>
            <a:r>
              <a:rPr lang="en-US" sz="2400" dirty="0" smtClean="0"/>
              <a:t> restoration </a:t>
            </a:r>
            <a:r>
              <a:rPr lang="en-US" sz="2400" dirty="0"/>
              <a:t>strategy: </a:t>
            </a:r>
            <a:r>
              <a:rPr lang="en-US" sz="2400" dirty="0" smtClean="0"/>
              <a:t>OGSI &amp; Connectivity</a:t>
            </a:r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2400" dirty="0"/>
              <a:t>Old-growth structure index*: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8800" y="1600200"/>
            <a:ext cx="754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A9E33"/>
                </a:solidFill>
              </a:rPr>
              <a:t>Regionalized old-growth structure index for plots within NWFP. Calculated from abundance of </a:t>
            </a:r>
            <a:r>
              <a:rPr lang="en-US" sz="2400" u="sng" dirty="0">
                <a:solidFill>
                  <a:srgbClr val="4A9E33"/>
                </a:solidFill>
              </a:rPr>
              <a:t>large live trees</a:t>
            </a:r>
            <a:r>
              <a:rPr lang="en-US" sz="2400" dirty="0">
                <a:solidFill>
                  <a:srgbClr val="4A9E33"/>
                </a:solidFill>
              </a:rPr>
              <a:t>, </a:t>
            </a:r>
            <a:r>
              <a:rPr lang="en-US" sz="2400" u="sng" dirty="0">
                <a:solidFill>
                  <a:srgbClr val="4A9E33"/>
                </a:solidFill>
              </a:rPr>
              <a:t>snags</a:t>
            </a:r>
            <a:r>
              <a:rPr lang="en-US" sz="2400" dirty="0">
                <a:solidFill>
                  <a:srgbClr val="4A9E33"/>
                </a:solidFill>
              </a:rPr>
              <a:t> and </a:t>
            </a:r>
            <a:r>
              <a:rPr lang="en-US" sz="2400" u="sng" dirty="0">
                <a:solidFill>
                  <a:srgbClr val="4A9E33"/>
                </a:solidFill>
              </a:rPr>
              <a:t>down wood</a:t>
            </a:r>
            <a:r>
              <a:rPr lang="en-US" sz="2400" dirty="0">
                <a:solidFill>
                  <a:srgbClr val="4A9E33"/>
                </a:solidFill>
              </a:rPr>
              <a:t>, and </a:t>
            </a:r>
            <a:r>
              <a:rPr lang="en-US" sz="2400" u="sng" dirty="0">
                <a:solidFill>
                  <a:srgbClr val="4A9E33"/>
                </a:solidFill>
              </a:rPr>
              <a:t>diversity of tree sizes</a:t>
            </a:r>
            <a:r>
              <a:rPr lang="en-US" sz="2400" dirty="0">
                <a:solidFill>
                  <a:srgbClr val="4A9E33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53420" y="3243352"/>
            <a:ext cx="2219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80C"/>
                </a:solidFill>
              </a:rPr>
              <a:t>OGSI</a:t>
            </a:r>
            <a:r>
              <a:rPr lang="en-US" sz="3200" baseline="-25000" dirty="0">
                <a:solidFill>
                  <a:srgbClr val="04080C"/>
                </a:solidFill>
              </a:rPr>
              <a:t>80</a:t>
            </a:r>
            <a:r>
              <a:rPr lang="en-US" sz="3200" dirty="0">
                <a:solidFill>
                  <a:srgbClr val="04080C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153420" y="4103666"/>
            <a:ext cx="2127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80C"/>
                </a:solidFill>
              </a:rPr>
              <a:t>OGSI</a:t>
            </a:r>
            <a:r>
              <a:rPr lang="en-US" sz="3200" baseline="-25000" dirty="0">
                <a:solidFill>
                  <a:srgbClr val="04080C"/>
                </a:solidFill>
              </a:rPr>
              <a:t>200</a:t>
            </a:r>
            <a:r>
              <a:rPr lang="en-US" sz="3200" dirty="0">
                <a:solidFill>
                  <a:srgbClr val="04080C"/>
                </a:solidFill>
              </a:rPr>
              <a:t> </a:t>
            </a:r>
          </a:p>
        </p:txBody>
      </p:sp>
      <p:sp>
        <p:nvSpPr>
          <p:cNvPr id="14" name="Text Placeholder 7"/>
          <p:cNvSpPr txBox="1">
            <a:spLocks/>
          </p:cNvSpPr>
          <p:nvPr/>
        </p:nvSpPr>
        <p:spPr>
          <a:xfrm>
            <a:off x="1698458" y="4963980"/>
            <a:ext cx="8153400" cy="914400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A9E33"/>
              </a:buClr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4A9E33"/>
              </a:buClr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4A9E33"/>
              </a:buClr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4A9E33"/>
              </a:buClr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400" dirty="0"/>
              <a:t>Spatial distribution of emergent properties of old-growth</a:t>
            </a:r>
          </a:p>
          <a:p>
            <a:pPr marL="0" indent="0"/>
            <a:r>
              <a:rPr lang="en-US" sz="1200" dirty="0"/>
              <a:t>   </a:t>
            </a:r>
          </a:p>
          <a:p>
            <a:pPr marL="0" indent="0"/>
            <a:r>
              <a:rPr lang="en-US" sz="1600" dirty="0"/>
              <a:t>* = http://lemma.forestry.oregonstate.edu/data/structure-maps</a:t>
            </a:r>
          </a:p>
        </p:txBody>
      </p:sp>
    </p:spTree>
    <p:extLst>
      <p:ext uri="{BB962C8B-B14F-4D97-AF65-F5344CB8AC3E}">
        <p14:creationId xmlns:p14="http://schemas.microsoft.com/office/powerpoint/2010/main" val="3895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81263" y="228600"/>
            <a:ext cx="10587790" cy="914400"/>
          </a:xfrm>
        </p:spPr>
        <p:txBody>
          <a:bodyPr/>
          <a:lstStyle/>
          <a:p>
            <a:pPr marL="0" indent="0"/>
            <a:r>
              <a:rPr lang="en-US" sz="3200" dirty="0"/>
              <a:t>Moving toward a </a:t>
            </a:r>
            <a:r>
              <a:rPr lang="en-US" sz="3200" b="1" dirty="0" smtClean="0"/>
              <a:t>structure-based</a:t>
            </a:r>
            <a:r>
              <a:rPr lang="en-US" sz="3200" dirty="0" smtClean="0"/>
              <a:t> restoration strategy:</a:t>
            </a:r>
            <a:endParaRPr lang="en-US" sz="3200" dirty="0"/>
          </a:p>
          <a:p>
            <a:pPr marL="0" indent="0"/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76728" y="3476945"/>
            <a:ext cx="1975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80C"/>
                </a:solidFill>
              </a:rPr>
              <a:t>OGSI</a:t>
            </a:r>
            <a:r>
              <a:rPr lang="en-US" sz="3200" baseline="-25000" dirty="0">
                <a:solidFill>
                  <a:srgbClr val="04080C"/>
                </a:solidFill>
              </a:rPr>
              <a:t>80</a:t>
            </a:r>
            <a:r>
              <a:rPr lang="en-US" sz="3200" dirty="0">
                <a:solidFill>
                  <a:srgbClr val="04080C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76728" y="4392738"/>
            <a:ext cx="2127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80C"/>
                </a:solidFill>
              </a:rPr>
              <a:t>OGSI</a:t>
            </a:r>
            <a:r>
              <a:rPr lang="en-US" sz="3200" baseline="-25000" dirty="0">
                <a:solidFill>
                  <a:srgbClr val="04080C"/>
                </a:solidFill>
              </a:rPr>
              <a:t>200</a:t>
            </a:r>
            <a:r>
              <a:rPr lang="en-US" sz="3200" dirty="0">
                <a:solidFill>
                  <a:srgbClr val="04080C"/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6728" y="1645361"/>
            <a:ext cx="2536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4080C"/>
                </a:solidFill>
              </a:rPr>
              <a:t>Early Seral</a:t>
            </a:r>
            <a:endParaRPr lang="en-US" sz="3200" dirty="0">
              <a:solidFill>
                <a:srgbClr val="04080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6728" y="2561152"/>
            <a:ext cx="22621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4080C"/>
                </a:solidFill>
              </a:rPr>
              <a:t>Mid Seral</a:t>
            </a:r>
            <a:endParaRPr lang="en-US" sz="3200" dirty="0">
              <a:solidFill>
                <a:srgbClr val="04080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86" y="1143000"/>
            <a:ext cx="6873126" cy="4585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8834" y="5359025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tephenpenland.com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SFS_ppt-template_081513">
  <a:themeElements>
    <a:clrScheme name="USFS">
      <a:dk1>
        <a:srgbClr val="4A9E33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936</Words>
  <Application>Microsoft Office PowerPoint</Application>
  <PresentationFormat>Widescreen</PresentationFormat>
  <Paragraphs>280</Paragraphs>
  <Slides>25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USFS_ppt-template_081513</vt:lpstr>
      <vt:lpstr>Worksheet</vt:lpstr>
      <vt:lpstr>Working Toward an  Integrated Restoration Strategy on the Mt. Baker-Snoqualmie NF </vt:lpstr>
      <vt:lpstr>PowerPoint Presentation</vt:lpstr>
      <vt:lpstr>The MBS is a complex 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James, Kevin - FS</dc:creator>
  <cp:lastModifiedBy>James, Kevin - FS</cp:lastModifiedBy>
  <cp:revision>203</cp:revision>
  <dcterms:created xsi:type="dcterms:W3CDTF">2016-03-28T21:57:47Z</dcterms:created>
  <dcterms:modified xsi:type="dcterms:W3CDTF">2016-11-02T13:41:56Z</dcterms:modified>
</cp:coreProperties>
</file>