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1" r:id="rId2"/>
    <p:sldId id="264" r:id="rId3"/>
    <p:sldId id="265" r:id="rId4"/>
    <p:sldId id="262" r:id="rId5"/>
    <p:sldId id="267" r:id="rId6"/>
    <p:sldId id="268" r:id="rId7"/>
    <p:sldId id="269" r:id="rId8"/>
    <p:sldId id="273" r:id="rId9"/>
    <p:sldId id="263"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2729" autoAdjust="0"/>
  </p:normalViewPr>
  <p:slideViewPr>
    <p:cSldViewPr snapToGrid="0">
      <p:cViewPr varScale="1">
        <p:scale>
          <a:sx n="96" d="100"/>
          <a:sy n="96" d="100"/>
        </p:scale>
        <p:origin x="17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300DB-0ED8-4FC4-B07A-D9D344D164E8}" type="datetimeFigureOut">
              <a:rPr lang="en-US" smtClean="0"/>
              <a:t>11/27/2019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C1E24-A6A6-47B7-8C67-71A365548C5E}" type="slidenum">
              <a:rPr lang="en-US" smtClean="0"/>
              <a:t>‹#›</a:t>
            </a:fld>
            <a:endParaRPr lang="en-US"/>
          </a:p>
        </p:txBody>
      </p:sp>
    </p:spTree>
    <p:extLst>
      <p:ext uri="{BB962C8B-B14F-4D97-AF65-F5344CB8AC3E}">
        <p14:creationId xmlns:p14="http://schemas.microsoft.com/office/powerpoint/2010/main" val="277575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Define some terminology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Give some background on ROV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Discuss some of the pros and cons of using ROV in land management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And really be an advocate for clear and concise language</a:t>
            </a:r>
          </a:p>
        </p:txBody>
      </p:sp>
      <p:sp>
        <p:nvSpPr>
          <p:cNvPr id="4" name="Slide Number Placeholder 3"/>
          <p:cNvSpPr>
            <a:spLocks noGrp="1"/>
          </p:cNvSpPr>
          <p:nvPr>
            <p:ph type="sldNum" sz="quarter" idx="10"/>
          </p:nvPr>
        </p:nvSpPr>
        <p:spPr/>
        <p:txBody>
          <a:bodyPr/>
          <a:lstStyle/>
          <a:p>
            <a:fld id="{7A6C1E24-A6A6-47B7-8C67-71A365548C5E}" type="slidenum">
              <a:rPr lang="en-US" smtClean="0"/>
              <a:t>1</a:t>
            </a:fld>
            <a:endParaRPr lang="en-US"/>
          </a:p>
        </p:txBody>
      </p:sp>
    </p:spTree>
    <p:extLst>
      <p:ext uri="{BB962C8B-B14F-4D97-AF65-F5344CB8AC3E}">
        <p14:creationId xmlns:p14="http://schemas.microsoft.com/office/powerpoint/2010/main" val="55461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glow rad="254000">
                    <a:schemeClr val="bg1">
                      <a:alpha val="90000"/>
                    </a:schemeClr>
                  </a:glow>
                </a:effectLst>
                <a:latin typeface="Arial" panose="020B0604020202020204" pitchFamily="34" charset="0"/>
                <a:cs typeface="Arial" panose="020B0604020202020204" pitchFamily="34" charset="0"/>
              </a:rPr>
              <a:t>Appropriate use of these terms depends on the situation. </a:t>
            </a:r>
            <a:endParaRPr lang="en-US" dirty="0" smtClean="0"/>
          </a:p>
          <a:p>
            <a:pPr marL="171450" indent="-171450">
              <a:buFont typeface="Arial" panose="020B0604020202020204" pitchFamily="34" charset="0"/>
              <a:buChar char="•"/>
            </a:pPr>
            <a:r>
              <a:rPr lang="en-US" dirty="0" smtClean="0"/>
              <a:t>Are we talking about past, present, or future?</a:t>
            </a:r>
            <a:r>
              <a:rPr lang="en-US" baseline="0" dirty="0" smtClean="0"/>
              <a:t> A reference condition or a desired condition? A</a:t>
            </a:r>
            <a:r>
              <a:rPr lang="en-US" dirty="0" smtClean="0"/>
              <a:t>nd what’s the link among</a:t>
            </a:r>
            <a:r>
              <a:rPr lang="en-US" baseline="0" dirty="0" smtClean="0"/>
              <a:t> them in time or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glow rad="254000">
                    <a:schemeClr val="bg1">
                      <a:alpha val="90000"/>
                    </a:schemeClr>
                  </a:glow>
                </a:effectLst>
                <a:latin typeface="Arial" panose="020B0604020202020204" pitchFamily="34" charset="0"/>
                <a:cs typeface="Arial" panose="020B0604020202020204" pitchFamily="34" charset="0"/>
              </a:rPr>
              <a:t>Define these terms when using them and state the assumptions and limitations.</a:t>
            </a:r>
          </a:p>
          <a:p>
            <a:pPr marL="171450" indent="-171450">
              <a:buFont typeface="Arial" panose="020B0604020202020204" pitchFamily="34" charset="0"/>
              <a:buChar char="•"/>
            </a:pPr>
            <a:r>
              <a:rPr lang="en-US" baseline="0" dirty="0" smtClean="0"/>
              <a:t>Pick a term, define it, and use it consistently</a:t>
            </a:r>
          </a:p>
          <a:p>
            <a:pPr marL="171450" indent="-171450">
              <a:buFont typeface="Arial" panose="020B0604020202020204" pitchFamily="34" charset="0"/>
              <a:buChar char="•"/>
            </a:pPr>
            <a:r>
              <a:rPr lang="en-US" baseline="0" dirty="0" smtClean="0"/>
              <a:t>Make sure associated terms are also used appropriately to limit confusion. </a:t>
            </a:r>
          </a:p>
          <a:p>
            <a:pPr marL="171450" indent="-171450">
              <a:buFont typeface="Arial" panose="020B0604020202020204" pitchFamily="34" charset="0"/>
              <a:buChar char="•"/>
            </a:pPr>
            <a:r>
              <a:rPr lang="en-US" baseline="0" dirty="0" smtClean="0"/>
              <a:t>There’s a lot of layers making up these concepts- space, time, human influence, departure metrics, and desired outcomes</a:t>
            </a:r>
          </a:p>
          <a:p>
            <a:pPr marL="171450" indent="-171450">
              <a:buFont typeface="Arial" panose="020B0604020202020204" pitchFamily="34" charset="0"/>
              <a:buChar char="•"/>
            </a:pPr>
            <a:r>
              <a:rPr lang="en-US" baseline="0" dirty="0" smtClean="0"/>
              <a:t>Think about inherent connotations of value and time.</a:t>
            </a:r>
          </a:p>
          <a:p>
            <a:pPr marL="171450" indent="-171450">
              <a:buFont typeface="Arial" panose="020B0604020202020204" pitchFamily="34" charset="0"/>
              <a:buChar char="•"/>
            </a:pPr>
            <a:r>
              <a:rPr lang="en-US" baseline="0" dirty="0" smtClean="0"/>
              <a:t>Agency is building these somewhat intricate concepts into our planning documents and, in doing so is accepting responsibility for both accurate usage of them and clear communication about them, and we are the bearers of that responsibility</a:t>
            </a:r>
          </a:p>
          <a:p>
            <a:pPr marL="171450" indent="-171450">
              <a:buFont typeface="Arial" panose="020B0604020202020204" pitchFamily="34" charset="0"/>
              <a:buChar char="•"/>
            </a:pPr>
            <a:r>
              <a:rPr lang="en-US" baseline="0" smtClean="0"/>
              <a:t>as </a:t>
            </a:r>
            <a:r>
              <a:rPr lang="en-US" baseline="0" dirty="0" smtClean="0"/>
              <a:t>we go through the day today pay attention to when we do this well and where we could improve- not necessarily speakers, but concepts, planning, and reference docs. Our speakers will cover topics at a wide range of geographic and temporal scales, allowing us to see this theme permeate a variety of work.</a:t>
            </a:r>
          </a:p>
          <a:p>
            <a:endParaRPr lang="en-US" dirty="0"/>
          </a:p>
        </p:txBody>
      </p:sp>
      <p:sp>
        <p:nvSpPr>
          <p:cNvPr id="4" name="Slide Number Placeholder 3"/>
          <p:cNvSpPr>
            <a:spLocks noGrp="1"/>
          </p:cNvSpPr>
          <p:nvPr>
            <p:ph type="sldNum" sz="quarter" idx="10"/>
          </p:nvPr>
        </p:nvSpPr>
        <p:spPr/>
        <p:txBody>
          <a:bodyPr/>
          <a:lstStyle/>
          <a:p>
            <a:fld id="{7A6C1E24-A6A6-47B7-8C67-71A365548C5E}" type="slidenum">
              <a:rPr lang="en-US" smtClean="0"/>
              <a:t>10</a:t>
            </a:fld>
            <a:endParaRPr lang="en-US"/>
          </a:p>
        </p:txBody>
      </p:sp>
    </p:spTree>
    <p:extLst>
      <p:ext uri="{BB962C8B-B14F-4D97-AF65-F5344CB8AC3E}">
        <p14:creationId xmlns:p14="http://schemas.microsoft.com/office/powerpoint/2010/main" val="308651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Before we can talk about what we can do with it, let’s talk about what it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However, even within this definition, there’s a lot of room for interpretation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What is natural?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Debate over appropriate time period and spatial extent used to define natural variation.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Are impacts of Native American’s considered natural?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And, when is the point in time when systems were relatively unaffected by people?</a:t>
            </a:r>
          </a:p>
        </p:txBody>
      </p:sp>
      <p:sp>
        <p:nvSpPr>
          <p:cNvPr id="4" name="Slide Number Placeholder 3"/>
          <p:cNvSpPr>
            <a:spLocks noGrp="1"/>
          </p:cNvSpPr>
          <p:nvPr>
            <p:ph type="sldNum" sz="quarter" idx="10"/>
          </p:nvPr>
        </p:nvSpPr>
        <p:spPr/>
        <p:txBody>
          <a:bodyPr/>
          <a:lstStyle/>
          <a:p>
            <a:fld id="{7A6C1E24-A6A6-47B7-8C67-71A365548C5E}" type="slidenum">
              <a:rPr lang="en-US" smtClean="0"/>
              <a:t>2</a:t>
            </a:fld>
            <a:endParaRPr lang="en-US"/>
          </a:p>
        </p:txBody>
      </p:sp>
    </p:spTree>
    <p:extLst>
      <p:ext uri="{BB962C8B-B14F-4D97-AF65-F5344CB8AC3E}">
        <p14:creationId xmlns:p14="http://schemas.microsoft.com/office/powerpoint/2010/main" val="139763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Used interchangeably,</a:t>
            </a:r>
            <a:r>
              <a:rPr lang="en-US" baseline="0" dirty="0" smtClean="0">
                <a:latin typeface="Arial" panose="020B0604020202020204" pitchFamily="34" charset="0"/>
                <a:cs typeface="Arial" panose="020B0604020202020204" pitchFamily="34" charset="0"/>
              </a:rPr>
              <a:t> however HRV specifically refers to the past, where NRV could include present or future conditions, but for the most part, these two are used interchangeably, and NRV is referring to the past. In this presentation, I use them interchangeably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FRV is obviously referring to </a:t>
            </a:r>
            <a:r>
              <a:rPr lang="en-US" sz="2200" dirty="0" smtClean="0">
                <a:effectLst>
                  <a:glow rad="254000">
                    <a:schemeClr val="bg1">
                      <a:alpha val="90000"/>
                    </a:schemeClr>
                  </a:glow>
                </a:effectLst>
                <a:latin typeface="Arial" panose="020B0604020202020204" pitchFamily="34" charset="0"/>
                <a:cs typeface="Arial" panose="020B0604020202020204" pitchFamily="34" charset="0"/>
              </a:rPr>
              <a:t>estimated range of some ecological condition or process that may occur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smtClean="0">
                <a:effectLst>
                  <a:glow rad="254000">
                    <a:schemeClr val="bg1">
                      <a:alpha val="90000"/>
                    </a:schemeClr>
                  </a:glow>
                </a:effectLst>
                <a:latin typeface="Arial" panose="020B0604020202020204" pitchFamily="34" charset="0"/>
                <a:cs typeface="Arial" panose="020B0604020202020204" pitchFamily="34" charset="0"/>
              </a:rPr>
              <a:t>Especially relevant when the effects of anthropogenic stressors (e.g., climate change, </a:t>
            </a:r>
            <a:r>
              <a:rPr lang="en-US" sz="2200" dirty="0" err="1" smtClean="0">
                <a:effectLst>
                  <a:glow rad="254000">
                    <a:schemeClr val="bg1">
                      <a:alpha val="90000"/>
                    </a:schemeClr>
                  </a:glow>
                </a:effectLst>
                <a:latin typeface="Arial" panose="020B0604020202020204" pitchFamily="34" charset="0"/>
                <a:cs typeface="Arial" panose="020B0604020202020204" pitchFamily="34" charset="0"/>
              </a:rPr>
              <a:t>invasives</a:t>
            </a:r>
            <a:r>
              <a:rPr lang="en-US" sz="2200" dirty="0" smtClean="0">
                <a:effectLst>
                  <a:glow rad="254000">
                    <a:schemeClr val="bg1">
                      <a:alpha val="90000"/>
                    </a:schemeClr>
                  </a:glow>
                </a:effectLst>
                <a:latin typeface="Arial" panose="020B0604020202020204" pitchFamily="34" charset="0"/>
                <a:cs typeface="Arial" panose="020B0604020202020204" pitchFamily="34" charset="0"/>
              </a:rPr>
              <a:t>, development) are high and thus likely to move the system away from its HRV.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We also hear phrases</a:t>
            </a:r>
            <a:r>
              <a:rPr lang="en-US" baseline="0" dirty="0" smtClean="0">
                <a:latin typeface="Arial" panose="020B0604020202020204" pitchFamily="34" charset="0"/>
                <a:cs typeface="Arial" panose="020B0604020202020204" pitchFamily="34" charset="0"/>
              </a:rPr>
              <a:t> like “current natural range of variability” or “future natural range of variability”.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 Inconsistent usage of these terminologies makes it very difficult for to keep track of each others’ thoughts. Even harder for cooperators, the public, or anyone reading one of our planning documents.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A6C1E24-A6A6-47B7-8C67-71A365548C5E}" type="slidenum">
              <a:rPr lang="en-US" smtClean="0"/>
              <a:t>3</a:t>
            </a:fld>
            <a:endParaRPr lang="en-US"/>
          </a:p>
        </p:txBody>
      </p:sp>
    </p:spTree>
    <p:extLst>
      <p:ext uri="{BB962C8B-B14F-4D97-AF65-F5344CB8AC3E}">
        <p14:creationId xmlns:p14="http://schemas.microsoft.com/office/powerpoint/2010/main" val="47474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Slide where really drill home need for precise language, Multiple ways you can describe state in a planning document</a:t>
            </a:r>
          </a:p>
          <a:p>
            <a:pPr marL="171450" indent="-171450">
              <a:buFont typeface="Arial" panose="020B0604020202020204" pitchFamily="34" charset="0"/>
              <a:buChar char="•"/>
            </a:pPr>
            <a:r>
              <a:rPr lang="en-US" baseline="0" dirty="0" smtClean="0"/>
              <a:t>Really what we are talking about is the Past, Present, and Future</a:t>
            </a:r>
          </a:p>
          <a:p>
            <a:pPr marL="171450" indent="-171450">
              <a:buFont typeface="Arial" panose="020B0604020202020204" pitchFamily="34" charset="0"/>
              <a:buChar char="•"/>
            </a:pPr>
            <a:r>
              <a:rPr lang="en-US" baseline="0" dirty="0" smtClean="0"/>
              <a:t>However, there are numerous ways to label this…</a:t>
            </a:r>
          </a:p>
          <a:p>
            <a:pPr marL="0" indent="0">
              <a:buFont typeface="Arial" panose="020B0604020202020204" pitchFamily="34" charset="0"/>
              <a:buNone/>
            </a:pPr>
            <a:r>
              <a:rPr lang="en-US" baseline="0" dirty="0" smtClean="0"/>
              <a:t>Read Boxes</a:t>
            </a:r>
          </a:p>
          <a:p>
            <a:pPr marL="171450" indent="-171450">
              <a:buFont typeface="Arial" panose="020B0604020202020204" pitchFamily="34" charset="0"/>
              <a:buChar char="•"/>
            </a:pPr>
            <a:r>
              <a:rPr lang="en-US" baseline="0" dirty="0" smtClean="0"/>
              <a:t>The </a:t>
            </a:r>
            <a:r>
              <a:rPr lang="en-US" sz="1200" b="0" i="0" kern="1200" dirty="0" smtClean="0">
                <a:solidFill>
                  <a:schemeClr val="tx1"/>
                </a:solidFill>
                <a:effectLst/>
                <a:latin typeface="+mn-lt"/>
                <a:ea typeface="+mn-ea"/>
                <a:cs typeface="+mn-cs"/>
              </a:rPr>
              <a:t>meaning of each of these is relative and situational.</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more precise and clear one's use of language becomes, the fewer the number of possible interpretations for a message.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And, frankly, the more likely your argument will stand up in court in</a:t>
            </a:r>
            <a:r>
              <a:rPr lang="en-US" sz="1200" b="0" i="0" kern="1200" baseline="0" dirty="0" smtClean="0">
                <a:solidFill>
                  <a:schemeClr val="tx1"/>
                </a:solidFill>
                <a:effectLst/>
                <a:latin typeface="+mn-lt"/>
                <a:ea typeface="+mn-ea"/>
                <a:cs typeface="+mn-cs"/>
              </a:rPr>
              <a:t> the case of litigation. </a:t>
            </a:r>
          </a:p>
          <a:p>
            <a:pPr marL="171450" indent="-171450">
              <a:buFont typeface="Arial" panose="020B0604020202020204" pitchFamily="34" charset="0"/>
              <a:buChar char="•"/>
            </a:pPr>
            <a:r>
              <a:rPr lang="en-US" baseline="0" dirty="0" smtClean="0"/>
              <a:t>We have all these different terms, so let’s find a way to use them for clarity rather than confusion. </a:t>
            </a: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Pick a term, define it, and use it consistently</a:t>
            </a:r>
          </a:p>
        </p:txBody>
      </p:sp>
      <p:sp>
        <p:nvSpPr>
          <p:cNvPr id="4" name="Slide Number Placeholder 3"/>
          <p:cNvSpPr>
            <a:spLocks noGrp="1"/>
          </p:cNvSpPr>
          <p:nvPr>
            <p:ph type="sldNum" sz="quarter" idx="10"/>
          </p:nvPr>
        </p:nvSpPr>
        <p:spPr/>
        <p:txBody>
          <a:bodyPr/>
          <a:lstStyle/>
          <a:p>
            <a:fld id="{7A6C1E24-A6A6-47B7-8C67-71A365548C5E}" type="slidenum">
              <a:rPr lang="en-US" smtClean="0"/>
              <a:t>4</a:t>
            </a:fld>
            <a:endParaRPr lang="en-US"/>
          </a:p>
        </p:txBody>
      </p:sp>
    </p:spTree>
    <p:extLst>
      <p:ext uri="{BB962C8B-B14F-4D97-AF65-F5344CB8AC3E}">
        <p14:creationId xmlns:p14="http://schemas.microsoft.com/office/powerpoint/2010/main" val="1193906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Current agency direction relies heavily on HRV and current departure concepts in defining target conditions for everything from timber harvest to wilderness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addition 2012 Planning</a:t>
            </a:r>
            <a:r>
              <a:rPr lang="en-US" baseline="0" dirty="0" smtClean="0"/>
              <a:t> Rule uses ROV terminology.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Important that we understand it and use it appropriately.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Also important to acknowledge that it’s potentially not even </a:t>
            </a:r>
            <a:r>
              <a:rPr lang="en-US" dirty="0" smtClean="0"/>
              <a:t>possible to re-create</a:t>
            </a:r>
            <a:r>
              <a:rPr lang="en-US" baseline="0" dirty="0" smtClean="0"/>
              <a:t> reference conditions</a:t>
            </a:r>
            <a:r>
              <a:rPr lang="en-US" dirty="0" smtClean="0"/>
              <a:t>, given the climatic, cultural, and ecological changes.</a:t>
            </a:r>
            <a:r>
              <a:rPr lang="en-US"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May or may not be accept</a:t>
            </a:r>
            <a:r>
              <a:rPr lang="en-US" dirty="0" smtClean="0"/>
              <a:t>able socially, economically, or politically.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While DFC of restoration work looks to NRV, other</a:t>
            </a:r>
            <a:r>
              <a:rPr lang="en-US" baseline="0" dirty="0" smtClean="0"/>
              <a:t> types of forest management that focus on social, economic, or specific species or habitat goals may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glow rad="254000">
                    <a:schemeClr val="bg1">
                      <a:alpha val="80000"/>
                    </a:schemeClr>
                  </a:glow>
                </a:effectLst>
                <a:latin typeface="Arial" panose="020B0604020202020204" pitchFamily="34" charset="0"/>
                <a:cs typeface="Arial" panose="020B0604020202020204" pitchFamily="34" charset="0"/>
              </a:rPr>
              <a:t>Use of HRV and current departure </a:t>
            </a:r>
            <a:r>
              <a:rPr lang="en-US" b="1" dirty="0" smtClean="0">
                <a:solidFill>
                  <a:schemeClr val="bg1"/>
                </a:solidFill>
                <a:effectLst>
                  <a:glow rad="254000">
                    <a:srgbClr val="00B050">
                      <a:alpha val="80000"/>
                    </a:srgbClr>
                  </a:glow>
                </a:effectLst>
                <a:latin typeface="Arial" panose="020B0604020202020204" pitchFamily="34" charset="0"/>
                <a:cs typeface="Arial" panose="020B0604020202020204" pitchFamily="34" charset="0"/>
              </a:rPr>
              <a:t>does not </a:t>
            </a:r>
            <a:r>
              <a:rPr lang="en-US" dirty="0" smtClean="0">
                <a:effectLst>
                  <a:glow rad="254000">
                    <a:schemeClr val="bg1">
                      <a:alpha val="80000"/>
                    </a:schemeClr>
                  </a:glow>
                </a:effectLst>
                <a:latin typeface="Arial" panose="020B0604020202020204" pitchFamily="34" charset="0"/>
                <a:cs typeface="Arial" panose="020B0604020202020204" pitchFamily="34" charset="0"/>
              </a:rPr>
              <a:t>suggest that our management goal </a:t>
            </a:r>
            <a:r>
              <a:rPr lang="en-US" i="1" dirty="0" smtClean="0">
                <a:effectLst>
                  <a:glow rad="254000">
                    <a:schemeClr val="bg1">
                      <a:alpha val="80000"/>
                    </a:schemeClr>
                  </a:glow>
                </a:effectLst>
                <a:latin typeface="Arial" panose="020B0604020202020204" pitchFamily="34" charset="0"/>
                <a:cs typeface="Arial" panose="020B0604020202020204" pitchFamily="34" charset="0"/>
              </a:rPr>
              <a:t>should be </a:t>
            </a:r>
            <a:r>
              <a:rPr lang="en-US" dirty="0" smtClean="0">
                <a:effectLst>
                  <a:glow rad="254000">
                    <a:schemeClr val="bg1">
                      <a:alpha val="80000"/>
                    </a:schemeClr>
                  </a:glow>
                </a:effectLst>
                <a:latin typeface="Arial" panose="020B0604020202020204" pitchFamily="34" charset="0"/>
                <a:cs typeface="Arial" panose="020B0604020202020204" pitchFamily="34" charset="0"/>
              </a:rPr>
              <a:t>to re-create all of the ecological conditions of the reference period or that conditions during the reference period were preferable.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glow rad="254000">
                    <a:schemeClr val="bg1">
                      <a:alpha val="80000"/>
                    </a:schemeClr>
                  </a:glow>
                </a:effectLst>
                <a:latin typeface="Arial" panose="020B0604020202020204" pitchFamily="34" charset="0"/>
                <a:cs typeface="Arial" panose="020B0604020202020204" pitchFamily="34" charset="0"/>
              </a:rPr>
              <a:t>When we do use one of these terms, it’s important to state if we</a:t>
            </a:r>
            <a:r>
              <a:rPr lang="en-US" baseline="0" dirty="0" smtClean="0">
                <a:effectLst>
                  <a:glow rad="254000">
                    <a:schemeClr val="bg1">
                      <a:alpha val="80000"/>
                    </a:schemeClr>
                  </a:glow>
                </a:effectLst>
                <a:latin typeface="Arial" panose="020B0604020202020204" pitchFamily="34" charset="0"/>
                <a:cs typeface="Arial" panose="020B0604020202020204" pitchFamily="34" charset="0"/>
              </a:rPr>
              <a:t> are using it for context, or because it is one of our objectives.</a:t>
            </a:r>
            <a:endParaRPr lang="en-US" dirty="0" smtClean="0">
              <a:effectLst>
                <a:glow rad="254000">
                  <a:schemeClr val="bg1">
                    <a:alpha val="80000"/>
                  </a:schemeClr>
                </a:glow>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A6C1E24-A6A6-47B7-8C67-71A365548C5E}" type="slidenum">
              <a:rPr lang="en-US" smtClean="0"/>
              <a:t>5</a:t>
            </a:fld>
            <a:endParaRPr lang="en-US"/>
          </a:p>
        </p:txBody>
      </p:sp>
    </p:spTree>
    <p:extLst>
      <p:ext uri="{BB962C8B-B14F-4D97-AF65-F5344CB8AC3E}">
        <p14:creationId xmlns:p14="http://schemas.microsoft.com/office/powerpoint/2010/main" val="146241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Obviously there are some arguments in favor of, and against using ROV in land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some arguments against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don’t have anything unaltered anymore and we’re not suddenly going to stop altering things, so why focus on an unaltered state? May not even be possible to mimic conditions that define the HRV or NRV.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Each point in time and space is unique, so why would we pick one to shoot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Climate patterns are continually changing, why would we manage for a landscape created by past climate?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Justifications for using NRV: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Yields insight into why and how current conditions developed and what changes we might expect in the future</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Not an attempt to mimic processes that occurred on a site long ago</a:t>
            </a:r>
            <a:r>
              <a:rPr lang="en-US" baseline="0" dirty="0" smtClean="0"/>
              <a:t> but </a:t>
            </a:r>
            <a:r>
              <a:rPr lang="en-US" dirty="0" smtClean="0"/>
              <a:t>to improve understanding about the ecological context of an area and the landscape-scale effects of disturbance.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glow rad="254000">
                    <a:schemeClr val="bg1">
                      <a:alpha val="88000"/>
                    </a:schemeClr>
                  </a:glow>
                </a:effectLst>
                <a:latin typeface="Arial" panose="020B0604020202020204" pitchFamily="34" charset="0"/>
                <a:cs typeface="Arial" panose="020B0604020202020204" pitchFamily="34" charset="0"/>
              </a:rPr>
              <a:t>Helps prescribe future conditions that are more relevant, variable, and ecologically sustainable.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glow rad="254000">
                  <a:schemeClr val="bg1">
                    <a:alpha val="80000"/>
                  </a:schemeClr>
                </a:glow>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glow rad="254000">
                  <a:schemeClr val="bg1">
                    <a:alpha val="80000"/>
                  </a:schemeClr>
                </a:glow>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A6C1E24-A6A6-47B7-8C67-71A365548C5E}" type="slidenum">
              <a:rPr lang="en-US" smtClean="0"/>
              <a:t>6</a:t>
            </a:fld>
            <a:endParaRPr lang="en-US"/>
          </a:p>
        </p:txBody>
      </p:sp>
    </p:spTree>
    <p:extLst>
      <p:ext uri="{BB962C8B-B14F-4D97-AF65-F5344CB8AC3E}">
        <p14:creationId xmlns:p14="http://schemas.microsoft.com/office/powerpoint/2010/main" val="270324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Those</a:t>
            </a:r>
            <a:r>
              <a:rPr lang="en-US" baseline="0" dirty="0" smtClean="0">
                <a:latin typeface="Arial" panose="020B0604020202020204" pitchFamily="34" charset="0"/>
                <a:cs typeface="Arial" panose="020B0604020202020204" pitchFamily="34" charset="0"/>
              </a:rPr>
              <a:t> arguments against using ROV NRV for land management planning are based on some acknowledged limitations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More often than not, we have a lack of site specific data and rely on e</a:t>
            </a:r>
            <a:r>
              <a:rPr lang="en-US" dirty="0" smtClean="0">
                <a:latin typeface="Arial" panose="020B0604020202020204" pitchFamily="34" charset="0"/>
                <a:cs typeface="Arial" panose="020B0604020202020204" pitchFamily="34" charset="0"/>
              </a:rPr>
              <a:t>xtrapolation from other areas and expert opinion to fill knowledge gaps.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Insufficient temporal depth of data precludes reconstruction of historical conditions for a sufficiently long reference period to capture variability or projection of future conditions.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Lack of information about spatial variability resulting from a lack of confidence in spatial configuration and severity of historical disturbances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The take home here is that </a:t>
            </a:r>
            <a:r>
              <a:rPr lang="en-US" dirty="0" smtClean="0"/>
              <a:t>ROV must be interpreted within the scope and limitations of the information sources. And,</a:t>
            </a:r>
            <a:r>
              <a:rPr lang="en-US" baseline="0" dirty="0" smtClean="0"/>
              <a:t> the scope and limitations of those data sources should be stated anytime we want to use ROV for planning purposes</a:t>
            </a:r>
            <a:endParaRPr lang="en-US" dirty="0" smtClean="0"/>
          </a:p>
          <a:p>
            <a:endParaRPr lang="en-US" dirty="0"/>
          </a:p>
        </p:txBody>
      </p:sp>
      <p:sp>
        <p:nvSpPr>
          <p:cNvPr id="4" name="Slide Number Placeholder 3"/>
          <p:cNvSpPr>
            <a:spLocks noGrp="1"/>
          </p:cNvSpPr>
          <p:nvPr>
            <p:ph type="sldNum" sz="quarter" idx="10"/>
          </p:nvPr>
        </p:nvSpPr>
        <p:spPr/>
        <p:txBody>
          <a:bodyPr/>
          <a:lstStyle/>
          <a:p>
            <a:fld id="{7A6C1E24-A6A6-47B7-8C67-71A365548C5E}" type="slidenum">
              <a:rPr lang="en-US" smtClean="0"/>
              <a:t>7</a:t>
            </a:fld>
            <a:endParaRPr lang="en-US"/>
          </a:p>
        </p:txBody>
      </p:sp>
    </p:spTree>
    <p:extLst>
      <p:ext uri="{BB962C8B-B14F-4D97-AF65-F5344CB8AC3E}">
        <p14:creationId xmlns:p14="http://schemas.microsoft.com/office/powerpoint/2010/main" val="182169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contrast, ROV has some noteworthy strengths</a:t>
            </a:r>
          </a:p>
          <a:p>
            <a:pPr marL="171450" indent="-171450">
              <a:buFont typeface="Arial" panose="020B0604020202020204" pitchFamily="34" charset="0"/>
              <a:buChar char="•"/>
            </a:pPr>
            <a:r>
              <a:rPr lang="en-US" dirty="0" smtClean="0"/>
              <a:t>Using all of the data sources</a:t>
            </a:r>
            <a:r>
              <a:rPr lang="en-US" baseline="0" dirty="0" smtClean="0"/>
              <a:t> available to us for a defined landscape can give great insight into vegetation patterns of the past, and the disturbance and climate patterns that created them</a:t>
            </a:r>
          </a:p>
          <a:p>
            <a:pPr marL="171450" indent="-171450">
              <a:buFont typeface="Arial" panose="020B0604020202020204" pitchFamily="34" charset="0"/>
              <a:buChar char="•"/>
            </a:pPr>
            <a:r>
              <a:rPr lang="en-US" baseline="0" dirty="0" smtClean="0"/>
              <a:t>From this, we can estimate how departed we are from a reference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And finally, </a:t>
            </a:r>
            <a:r>
              <a:rPr lang="en-US" dirty="0" smtClean="0">
                <a:effectLst>
                  <a:glow rad="254000">
                    <a:schemeClr val="bg1">
                      <a:alpha val="90000"/>
                    </a:schemeClr>
                  </a:glow>
                </a:effectLst>
                <a:latin typeface="Arial" panose="020B0604020202020204" pitchFamily="34" charset="0"/>
                <a:cs typeface="Arial" panose="020B0604020202020204" pitchFamily="34" charset="0"/>
              </a:rPr>
              <a:t>HRV is our best understanding at present of what works and what might be sustainable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A6C1E24-A6A6-47B7-8C67-71A365548C5E}" type="slidenum">
              <a:rPr lang="en-US" smtClean="0"/>
              <a:t>8</a:t>
            </a:fld>
            <a:endParaRPr lang="en-US"/>
          </a:p>
        </p:txBody>
      </p:sp>
    </p:spTree>
    <p:extLst>
      <p:ext uri="{BB962C8B-B14F-4D97-AF65-F5344CB8AC3E}">
        <p14:creationId xmlns:p14="http://schemas.microsoft.com/office/powerpoint/2010/main" val="341619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sz="1200" b="1" dirty="0" smtClean="0">
                <a:effectLst>
                  <a:glow rad="254000">
                    <a:schemeClr val="bg1">
                      <a:alpha val="90000"/>
                    </a:schemeClr>
                  </a:glow>
                </a:effectLst>
                <a:latin typeface="Arial" panose="020B0604020202020204" pitchFamily="34" charset="0"/>
                <a:cs typeface="Arial" panose="020B0604020202020204" pitchFamily="34" charset="0"/>
              </a:rPr>
              <a:t>NRV</a:t>
            </a:r>
            <a:r>
              <a:rPr lang="en-US" sz="1200" dirty="0" smtClean="0">
                <a:effectLst>
                  <a:glow rad="254000">
                    <a:schemeClr val="bg1">
                      <a:alpha val="90000"/>
                    </a:schemeClr>
                  </a:glow>
                </a:effectLst>
                <a:latin typeface="Arial" panose="020B0604020202020204" pitchFamily="34" charset="0"/>
                <a:cs typeface="Arial" panose="020B0604020202020204" pitchFamily="34" charset="0"/>
              </a:rPr>
              <a:t>- Ecological conditions, and the spatial and temporal variation in these conditions, that are relatively unaffected by people, within a period of time and geographical area appropriate to an expressed goal. </a:t>
            </a:r>
            <a:r>
              <a:rPr lang="en-US" dirty="0" smtClean="0"/>
              <a:t>Often a historical time period</a:t>
            </a:r>
            <a:r>
              <a:rPr lang="en-US" baseline="0" dirty="0" smtClean="0"/>
              <a:t> but doesn’t have to be. It can also refer to current or potential future conditions.</a:t>
            </a:r>
            <a:endParaRPr lang="en-US" sz="1200" dirty="0" smtClean="0">
              <a:effectLst>
                <a:glow rad="254000">
                  <a:schemeClr val="bg1">
                    <a:alpha val="90000"/>
                  </a:schemeClr>
                </a:glow>
              </a:effectLst>
              <a:latin typeface="Arial" panose="020B0604020202020204" pitchFamily="34" charset="0"/>
              <a:cs typeface="Arial" panose="020B0604020202020204" pitchFamily="34" charset="0"/>
            </a:endParaRPr>
          </a:p>
          <a:p>
            <a:pPr marL="171450" indent="-171450">
              <a:spcBef>
                <a:spcPts val="2400"/>
              </a:spcBef>
              <a:spcAft>
                <a:spcPts val="2400"/>
              </a:spcAft>
              <a:buFont typeface="Arial" panose="020B0604020202020204" pitchFamily="34" charset="0"/>
              <a:buChar char="•"/>
            </a:pPr>
            <a:r>
              <a:rPr lang="en-US" sz="1200" b="1" dirty="0" smtClean="0">
                <a:effectLst>
                  <a:glow rad="254000">
                    <a:schemeClr val="bg1">
                      <a:alpha val="90000"/>
                    </a:schemeClr>
                  </a:glow>
                </a:effectLst>
                <a:latin typeface="Arial" panose="020B0604020202020204" pitchFamily="34" charset="0"/>
                <a:cs typeface="Arial" panose="020B0604020202020204" pitchFamily="34" charset="0"/>
              </a:rPr>
              <a:t>HRV</a:t>
            </a:r>
            <a:r>
              <a:rPr lang="en-US" sz="1200" dirty="0" smtClean="0">
                <a:effectLst>
                  <a:glow rad="254000">
                    <a:schemeClr val="bg1">
                      <a:alpha val="90000"/>
                    </a:schemeClr>
                  </a:glow>
                </a:effectLst>
                <a:latin typeface="Arial" panose="020B0604020202020204" pitchFamily="34" charset="0"/>
                <a:cs typeface="Arial" panose="020B0604020202020204" pitchFamily="34" charset="0"/>
              </a:rPr>
              <a:t>- Simply NRV when the reference period is prior to what defines current conditions, often pre-European settlement</a:t>
            </a:r>
          </a:p>
          <a:p>
            <a:pPr marL="171450" indent="-171450">
              <a:spcBef>
                <a:spcPts val="2400"/>
              </a:spcBef>
              <a:spcAft>
                <a:spcPts val="2400"/>
              </a:spcAft>
              <a:buFont typeface="Arial" panose="020B0604020202020204" pitchFamily="34" charset="0"/>
              <a:buChar char="•"/>
            </a:pPr>
            <a:r>
              <a:rPr lang="en-US" sz="1200" b="1" dirty="0" smtClean="0">
                <a:effectLst>
                  <a:glow rad="254000">
                    <a:schemeClr val="bg1">
                      <a:alpha val="90000"/>
                    </a:schemeClr>
                  </a:glow>
                </a:effectLst>
                <a:latin typeface="Arial" panose="020B0604020202020204" pitchFamily="34" charset="0"/>
                <a:cs typeface="Arial" panose="020B0604020202020204" pitchFamily="34" charset="0"/>
              </a:rPr>
              <a:t>FRV-</a:t>
            </a:r>
            <a:r>
              <a:rPr lang="en-US" sz="1200" b="0" dirty="0" smtClean="0">
                <a:effectLst>
                  <a:glow rad="254000">
                    <a:schemeClr val="bg1">
                      <a:alpha val="90000"/>
                    </a:schemeClr>
                  </a:glow>
                </a:effectLst>
                <a:latin typeface="Arial" panose="020B0604020202020204" pitchFamily="34" charset="0"/>
                <a:cs typeface="Arial" panose="020B0604020202020204" pitchFamily="34" charset="0"/>
              </a:rPr>
              <a:t> Estimated range of some ecological condition or process that may occur in the future,</a:t>
            </a:r>
            <a:r>
              <a:rPr lang="en-US" sz="1200" b="0" baseline="0" dirty="0" smtClean="0">
                <a:effectLst>
                  <a:glow rad="254000">
                    <a:schemeClr val="bg1">
                      <a:alpha val="90000"/>
                    </a:schemeClr>
                  </a:glow>
                </a:effectLst>
                <a:latin typeface="Arial" panose="020B0604020202020204" pitchFamily="34" charset="0"/>
                <a:cs typeface="Arial" panose="020B0604020202020204" pitchFamily="34" charset="0"/>
              </a:rPr>
              <a:t> and consideration of FRV is especially relevant when the effects of anthropogenic stressors are high</a:t>
            </a:r>
            <a:endParaRPr lang="en-US" b="1" baseline="0" dirty="0" smtClean="0"/>
          </a:p>
          <a:p>
            <a:pPr marL="171450" indent="-171450">
              <a:buFont typeface="Arial" panose="020B0604020202020204" pitchFamily="34" charset="0"/>
              <a:buChar char="•"/>
            </a:pPr>
            <a:r>
              <a:rPr lang="en-US" b="1" baseline="0" dirty="0" smtClean="0"/>
              <a:t>Idea of using FRV rather than HRV is gaining popularity, because of climate change, human development, invasive </a:t>
            </a:r>
            <a:r>
              <a:rPr lang="en-US" b="1" baseline="0" dirty="0" err="1" smtClean="0"/>
              <a:t>spp</a:t>
            </a:r>
            <a:r>
              <a:rPr lang="en-US" b="1" baseline="0" dirty="0" smtClean="0"/>
              <a:t>, fire </a:t>
            </a:r>
            <a:r>
              <a:rPr lang="en-US" b="1" baseline="0" dirty="0" err="1" smtClean="0"/>
              <a:t>supressiuon</a:t>
            </a:r>
            <a:r>
              <a:rPr lang="en-US" b="1" baseline="0" dirty="0" smtClean="0"/>
              <a:t>… but we have to be cautious because there’s even less certainty in estimating future ranges than in estimating past ranges. </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7A6C1E24-A6A6-47B7-8C67-71A365548C5E}" type="slidenum">
              <a:rPr lang="en-US" smtClean="0"/>
              <a:t>9</a:t>
            </a:fld>
            <a:endParaRPr lang="en-US"/>
          </a:p>
        </p:txBody>
      </p:sp>
    </p:spTree>
    <p:extLst>
      <p:ext uri="{BB962C8B-B14F-4D97-AF65-F5344CB8AC3E}">
        <p14:creationId xmlns:p14="http://schemas.microsoft.com/office/powerpoint/2010/main" val="214647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32AEFA-049D-4071-BD0E-46421E72466C}"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D119-8FE7-47B4-800C-7F1A3D33310B}" type="slidenum">
              <a:rPr lang="en-US" smtClean="0"/>
              <a:t>‹#›</a:t>
            </a:fld>
            <a:endParaRPr lang="en-US"/>
          </a:p>
        </p:txBody>
      </p:sp>
    </p:spTree>
    <p:extLst>
      <p:ext uri="{BB962C8B-B14F-4D97-AF65-F5344CB8AC3E}">
        <p14:creationId xmlns:p14="http://schemas.microsoft.com/office/powerpoint/2010/main" val="366853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32AEFA-049D-4071-BD0E-46421E72466C}"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D119-8FE7-47B4-800C-7F1A3D33310B}" type="slidenum">
              <a:rPr lang="en-US" smtClean="0"/>
              <a:t>‹#›</a:t>
            </a:fld>
            <a:endParaRPr lang="en-US"/>
          </a:p>
        </p:txBody>
      </p:sp>
    </p:spTree>
    <p:extLst>
      <p:ext uri="{BB962C8B-B14F-4D97-AF65-F5344CB8AC3E}">
        <p14:creationId xmlns:p14="http://schemas.microsoft.com/office/powerpoint/2010/main" val="229653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32AEFA-049D-4071-BD0E-46421E72466C}"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D119-8FE7-47B4-800C-7F1A3D33310B}" type="slidenum">
              <a:rPr lang="en-US" smtClean="0"/>
              <a:t>‹#›</a:t>
            </a:fld>
            <a:endParaRPr lang="en-US"/>
          </a:p>
        </p:txBody>
      </p:sp>
    </p:spTree>
    <p:extLst>
      <p:ext uri="{BB962C8B-B14F-4D97-AF65-F5344CB8AC3E}">
        <p14:creationId xmlns:p14="http://schemas.microsoft.com/office/powerpoint/2010/main" val="251905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32AEFA-049D-4071-BD0E-46421E72466C}"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D119-8FE7-47B4-800C-7F1A3D33310B}" type="slidenum">
              <a:rPr lang="en-US" smtClean="0"/>
              <a:t>‹#›</a:t>
            </a:fld>
            <a:endParaRPr lang="en-US"/>
          </a:p>
        </p:txBody>
      </p:sp>
    </p:spTree>
    <p:extLst>
      <p:ext uri="{BB962C8B-B14F-4D97-AF65-F5344CB8AC3E}">
        <p14:creationId xmlns:p14="http://schemas.microsoft.com/office/powerpoint/2010/main" val="343938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2AEFA-049D-4071-BD0E-46421E72466C}"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D119-8FE7-47B4-800C-7F1A3D33310B}" type="slidenum">
              <a:rPr lang="en-US" smtClean="0"/>
              <a:t>‹#›</a:t>
            </a:fld>
            <a:endParaRPr lang="en-US"/>
          </a:p>
        </p:txBody>
      </p:sp>
    </p:spTree>
    <p:extLst>
      <p:ext uri="{BB962C8B-B14F-4D97-AF65-F5344CB8AC3E}">
        <p14:creationId xmlns:p14="http://schemas.microsoft.com/office/powerpoint/2010/main" val="161687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32AEFA-049D-4071-BD0E-46421E72466C}"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D119-8FE7-47B4-800C-7F1A3D33310B}" type="slidenum">
              <a:rPr lang="en-US" smtClean="0"/>
              <a:t>‹#›</a:t>
            </a:fld>
            <a:endParaRPr lang="en-US"/>
          </a:p>
        </p:txBody>
      </p:sp>
    </p:spTree>
    <p:extLst>
      <p:ext uri="{BB962C8B-B14F-4D97-AF65-F5344CB8AC3E}">
        <p14:creationId xmlns:p14="http://schemas.microsoft.com/office/powerpoint/2010/main" val="370192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32AEFA-049D-4071-BD0E-46421E72466C}"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3D119-8FE7-47B4-800C-7F1A3D33310B}" type="slidenum">
              <a:rPr lang="en-US" smtClean="0"/>
              <a:t>‹#›</a:t>
            </a:fld>
            <a:endParaRPr lang="en-US"/>
          </a:p>
        </p:txBody>
      </p:sp>
    </p:spTree>
    <p:extLst>
      <p:ext uri="{BB962C8B-B14F-4D97-AF65-F5344CB8AC3E}">
        <p14:creationId xmlns:p14="http://schemas.microsoft.com/office/powerpoint/2010/main" val="54284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32AEFA-049D-4071-BD0E-46421E72466C}"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3D119-8FE7-47B4-800C-7F1A3D33310B}" type="slidenum">
              <a:rPr lang="en-US" smtClean="0"/>
              <a:t>‹#›</a:t>
            </a:fld>
            <a:endParaRPr lang="en-US"/>
          </a:p>
        </p:txBody>
      </p:sp>
    </p:spTree>
    <p:extLst>
      <p:ext uri="{BB962C8B-B14F-4D97-AF65-F5344CB8AC3E}">
        <p14:creationId xmlns:p14="http://schemas.microsoft.com/office/powerpoint/2010/main" val="16744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2AEFA-049D-4071-BD0E-46421E72466C}"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3D119-8FE7-47B4-800C-7F1A3D33310B}" type="slidenum">
              <a:rPr lang="en-US" smtClean="0"/>
              <a:t>‹#›</a:t>
            </a:fld>
            <a:endParaRPr lang="en-US"/>
          </a:p>
        </p:txBody>
      </p:sp>
    </p:spTree>
    <p:extLst>
      <p:ext uri="{BB962C8B-B14F-4D97-AF65-F5344CB8AC3E}">
        <p14:creationId xmlns:p14="http://schemas.microsoft.com/office/powerpoint/2010/main" val="41896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2AEFA-049D-4071-BD0E-46421E72466C}"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D119-8FE7-47B4-800C-7F1A3D33310B}" type="slidenum">
              <a:rPr lang="en-US" smtClean="0"/>
              <a:t>‹#›</a:t>
            </a:fld>
            <a:endParaRPr lang="en-US"/>
          </a:p>
        </p:txBody>
      </p:sp>
    </p:spTree>
    <p:extLst>
      <p:ext uri="{BB962C8B-B14F-4D97-AF65-F5344CB8AC3E}">
        <p14:creationId xmlns:p14="http://schemas.microsoft.com/office/powerpoint/2010/main" val="406225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2AEFA-049D-4071-BD0E-46421E72466C}"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D119-8FE7-47B4-800C-7F1A3D33310B}" type="slidenum">
              <a:rPr lang="en-US" smtClean="0"/>
              <a:t>‹#›</a:t>
            </a:fld>
            <a:endParaRPr lang="en-US"/>
          </a:p>
        </p:txBody>
      </p:sp>
    </p:spTree>
    <p:extLst>
      <p:ext uri="{BB962C8B-B14F-4D97-AF65-F5344CB8AC3E}">
        <p14:creationId xmlns:p14="http://schemas.microsoft.com/office/powerpoint/2010/main" val="90218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2AEFA-049D-4071-BD0E-46421E72466C}" type="datetimeFigureOut">
              <a:rPr lang="en-US" smtClean="0"/>
              <a:t>11/27/2019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3D119-8FE7-47B4-800C-7F1A3D33310B}" type="slidenum">
              <a:rPr lang="en-US" smtClean="0"/>
              <a:t>‹#›</a:t>
            </a:fld>
            <a:endParaRPr lang="en-US"/>
          </a:p>
        </p:txBody>
      </p:sp>
    </p:spTree>
    <p:extLst>
      <p:ext uri="{BB962C8B-B14F-4D97-AF65-F5344CB8AC3E}">
        <p14:creationId xmlns:p14="http://schemas.microsoft.com/office/powerpoint/2010/main" val="3361369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11661" t="13344" r="729" b="31251"/>
          <a:stretch/>
        </p:blipFill>
        <p:spPr>
          <a:xfrm>
            <a:off x="0" y="0"/>
            <a:ext cx="9144000" cy="6847114"/>
          </a:xfrm>
          <a:prstGeom prst="rect">
            <a:avLst/>
          </a:prstGeom>
        </p:spPr>
      </p:pic>
      <p:sp>
        <p:nvSpPr>
          <p:cNvPr id="5" name="TextBox 4"/>
          <p:cNvSpPr txBox="1"/>
          <p:nvPr/>
        </p:nvSpPr>
        <p:spPr>
          <a:xfrm>
            <a:off x="4106636" y="215642"/>
            <a:ext cx="4408714" cy="2308324"/>
          </a:xfrm>
          <a:prstGeom prst="rect">
            <a:avLst/>
          </a:prstGeom>
          <a:noFill/>
        </p:spPr>
        <p:txBody>
          <a:bodyPr wrap="square" rtlCol="0">
            <a:spAutoFit/>
          </a:bodyPr>
          <a:lstStyle/>
          <a:p>
            <a:pPr algn="ctr"/>
            <a:r>
              <a:rPr lang="en-US" sz="4800" b="1" dirty="0" smtClean="0">
                <a:solidFill>
                  <a:schemeClr val="bg1"/>
                </a:solidFill>
                <a:latin typeface="MS Reference Sans Serif" panose="020B0604030504040204" pitchFamily="34" charset="0"/>
              </a:rPr>
              <a:t>Range of Variability </a:t>
            </a:r>
            <a:r>
              <a:rPr lang="en-US" sz="4800" b="1" smtClean="0">
                <a:solidFill>
                  <a:schemeClr val="bg1"/>
                </a:solidFill>
                <a:latin typeface="MS Reference Sans Serif" panose="020B0604030504040204" pitchFamily="34" charset="0"/>
              </a:rPr>
              <a:t>in Planning</a:t>
            </a:r>
            <a:endParaRPr lang="en-US" sz="4800" b="1" dirty="0" smtClean="0">
              <a:solidFill>
                <a:schemeClr val="bg1"/>
              </a:solidFill>
              <a:latin typeface="MS Reference Sans Serif" panose="020B0604030504040204" pitchFamily="34" charset="0"/>
            </a:endParaRPr>
          </a:p>
        </p:txBody>
      </p:sp>
      <p:sp>
        <p:nvSpPr>
          <p:cNvPr id="6" name="TextBox 5"/>
          <p:cNvSpPr txBox="1"/>
          <p:nvPr/>
        </p:nvSpPr>
        <p:spPr>
          <a:xfrm>
            <a:off x="-76200" y="4539344"/>
            <a:ext cx="8907236" cy="1692771"/>
          </a:xfrm>
          <a:prstGeom prst="rect">
            <a:avLst/>
          </a:prstGeom>
          <a:noFill/>
        </p:spPr>
        <p:txBody>
          <a:bodyPr wrap="square" rtlCol="0">
            <a:spAutoFit/>
          </a:bodyPr>
          <a:lstStyle/>
          <a:p>
            <a:pPr algn="r"/>
            <a:r>
              <a:rPr lang="en-US" sz="2800" dirty="0">
                <a:solidFill>
                  <a:schemeClr val="bg1"/>
                </a:solidFill>
                <a:latin typeface="MS Reference Sans Serif" panose="020B0604030504040204" pitchFamily="34" charset="0"/>
              </a:rPr>
              <a:t>Summer Kemp-Jennings, Area </a:t>
            </a:r>
            <a:r>
              <a:rPr lang="en-US" sz="2800" dirty="0" smtClean="0">
                <a:solidFill>
                  <a:schemeClr val="bg1"/>
                </a:solidFill>
                <a:latin typeface="MS Reference Sans Serif" panose="020B0604030504040204" pitchFamily="34" charset="0"/>
              </a:rPr>
              <a:t>Ecologist</a:t>
            </a:r>
          </a:p>
          <a:p>
            <a:pPr algn="r"/>
            <a:r>
              <a:rPr lang="en-US" sz="2800" dirty="0" smtClean="0">
                <a:solidFill>
                  <a:schemeClr val="bg1"/>
                </a:solidFill>
                <a:latin typeface="MS Reference Sans Serif" panose="020B0604030504040204" pitchFamily="34" charset="0"/>
              </a:rPr>
              <a:t>Jessica Hudec, Area Ecologist</a:t>
            </a:r>
          </a:p>
          <a:p>
            <a:pPr algn="r"/>
            <a:endParaRPr lang="en-US" sz="2800" dirty="0">
              <a:solidFill>
                <a:schemeClr val="bg1"/>
              </a:solidFill>
              <a:latin typeface="MS Reference Sans Serif" panose="020B0604030504040204" pitchFamily="34" charset="0"/>
            </a:endParaRPr>
          </a:p>
          <a:p>
            <a:pPr algn="r"/>
            <a:r>
              <a:rPr lang="en-US" sz="2000" dirty="0" smtClean="0">
                <a:solidFill>
                  <a:schemeClr val="bg1"/>
                </a:solidFill>
                <a:latin typeface="MS Reference Sans Serif" panose="020B0604030504040204" pitchFamily="34" charset="0"/>
              </a:rPr>
              <a:t>November 2019</a:t>
            </a:r>
          </a:p>
        </p:txBody>
      </p:sp>
    </p:spTree>
    <p:extLst>
      <p:ext uri="{BB962C8B-B14F-4D97-AF65-F5344CB8AC3E}">
        <p14:creationId xmlns:p14="http://schemas.microsoft.com/office/powerpoint/2010/main" val="2271060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5563"/>
            <a:ext cx="7886700" cy="4732476"/>
          </a:xfrm>
        </p:spPr>
        <p:txBody>
          <a:bodyPr>
            <a:normAutofit/>
          </a:bodyPr>
          <a:lstStyle/>
          <a:p>
            <a:pPr marL="0" indent="0">
              <a:spcBef>
                <a:spcPts val="0"/>
              </a:spcBef>
              <a:buNone/>
            </a:pPr>
            <a:r>
              <a:rPr lang="en-US" dirty="0">
                <a:effectLst>
                  <a:glow rad="254000">
                    <a:schemeClr val="bg1">
                      <a:alpha val="90000"/>
                    </a:schemeClr>
                  </a:glow>
                </a:effectLst>
                <a:latin typeface="Arial" panose="020B0604020202020204" pitchFamily="34" charset="0"/>
                <a:cs typeface="Arial" panose="020B0604020202020204" pitchFamily="34" charset="0"/>
              </a:rPr>
              <a:t>Appropriate use </a:t>
            </a:r>
            <a:r>
              <a:rPr lang="en-US" dirty="0" smtClean="0">
                <a:effectLst>
                  <a:glow rad="254000">
                    <a:schemeClr val="bg1">
                      <a:alpha val="90000"/>
                    </a:schemeClr>
                  </a:glow>
                </a:effectLst>
                <a:latin typeface="Arial" panose="020B0604020202020204" pitchFamily="34" charset="0"/>
                <a:cs typeface="Arial" panose="020B0604020202020204" pitchFamily="34" charset="0"/>
              </a:rPr>
              <a:t>of these terms depends </a:t>
            </a:r>
            <a:r>
              <a:rPr lang="en-US" dirty="0">
                <a:effectLst>
                  <a:glow rad="254000">
                    <a:schemeClr val="bg1">
                      <a:alpha val="90000"/>
                    </a:schemeClr>
                  </a:glow>
                </a:effectLst>
                <a:latin typeface="Arial" panose="020B0604020202020204" pitchFamily="34" charset="0"/>
                <a:cs typeface="Arial" panose="020B0604020202020204" pitchFamily="34" charset="0"/>
              </a:rPr>
              <a:t>on the situation. </a:t>
            </a:r>
            <a:endParaRPr lang="en-US" dirty="0" smtClean="0">
              <a:effectLst>
                <a:glow rad="254000">
                  <a:schemeClr val="bg1">
                    <a:alpha val="90000"/>
                  </a:schemeClr>
                </a:glow>
              </a:effectLst>
              <a:latin typeface="Arial" panose="020B0604020202020204" pitchFamily="34" charset="0"/>
              <a:cs typeface="Arial" panose="020B0604020202020204" pitchFamily="34" charset="0"/>
            </a:endParaRPr>
          </a:p>
          <a:p>
            <a:pPr marL="0" indent="0">
              <a:spcBef>
                <a:spcPts val="0"/>
              </a:spcBef>
              <a:buNone/>
            </a:pPr>
            <a:endParaRPr lang="en-US" dirty="0">
              <a:effectLst>
                <a:glow rad="254000">
                  <a:schemeClr val="bg1">
                    <a:alpha val="90000"/>
                  </a:schemeClr>
                </a:glow>
              </a:effectLst>
              <a:latin typeface="Arial" panose="020B0604020202020204" pitchFamily="34" charset="0"/>
              <a:cs typeface="Arial" panose="020B0604020202020204" pitchFamily="34" charset="0"/>
            </a:endParaRPr>
          </a:p>
          <a:p>
            <a:pPr marL="0" indent="0">
              <a:spcBef>
                <a:spcPts val="0"/>
              </a:spcBef>
              <a:buNone/>
            </a:pPr>
            <a:r>
              <a:rPr lang="en-US" dirty="0" smtClean="0">
                <a:effectLst>
                  <a:glow rad="254000">
                    <a:schemeClr val="bg1">
                      <a:alpha val="90000"/>
                    </a:schemeClr>
                  </a:glow>
                </a:effectLst>
                <a:latin typeface="Arial" panose="020B0604020202020204" pitchFamily="34" charset="0"/>
                <a:cs typeface="Arial" panose="020B0604020202020204" pitchFamily="34" charset="0"/>
              </a:rPr>
              <a:t>Define these terms when </a:t>
            </a:r>
            <a:r>
              <a:rPr lang="en-US" dirty="0">
                <a:effectLst>
                  <a:glow rad="254000">
                    <a:schemeClr val="bg1">
                      <a:alpha val="90000"/>
                    </a:schemeClr>
                  </a:glow>
                </a:effectLst>
                <a:latin typeface="Arial" panose="020B0604020202020204" pitchFamily="34" charset="0"/>
                <a:cs typeface="Arial" panose="020B0604020202020204" pitchFamily="34" charset="0"/>
              </a:rPr>
              <a:t>using them and state the assumptions and limitations.</a:t>
            </a:r>
          </a:p>
          <a:p>
            <a:pPr marL="0" indent="0">
              <a:spcBef>
                <a:spcPts val="0"/>
              </a:spcBef>
              <a:buNone/>
            </a:pPr>
            <a:endParaRPr lang="en-US" dirty="0">
              <a:effectLst>
                <a:glow rad="254000">
                  <a:schemeClr val="bg1">
                    <a:alpha val="90000"/>
                  </a:schemeClr>
                </a:glow>
              </a:effectLst>
              <a:latin typeface="Arial" panose="020B0604020202020204" pitchFamily="34" charset="0"/>
              <a:cs typeface="Arial" panose="020B0604020202020204" pitchFamily="34" charset="0"/>
            </a:endParaRPr>
          </a:p>
          <a:p>
            <a:pPr marL="0" indent="0">
              <a:spcBef>
                <a:spcPts val="0"/>
              </a:spcBef>
              <a:buNone/>
            </a:pPr>
            <a:r>
              <a:rPr lang="en-US" dirty="0">
                <a:effectLst>
                  <a:glow rad="254000">
                    <a:schemeClr val="bg1">
                      <a:alpha val="90000"/>
                    </a:schemeClr>
                  </a:glow>
                </a:effectLst>
                <a:latin typeface="Arial" panose="020B0604020202020204" pitchFamily="34" charset="0"/>
                <a:cs typeface="Arial" panose="020B0604020202020204" pitchFamily="34" charset="0"/>
              </a:rPr>
              <a:t>Make sure associated terms are </a:t>
            </a:r>
            <a:r>
              <a:rPr lang="en-US" dirty="0" smtClean="0">
                <a:effectLst>
                  <a:glow rad="254000">
                    <a:schemeClr val="bg1">
                      <a:alpha val="90000"/>
                    </a:schemeClr>
                  </a:glow>
                </a:effectLst>
                <a:latin typeface="Arial" panose="020B0604020202020204" pitchFamily="34" charset="0"/>
                <a:cs typeface="Arial" panose="020B0604020202020204" pitchFamily="34" charset="0"/>
              </a:rPr>
              <a:t>also </a:t>
            </a:r>
          </a:p>
          <a:p>
            <a:pPr marL="0" indent="0">
              <a:spcBef>
                <a:spcPts val="0"/>
              </a:spcBef>
              <a:buNone/>
            </a:pPr>
            <a:r>
              <a:rPr lang="en-US" dirty="0" smtClean="0">
                <a:effectLst>
                  <a:glow rad="254000">
                    <a:schemeClr val="bg1">
                      <a:alpha val="90000"/>
                    </a:schemeClr>
                  </a:glow>
                </a:effectLst>
                <a:latin typeface="Arial" panose="020B0604020202020204" pitchFamily="34" charset="0"/>
                <a:cs typeface="Arial" panose="020B0604020202020204" pitchFamily="34" charset="0"/>
              </a:rPr>
              <a:t>used </a:t>
            </a:r>
            <a:r>
              <a:rPr lang="en-US" dirty="0">
                <a:effectLst>
                  <a:glow rad="254000">
                    <a:schemeClr val="bg1">
                      <a:alpha val="90000"/>
                    </a:schemeClr>
                  </a:glow>
                </a:effectLst>
                <a:latin typeface="Arial" panose="020B0604020202020204" pitchFamily="34" charset="0"/>
                <a:cs typeface="Arial" panose="020B0604020202020204" pitchFamily="34" charset="0"/>
              </a:rPr>
              <a:t>appropriately to limit confusion </a:t>
            </a:r>
            <a:endParaRPr lang="en-US" dirty="0" smtClean="0">
              <a:effectLst>
                <a:glow rad="254000">
                  <a:schemeClr val="bg1">
                    <a:alpha val="90000"/>
                  </a:schemeClr>
                </a:glow>
              </a:effectLst>
              <a:latin typeface="Arial" panose="020B0604020202020204" pitchFamily="34" charset="0"/>
              <a:cs typeface="Arial" panose="020B0604020202020204" pitchFamily="34" charset="0"/>
            </a:endParaRPr>
          </a:p>
          <a:p>
            <a:pPr marL="0" indent="0">
              <a:spcBef>
                <a:spcPts val="0"/>
              </a:spcBef>
              <a:buNone/>
            </a:pPr>
            <a:r>
              <a:rPr lang="en-US" dirty="0" smtClean="0">
                <a:effectLst>
                  <a:glow rad="254000">
                    <a:schemeClr val="bg1">
                      <a:alpha val="90000"/>
                    </a:schemeClr>
                  </a:glow>
                </a:effectLst>
                <a:latin typeface="Arial" panose="020B0604020202020204" pitchFamily="34" charset="0"/>
                <a:cs typeface="Arial" panose="020B0604020202020204" pitchFamily="34" charset="0"/>
              </a:rPr>
              <a:t>(</a:t>
            </a:r>
            <a:r>
              <a:rPr lang="en-US" dirty="0">
                <a:effectLst>
                  <a:glow rad="254000">
                    <a:schemeClr val="bg1">
                      <a:alpha val="90000"/>
                    </a:schemeClr>
                  </a:glow>
                </a:effectLst>
                <a:latin typeface="Arial" panose="020B0604020202020204" pitchFamily="34" charset="0"/>
                <a:cs typeface="Arial" panose="020B0604020202020204" pitchFamily="34" charset="0"/>
              </a:rPr>
              <a:t>e.g. restoration, resistance, resilience).</a:t>
            </a:r>
          </a:p>
          <a:p>
            <a:endParaRPr lang="en-US" dirty="0">
              <a:effectLst>
                <a:glow rad="254000">
                  <a:schemeClr val="bg1">
                    <a:alpha val="90000"/>
                  </a:schemeClr>
                </a:glow>
              </a:effectLst>
            </a:endParaRPr>
          </a:p>
        </p:txBody>
      </p:sp>
      <p:sp>
        <p:nvSpPr>
          <p:cNvPr id="4" name="Title 1"/>
          <p:cNvSpPr>
            <a:spLocks noGrp="1"/>
          </p:cNvSpPr>
          <p:nvPr>
            <p:ph type="title"/>
          </p:nvPr>
        </p:nvSpPr>
        <p:spPr>
          <a:xfrm>
            <a:off x="628650" y="0"/>
            <a:ext cx="7886700" cy="1325563"/>
          </a:xfrm>
        </p:spPr>
        <p:txBody>
          <a:bodyPr>
            <a:normAutofit/>
          </a:bodyPr>
          <a:lstStyle/>
          <a:p>
            <a:pPr algn="ctr"/>
            <a:r>
              <a:rPr lang="en-US" sz="4800" dirty="0" smtClean="0">
                <a:effectLst>
                  <a:glow rad="254000">
                    <a:schemeClr val="bg1">
                      <a:alpha val="80000"/>
                    </a:schemeClr>
                  </a:glow>
                </a:effectLst>
                <a:latin typeface="Arial Black" panose="020B0A04020102020204" pitchFamily="34" charset="0"/>
              </a:rPr>
              <a:t>Review</a:t>
            </a:r>
            <a:endParaRPr lang="en-US" sz="4800" dirty="0">
              <a:effectLst>
                <a:glow rad="254000">
                  <a:schemeClr val="bg1">
                    <a:alpha val="80000"/>
                  </a:schemeClr>
                </a:glow>
              </a:effectLst>
              <a:latin typeface="Arial Black" panose="020B0A04020102020204" pitchFamily="34" charset="0"/>
            </a:endParaRPr>
          </a:p>
        </p:txBody>
      </p:sp>
      <p:pic>
        <p:nvPicPr>
          <p:cNvPr id="7" name="Picture 6"/>
          <p:cNvPicPr>
            <a:picLocks noChangeAspect="1"/>
          </p:cNvPicPr>
          <p:nvPr/>
        </p:nvPicPr>
        <p:blipFill rotWithShape="1">
          <a:blip r:embed="rId4"/>
          <a:srcRect l="10642" t="9629" r="52705" b="1536"/>
          <a:stretch/>
        </p:blipFill>
        <p:spPr>
          <a:xfrm>
            <a:off x="7182736" y="4128052"/>
            <a:ext cx="1802238" cy="2729948"/>
          </a:xfrm>
          <a:prstGeom prst="rect">
            <a:avLst/>
          </a:prstGeom>
        </p:spPr>
      </p:pic>
    </p:spTree>
    <p:extLst>
      <p:ext uri="{BB962C8B-B14F-4D97-AF65-F5344CB8AC3E}">
        <p14:creationId xmlns:p14="http://schemas.microsoft.com/office/powerpoint/2010/main" val="390366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2146" y="192848"/>
            <a:ext cx="7886700" cy="1325563"/>
          </a:xfrm>
          <a:effectLst>
            <a:glow rad="254000">
              <a:schemeClr val="bg1"/>
            </a:glow>
          </a:effectLst>
        </p:spPr>
        <p:txBody>
          <a:bodyPr>
            <a:normAutofit/>
          </a:bodyPr>
          <a:lstStyle/>
          <a:p>
            <a:pPr algn="ctr"/>
            <a:r>
              <a:rPr lang="en-US" sz="4800" dirty="0" smtClean="0">
                <a:effectLst>
                  <a:glow rad="254000">
                    <a:schemeClr val="bg1">
                      <a:alpha val="80000"/>
                    </a:schemeClr>
                  </a:glow>
                </a:effectLst>
                <a:latin typeface="Arial Black" panose="020B0A04020102020204" pitchFamily="34" charset="0"/>
              </a:rPr>
              <a:t>What is NRV?</a:t>
            </a:r>
            <a:endParaRPr lang="en-US" sz="4800" dirty="0">
              <a:effectLst>
                <a:glow rad="254000">
                  <a:schemeClr val="bg1">
                    <a:alpha val="80000"/>
                  </a:schemeClr>
                </a:glow>
              </a:effectLst>
              <a:latin typeface="Arial Black" panose="020B0A04020102020204" pitchFamily="34" charset="0"/>
            </a:endParaRPr>
          </a:p>
        </p:txBody>
      </p:sp>
      <p:sp>
        <p:nvSpPr>
          <p:cNvPr id="3" name="Content Placeholder 2"/>
          <p:cNvSpPr>
            <a:spLocks noGrp="1"/>
          </p:cNvSpPr>
          <p:nvPr>
            <p:ph idx="1"/>
          </p:nvPr>
        </p:nvSpPr>
        <p:spPr>
          <a:xfrm>
            <a:off x="602146" y="1518411"/>
            <a:ext cx="7998515" cy="4723362"/>
          </a:xfrm>
        </p:spPr>
        <p:txBody>
          <a:bodyPr>
            <a:normAutofit/>
          </a:bodyPr>
          <a:lstStyle/>
          <a:p>
            <a:pPr marL="0" indent="0">
              <a:spcBef>
                <a:spcPts val="0"/>
              </a:spcBef>
              <a:buNone/>
            </a:pPr>
            <a:r>
              <a:rPr lang="en-US" dirty="0" smtClean="0">
                <a:effectLst>
                  <a:glow rad="254000">
                    <a:schemeClr val="bg1">
                      <a:alpha val="80000"/>
                    </a:schemeClr>
                  </a:glow>
                </a:effectLst>
                <a:latin typeface="Arial" panose="020B0604020202020204" pitchFamily="34" charset="0"/>
                <a:cs typeface="Arial" panose="020B0604020202020204" pitchFamily="34" charset="0"/>
              </a:rPr>
              <a:t>Natural range of variability (NRV) refers to “the </a:t>
            </a:r>
            <a:r>
              <a:rPr lang="en-US" dirty="0">
                <a:solidFill>
                  <a:schemeClr val="bg1"/>
                </a:solidFill>
                <a:effectLst>
                  <a:glow rad="254000">
                    <a:schemeClr val="accent1">
                      <a:lumMod val="75000"/>
                      <a:alpha val="80000"/>
                    </a:schemeClr>
                  </a:glow>
                </a:effectLst>
                <a:latin typeface="Arial" panose="020B0604020202020204" pitchFamily="34" charset="0"/>
                <a:cs typeface="Arial" panose="020B0604020202020204" pitchFamily="34" charset="0"/>
              </a:rPr>
              <a:t>ecological conditions</a:t>
            </a:r>
            <a:r>
              <a:rPr lang="en-US" dirty="0">
                <a:effectLst>
                  <a:glow rad="254000">
                    <a:schemeClr val="bg1">
                      <a:alpha val="80000"/>
                    </a:schemeClr>
                  </a:glow>
                </a:effectLst>
                <a:latin typeface="Arial" panose="020B0604020202020204" pitchFamily="34" charset="0"/>
                <a:cs typeface="Arial" panose="020B0604020202020204" pitchFamily="34" charset="0"/>
              </a:rPr>
              <a:t>, and the spatial and temporal variation in these conditions, that are relatively </a:t>
            </a:r>
            <a:r>
              <a:rPr lang="en-US" dirty="0">
                <a:solidFill>
                  <a:schemeClr val="bg1"/>
                </a:solidFill>
                <a:effectLst>
                  <a:glow rad="254000">
                    <a:srgbClr val="00B050">
                      <a:alpha val="80000"/>
                    </a:srgbClr>
                  </a:glow>
                </a:effectLst>
                <a:latin typeface="Arial" panose="020B0604020202020204" pitchFamily="34" charset="0"/>
                <a:cs typeface="Arial" panose="020B0604020202020204" pitchFamily="34" charset="0"/>
              </a:rPr>
              <a:t>unaffected by people</a:t>
            </a:r>
            <a:r>
              <a:rPr lang="en-US" dirty="0">
                <a:effectLst>
                  <a:glow rad="254000">
                    <a:schemeClr val="bg1">
                      <a:alpha val="80000"/>
                    </a:schemeClr>
                  </a:glow>
                </a:effectLst>
                <a:latin typeface="Arial" panose="020B0604020202020204" pitchFamily="34" charset="0"/>
                <a:cs typeface="Arial" panose="020B0604020202020204" pitchFamily="34" charset="0"/>
              </a:rPr>
              <a:t>, within a period of time and geographical area appropriate to an expressed goal.” </a:t>
            </a:r>
            <a:endParaRPr lang="en-US" dirty="0" smtClean="0">
              <a:effectLst>
                <a:glow rad="254000">
                  <a:schemeClr val="bg1">
                    <a:alpha val="80000"/>
                  </a:schemeClr>
                </a:glow>
              </a:effectLst>
              <a:latin typeface="Arial" panose="020B0604020202020204" pitchFamily="34" charset="0"/>
              <a:cs typeface="Arial" panose="020B0604020202020204" pitchFamily="34" charset="0"/>
            </a:endParaRPr>
          </a:p>
          <a:p>
            <a:pPr marL="0" indent="0" algn="r">
              <a:buNone/>
            </a:pPr>
            <a:r>
              <a:rPr lang="en-US" sz="2000" dirty="0" smtClean="0">
                <a:effectLst>
                  <a:glow rad="254000">
                    <a:schemeClr val="bg1">
                      <a:alpha val="80000"/>
                    </a:schemeClr>
                  </a:glow>
                </a:effectLst>
                <a:latin typeface="Arial" panose="020B0604020202020204" pitchFamily="34" charset="0"/>
                <a:cs typeface="Arial" panose="020B0604020202020204" pitchFamily="34" charset="0"/>
              </a:rPr>
              <a:t>-</a:t>
            </a:r>
            <a:r>
              <a:rPr lang="en-US" sz="2000" dirty="0" err="1" smtClean="0">
                <a:effectLst>
                  <a:glow rad="254000">
                    <a:schemeClr val="bg1">
                      <a:alpha val="80000"/>
                    </a:schemeClr>
                  </a:glow>
                </a:effectLst>
                <a:latin typeface="Arial" panose="020B0604020202020204" pitchFamily="34" charset="0"/>
                <a:cs typeface="Arial" panose="020B0604020202020204" pitchFamily="34" charset="0"/>
              </a:rPr>
              <a:t>Landres</a:t>
            </a:r>
            <a:r>
              <a:rPr lang="en-US" sz="2000" dirty="0" smtClean="0">
                <a:effectLst>
                  <a:glow rad="254000">
                    <a:schemeClr val="bg1">
                      <a:alpha val="80000"/>
                    </a:schemeClr>
                  </a:glow>
                </a:effectLst>
                <a:latin typeface="Arial" panose="020B0604020202020204" pitchFamily="34" charset="0"/>
                <a:cs typeface="Arial" panose="020B0604020202020204" pitchFamily="34" charset="0"/>
              </a:rPr>
              <a:t> et al. 1999</a:t>
            </a:r>
          </a:p>
          <a:p>
            <a:pPr marL="0" indent="0" algn="r">
              <a:buNone/>
            </a:pPr>
            <a:endParaRPr lang="en-US" sz="2000" dirty="0">
              <a:effectLst>
                <a:glow rad="254000">
                  <a:schemeClr val="bg1">
                    <a:alpha val="8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57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3335"/>
            <a:ext cx="7886700" cy="1225135"/>
          </a:xfrm>
        </p:spPr>
        <p:txBody>
          <a:bodyPr>
            <a:normAutofit/>
          </a:bodyPr>
          <a:lstStyle/>
          <a:p>
            <a:pPr algn="ctr"/>
            <a:r>
              <a:rPr lang="en-US" sz="4800" dirty="0" smtClean="0">
                <a:effectLst>
                  <a:glow rad="254000">
                    <a:schemeClr val="bg1">
                      <a:alpha val="80000"/>
                    </a:schemeClr>
                  </a:glow>
                </a:effectLst>
                <a:latin typeface="Arial Black" panose="020B0A04020102020204" pitchFamily="34" charset="0"/>
              </a:rPr>
              <a:t>HRV and FRV</a:t>
            </a:r>
            <a:endParaRPr lang="en-US" sz="4800" dirty="0">
              <a:effectLst>
                <a:glow rad="254000">
                  <a:schemeClr val="bg1">
                    <a:alpha val="80000"/>
                  </a:schemeClr>
                </a:glow>
              </a:effectLst>
              <a:latin typeface="Arial Black" panose="020B0A04020102020204" pitchFamily="34" charset="0"/>
            </a:endParaRPr>
          </a:p>
        </p:txBody>
      </p:sp>
      <p:sp>
        <p:nvSpPr>
          <p:cNvPr id="3" name="Content Placeholder 2"/>
          <p:cNvSpPr>
            <a:spLocks noGrp="1"/>
          </p:cNvSpPr>
          <p:nvPr>
            <p:ph idx="1"/>
          </p:nvPr>
        </p:nvSpPr>
        <p:spPr>
          <a:xfrm>
            <a:off x="510209" y="1205948"/>
            <a:ext cx="8123582" cy="5221357"/>
          </a:xfrm>
        </p:spPr>
        <p:txBody>
          <a:bodyPr>
            <a:noAutofit/>
          </a:bodyPr>
          <a:lstStyle/>
          <a:p>
            <a:pPr>
              <a:lnSpc>
                <a:spcPct val="80000"/>
              </a:lnSpc>
              <a:spcBef>
                <a:spcPts val="1800"/>
              </a:spcBef>
            </a:pPr>
            <a:r>
              <a:rPr lang="en-US" sz="2600" dirty="0" smtClean="0">
                <a:effectLst>
                  <a:glow rad="254000">
                    <a:schemeClr val="bg1">
                      <a:alpha val="90000"/>
                    </a:schemeClr>
                  </a:glow>
                </a:effectLst>
                <a:latin typeface="Arial" panose="020B0604020202020204" pitchFamily="34" charset="0"/>
                <a:cs typeface="Arial" panose="020B0604020202020204" pitchFamily="34" charset="0"/>
              </a:rPr>
              <a:t>Historical range of variability (HRV): </a:t>
            </a:r>
          </a:p>
          <a:p>
            <a:pPr lvl="1">
              <a:lnSpc>
                <a:spcPct val="80000"/>
              </a:lnSpc>
              <a:spcBef>
                <a:spcPts val="1800"/>
              </a:spcBef>
            </a:pPr>
            <a:r>
              <a:rPr lang="en-US" sz="2200" dirty="0" smtClean="0">
                <a:effectLst>
                  <a:glow rad="254000">
                    <a:schemeClr val="bg1">
                      <a:alpha val="90000"/>
                    </a:schemeClr>
                  </a:glow>
                </a:effectLst>
                <a:latin typeface="Arial" panose="020B0604020202020204" pitchFamily="34" charset="0"/>
                <a:cs typeface="Arial" panose="020B0604020202020204" pitchFamily="34" charset="0"/>
              </a:rPr>
              <a:t>Often used interchangeably with NRV </a:t>
            </a:r>
          </a:p>
          <a:p>
            <a:pPr lvl="1">
              <a:lnSpc>
                <a:spcPct val="80000"/>
              </a:lnSpc>
              <a:spcBef>
                <a:spcPts val="1800"/>
              </a:spcBef>
            </a:pPr>
            <a:r>
              <a:rPr lang="en-US" sz="2200" dirty="0">
                <a:effectLst>
                  <a:glow rad="254000">
                    <a:schemeClr val="bg1">
                      <a:alpha val="90000"/>
                    </a:schemeClr>
                  </a:glow>
                </a:effectLst>
                <a:latin typeface="Arial" panose="020B0604020202020204" pitchFamily="34" charset="0"/>
                <a:cs typeface="Arial" panose="020B0604020202020204" pitchFamily="34" charset="0"/>
              </a:rPr>
              <a:t>S</a:t>
            </a:r>
            <a:r>
              <a:rPr lang="en-US" sz="2200" dirty="0" smtClean="0">
                <a:effectLst>
                  <a:glow rad="254000">
                    <a:schemeClr val="bg1">
                      <a:alpha val="90000"/>
                    </a:schemeClr>
                  </a:glow>
                </a:effectLst>
                <a:latin typeface="Arial" panose="020B0604020202020204" pitchFamily="34" charset="0"/>
                <a:cs typeface="Arial" panose="020B0604020202020204" pitchFamily="34" charset="0"/>
              </a:rPr>
              <a:t>erves </a:t>
            </a:r>
            <a:r>
              <a:rPr lang="en-US" sz="2200" dirty="0">
                <a:effectLst>
                  <a:glow rad="254000">
                    <a:schemeClr val="bg1">
                      <a:alpha val="90000"/>
                    </a:schemeClr>
                  </a:glow>
                </a:effectLst>
                <a:latin typeface="Arial" panose="020B0604020202020204" pitchFamily="34" charset="0"/>
                <a:cs typeface="Arial" panose="020B0604020202020204" pitchFamily="34" charset="0"/>
              </a:rPr>
              <a:t>as a benchmark for comparison with </a:t>
            </a:r>
            <a:r>
              <a:rPr lang="en-US" sz="2200" dirty="0" smtClean="0">
                <a:effectLst>
                  <a:glow rad="254000">
                    <a:schemeClr val="bg1">
                      <a:alpha val="90000"/>
                    </a:schemeClr>
                  </a:glow>
                </a:effectLst>
                <a:latin typeface="Arial" panose="020B0604020202020204" pitchFamily="34" charset="0"/>
                <a:cs typeface="Arial" panose="020B0604020202020204" pitchFamily="34" charset="0"/>
              </a:rPr>
              <a:t>current </a:t>
            </a:r>
            <a:r>
              <a:rPr lang="en-US" sz="2200" dirty="0">
                <a:effectLst>
                  <a:glow rad="254000">
                    <a:schemeClr val="bg1">
                      <a:alpha val="90000"/>
                    </a:schemeClr>
                  </a:glow>
                </a:effectLst>
                <a:latin typeface="Arial" panose="020B0604020202020204" pitchFamily="34" charset="0"/>
                <a:cs typeface="Arial" panose="020B0604020202020204" pitchFamily="34" charset="0"/>
              </a:rPr>
              <a:t>or potential future conditions. </a:t>
            </a:r>
            <a:endParaRPr lang="en-US" sz="2200" dirty="0" smtClean="0">
              <a:effectLst>
                <a:glow rad="254000">
                  <a:schemeClr val="bg1">
                    <a:alpha val="90000"/>
                  </a:schemeClr>
                </a:glow>
              </a:effectLst>
              <a:latin typeface="Arial" panose="020B0604020202020204" pitchFamily="34" charset="0"/>
              <a:cs typeface="Arial" panose="020B0604020202020204" pitchFamily="34" charset="0"/>
            </a:endParaRPr>
          </a:p>
          <a:p>
            <a:pPr>
              <a:lnSpc>
                <a:spcPct val="80000"/>
              </a:lnSpc>
              <a:spcBef>
                <a:spcPts val="1800"/>
              </a:spcBef>
            </a:pPr>
            <a:r>
              <a:rPr lang="en-US" sz="2600" dirty="0" smtClean="0">
                <a:effectLst>
                  <a:glow rad="254000">
                    <a:schemeClr val="bg1">
                      <a:alpha val="90000"/>
                    </a:schemeClr>
                  </a:glow>
                </a:effectLst>
                <a:latin typeface="Arial" panose="020B0604020202020204" pitchFamily="34" charset="0"/>
                <a:cs typeface="Arial" panose="020B0604020202020204" pitchFamily="34" charset="0"/>
              </a:rPr>
              <a:t>Future range </a:t>
            </a:r>
            <a:r>
              <a:rPr lang="en-US" sz="2600" dirty="0">
                <a:effectLst>
                  <a:glow rad="254000">
                    <a:schemeClr val="bg1">
                      <a:alpha val="90000"/>
                    </a:schemeClr>
                  </a:glow>
                </a:effectLst>
                <a:latin typeface="Arial" panose="020B0604020202020204" pitchFamily="34" charset="0"/>
                <a:cs typeface="Arial" panose="020B0604020202020204" pitchFamily="34" charset="0"/>
              </a:rPr>
              <a:t>of </a:t>
            </a:r>
            <a:r>
              <a:rPr lang="en-US" sz="2600" dirty="0" smtClean="0">
                <a:effectLst>
                  <a:glow rad="254000">
                    <a:schemeClr val="bg1">
                      <a:alpha val="90000"/>
                    </a:schemeClr>
                  </a:glow>
                </a:effectLst>
                <a:latin typeface="Arial" panose="020B0604020202020204" pitchFamily="34" charset="0"/>
                <a:cs typeface="Arial" panose="020B0604020202020204" pitchFamily="34" charset="0"/>
              </a:rPr>
              <a:t>variability (FRV):</a:t>
            </a:r>
          </a:p>
          <a:p>
            <a:pPr lvl="1">
              <a:lnSpc>
                <a:spcPct val="80000"/>
              </a:lnSpc>
              <a:spcBef>
                <a:spcPts val="1800"/>
              </a:spcBef>
            </a:pPr>
            <a:r>
              <a:rPr lang="en-US" sz="2200" dirty="0" smtClean="0">
                <a:effectLst>
                  <a:glow rad="254000">
                    <a:schemeClr val="bg1">
                      <a:alpha val="90000"/>
                    </a:schemeClr>
                  </a:glow>
                </a:effectLst>
                <a:latin typeface="Arial" panose="020B0604020202020204" pitchFamily="34" charset="0"/>
                <a:cs typeface="Arial" panose="020B0604020202020204" pitchFamily="34" charset="0"/>
              </a:rPr>
              <a:t> </a:t>
            </a:r>
            <a:r>
              <a:rPr lang="en-US" sz="2200" dirty="0">
                <a:effectLst>
                  <a:glow rad="254000">
                    <a:schemeClr val="bg1">
                      <a:alpha val="90000"/>
                    </a:schemeClr>
                  </a:glow>
                </a:effectLst>
                <a:latin typeface="Arial" panose="020B0604020202020204" pitchFamily="34" charset="0"/>
                <a:cs typeface="Arial" panose="020B0604020202020204" pitchFamily="34" charset="0"/>
              </a:rPr>
              <a:t>F</a:t>
            </a:r>
            <a:r>
              <a:rPr lang="en-US" sz="2200" dirty="0" smtClean="0">
                <a:effectLst>
                  <a:glow rad="254000">
                    <a:schemeClr val="bg1">
                      <a:alpha val="90000"/>
                    </a:schemeClr>
                  </a:glow>
                </a:effectLst>
                <a:latin typeface="Arial" panose="020B0604020202020204" pitchFamily="34" charset="0"/>
                <a:cs typeface="Arial" panose="020B0604020202020204" pitchFamily="34" charset="0"/>
              </a:rPr>
              <a:t>ocuses </a:t>
            </a:r>
            <a:r>
              <a:rPr lang="en-US" sz="2200" dirty="0">
                <a:effectLst>
                  <a:glow rad="254000">
                    <a:schemeClr val="bg1">
                      <a:alpha val="90000"/>
                    </a:schemeClr>
                  </a:glow>
                </a:effectLst>
                <a:latin typeface="Arial" panose="020B0604020202020204" pitchFamily="34" charset="0"/>
                <a:cs typeface="Arial" panose="020B0604020202020204" pitchFamily="34" charset="0"/>
              </a:rPr>
              <a:t>on the estimated range of some ecological condition or process that may occur in the </a:t>
            </a:r>
            <a:r>
              <a:rPr lang="en-US" sz="2200" dirty="0" smtClean="0">
                <a:effectLst>
                  <a:glow rad="254000">
                    <a:schemeClr val="bg1">
                      <a:alpha val="90000"/>
                    </a:schemeClr>
                  </a:glow>
                </a:effectLst>
                <a:latin typeface="Arial" panose="020B0604020202020204" pitchFamily="34" charset="0"/>
                <a:cs typeface="Arial" panose="020B0604020202020204" pitchFamily="34" charset="0"/>
              </a:rPr>
              <a:t>future.</a:t>
            </a:r>
          </a:p>
          <a:p>
            <a:pPr lvl="1">
              <a:lnSpc>
                <a:spcPct val="80000"/>
              </a:lnSpc>
              <a:spcBef>
                <a:spcPts val="1800"/>
              </a:spcBef>
            </a:pPr>
            <a:r>
              <a:rPr lang="en-US" sz="2200" dirty="0">
                <a:effectLst>
                  <a:glow rad="254000">
                    <a:schemeClr val="bg1">
                      <a:alpha val="90000"/>
                    </a:schemeClr>
                  </a:glow>
                </a:effectLst>
                <a:latin typeface="Arial" panose="020B0604020202020204" pitchFamily="34" charset="0"/>
                <a:cs typeface="Arial" panose="020B0604020202020204" pitchFamily="34" charset="0"/>
              </a:rPr>
              <a:t>E</a:t>
            </a:r>
            <a:r>
              <a:rPr lang="en-US" sz="2200" dirty="0" smtClean="0">
                <a:effectLst>
                  <a:glow rad="254000">
                    <a:schemeClr val="bg1">
                      <a:alpha val="90000"/>
                    </a:schemeClr>
                  </a:glow>
                </a:effectLst>
                <a:latin typeface="Arial" panose="020B0604020202020204" pitchFamily="34" charset="0"/>
                <a:cs typeface="Arial" panose="020B0604020202020204" pitchFamily="34" charset="0"/>
              </a:rPr>
              <a:t>specially </a:t>
            </a:r>
            <a:r>
              <a:rPr lang="en-US" sz="2200" dirty="0">
                <a:effectLst>
                  <a:glow rad="254000">
                    <a:schemeClr val="bg1">
                      <a:alpha val="90000"/>
                    </a:schemeClr>
                  </a:glow>
                </a:effectLst>
                <a:latin typeface="Arial" panose="020B0604020202020204" pitchFamily="34" charset="0"/>
                <a:cs typeface="Arial" panose="020B0604020202020204" pitchFamily="34" charset="0"/>
              </a:rPr>
              <a:t>relevant when the effects of anthropogenic stressors (e.g., climate change, </a:t>
            </a:r>
            <a:r>
              <a:rPr lang="en-US" sz="2200" dirty="0" err="1">
                <a:effectLst>
                  <a:glow rad="254000">
                    <a:schemeClr val="bg1">
                      <a:alpha val="90000"/>
                    </a:schemeClr>
                  </a:glow>
                </a:effectLst>
                <a:latin typeface="Arial" panose="020B0604020202020204" pitchFamily="34" charset="0"/>
                <a:cs typeface="Arial" panose="020B0604020202020204" pitchFamily="34" charset="0"/>
              </a:rPr>
              <a:t>invasives</a:t>
            </a:r>
            <a:r>
              <a:rPr lang="en-US" sz="2200" dirty="0">
                <a:effectLst>
                  <a:glow rad="254000">
                    <a:schemeClr val="bg1">
                      <a:alpha val="90000"/>
                    </a:schemeClr>
                  </a:glow>
                </a:effectLst>
                <a:latin typeface="Arial" panose="020B0604020202020204" pitchFamily="34" charset="0"/>
                <a:cs typeface="Arial" panose="020B0604020202020204" pitchFamily="34" charset="0"/>
              </a:rPr>
              <a:t>, development) are high and thus likely to move the system away from its HRV</a:t>
            </a:r>
            <a:r>
              <a:rPr lang="en-US" sz="2200" dirty="0" smtClean="0">
                <a:effectLst>
                  <a:glow rad="254000">
                    <a:schemeClr val="bg1">
                      <a:alpha val="90000"/>
                    </a:schemeClr>
                  </a:glow>
                </a:effectLst>
                <a:latin typeface="Arial" panose="020B0604020202020204" pitchFamily="34" charset="0"/>
                <a:cs typeface="Arial" panose="020B0604020202020204" pitchFamily="34" charset="0"/>
              </a:rPr>
              <a:t>.</a:t>
            </a:r>
          </a:p>
          <a:p>
            <a:pPr marL="0" indent="0">
              <a:spcBef>
                <a:spcPts val="0"/>
              </a:spcBef>
              <a:buNone/>
            </a:pPr>
            <a:endParaRPr lang="en-US" sz="2600" dirty="0" smtClean="0">
              <a:effectLst>
                <a:glow rad="254000">
                  <a:schemeClr val="bg1">
                    <a:alpha val="90000"/>
                  </a:schemeClr>
                </a:glow>
              </a:effectLst>
              <a:latin typeface="Arial" panose="020B0604020202020204" pitchFamily="34" charset="0"/>
              <a:cs typeface="Arial" panose="020B0604020202020204" pitchFamily="34" charset="0"/>
            </a:endParaRPr>
          </a:p>
          <a:p>
            <a:pPr marL="0" indent="0" algn="r">
              <a:lnSpc>
                <a:spcPct val="80000"/>
              </a:lnSpc>
              <a:spcBef>
                <a:spcPts val="0"/>
              </a:spcBef>
              <a:buNone/>
            </a:pPr>
            <a:endParaRPr lang="en-US" sz="2600" i="1" dirty="0" smtClean="0">
              <a:effectLst>
                <a:glow rad="254000">
                  <a:schemeClr val="bg1">
                    <a:alpha val="90000"/>
                  </a:schemeClr>
                </a:glo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a:srcRect b="38952"/>
          <a:stretch/>
        </p:blipFill>
        <p:spPr>
          <a:xfrm>
            <a:off x="386798" y="5386659"/>
            <a:ext cx="1521515" cy="1180740"/>
          </a:xfrm>
          <a:prstGeom prst="rect">
            <a:avLst/>
          </a:prstGeom>
        </p:spPr>
      </p:pic>
    </p:spTree>
    <p:extLst>
      <p:ext uri="{BB962C8B-B14F-4D97-AF65-F5344CB8AC3E}">
        <p14:creationId xmlns:p14="http://schemas.microsoft.com/office/powerpoint/2010/main" val="117867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62643" y="125906"/>
            <a:ext cx="8218714" cy="6732094"/>
          </a:xfrm>
          <a:prstGeom prst="rect">
            <a:avLst/>
          </a:prstGeom>
        </p:spPr>
      </p:pic>
      <p:sp>
        <p:nvSpPr>
          <p:cNvPr id="5" name="TextBox 4"/>
          <p:cNvSpPr txBox="1"/>
          <p:nvPr/>
        </p:nvSpPr>
        <p:spPr>
          <a:xfrm>
            <a:off x="549730" y="461548"/>
            <a:ext cx="4376056" cy="1569660"/>
          </a:xfrm>
          <a:prstGeom prst="rect">
            <a:avLst/>
          </a:prstGeom>
          <a:noFill/>
        </p:spPr>
        <p:txBody>
          <a:bodyPr wrap="square" rtlCol="0">
            <a:spAutoFit/>
          </a:bodyPr>
          <a:lstStyle/>
          <a:p>
            <a:pPr algn="ctr"/>
            <a:r>
              <a:rPr lang="en-US" sz="2400" dirty="0" smtClean="0">
                <a:latin typeface="Arial Black" panose="020B0A04020102020204" pitchFamily="34" charset="0"/>
              </a:rPr>
              <a:t>Historic Condition</a:t>
            </a:r>
          </a:p>
          <a:p>
            <a:pPr algn="ctr"/>
            <a:r>
              <a:rPr lang="en-US" dirty="0" smtClean="0">
                <a:latin typeface="Arial" panose="020B0604020202020204" pitchFamily="34" charset="0"/>
                <a:cs typeface="Arial" panose="020B0604020202020204" pitchFamily="34" charset="0"/>
              </a:rPr>
              <a:t>Reference Condition</a:t>
            </a:r>
          </a:p>
          <a:p>
            <a:pPr algn="ctr"/>
            <a:r>
              <a:rPr lang="en-US" dirty="0" smtClean="0">
                <a:latin typeface="Arial" panose="020B0604020202020204" pitchFamily="34" charset="0"/>
                <a:cs typeface="Arial" panose="020B0604020202020204" pitchFamily="34" charset="0"/>
              </a:rPr>
              <a:t>Pre-settlement Condition</a:t>
            </a:r>
          </a:p>
          <a:p>
            <a:pPr algn="ctr"/>
            <a:r>
              <a:rPr lang="en-US" dirty="0" smtClean="0">
                <a:latin typeface="Arial" panose="020B0604020202020204" pitchFamily="34" charset="0"/>
                <a:cs typeface="Arial" panose="020B0604020202020204" pitchFamily="34" charset="0"/>
              </a:rPr>
              <a:t>Analog Condition</a:t>
            </a:r>
          </a:p>
          <a:p>
            <a:pPr algn="ctr"/>
            <a:r>
              <a:rPr lang="en-US" dirty="0">
                <a:latin typeface="Arial" panose="020B0604020202020204" pitchFamily="34" charset="0"/>
                <a:cs typeface="Arial" panose="020B0604020202020204" pitchFamily="34" charset="0"/>
              </a:rPr>
              <a:t>(Un)Desired </a:t>
            </a:r>
            <a:r>
              <a:rPr lang="en-US" dirty="0" smtClean="0">
                <a:latin typeface="Arial" panose="020B0604020202020204" pitchFamily="34" charset="0"/>
                <a:cs typeface="Arial" panose="020B0604020202020204" pitchFamily="34" charset="0"/>
              </a:rPr>
              <a:t>Condition</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2034270" y="2524598"/>
            <a:ext cx="4376056" cy="1846659"/>
          </a:xfrm>
          <a:prstGeom prst="rect">
            <a:avLst/>
          </a:prstGeom>
          <a:noFill/>
        </p:spPr>
        <p:txBody>
          <a:bodyPr wrap="square" rtlCol="0">
            <a:spAutoFit/>
          </a:bodyPr>
          <a:lstStyle/>
          <a:p>
            <a:pPr algn="ctr"/>
            <a:r>
              <a:rPr lang="en-US" sz="2400" dirty="0" smtClean="0">
                <a:latin typeface="Arial Black" panose="020B0A04020102020204" pitchFamily="34" charset="0"/>
              </a:rPr>
              <a:t>Current Condition</a:t>
            </a:r>
          </a:p>
          <a:p>
            <a:pPr algn="ctr"/>
            <a:r>
              <a:rPr lang="en-US" dirty="0" smtClean="0">
                <a:latin typeface="Arial" panose="020B0604020202020204" pitchFamily="34" charset="0"/>
                <a:cs typeface="Arial" panose="020B0604020202020204" pitchFamily="34" charset="0"/>
              </a:rPr>
              <a:t>Reference Condition</a:t>
            </a:r>
          </a:p>
          <a:p>
            <a:pPr algn="ctr"/>
            <a:r>
              <a:rPr lang="en-US" dirty="0" smtClean="0">
                <a:latin typeface="Arial" panose="020B0604020202020204" pitchFamily="34" charset="0"/>
                <a:cs typeface="Arial" panose="020B0604020202020204" pitchFamily="34" charset="0"/>
              </a:rPr>
              <a:t>Post-settlement Condition</a:t>
            </a:r>
          </a:p>
          <a:p>
            <a:pPr algn="ctr"/>
            <a:r>
              <a:rPr lang="en-US" dirty="0" smtClean="0">
                <a:latin typeface="Arial" panose="020B0604020202020204" pitchFamily="34" charset="0"/>
                <a:cs typeface="Arial" panose="020B0604020202020204" pitchFamily="34" charset="0"/>
              </a:rPr>
              <a:t>Disturbed Condition</a:t>
            </a:r>
          </a:p>
          <a:p>
            <a:pPr algn="ctr"/>
            <a:r>
              <a:rPr lang="en-US" dirty="0">
                <a:latin typeface="Arial" panose="020B0604020202020204" pitchFamily="34" charset="0"/>
                <a:cs typeface="Arial" panose="020B0604020202020204" pitchFamily="34" charset="0"/>
              </a:rPr>
              <a:t>(Un)Desired Condition</a:t>
            </a:r>
          </a:p>
          <a:p>
            <a:pPr algn="ct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4016830" y="4793231"/>
            <a:ext cx="4376056" cy="2123658"/>
          </a:xfrm>
          <a:prstGeom prst="rect">
            <a:avLst/>
          </a:prstGeom>
          <a:noFill/>
        </p:spPr>
        <p:txBody>
          <a:bodyPr wrap="square" rtlCol="0">
            <a:spAutoFit/>
          </a:bodyPr>
          <a:lstStyle/>
          <a:p>
            <a:pPr algn="ctr"/>
            <a:r>
              <a:rPr lang="en-US" sz="2400" dirty="0" smtClean="0">
                <a:latin typeface="Arial Black" panose="020B0A04020102020204" pitchFamily="34" charset="0"/>
              </a:rPr>
              <a:t>Future Condition</a:t>
            </a:r>
          </a:p>
          <a:p>
            <a:pPr algn="ctr"/>
            <a:r>
              <a:rPr lang="en-US" dirty="0" smtClean="0">
                <a:latin typeface="Arial" panose="020B0604020202020204" pitchFamily="34" charset="0"/>
                <a:cs typeface="Arial" panose="020B0604020202020204" pitchFamily="34" charset="0"/>
              </a:rPr>
              <a:t>Disturbed Condition</a:t>
            </a:r>
          </a:p>
          <a:p>
            <a:pPr algn="ctr"/>
            <a:r>
              <a:rPr lang="en-US" dirty="0" smtClean="0">
                <a:latin typeface="Arial" panose="020B0604020202020204" pitchFamily="34" charset="0"/>
                <a:cs typeface="Arial" panose="020B0604020202020204" pitchFamily="34" charset="0"/>
              </a:rPr>
              <a:t>Non-analog Condition</a:t>
            </a:r>
          </a:p>
          <a:p>
            <a:pPr algn="ctr"/>
            <a:r>
              <a:rPr lang="en-US" dirty="0" smtClean="0">
                <a:latin typeface="Arial" panose="020B0604020202020204" pitchFamily="34" charset="0"/>
                <a:cs typeface="Arial" panose="020B0604020202020204" pitchFamily="34" charset="0"/>
              </a:rPr>
              <a:t>Unknown</a:t>
            </a:r>
          </a:p>
          <a:p>
            <a:pPr algn="ctr"/>
            <a:r>
              <a:rPr lang="en-US" dirty="0">
                <a:latin typeface="Arial" panose="020B0604020202020204" pitchFamily="34" charset="0"/>
                <a:cs typeface="Arial" panose="020B0604020202020204" pitchFamily="34" charset="0"/>
              </a:rPr>
              <a:t>(Un)Desired Condition</a:t>
            </a: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18" name="Bent-Up Arrow 17"/>
          <p:cNvSpPr/>
          <p:nvPr/>
        </p:nvSpPr>
        <p:spPr>
          <a:xfrm rot="16200000">
            <a:off x="5609681" y="2021678"/>
            <a:ext cx="4297680" cy="1005840"/>
          </a:xfrm>
          <a:prstGeom prst="bentUpArrow">
            <a:avLst>
              <a:gd name="adj1" fmla="val 25000"/>
              <a:gd name="adj2" fmla="val 261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Bent-Up Arrow 19"/>
          <p:cNvSpPr/>
          <p:nvPr/>
        </p:nvSpPr>
        <p:spPr>
          <a:xfrm rot="16200000">
            <a:off x="6563544" y="3417323"/>
            <a:ext cx="1513114" cy="9688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9200000">
            <a:off x="-176798" y="3528706"/>
            <a:ext cx="4005943" cy="707886"/>
          </a:xfrm>
          <a:prstGeom prst="rect">
            <a:avLst/>
          </a:prstGeom>
          <a:noFill/>
        </p:spPr>
        <p:txBody>
          <a:bodyPr wrap="square" rtlCol="0">
            <a:spAutoFit/>
          </a:bodyPr>
          <a:lstStyle/>
          <a:p>
            <a:r>
              <a:rPr lang="en-US" sz="4000" b="1" dirty="0" smtClean="0">
                <a:ln w="19050">
                  <a:solidFill>
                    <a:srgbClr val="996633"/>
                  </a:solidFill>
                  <a:prstDash val="solid"/>
                </a:ln>
                <a:pattFill prst="ltDnDiag">
                  <a:fgClr>
                    <a:schemeClr val="accent5">
                      <a:lumMod val="60000"/>
                      <a:lumOff val="40000"/>
                    </a:schemeClr>
                  </a:fgClr>
                  <a:bgClr>
                    <a:schemeClr val="bg1"/>
                  </a:bgClr>
                </a:pattFill>
                <a:latin typeface="Arial Black" panose="020B0A04020102020204" pitchFamily="34" charset="0"/>
                <a:cs typeface="Arial" panose="020B0604020202020204" pitchFamily="34" charset="0"/>
              </a:rPr>
              <a:t>Resistance</a:t>
            </a:r>
            <a:endParaRPr lang="en-US" sz="4000" b="1" dirty="0">
              <a:ln w="19050">
                <a:solidFill>
                  <a:srgbClr val="996633"/>
                </a:solidFill>
                <a:prstDash val="solid"/>
              </a:ln>
              <a:pattFill prst="ltDnDiag">
                <a:fgClr>
                  <a:schemeClr val="accent5">
                    <a:lumMod val="60000"/>
                    <a:lumOff val="40000"/>
                  </a:schemeClr>
                </a:fgClr>
                <a:bgClr>
                  <a:schemeClr val="bg1"/>
                </a:bgClr>
              </a:pattFill>
              <a:latin typeface="Arial Black" panose="020B0A04020102020204" pitchFamily="34" charset="0"/>
              <a:cs typeface="Arial" panose="020B0604020202020204" pitchFamily="34" charset="0"/>
            </a:endParaRPr>
          </a:p>
        </p:txBody>
      </p:sp>
      <p:sp>
        <p:nvSpPr>
          <p:cNvPr id="22" name="TextBox 21"/>
          <p:cNvSpPr txBox="1"/>
          <p:nvPr/>
        </p:nvSpPr>
        <p:spPr>
          <a:xfrm rot="19200000">
            <a:off x="4630854" y="606718"/>
            <a:ext cx="4005943" cy="707886"/>
          </a:xfrm>
          <a:prstGeom prst="rect">
            <a:avLst/>
          </a:prstGeom>
          <a:noFill/>
        </p:spPr>
        <p:txBody>
          <a:bodyPr wrap="square" rtlCol="0">
            <a:spAutoFit/>
          </a:bodyPr>
          <a:lstStyle/>
          <a:p>
            <a:r>
              <a:rPr lang="en-US" sz="4000" b="1" dirty="0" smtClean="0">
                <a:ln w="19050">
                  <a:solidFill>
                    <a:srgbClr val="A50021"/>
                  </a:solidFill>
                  <a:prstDash val="solid"/>
                </a:ln>
                <a:pattFill prst="ltDnDiag">
                  <a:fgClr>
                    <a:schemeClr val="accent5">
                      <a:lumMod val="60000"/>
                      <a:lumOff val="40000"/>
                    </a:schemeClr>
                  </a:fgClr>
                  <a:bgClr>
                    <a:schemeClr val="bg1"/>
                  </a:bgClr>
                </a:pattFill>
                <a:latin typeface="Arial Black" panose="020B0A04020102020204" pitchFamily="34" charset="0"/>
                <a:cs typeface="Arial" panose="020B0604020202020204" pitchFamily="34" charset="0"/>
              </a:rPr>
              <a:t>Restoration</a:t>
            </a:r>
            <a:endParaRPr lang="en-US" sz="4000" b="1" dirty="0">
              <a:ln w="19050">
                <a:solidFill>
                  <a:srgbClr val="A50021"/>
                </a:solidFill>
                <a:prstDash val="solid"/>
              </a:ln>
              <a:pattFill prst="ltDnDiag">
                <a:fgClr>
                  <a:schemeClr val="accent5">
                    <a:lumMod val="60000"/>
                    <a:lumOff val="40000"/>
                  </a:schemeClr>
                </a:fgClr>
                <a:bgClr>
                  <a:schemeClr val="bg1"/>
                </a:bgClr>
              </a:pattFill>
              <a:latin typeface="Arial Black" panose="020B0A04020102020204" pitchFamily="34" charset="0"/>
              <a:cs typeface="Arial" panose="020B0604020202020204" pitchFamily="34" charset="0"/>
            </a:endParaRPr>
          </a:p>
        </p:txBody>
      </p:sp>
      <p:sp>
        <p:nvSpPr>
          <p:cNvPr id="23" name="TextBox 22"/>
          <p:cNvSpPr txBox="1"/>
          <p:nvPr/>
        </p:nvSpPr>
        <p:spPr>
          <a:xfrm rot="19200000">
            <a:off x="1793173" y="5012903"/>
            <a:ext cx="4005943" cy="707886"/>
          </a:xfrm>
          <a:prstGeom prst="rect">
            <a:avLst/>
          </a:prstGeom>
          <a:noFill/>
        </p:spPr>
        <p:txBody>
          <a:bodyPr wrap="square" rtlCol="0">
            <a:spAutoFit/>
          </a:bodyPr>
          <a:lstStyle/>
          <a:p>
            <a:r>
              <a:rPr lang="en-US" sz="4000" b="1" dirty="0" smtClean="0">
                <a:ln w="19050">
                  <a:solidFill>
                    <a:schemeClr val="accent5"/>
                  </a:solidFill>
                  <a:prstDash val="solid"/>
                </a:ln>
                <a:pattFill prst="ltDnDiag">
                  <a:fgClr>
                    <a:schemeClr val="accent5">
                      <a:lumMod val="60000"/>
                      <a:lumOff val="40000"/>
                    </a:schemeClr>
                  </a:fgClr>
                  <a:bgClr>
                    <a:schemeClr val="bg1"/>
                  </a:bgClr>
                </a:pattFill>
                <a:latin typeface="Arial Black" panose="020B0A04020102020204" pitchFamily="34" charset="0"/>
                <a:cs typeface="Arial" panose="020B0604020202020204" pitchFamily="34" charset="0"/>
              </a:rPr>
              <a:t>Resilience</a:t>
            </a:r>
            <a:endParaRPr lang="en-US" sz="4000" b="1" dirty="0">
              <a:ln w="19050">
                <a:solidFill>
                  <a:schemeClr val="accent5"/>
                </a:solidFill>
                <a:prstDash val="solid"/>
              </a:ln>
              <a:pattFill prst="ltDnDiag">
                <a:fgClr>
                  <a:schemeClr val="accent5">
                    <a:lumMod val="60000"/>
                    <a:lumOff val="40000"/>
                  </a:schemeClr>
                </a:fgClr>
                <a:bgClr>
                  <a:schemeClr val="bg1"/>
                </a:bgClr>
              </a:patt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178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5286"/>
            <a:ext cx="8547652" cy="1531663"/>
          </a:xfrm>
          <a:effectLst>
            <a:glow rad="254000">
              <a:schemeClr val="bg1">
                <a:alpha val="80000"/>
              </a:schemeClr>
            </a:glow>
          </a:effectLst>
        </p:spPr>
        <p:txBody>
          <a:bodyPr>
            <a:noAutofit/>
          </a:bodyPr>
          <a:lstStyle/>
          <a:p>
            <a:pPr algn="ctr"/>
            <a:r>
              <a:rPr lang="en-US" sz="4800" dirty="0" smtClean="0">
                <a:effectLst>
                  <a:glow rad="330200">
                    <a:schemeClr val="bg1"/>
                  </a:glow>
                </a:effectLst>
                <a:latin typeface="Arial Black" panose="020B0A04020102020204" pitchFamily="34" charset="0"/>
              </a:rPr>
              <a:t>NRV and </a:t>
            </a:r>
            <a:br>
              <a:rPr lang="en-US" sz="4800" dirty="0" smtClean="0">
                <a:effectLst>
                  <a:glow rad="330200">
                    <a:schemeClr val="bg1"/>
                  </a:glow>
                </a:effectLst>
                <a:latin typeface="Arial Black" panose="020B0A04020102020204" pitchFamily="34" charset="0"/>
              </a:rPr>
            </a:br>
            <a:r>
              <a:rPr lang="en-US" sz="4800" dirty="0" smtClean="0">
                <a:effectLst>
                  <a:glow rad="330200">
                    <a:schemeClr val="bg1"/>
                  </a:glow>
                </a:effectLst>
                <a:latin typeface="Arial Black" panose="020B0A04020102020204" pitchFamily="34" charset="0"/>
              </a:rPr>
              <a:t>Land Management</a:t>
            </a:r>
            <a:endParaRPr lang="en-US" sz="4800" dirty="0">
              <a:effectLst>
                <a:glow rad="330200">
                  <a:schemeClr val="bg1"/>
                </a:glow>
              </a:effectLst>
              <a:latin typeface="Arial Black" panose="020B0A04020102020204" pitchFamily="34" charset="0"/>
            </a:endParaRPr>
          </a:p>
        </p:txBody>
      </p:sp>
      <p:sp>
        <p:nvSpPr>
          <p:cNvPr id="3" name="Content Placeholder 2"/>
          <p:cNvSpPr>
            <a:spLocks noGrp="1"/>
          </p:cNvSpPr>
          <p:nvPr>
            <p:ph idx="1"/>
          </p:nvPr>
        </p:nvSpPr>
        <p:spPr>
          <a:xfrm>
            <a:off x="437321" y="1948069"/>
            <a:ext cx="8242853" cy="4373218"/>
          </a:xfrm>
        </p:spPr>
        <p:txBody>
          <a:bodyPr>
            <a:normAutofit lnSpcReduction="10000"/>
          </a:bodyPr>
          <a:lstStyle/>
          <a:p>
            <a:pPr>
              <a:spcAft>
                <a:spcPts val="1200"/>
              </a:spcAft>
            </a:pPr>
            <a:r>
              <a:rPr lang="en-US" sz="3000" dirty="0" smtClean="0">
                <a:effectLst>
                  <a:glow rad="254000">
                    <a:schemeClr val="bg1">
                      <a:alpha val="90000"/>
                    </a:schemeClr>
                  </a:glow>
                </a:effectLst>
                <a:latin typeface="Arial" panose="020B0604020202020204" pitchFamily="34" charset="0"/>
                <a:cs typeface="Arial" panose="020B0604020202020204" pitchFamily="34" charset="0"/>
              </a:rPr>
              <a:t>USFS uses NRV and departure metrics to define management goals.</a:t>
            </a:r>
          </a:p>
          <a:p>
            <a:pPr lvl="1">
              <a:buSzPct val="100000"/>
            </a:pPr>
            <a:r>
              <a:rPr lang="en-US" sz="2800" dirty="0" smtClean="0">
                <a:effectLst>
                  <a:glow rad="254000">
                    <a:schemeClr val="bg1">
                      <a:alpha val="90000"/>
                    </a:schemeClr>
                  </a:glow>
                </a:effectLst>
                <a:latin typeface="Arial" panose="020B0604020202020204" pitchFamily="34" charset="0"/>
                <a:cs typeface="Arial" panose="020B0604020202020204" pitchFamily="34" charset="0"/>
              </a:rPr>
              <a:t>Maintain conditions within NRV. </a:t>
            </a:r>
          </a:p>
          <a:p>
            <a:pPr lvl="1">
              <a:buSzPct val="100000"/>
            </a:pPr>
            <a:r>
              <a:rPr lang="en-US" sz="2800" dirty="0" smtClean="0">
                <a:effectLst>
                  <a:glow rad="254000">
                    <a:schemeClr val="bg1">
                      <a:alpha val="90000"/>
                    </a:schemeClr>
                  </a:glow>
                </a:effectLst>
                <a:latin typeface="Arial" panose="020B0604020202020204" pitchFamily="34" charset="0"/>
                <a:cs typeface="Arial" panose="020B0604020202020204" pitchFamily="34" charset="0"/>
              </a:rPr>
              <a:t>Restore current conditions to reflect NRV. </a:t>
            </a:r>
          </a:p>
          <a:p>
            <a:pPr>
              <a:spcBef>
                <a:spcPts val="3000"/>
              </a:spcBef>
              <a:spcAft>
                <a:spcPts val="1200"/>
              </a:spcAft>
            </a:pPr>
            <a:r>
              <a:rPr lang="en-US" sz="3000" dirty="0" smtClean="0">
                <a:effectLst>
                  <a:glow rad="254000">
                    <a:schemeClr val="bg1">
                      <a:alpha val="90000"/>
                    </a:schemeClr>
                  </a:glow>
                </a:effectLst>
                <a:latin typeface="Arial" panose="020B0604020202020204" pitchFamily="34" charset="0"/>
                <a:cs typeface="Arial" panose="020B0604020202020204" pitchFamily="34" charset="0"/>
              </a:rPr>
              <a:t>Desired future condition (DFC) may </a:t>
            </a:r>
            <a:r>
              <a:rPr lang="en-US" sz="3000" dirty="0">
                <a:effectLst>
                  <a:glow rad="254000">
                    <a:schemeClr val="bg1">
                      <a:alpha val="90000"/>
                    </a:schemeClr>
                  </a:glow>
                </a:effectLst>
                <a:latin typeface="Arial" panose="020B0604020202020204" pitchFamily="34" charset="0"/>
                <a:cs typeface="Arial" panose="020B0604020202020204" pitchFamily="34" charset="0"/>
              </a:rPr>
              <a:t>or may not be equivalent to </a:t>
            </a:r>
            <a:r>
              <a:rPr lang="en-US" sz="3000" dirty="0" smtClean="0">
                <a:effectLst>
                  <a:glow rad="254000">
                    <a:schemeClr val="bg1">
                      <a:alpha val="90000"/>
                    </a:schemeClr>
                  </a:glow>
                </a:effectLst>
                <a:latin typeface="Arial" panose="020B0604020202020204" pitchFamily="34" charset="0"/>
                <a:cs typeface="Arial" panose="020B0604020202020204" pitchFamily="34" charset="0"/>
              </a:rPr>
              <a:t>historic conditions, current conditions, or within NRV.</a:t>
            </a:r>
          </a:p>
          <a:p>
            <a:pPr lvl="1"/>
            <a:r>
              <a:rPr lang="en-US" sz="2800" dirty="0">
                <a:effectLst>
                  <a:glow rad="254000">
                    <a:schemeClr val="bg1">
                      <a:alpha val="90000"/>
                    </a:schemeClr>
                  </a:glow>
                </a:effectLst>
                <a:latin typeface="Arial" panose="020B0604020202020204" pitchFamily="34" charset="0"/>
                <a:cs typeface="Arial" panose="020B0604020202020204" pitchFamily="34" charset="0"/>
              </a:rPr>
              <a:t>Is DFC ecologically and socially acceptable?</a:t>
            </a:r>
          </a:p>
          <a:p>
            <a:pPr lvl="1"/>
            <a:r>
              <a:rPr lang="en-US" sz="2800" dirty="0" smtClean="0">
                <a:effectLst>
                  <a:glow rad="254000">
                    <a:schemeClr val="bg1">
                      <a:alpha val="90000"/>
                    </a:schemeClr>
                  </a:glow>
                </a:effectLst>
                <a:latin typeface="Arial" panose="020B0604020202020204" pitchFamily="34" charset="0"/>
                <a:cs typeface="Arial" panose="020B0604020202020204" pitchFamily="34" charset="0"/>
              </a:rPr>
              <a:t>Assess FRV- can it support DFC?</a:t>
            </a:r>
          </a:p>
        </p:txBody>
      </p:sp>
    </p:spTree>
    <p:extLst>
      <p:ext uri="{BB962C8B-B14F-4D97-AF65-F5344CB8AC3E}">
        <p14:creationId xmlns:p14="http://schemas.microsoft.com/office/powerpoint/2010/main" val="215133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565" y="1478654"/>
            <a:ext cx="3962400" cy="5266703"/>
          </a:xfrm>
        </p:spPr>
        <p:txBody>
          <a:bodyPr>
            <a:noAutofit/>
          </a:bodyPr>
          <a:lstStyle/>
          <a:p>
            <a:pPr marL="0" indent="0" algn="ctr">
              <a:lnSpc>
                <a:spcPct val="75000"/>
              </a:lnSpc>
              <a:spcBef>
                <a:spcPts val="1200"/>
              </a:spcBef>
              <a:buNone/>
            </a:pPr>
            <a:r>
              <a:rPr lang="en-US" sz="3200" dirty="0" smtClean="0">
                <a:effectLst>
                  <a:glow rad="254000">
                    <a:schemeClr val="bg1">
                      <a:alpha val="88000"/>
                    </a:schemeClr>
                  </a:glow>
                </a:effectLst>
                <a:latin typeface="Arial" panose="020B0604020202020204" pitchFamily="34" charset="0"/>
                <a:cs typeface="Arial" panose="020B0604020202020204" pitchFamily="34" charset="0"/>
              </a:rPr>
              <a:t>Arguments against HRV/NRV</a:t>
            </a:r>
          </a:p>
          <a:p>
            <a:pPr marL="0" indent="0">
              <a:lnSpc>
                <a:spcPct val="75000"/>
              </a:lnSpc>
              <a:spcBef>
                <a:spcPts val="1200"/>
              </a:spcBef>
              <a:buNone/>
            </a:pPr>
            <a:r>
              <a:rPr lang="en-US" sz="2600" dirty="0" smtClean="0">
                <a:effectLst>
                  <a:glow rad="254000">
                    <a:schemeClr val="bg1">
                      <a:alpha val="88000"/>
                    </a:schemeClr>
                  </a:glow>
                </a:effectLst>
                <a:latin typeface="Arial" panose="020B0604020202020204" pitchFamily="34" charset="0"/>
                <a:cs typeface="Arial" panose="020B0604020202020204" pitchFamily="34" charset="0"/>
              </a:rPr>
              <a:t>A </a:t>
            </a:r>
            <a:r>
              <a:rPr lang="en-US" sz="2600" dirty="0">
                <a:effectLst>
                  <a:glow rad="254000">
                    <a:schemeClr val="bg1">
                      <a:alpha val="88000"/>
                    </a:schemeClr>
                  </a:glow>
                </a:effectLst>
                <a:latin typeface="Arial" panose="020B0604020202020204" pitchFamily="34" charset="0"/>
                <a:cs typeface="Arial" panose="020B0604020202020204" pitchFamily="34" charset="0"/>
              </a:rPr>
              <a:t>description of past patterns and processes is irrelevant today or in the </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future because </a:t>
            </a:r>
            <a:endParaRPr lang="en-US" sz="2600" dirty="0">
              <a:effectLst>
                <a:glow rad="254000">
                  <a:schemeClr val="bg1">
                    <a:alpha val="88000"/>
                  </a:schemeClr>
                </a:glow>
              </a:effectLst>
              <a:latin typeface="Arial" panose="020B0604020202020204" pitchFamily="34" charset="0"/>
              <a:cs typeface="Arial" panose="020B0604020202020204" pitchFamily="34" charset="0"/>
            </a:endParaRPr>
          </a:p>
          <a:p>
            <a:pPr>
              <a:lnSpc>
                <a:spcPct val="75000"/>
              </a:lnSpc>
              <a:spcBef>
                <a:spcPts val="1200"/>
              </a:spcBef>
            </a:pPr>
            <a:r>
              <a:rPr lang="en-US" sz="2600" dirty="0" smtClean="0">
                <a:effectLst>
                  <a:glow rad="254000">
                    <a:schemeClr val="bg1">
                      <a:alpha val="88000"/>
                    </a:schemeClr>
                  </a:glow>
                </a:effectLst>
                <a:latin typeface="Arial" panose="020B0604020202020204" pitchFamily="34" charset="0"/>
                <a:cs typeface="Arial" panose="020B0604020202020204" pitchFamily="34" charset="0"/>
              </a:rPr>
              <a:t>People have extensively altered </a:t>
            </a:r>
            <a:r>
              <a:rPr lang="en-US" sz="2600" dirty="0">
                <a:effectLst>
                  <a:glow rad="254000">
                    <a:schemeClr val="bg1">
                      <a:alpha val="88000"/>
                    </a:schemeClr>
                  </a:glow>
                </a:effectLst>
                <a:latin typeface="Arial" panose="020B0604020202020204" pitchFamily="34" charset="0"/>
                <a:cs typeface="Arial" panose="020B0604020202020204" pitchFamily="34" charset="0"/>
              </a:rPr>
              <a:t>natural </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systems. </a:t>
            </a:r>
          </a:p>
          <a:p>
            <a:pPr>
              <a:lnSpc>
                <a:spcPct val="75000"/>
              </a:lnSpc>
              <a:spcBef>
                <a:spcPts val="1200"/>
              </a:spcBef>
            </a:pPr>
            <a:r>
              <a:rPr lang="en-US" sz="2600" dirty="0" smtClean="0">
                <a:effectLst>
                  <a:glow rad="254000">
                    <a:schemeClr val="bg1">
                      <a:alpha val="88000"/>
                    </a:schemeClr>
                  </a:glow>
                </a:effectLst>
                <a:latin typeface="Arial" panose="020B0604020202020204" pitchFamily="34" charset="0"/>
                <a:cs typeface="Arial" panose="020B0604020202020204" pitchFamily="34" charset="0"/>
              </a:rPr>
              <a:t>Each </a:t>
            </a:r>
            <a:r>
              <a:rPr lang="en-US" sz="2600" dirty="0">
                <a:effectLst>
                  <a:glow rad="254000">
                    <a:schemeClr val="bg1">
                      <a:alpha val="88000"/>
                    </a:schemeClr>
                  </a:glow>
                </a:effectLst>
                <a:latin typeface="Arial" panose="020B0604020202020204" pitchFamily="34" charset="0"/>
                <a:cs typeface="Arial" panose="020B0604020202020204" pitchFamily="34" charset="0"/>
              </a:rPr>
              <a:t>point in time and space is </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unique. </a:t>
            </a:r>
          </a:p>
          <a:p>
            <a:pPr>
              <a:lnSpc>
                <a:spcPct val="75000"/>
              </a:lnSpc>
              <a:spcBef>
                <a:spcPts val="1200"/>
              </a:spcBef>
            </a:pPr>
            <a:r>
              <a:rPr lang="en-US" sz="2600" dirty="0" smtClean="0">
                <a:effectLst>
                  <a:glow rad="254000">
                    <a:schemeClr val="bg1">
                      <a:alpha val="88000"/>
                    </a:schemeClr>
                  </a:glow>
                </a:effectLst>
                <a:latin typeface="Arial" panose="020B0604020202020204" pitchFamily="34" charset="0"/>
                <a:cs typeface="Arial" panose="020B0604020202020204" pitchFamily="34" charset="0"/>
              </a:rPr>
              <a:t>Climate </a:t>
            </a:r>
            <a:r>
              <a:rPr lang="en-US" sz="2600" dirty="0">
                <a:effectLst>
                  <a:glow rad="254000">
                    <a:schemeClr val="bg1">
                      <a:alpha val="88000"/>
                    </a:schemeClr>
                  </a:glow>
                </a:effectLst>
                <a:latin typeface="Arial" panose="020B0604020202020204" pitchFamily="34" charset="0"/>
                <a:cs typeface="Arial" panose="020B0604020202020204" pitchFamily="34" charset="0"/>
              </a:rPr>
              <a:t>patterns are continually </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changing. </a:t>
            </a:r>
          </a:p>
        </p:txBody>
      </p:sp>
      <p:sp>
        <p:nvSpPr>
          <p:cNvPr id="4" name="Title 1"/>
          <p:cNvSpPr>
            <a:spLocks noGrp="1"/>
          </p:cNvSpPr>
          <p:nvPr>
            <p:ph type="title"/>
          </p:nvPr>
        </p:nvSpPr>
        <p:spPr>
          <a:xfrm>
            <a:off x="628650" y="153091"/>
            <a:ext cx="7886700" cy="1325563"/>
          </a:xfrm>
        </p:spPr>
        <p:txBody>
          <a:bodyPr>
            <a:noAutofit/>
          </a:bodyPr>
          <a:lstStyle/>
          <a:p>
            <a:pPr algn="ctr"/>
            <a:r>
              <a:rPr lang="en-US" sz="4800" dirty="0" smtClean="0">
                <a:effectLst>
                  <a:glow rad="254000">
                    <a:schemeClr val="bg1">
                      <a:alpha val="80000"/>
                    </a:schemeClr>
                  </a:glow>
                </a:effectLst>
                <a:latin typeface="Arial Black" panose="020B0A04020102020204" pitchFamily="34" charset="0"/>
              </a:rPr>
              <a:t>NRV and </a:t>
            </a:r>
            <a:br>
              <a:rPr lang="en-US" sz="4800" dirty="0" smtClean="0">
                <a:effectLst>
                  <a:glow rad="254000">
                    <a:schemeClr val="bg1">
                      <a:alpha val="80000"/>
                    </a:schemeClr>
                  </a:glow>
                </a:effectLst>
                <a:latin typeface="Arial Black" panose="020B0A04020102020204" pitchFamily="34" charset="0"/>
              </a:rPr>
            </a:br>
            <a:r>
              <a:rPr lang="en-US" sz="4800" dirty="0" smtClean="0">
                <a:effectLst>
                  <a:glow rad="254000">
                    <a:schemeClr val="bg1">
                      <a:alpha val="80000"/>
                    </a:schemeClr>
                  </a:glow>
                </a:effectLst>
                <a:latin typeface="Arial Black" panose="020B0A04020102020204" pitchFamily="34" charset="0"/>
              </a:rPr>
              <a:t>Land Management</a:t>
            </a:r>
            <a:endParaRPr lang="en-US" sz="4800" dirty="0">
              <a:effectLst>
                <a:glow rad="254000">
                  <a:schemeClr val="bg1">
                    <a:alpha val="80000"/>
                  </a:schemeClr>
                </a:glow>
              </a:effectLst>
              <a:latin typeface="Arial Black" panose="020B0A04020102020204" pitchFamily="34" charset="0"/>
            </a:endParaRPr>
          </a:p>
        </p:txBody>
      </p:sp>
      <p:sp>
        <p:nvSpPr>
          <p:cNvPr id="5" name="Content Placeholder 2"/>
          <p:cNvSpPr txBox="1">
            <a:spLocks/>
          </p:cNvSpPr>
          <p:nvPr/>
        </p:nvSpPr>
        <p:spPr>
          <a:xfrm>
            <a:off x="4664765" y="1492942"/>
            <a:ext cx="4187688" cy="5266703"/>
          </a:xfrm>
          <a:prstGeom prst="rect">
            <a:avLst/>
          </a:prstGeom>
          <a:effectLst>
            <a:glow rad="254000">
              <a:schemeClr val="bg1"/>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5000"/>
              </a:lnSpc>
              <a:spcBef>
                <a:spcPts val="1200"/>
              </a:spcBef>
              <a:buFont typeface="Arial" panose="020B0604020202020204" pitchFamily="34" charset="0"/>
              <a:buNone/>
            </a:pPr>
            <a:r>
              <a:rPr lang="en-US" sz="3200" dirty="0" smtClean="0">
                <a:effectLst>
                  <a:glow rad="254000">
                    <a:schemeClr val="bg1">
                      <a:alpha val="88000"/>
                    </a:schemeClr>
                  </a:glow>
                </a:effectLst>
                <a:latin typeface="Arial" panose="020B0604020202020204" pitchFamily="34" charset="0"/>
                <a:cs typeface="Arial" panose="020B0604020202020204" pitchFamily="34" charset="0"/>
              </a:rPr>
              <a:t>Justification for HRV/NRV</a:t>
            </a:r>
          </a:p>
          <a:p>
            <a:pPr>
              <a:lnSpc>
                <a:spcPct val="75000"/>
              </a:lnSpc>
              <a:spcBef>
                <a:spcPts val="1200"/>
              </a:spcBef>
            </a:pPr>
            <a:r>
              <a:rPr lang="en-US" sz="2600" dirty="0">
                <a:effectLst>
                  <a:glow rad="254000">
                    <a:schemeClr val="bg1">
                      <a:alpha val="88000"/>
                    </a:schemeClr>
                  </a:glow>
                </a:effectLst>
                <a:latin typeface="Arial" panose="020B0604020202020204" pitchFamily="34" charset="0"/>
                <a:cs typeface="Arial" panose="020B0604020202020204" pitchFamily="34" charset="0"/>
              </a:rPr>
              <a:t>W</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hy </a:t>
            </a:r>
            <a:r>
              <a:rPr lang="en-US" sz="2600" dirty="0">
                <a:effectLst>
                  <a:glow rad="254000">
                    <a:schemeClr val="bg1">
                      <a:alpha val="88000"/>
                    </a:schemeClr>
                  </a:glow>
                </a:effectLst>
                <a:latin typeface="Arial" panose="020B0604020202020204" pitchFamily="34" charset="0"/>
                <a:cs typeface="Arial" panose="020B0604020202020204" pitchFamily="34" charset="0"/>
              </a:rPr>
              <a:t>and how current conditions </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developed </a:t>
            </a:r>
            <a:r>
              <a:rPr lang="en-US" sz="2600" dirty="0">
                <a:effectLst>
                  <a:glow rad="254000">
                    <a:schemeClr val="bg1">
                      <a:alpha val="88000"/>
                    </a:schemeClr>
                  </a:glow>
                </a:effectLst>
                <a:latin typeface="Arial" panose="020B0604020202020204" pitchFamily="34" charset="0"/>
                <a:cs typeface="Arial" panose="020B0604020202020204" pitchFamily="34" charset="0"/>
              </a:rPr>
              <a:t>and what changes might be expected in the future</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a:t>
            </a:r>
          </a:p>
          <a:p>
            <a:pPr>
              <a:lnSpc>
                <a:spcPct val="75000"/>
              </a:lnSpc>
              <a:spcBef>
                <a:spcPts val="1200"/>
              </a:spcBef>
            </a:pPr>
            <a:r>
              <a:rPr lang="en-US" sz="2600" dirty="0" smtClean="0">
                <a:effectLst>
                  <a:glow rad="254000">
                    <a:schemeClr val="bg1">
                      <a:alpha val="88000"/>
                    </a:schemeClr>
                  </a:glow>
                </a:effectLst>
                <a:latin typeface="Arial" panose="020B0604020202020204" pitchFamily="34" charset="0"/>
                <a:cs typeface="Arial" panose="020B0604020202020204" pitchFamily="34" charset="0"/>
              </a:rPr>
              <a:t>Improves </a:t>
            </a:r>
            <a:r>
              <a:rPr lang="en-US" sz="2600" dirty="0">
                <a:effectLst>
                  <a:glow rad="254000">
                    <a:schemeClr val="bg1">
                      <a:alpha val="88000"/>
                    </a:schemeClr>
                  </a:glow>
                </a:effectLst>
                <a:latin typeface="Arial" panose="020B0604020202020204" pitchFamily="34" charset="0"/>
                <a:cs typeface="Arial" panose="020B0604020202020204" pitchFamily="34" charset="0"/>
              </a:rPr>
              <a:t>understanding about </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ecological </a:t>
            </a:r>
            <a:r>
              <a:rPr lang="en-US" sz="2600" dirty="0">
                <a:effectLst>
                  <a:glow rad="254000">
                    <a:schemeClr val="bg1">
                      <a:alpha val="88000"/>
                    </a:schemeClr>
                  </a:glow>
                </a:effectLst>
                <a:latin typeface="Arial" panose="020B0604020202020204" pitchFamily="34" charset="0"/>
                <a:cs typeface="Arial" panose="020B0604020202020204" pitchFamily="34" charset="0"/>
              </a:rPr>
              <a:t>context </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and </a:t>
            </a:r>
            <a:r>
              <a:rPr lang="en-US" sz="2600" dirty="0">
                <a:effectLst>
                  <a:glow rad="254000">
                    <a:schemeClr val="bg1">
                      <a:alpha val="88000"/>
                    </a:schemeClr>
                  </a:glow>
                </a:effectLst>
                <a:latin typeface="Arial" panose="020B0604020202020204" pitchFamily="34" charset="0"/>
                <a:cs typeface="Arial" panose="020B0604020202020204" pitchFamily="34" charset="0"/>
              </a:rPr>
              <a:t>the </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effects </a:t>
            </a:r>
            <a:r>
              <a:rPr lang="en-US" sz="2600" dirty="0">
                <a:effectLst>
                  <a:glow rad="254000">
                    <a:schemeClr val="bg1">
                      <a:alpha val="88000"/>
                    </a:schemeClr>
                  </a:glow>
                </a:effectLst>
                <a:latin typeface="Arial" panose="020B0604020202020204" pitchFamily="34" charset="0"/>
                <a:cs typeface="Arial" panose="020B0604020202020204" pitchFamily="34" charset="0"/>
              </a:rPr>
              <a:t>of disturbance</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a:t>
            </a:r>
          </a:p>
          <a:p>
            <a:pPr>
              <a:lnSpc>
                <a:spcPct val="75000"/>
              </a:lnSpc>
              <a:spcBef>
                <a:spcPts val="1200"/>
              </a:spcBef>
            </a:pPr>
            <a:r>
              <a:rPr lang="en-US" sz="2600" dirty="0" smtClean="0">
                <a:effectLst>
                  <a:glow rad="254000">
                    <a:schemeClr val="bg1">
                      <a:alpha val="88000"/>
                    </a:schemeClr>
                  </a:glow>
                </a:effectLst>
                <a:latin typeface="Arial" panose="020B0604020202020204" pitchFamily="34" charset="0"/>
                <a:cs typeface="Arial" panose="020B0604020202020204" pitchFamily="34" charset="0"/>
              </a:rPr>
              <a:t>Helps prescribe future </a:t>
            </a:r>
            <a:r>
              <a:rPr lang="en-US" sz="2600" dirty="0">
                <a:effectLst>
                  <a:glow rad="254000">
                    <a:schemeClr val="bg1">
                      <a:alpha val="88000"/>
                    </a:schemeClr>
                  </a:glow>
                </a:effectLst>
                <a:latin typeface="Arial" panose="020B0604020202020204" pitchFamily="34" charset="0"/>
                <a:cs typeface="Arial" panose="020B0604020202020204" pitchFamily="34" charset="0"/>
              </a:rPr>
              <a:t>conditions </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that are more relevant, variable</a:t>
            </a:r>
            <a:r>
              <a:rPr lang="en-US" sz="2600" dirty="0">
                <a:effectLst>
                  <a:glow rad="254000">
                    <a:schemeClr val="bg1">
                      <a:alpha val="88000"/>
                    </a:schemeClr>
                  </a:glow>
                </a:effectLst>
                <a:latin typeface="Arial" panose="020B0604020202020204" pitchFamily="34" charset="0"/>
                <a:cs typeface="Arial" panose="020B0604020202020204" pitchFamily="34" charset="0"/>
              </a:rPr>
              <a:t>, </a:t>
            </a:r>
            <a:r>
              <a:rPr lang="en-US" sz="2600" dirty="0" smtClean="0">
                <a:effectLst>
                  <a:glow rad="254000">
                    <a:schemeClr val="bg1">
                      <a:alpha val="88000"/>
                    </a:schemeClr>
                  </a:glow>
                </a:effectLst>
                <a:latin typeface="Arial" panose="020B0604020202020204" pitchFamily="34" charset="0"/>
                <a:cs typeface="Arial" panose="020B0604020202020204" pitchFamily="34" charset="0"/>
              </a:rPr>
              <a:t>and ecologically </a:t>
            </a:r>
            <a:r>
              <a:rPr lang="en-US" sz="2600" dirty="0">
                <a:effectLst>
                  <a:glow rad="254000">
                    <a:schemeClr val="bg1">
                      <a:alpha val="88000"/>
                    </a:schemeClr>
                  </a:glow>
                </a:effectLst>
                <a:latin typeface="Arial" panose="020B0604020202020204" pitchFamily="34" charset="0"/>
                <a:cs typeface="Arial" panose="020B0604020202020204" pitchFamily="34" charset="0"/>
              </a:rPr>
              <a:t>sustainable.</a:t>
            </a:r>
          </a:p>
          <a:p>
            <a:pPr marL="0" indent="0">
              <a:lnSpc>
                <a:spcPct val="70000"/>
              </a:lnSpc>
              <a:spcBef>
                <a:spcPts val="1200"/>
              </a:spcBef>
              <a:buNone/>
            </a:pPr>
            <a:endParaRPr lang="en-US" sz="2600" dirty="0" smtClean="0">
              <a:effectLst>
                <a:glow rad="254000">
                  <a:schemeClr val="bg1">
                    <a:alpha val="88000"/>
                  </a:schemeClr>
                </a:glow>
              </a:effectLst>
            </a:endParaRPr>
          </a:p>
          <a:p>
            <a:pPr marL="0" indent="0">
              <a:lnSpc>
                <a:spcPct val="70000"/>
              </a:lnSpc>
              <a:spcBef>
                <a:spcPts val="1200"/>
              </a:spcBef>
              <a:buNone/>
            </a:pPr>
            <a:endParaRPr lang="en-US" sz="2600" dirty="0" smtClean="0">
              <a:effectLst>
                <a:glow rad="254000">
                  <a:schemeClr val="bg1">
                    <a:alpha val="88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6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800" dirty="0" smtClean="0">
                <a:effectLst>
                  <a:glow rad="254000">
                    <a:schemeClr val="bg1">
                      <a:alpha val="80000"/>
                    </a:schemeClr>
                  </a:glow>
                </a:effectLst>
                <a:latin typeface="Arial Black" panose="020B0A04020102020204" pitchFamily="34" charset="0"/>
              </a:rPr>
              <a:t>Limitations of ROV </a:t>
            </a:r>
            <a:endParaRPr lang="en-US" sz="4800" dirty="0">
              <a:effectLst>
                <a:glow rad="254000">
                  <a:schemeClr val="bg1">
                    <a:alpha val="80000"/>
                  </a:schemeClr>
                </a:glow>
              </a:effectLst>
              <a:latin typeface="Arial Black" panose="020B0A04020102020204" pitchFamily="34" charset="0"/>
            </a:endParaRPr>
          </a:p>
        </p:txBody>
      </p:sp>
      <p:sp>
        <p:nvSpPr>
          <p:cNvPr id="3" name="Content Placeholder 2"/>
          <p:cNvSpPr>
            <a:spLocks noGrp="1"/>
          </p:cNvSpPr>
          <p:nvPr>
            <p:ph idx="1"/>
          </p:nvPr>
        </p:nvSpPr>
        <p:spPr>
          <a:xfrm>
            <a:off x="530087" y="1219200"/>
            <a:ext cx="7394713" cy="5208103"/>
          </a:xfrm>
        </p:spPr>
        <p:txBody>
          <a:bodyPr>
            <a:normAutofit/>
          </a:bodyPr>
          <a:lstStyle/>
          <a:p>
            <a:pPr>
              <a:spcBef>
                <a:spcPts val="4800"/>
              </a:spcBef>
            </a:pPr>
            <a:r>
              <a:rPr lang="en-US" sz="3200" dirty="0" smtClean="0">
                <a:effectLst>
                  <a:glow rad="254000">
                    <a:schemeClr val="bg1">
                      <a:alpha val="90000"/>
                    </a:schemeClr>
                  </a:glow>
                </a:effectLst>
                <a:latin typeface="Arial" panose="020B0604020202020204" pitchFamily="34" charset="0"/>
                <a:cs typeface="Arial" panose="020B0604020202020204" pitchFamily="34" charset="0"/>
              </a:rPr>
              <a:t>Lack of site-specific data </a:t>
            </a:r>
          </a:p>
          <a:p>
            <a:pPr>
              <a:spcBef>
                <a:spcPts val="4800"/>
              </a:spcBef>
            </a:pPr>
            <a:r>
              <a:rPr lang="en-US" sz="3200" dirty="0" smtClean="0">
                <a:effectLst>
                  <a:glow rad="254000">
                    <a:schemeClr val="bg1">
                      <a:alpha val="90000"/>
                    </a:schemeClr>
                  </a:glow>
                </a:effectLst>
                <a:latin typeface="Arial" panose="020B0604020202020204" pitchFamily="34" charset="0"/>
                <a:cs typeface="Arial" panose="020B0604020202020204" pitchFamily="34" charset="0"/>
              </a:rPr>
              <a:t>Insufficient temporal </a:t>
            </a:r>
            <a:r>
              <a:rPr lang="en-US" sz="3200" dirty="0">
                <a:effectLst>
                  <a:glow rad="254000">
                    <a:schemeClr val="bg1">
                      <a:alpha val="90000"/>
                    </a:schemeClr>
                  </a:glow>
                </a:effectLst>
                <a:latin typeface="Arial" panose="020B0604020202020204" pitchFamily="34" charset="0"/>
                <a:cs typeface="Arial" panose="020B0604020202020204" pitchFamily="34" charset="0"/>
              </a:rPr>
              <a:t>depth of </a:t>
            </a:r>
            <a:r>
              <a:rPr lang="en-US" sz="3200" dirty="0" smtClean="0">
                <a:effectLst>
                  <a:glow rad="254000">
                    <a:schemeClr val="bg1">
                      <a:alpha val="90000"/>
                    </a:schemeClr>
                  </a:glow>
                </a:effectLst>
                <a:latin typeface="Arial" panose="020B0604020202020204" pitchFamily="34" charset="0"/>
                <a:cs typeface="Arial" panose="020B0604020202020204" pitchFamily="34" charset="0"/>
              </a:rPr>
              <a:t>data</a:t>
            </a:r>
          </a:p>
          <a:p>
            <a:pPr>
              <a:spcBef>
                <a:spcPts val="4800"/>
              </a:spcBef>
            </a:pPr>
            <a:r>
              <a:rPr lang="en-US" sz="3200" dirty="0" smtClean="0">
                <a:effectLst>
                  <a:glow rad="254000">
                    <a:schemeClr val="bg1">
                      <a:alpha val="90000"/>
                    </a:schemeClr>
                  </a:glow>
                </a:effectLst>
                <a:latin typeface="Arial" panose="020B0604020202020204" pitchFamily="34" charset="0"/>
                <a:cs typeface="Arial" panose="020B0604020202020204" pitchFamily="34" charset="0"/>
              </a:rPr>
              <a:t>Lack </a:t>
            </a:r>
            <a:r>
              <a:rPr lang="en-US" sz="3200" dirty="0">
                <a:effectLst>
                  <a:glow rad="254000">
                    <a:schemeClr val="bg1">
                      <a:alpha val="90000"/>
                    </a:schemeClr>
                  </a:glow>
                </a:effectLst>
                <a:latin typeface="Arial" panose="020B0604020202020204" pitchFamily="34" charset="0"/>
                <a:cs typeface="Arial" panose="020B0604020202020204" pitchFamily="34" charset="0"/>
              </a:rPr>
              <a:t>of information about spatial variability </a:t>
            </a:r>
            <a:endParaRPr lang="en-US" sz="3200" dirty="0" smtClean="0">
              <a:effectLst>
                <a:glow rad="254000">
                  <a:schemeClr val="bg1">
                    <a:alpha val="9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71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636429"/>
            <a:ext cx="7886700" cy="4351338"/>
          </a:xfrm>
        </p:spPr>
        <p:txBody>
          <a:bodyPr>
            <a:normAutofit/>
          </a:bodyPr>
          <a:lstStyle/>
          <a:p>
            <a:pPr lvl="1">
              <a:lnSpc>
                <a:spcPct val="200000"/>
              </a:lnSpc>
              <a:spcBef>
                <a:spcPts val="0"/>
              </a:spcBef>
            </a:pPr>
            <a:r>
              <a:rPr lang="en-US" dirty="0" smtClean="0">
                <a:effectLst>
                  <a:glow rad="254000">
                    <a:schemeClr val="bg1">
                      <a:alpha val="90000"/>
                    </a:schemeClr>
                  </a:glow>
                </a:effectLst>
                <a:latin typeface="Arial" panose="020B0604020202020204" pitchFamily="34" charset="0"/>
                <a:cs typeface="Arial" panose="020B0604020202020204" pitchFamily="34" charset="0"/>
              </a:rPr>
              <a:t>Insight into vegetation dynamics</a:t>
            </a:r>
            <a:endParaRPr lang="en-US" dirty="0">
              <a:effectLst>
                <a:glow rad="254000">
                  <a:schemeClr val="bg1">
                    <a:alpha val="90000"/>
                  </a:schemeClr>
                </a:glow>
              </a:effectLst>
              <a:latin typeface="Arial" panose="020B0604020202020204" pitchFamily="34" charset="0"/>
              <a:cs typeface="Arial" panose="020B0604020202020204" pitchFamily="34" charset="0"/>
            </a:endParaRPr>
          </a:p>
          <a:p>
            <a:pPr lvl="1">
              <a:lnSpc>
                <a:spcPct val="200000"/>
              </a:lnSpc>
              <a:spcBef>
                <a:spcPts val="0"/>
              </a:spcBef>
            </a:pPr>
            <a:r>
              <a:rPr lang="en-US" dirty="0" smtClean="0">
                <a:effectLst>
                  <a:glow rad="254000">
                    <a:schemeClr val="bg1">
                      <a:alpha val="90000"/>
                    </a:schemeClr>
                  </a:glow>
                </a:effectLst>
                <a:latin typeface="Arial" panose="020B0604020202020204" pitchFamily="34" charset="0"/>
                <a:cs typeface="Arial" panose="020B0604020202020204" pitchFamily="34" charset="0"/>
              </a:rPr>
              <a:t>Gives idea of how departed</a:t>
            </a:r>
            <a:endParaRPr lang="en-US" dirty="0">
              <a:effectLst>
                <a:glow rad="254000">
                  <a:schemeClr val="bg1">
                    <a:alpha val="90000"/>
                  </a:schemeClr>
                </a:glow>
              </a:effectLst>
              <a:latin typeface="Arial" panose="020B0604020202020204" pitchFamily="34" charset="0"/>
              <a:cs typeface="Arial" panose="020B0604020202020204" pitchFamily="34" charset="0"/>
            </a:endParaRPr>
          </a:p>
          <a:p>
            <a:pPr lvl="1">
              <a:lnSpc>
                <a:spcPct val="200000"/>
              </a:lnSpc>
              <a:spcBef>
                <a:spcPts val="0"/>
              </a:spcBef>
            </a:pPr>
            <a:r>
              <a:rPr lang="en-US" dirty="0" smtClean="0">
                <a:effectLst>
                  <a:glow rad="254000">
                    <a:schemeClr val="bg1">
                      <a:alpha val="90000"/>
                    </a:schemeClr>
                  </a:glow>
                </a:effectLst>
                <a:latin typeface="Arial" panose="020B0604020202020204" pitchFamily="34" charset="0"/>
                <a:cs typeface="Arial" panose="020B0604020202020204" pitchFamily="34" charset="0"/>
              </a:rPr>
              <a:t>HRV is our best understanding at present of what works and what might be sustainable</a:t>
            </a:r>
            <a:endParaRPr lang="en-US" dirty="0">
              <a:effectLst>
                <a:glow rad="254000">
                  <a:schemeClr val="bg1">
                    <a:alpha val="90000"/>
                  </a:schemeClr>
                </a:glow>
              </a:effectLst>
              <a:latin typeface="Arial" panose="020B0604020202020204" pitchFamily="34" charset="0"/>
              <a:cs typeface="Arial" panose="020B0604020202020204" pitchFamily="34" charset="0"/>
            </a:endParaRPr>
          </a:p>
          <a:p>
            <a:pPr>
              <a:lnSpc>
                <a:spcPct val="200000"/>
              </a:lnSpc>
            </a:pPr>
            <a:endParaRPr lang="en-US" sz="2400" dirty="0"/>
          </a:p>
        </p:txBody>
      </p:sp>
      <p:sp>
        <p:nvSpPr>
          <p:cNvPr id="5" name="Title 1"/>
          <p:cNvSpPr>
            <a:spLocks noGrp="1"/>
          </p:cNvSpPr>
          <p:nvPr>
            <p:ph type="title"/>
          </p:nvPr>
        </p:nvSpPr>
        <p:spPr>
          <a:xfrm>
            <a:off x="628650" y="365126"/>
            <a:ext cx="7886700" cy="1325563"/>
          </a:xfrm>
        </p:spPr>
        <p:txBody>
          <a:bodyPr/>
          <a:lstStyle/>
          <a:p>
            <a:pPr algn="ctr"/>
            <a:r>
              <a:rPr lang="en-US" dirty="0" smtClean="0">
                <a:effectLst>
                  <a:glow rad="254000">
                    <a:schemeClr val="bg1">
                      <a:alpha val="80000"/>
                    </a:schemeClr>
                  </a:glow>
                </a:effectLst>
                <a:latin typeface="Arial Black" panose="020B0A04020102020204" pitchFamily="34" charset="0"/>
              </a:rPr>
              <a:t>Strengths </a:t>
            </a:r>
            <a:r>
              <a:rPr lang="en-US" dirty="0">
                <a:effectLst>
                  <a:glow rad="254000">
                    <a:schemeClr val="bg1">
                      <a:alpha val="80000"/>
                    </a:schemeClr>
                  </a:glow>
                </a:effectLst>
                <a:latin typeface="Arial Black" panose="020B0A04020102020204" pitchFamily="34" charset="0"/>
              </a:rPr>
              <a:t>of ROV </a:t>
            </a:r>
            <a:endParaRPr lang="en-US" dirty="0"/>
          </a:p>
        </p:txBody>
      </p:sp>
    </p:spTree>
    <p:extLst>
      <p:ext uri="{BB962C8B-B14F-4D97-AF65-F5344CB8AC3E}">
        <p14:creationId xmlns:p14="http://schemas.microsoft.com/office/powerpoint/2010/main" val="1444350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4800" dirty="0" smtClean="0">
                <a:effectLst>
                  <a:glow rad="254000">
                    <a:schemeClr val="bg1">
                      <a:alpha val="90000"/>
                    </a:schemeClr>
                  </a:glow>
                </a:effectLst>
                <a:latin typeface="Arial Black" panose="020B0A04020102020204" pitchFamily="34" charset="0"/>
              </a:rPr>
              <a:t>Review</a:t>
            </a:r>
            <a:endParaRPr lang="en-US" sz="4800" dirty="0">
              <a:effectLst>
                <a:glow rad="254000">
                  <a:schemeClr val="bg1">
                    <a:alpha val="90000"/>
                  </a:schemeClr>
                </a:glow>
              </a:effectLst>
              <a:latin typeface="Arial Black" panose="020B0A04020102020204" pitchFamily="34" charset="0"/>
            </a:endParaRPr>
          </a:p>
        </p:txBody>
      </p:sp>
      <p:sp>
        <p:nvSpPr>
          <p:cNvPr id="3" name="Content Placeholder 2"/>
          <p:cNvSpPr>
            <a:spLocks noGrp="1"/>
          </p:cNvSpPr>
          <p:nvPr>
            <p:ph idx="1"/>
          </p:nvPr>
        </p:nvSpPr>
        <p:spPr>
          <a:xfrm>
            <a:off x="503583" y="1073426"/>
            <a:ext cx="8242852" cy="5314121"/>
          </a:xfrm>
        </p:spPr>
        <p:txBody>
          <a:bodyPr>
            <a:noAutofit/>
          </a:bodyPr>
          <a:lstStyle/>
          <a:p>
            <a:pPr>
              <a:spcBef>
                <a:spcPts val="2400"/>
              </a:spcBef>
            </a:pPr>
            <a:r>
              <a:rPr lang="en-US" sz="2600" b="1" dirty="0" smtClean="0">
                <a:effectLst>
                  <a:glow rad="254000">
                    <a:schemeClr val="bg1">
                      <a:alpha val="90000"/>
                    </a:schemeClr>
                  </a:glow>
                </a:effectLst>
                <a:latin typeface="Arial" panose="020B0604020202020204" pitchFamily="34" charset="0"/>
                <a:cs typeface="Arial" panose="020B0604020202020204" pitchFamily="34" charset="0"/>
              </a:rPr>
              <a:t>NRV</a:t>
            </a:r>
            <a:r>
              <a:rPr lang="en-US" sz="2600" dirty="0" smtClean="0">
                <a:effectLst>
                  <a:glow rad="254000">
                    <a:schemeClr val="bg1">
                      <a:alpha val="90000"/>
                    </a:schemeClr>
                  </a:glow>
                </a:effectLst>
                <a:latin typeface="Arial" panose="020B0604020202020204" pitchFamily="34" charset="0"/>
                <a:cs typeface="Arial" panose="020B0604020202020204" pitchFamily="34" charset="0"/>
              </a:rPr>
              <a:t>- Ecological conditions, and the spatial and temporal variation in these conditions, that are relatively unaffected by people, within a period of time and geographical area appropriate to an expressed goal</a:t>
            </a:r>
          </a:p>
          <a:p>
            <a:pPr>
              <a:spcBef>
                <a:spcPts val="2400"/>
              </a:spcBef>
              <a:spcAft>
                <a:spcPts val="2400"/>
              </a:spcAft>
            </a:pPr>
            <a:r>
              <a:rPr lang="en-US" sz="2600" b="1" dirty="0" smtClean="0">
                <a:effectLst>
                  <a:glow rad="254000">
                    <a:schemeClr val="bg1">
                      <a:alpha val="90000"/>
                    </a:schemeClr>
                  </a:glow>
                </a:effectLst>
                <a:latin typeface="Arial" panose="020B0604020202020204" pitchFamily="34" charset="0"/>
                <a:cs typeface="Arial" panose="020B0604020202020204" pitchFamily="34" charset="0"/>
              </a:rPr>
              <a:t>HRV</a:t>
            </a:r>
            <a:r>
              <a:rPr lang="en-US" sz="2600" dirty="0" smtClean="0">
                <a:effectLst>
                  <a:glow rad="254000">
                    <a:schemeClr val="bg1">
                      <a:alpha val="90000"/>
                    </a:schemeClr>
                  </a:glow>
                </a:effectLst>
                <a:latin typeface="Arial" panose="020B0604020202020204" pitchFamily="34" charset="0"/>
                <a:cs typeface="Arial" panose="020B0604020202020204" pitchFamily="34" charset="0"/>
              </a:rPr>
              <a:t>- Simply NRV when the reference period is prior to what defines current conditions, often pre-European settlement</a:t>
            </a:r>
          </a:p>
          <a:p>
            <a:pPr>
              <a:spcBef>
                <a:spcPts val="0"/>
              </a:spcBef>
            </a:pPr>
            <a:r>
              <a:rPr lang="en-US" sz="2600" b="1" dirty="0" smtClean="0">
                <a:effectLst>
                  <a:glow rad="254000">
                    <a:schemeClr val="bg1">
                      <a:alpha val="90000"/>
                    </a:schemeClr>
                  </a:glow>
                </a:effectLst>
                <a:latin typeface="Arial" panose="020B0604020202020204" pitchFamily="34" charset="0"/>
                <a:cs typeface="Arial" panose="020B0604020202020204" pitchFamily="34" charset="0"/>
              </a:rPr>
              <a:t>FRV</a:t>
            </a:r>
            <a:r>
              <a:rPr lang="en-US" sz="2600" dirty="0" smtClean="0">
                <a:effectLst>
                  <a:glow rad="254000">
                    <a:schemeClr val="bg1">
                      <a:alpha val="90000"/>
                    </a:schemeClr>
                  </a:glow>
                </a:effectLst>
                <a:latin typeface="Arial" panose="020B0604020202020204" pitchFamily="34" charset="0"/>
                <a:cs typeface="Arial" panose="020B0604020202020204" pitchFamily="34" charset="0"/>
              </a:rPr>
              <a:t>- Estimated </a:t>
            </a:r>
            <a:r>
              <a:rPr lang="en-US" sz="2600" dirty="0">
                <a:effectLst>
                  <a:glow rad="254000">
                    <a:schemeClr val="bg1">
                      <a:alpha val="90000"/>
                    </a:schemeClr>
                  </a:glow>
                </a:effectLst>
                <a:latin typeface="Arial" panose="020B0604020202020204" pitchFamily="34" charset="0"/>
                <a:cs typeface="Arial" panose="020B0604020202020204" pitchFamily="34" charset="0"/>
              </a:rPr>
              <a:t>range of some ecological </a:t>
            </a:r>
            <a:endParaRPr lang="en-US" sz="2600" dirty="0" smtClean="0">
              <a:effectLst>
                <a:glow rad="254000">
                  <a:schemeClr val="bg1">
                    <a:alpha val="90000"/>
                  </a:schemeClr>
                </a:glow>
              </a:effectLst>
              <a:latin typeface="Arial" panose="020B0604020202020204" pitchFamily="34" charset="0"/>
              <a:cs typeface="Arial" panose="020B0604020202020204" pitchFamily="34" charset="0"/>
            </a:endParaRPr>
          </a:p>
          <a:p>
            <a:pPr marL="0" indent="225425">
              <a:spcBef>
                <a:spcPts val="0"/>
              </a:spcBef>
              <a:buNone/>
            </a:pPr>
            <a:r>
              <a:rPr lang="en-US" sz="2600" dirty="0" smtClean="0">
                <a:effectLst>
                  <a:glow rad="254000">
                    <a:schemeClr val="bg1">
                      <a:alpha val="90000"/>
                    </a:schemeClr>
                  </a:glow>
                </a:effectLst>
                <a:latin typeface="Arial" panose="020B0604020202020204" pitchFamily="34" charset="0"/>
                <a:cs typeface="Arial" panose="020B0604020202020204" pitchFamily="34" charset="0"/>
              </a:rPr>
              <a:t>condition </a:t>
            </a:r>
            <a:r>
              <a:rPr lang="en-US" sz="2600" dirty="0">
                <a:effectLst>
                  <a:glow rad="254000">
                    <a:schemeClr val="bg1">
                      <a:alpha val="90000"/>
                    </a:schemeClr>
                  </a:glow>
                </a:effectLst>
                <a:latin typeface="Arial" panose="020B0604020202020204" pitchFamily="34" charset="0"/>
                <a:cs typeface="Arial" panose="020B0604020202020204" pitchFamily="34" charset="0"/>
              </a:rPr>
              <a:t>or process that may occur </a:t>
            </a:r>
            <a:endParaRPr lang="en-US" sz="2600" dirty="0" smtClean="0">
              <a:effectLst>
                <a:glow rad="254000">
                  <a:schemeClr val="bg1">
                    <a:alpha val="90000"/>
                  </a:schemeClr>
                </a:glow>
              </a:effectLst>
              <a:latin typeface="Arial" panose="020B0604020202020204" pitchFamily="34" charset="0"/>
              <a:cs typeface="Arial" panose="020B0604020202020204" pitchFamily="34" charset="0"/>
            </a:endParaRPr>
          </a:p>
          <a:p>
            <a:pPr marL="0" indent="225425">
              <a:spcBef>
                <a:spcPts val="0"/>
              </a:spcBef>
              <a:buNone/>
            </a:pPr>
            <a:r>
              <a:rPr lang="en-US" sz="2600" dirty="0" smtClean="0">
                <a:effectLst>
                  <a:glow rad="254000">
                    <a:schemeClr val="bg1">
                      <a:alpha val="90000"/>
                    </a:schemeClr>
                  </a:glow>
                </a:effectLst>
                <a:latin typeface="Arial" panose="020B0604020202020204" pitchFamily="34" charset="0"/>
                <a:cs typeface="Arial" panose="020B0604020202020204" pitchFamily="34" charset="0"/>
              </a:rPr>
              <a:t>in </a:t>
            </a:r>
            <a:r>
              <a:rPr lang="en-US" sz="2600" dirty="0">
                <a:effectLst>
                  <a:glow rad="254000">
                    <a:schemeClr val="bg1">
                      <a:alpha val="90000"/>
                    </a:schemeClr>
                  </a:glow>
                </a:effectLst>
                <a:latin typeface="Arial" panose="020B0604020202020204" pitchFamily="34" charset="0"/>
                <a:cs typeface="Arial" panose="020B0604020202020204" pitchFamily="34" charset="0"/>
              </a:rPr>
              <a:t>the </a:t>
            </a:r>
            <a:r>
              <a:rPr lang="en-US" sz="2600" dirty="0" smtClean="0">
                <a:effectLst>
                  <a:glow rad="254000">
                    <a:schemeClr val="bg1">
                      <a:alpha val="90000"/>
                    </a:schemeClr>
                  </a:glow>
                </a:effectLst>
                <a:latin typeface="Arial" panose="020B0604020202020204" pitchFamily="34" charset="0"/>
                <a:cs typeface="Arial" panose="020B0604020202020204" pitchFamily="34" charset="0"/>
              </a:rPr>
              <a:t>future, especially </a:t>
            </a:r>
            <a:r>
              <a:rPr lang="en-US" sz="2600" dirty="0">
                <a:effectLst>
                  <a:glow rad="254000">
                    <a:schemeClr val="bg1">
                      <a:alpha val="90000"/>
                    </a:schemeClr>
                  </a:glow>
                </a:effectLst>
                <a:latin typeface="Arial" panose="020B0604020202020204" pitchFamily="34" charset="0"/>
                <a:cs typeface="Arial" panose="020B0604020202020204" pitchFamily="34" charset="0"/>
              </a:rPr>
              <a:t>relevant when </a:t>
            </a:r>
            <a:endParaRPr lang="en-US" sz="2600" dirty="0" smtClean="0">
              <a:effectLst>
                <a:glow rad="254000">
                  <a:schemeClr val="bg1">
                    <a:alpha val="90000"/>
                  </a:schemeClr>
                </a:glow>
              </a:effectLst>
              <a:latin typeface="Arial" panose="020B0604020202020204" pitchFamily="34" charset="0"/>
              <a:cs typeface="Arial" panose="020B0604020202020204" pitchFamily="34" charset="0"/>
            </a:endParaRPr>
          </a:p>
          <a:p>
            <a:pPr marL="0" indent="225425">
              <a:spcBef>
                <a:spcPts val="0"/>
              </a:spcBef>
              <a:buNone/>
            </a:pPr>
            <a:r>
              <a:rPr lang="en-US" sz="2600" dirty="0" smtClean="0">
                <a:effectLst>
                  <a:glow rad="254000">
                    <a:schemeClr val="bg1">
                      <a:alpha val="90000"/>
                    </a:schemeClr>
                  </a:glow>
                </a:effectLst>
                <a:latin typeface="Arial" panose="020B0604020202020204" pitchFamily="34" charset="0"/>
                <a:cs typeface="Arial" panose="020B0604020202020204" pitchFamily="34" charset="0"/>
              </a:rPr>
              <a:t>the </a:t>
            </a:r>
            <a:r>
              <a:rPr lang="en-US" sz="2600" dirty="0">
                <a:effectLst>
                  <a:glow rad="254000">
                    <a:schemeClr val="bg1">
                      <a:alpha val="90000"/>
                    </a:schemeClr>
                  </a:glow>
                </a:effectLst>
                <a:latin typeface="Arial" panose="020B0604020202020204" pitchFamily="34" charset="0"/>
                <a:cs typeface="Arial" panose="020B0604020202020204" pitchFamily="34" charset="0"/>
              </a:rPr>
              <a:t>effects of anthropogenic stressors </a:t>
            </a:r>
            <a:endParaRPr lang="en-US" sz="2600" dirty="0" smtClean="0">
              <a:effectLst>
                <a:glow rad="254000">
                  <a:schemeClr val="bg1">
                    <a:alpha val="90000"/>
                  </a:schemeClr>
                </a:glow>
              </a:effectLst>
              <a:latin typeface="Arial" panose="020B0604020202020204" pitchFamily="34" charset="0"/>
              <a:cs typeface="Arial" panose="020B0604020202020204" pitchFamily="34" charset="0"/>
            </a:endParaRPr>
          </a:p>
          <a:p>
            <a:pPr marL="0" indent="225425">
              <a:spcBef>
                <a:spcPts val="0"/>
              </a:spcBef>
              <a:buNone/>
            </a:pPr>
            <a:r>
              <a:rPr lang="en-US" sz="2600" dirty="0" smtClean="0">
                <a:effectLst>
                  <a:glow rad="254000">
                    <a:schemeClr val="bg1">
                      <a:alpha val="90000"/>
                    </a:schemeClr>
                  </a:glow>
                </a:effectLst>
                <a:latin typeface="Arial" panose="020B0604020202020204" pitchFamily="34" charset="0"/>
                <a:cs typeface="Arial" panose="020B0604020202020204" pitchFamily="34" charset="0"/>
              </a:rPr>
              <a:t>are high</a:t>
            </a:r>
          </a:p>
        </p:txBody>
      </p:sp>
      <p:pic>
        <p:nvPicPr>
          <p:cNvPr id="5" name="Picture 4"/>
          <p:cNvPicPr>
            <a:picLocks noChangeAspect="1"/>
          </p:cNvPicPr>
          <p:nvPr/>
        </p:nvPicPr>
        <p:blipFill rotWithShape="1">
          <a:blip r:embed="rId4"/>
          <a:srcRect l="10642" t="9629" r="52705" b="1536"/>
          <a:stretch/>
        </p:blipFill>
        <p:spPr>
          <a:xfrm>
            <a:off x="7182736" y="4002157"/>
            <a:ext cx="1802238" cy="2729948"/>
          </a:xfrm>
          <a:prstGeom prst="rect">
            <a:avLst/>
          </a:prstGeom>
        </p:spPr>
      </p:pic>
    </p:spTree>
    <p:extLst>
      <p:ext uri="{BB962C8B-B14F-4D97-AF65-F5344CB8AC3E}">
        <p14:creationId xmlns:p14="http://schemas.microsoft.com/office/powerpoint/2010/main" val="131481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11896</TotalTime>
  <Words>1771</Words>
  <Application>Microsoft Office PowerPoint</Application>
  <PresentationFormat>On-screen Show (4:3)</PresentationFormat>
  <Paragraphs>149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MS Reference Sans Serif</vt:lpstr>
      <vt:lpstr>Office Theme</vt:lpstr>
      <vt:lpstr>PowerPoint Presentation</vt:lpstr>
      <vt:lpstr>What is NRV?</vt:lpstr>
      <vt:lpstr>HRV and FRV</vt:lpstr>
      <vt:lpstr>PowerPoint Presentation</vt:lpstr>
      <vt:lpstr>NRV and  Land Management</vt:lpstr>
      <vt:lpstr>NRV and  Land Management</vt:lpstr>
      <vt:lpstr>Limitations of ROV </vt:lpstr>
      <vt:lpstr>Strengths of ROV </vt:lpstr>
      <vt:lpstr>Review</vt:lpstr>
      <vt:lpstr>Review</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Hudec, Jessica -FS</dc:creator>
  <cp:lastModifiedBy>Friesen, Cheryl -FS</cp:lastModifiedBy>
  <cp:revision>95</cp:revision>
  <dcterms:created xsi:type="dcterms:W3CDTF">2019-03-29T16:56:06Z</dcterms:created>
  <dcterms:modified xsi:type="dcterms:W3CDTF">2019-11-27T21:10:44Z</dcterms:modified>
</cp:coreProperties>
</file>