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8" r:id="rId3"/>
    <p:sldId id="275" r:id="rId4"/>
    <p:sldId id="264" r:id="rId5"/>
    <p:sldId id="274" r:id="rId6"/>
    <p:sldId id="260" r:id="rId7"/>
    <p:sldId id="273" r:id="rId8"/>
    <p:sldId id="276" r:id="rId9"/>
    <p:sldId id="265" r:id="rId10"/>
    <p:sldId id="266" r:id="rId11"/>
    <p:sldId id="267" r:id="rId12"/>
    <p:sldId id="280" r:id="rId13"/>
    <p:sldId id="263" r:id="rId14"/>
    <p:sldId id="262" r:id="rId15"/>
    <p:sldId id="268" r:id="rId16"/>
    <p:sldId id="270" r:id="rId17"/>
    <p:sldId id="271" r:id="rId18"/>
    <p:sldId id="272" r:id="rId19"/>
    <p:sldId id="281" r:id="rId20"/>
    <p:sldId id="257" r:id="rId21"/>
    <p:sldId id="259" r:id="rId22"/>
    <p:sldId id="26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L. Ronnenberg" initials="K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728" autoAdjust="0"/>
  </p:normalViewPr>
  <p:slideViewPr>
    <p:cSldViewPr snapToGrid="0"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ojects:Riparian%20Projects:NFT%20Riparian:Siuslaw%20NF%20Consultation:S504373:S504373%20simulated-SW%20combined%20outputs%20copy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ojects:Riparian%20Projects:NFT%20Riparian:Siuslaw%20NF%20Consultation:S504373:S504373%20simulated-SW%20combined%20outputs%20copy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ojects:Riparian%20Projects:NFT%20Riparian:Siuslaw%20NF%20Consultation:S504373:S504373%20simulated-SW%20combined%20outputs%20cop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87635835138094"/>
          <c:y val="0.10516076115485565"/>
          <c:w val="0.79522603089355304"/>
          <c:h val="0.69401640641462903"/>
        </c:manualLayout>
      </c:layout>
      <c:lineChart>
        <c:grouping val="standard"/>
        <c:varyColors val="0"/>
        <c:ser>
          <c:idx val="1"/>
          <c:order val="0"/>
          <c:tx>
            <c:v>250' No Cut</c:v>
          </c:tx>
          <c:spPr>
            <a:ln w="41275">
              <a:solidFill>
                <a:schemeClr val="tx2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tx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copy.xls]250 ft NC SW'!$F$100:$F$110</c:f>
              <c:numCache>
                <c:formatCode>General</c:formatCode>
                <c:ptCount val="11"/>
                <c:pt idx="0">
                  <c:v>0</c:v>
                </c:pt>
                <c:pt idx="1">
                  <c:v>3.4442400000000002</c:v>
                </c:pt>
                <c:pt idx="2">
                  <c:v>9.6621600000000001</c:v>
                </c:pt>
                <c:pt idx="3">
                  <c:v>18.897600000000001</c:v>
                </c:pt>
                <c:pt idx="4">
                  <c:v>29.961839999999931</c:v>
                </c:pt>
                <c:pt idx="5">
                  <c:v>41.452800000000003</c:v>
                </c:pt>
                <c:pt idx="6">
                  <c:v>53.644799999999996</c:v>
                </c:pt>
                <c:pt idx="7">
                  <c:v>64.617600000000024</c:v>
                </c:pt>
                <c:pt idx="8">
                  <c:v>74.371200000000002</c:v>
                </c:pt>
                <c:pt idx="9">
                  <c:v>82.905600000000007</c:v>
                </c:pt>
                <c:pt idx="10">
                  <c:v>91.440000000000026</c:v>
                </c:pt>
              </c:numCache>
            </c:numRef>
          </c:val>
          <c:smooth val="1"/>
        </c:ser>
        <c:ser>
          <c:idx val="11"/>
          <c:order val="1"/>
          <c:tx>
            <c:strRef>
              <c:f>'[S504373 simulated-SW combined outputs copy.xls]373Thin SW'!$A$206</c:f>
              <c:strCache>
                <c:ptCount val="1"/>
                <c:pt idx="0">
                  <c:v>120' NC, 130' 55 TPA Thin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triangle"/>
            <c:size val="7"/>
            <c:spPr>
              <a:noFill/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SW'!$F$206:$F$216</c:f>
              <c:numCache>
                <c:formatCode>General</c:formatCode>
                <c:ptCount val="11"/>
                <c:pt idx="0">
                  <c:v>0</c:v>
                </c:pt>
                <c:pt idx="1">
                  <c:v>3.9319199999999972</c:v>
                </c:pt>
                <c:pt idx="2">
                  <c:v>10.30224000000001</c:v>
                </c:pt>
                <c:pt idx="3">
                  <c:v>18.166080000000001</c:v>
                </c:pt>
                <c:pt idx="4">
                  <c:v>27.61488000000007</c:v>
                </c:pt>
                <c:pt idx="5">
                  <c:v>37.795200000000079</c:v>
                </c:pt>
                <c:pt idx="6">
                  <c:v>47.8536</c:v>
                </c:pt>
                <c:pt idx="7">
                  <c:v>56.997600000000013</c:v>
                </c:pt>
                <c:pt idx="8">
                  <c:v>65.531999999999996</c:v>
                </c:pt>
                <c:pt idx="9">
                  <c:v>73.761600000000215</c:v>
                </c:pt>
                <c:pt idx="10">
                  <c:v>80.467200000000261</c:v>
                </c:pt>
              </c:numCache>
            </c:numRef>
          </c:val>
          <c:smooth val="1"/>
        </c:ser>
        <c:ser>
          <c:idx val="9"/>
          <c:order val="2"/>
          <c:tx>
            <c:strRef>
              <c:f>'[S504373 simulated-SW combined outputs copy.xls]373Thin SW'!$A$183</c:f>
              <c:strCache>
                <c:ptCount val="1"/>
                <c:pt idx="0">
                  <c:v>90' NC, 160' 55 TPA Thin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diamond"/>
            <c:size val="7"/>
            <c:spPr>
              <a:noFill/>
              <a:ln>
                <a:solidFill>
                  <a:srgbClr val="00B0F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SW'!$F$183:$F$193</c:f>
              <c:numCache>
                <c:formatCode>General</c:formatCode>
                <c:ptCount val="11"/>
                <c:pt idx="0">
                  <c:v>0</c:v>
                </c:pt>
                <c:pt idx="1">
                  <c:v>3.3527999999999971</c:v>
                </c:pt>
                <c:pt idx="2">
                  <c:v>8.9306400000000004</c:v>
                </c:pt>
                <c:pt idx="3">
                  <c:v>16.21536</c:v>
                </c:pt>
                <c:pt idx="4">
                  <c:v>24.59736000000003</c:v>
                </c:pt>
                <c:pt idx="5">
                  <c:v>34.442400000000013</c:v>
                </c:pt>
                <c:pt idx="6">
                  <c:v>43.586399999999998</c:v>
                </c:pt>
                <c:pt idx="7">
                  <c:v>51.511200000000002</c:v>
                </c:pt>
                <c:pt idx="8">
                  <c:v>59.436</c:v>
                </c:pt>
                <c:pt idx="9">
                  <c:v>65.836800000000011</c:v>
                </c:pt>
                <c:pt idx="10">
                  <c:v>71.3232</c:v>
                </c:pt>
              </c:numCache>
            </c:numRef>
          </c:val>
          <c:smooth val="1"/>
        </c:ser>
        <c:ser>
          <c:idx val="10"/>
          <c:order val="3"/>
          <c:tx>
            <c:strRef>
              <c:f>'[S504373 simulated-SW combined outputs copy.xls]373Thin SW'!$A$160</c:f>
              <c:strCache>
                <c:ptCount val="1"/>
                <c:pt idx="0">
                  <c:v>60' NC, 190' 55 TPA Thin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square"/>
            <c:size val="7"/>
            <c:spPr>
              <a:noFill/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SW'!$F$160:$F$170</c:f>
              <c:numCache>
                <c:formatCode>General</c:formatCode>
                <c:ptCount val="11"/>
                <c:pt idx="0">
                  <c:v>0</c:v>
                </c:pt>
                <c:pt idx="1">
                  <c:v>3.3527999999999971</c:v>
                </c:pt>
                <c:pt idx="2">
                  <c:v>8.0162400000000016</c:v>
                </c:pt>
                <c:pt idx="3">
                  <c:v>13.86840000000001</c:v>
                </c:pt>
                <c:pt idx="4">
                  <c:v>20.482559999999879</c:v>
                </c:pt>
                <c:pt idx="5">
                  <c:v>27.584399999999931</c:v>
                </c:pt>
                <c:pt idx="6">
                  <c:v>34.442400000000013</c:v>
                </c:pt>
                <c:pt idx="7">
                  <c:v>40.538400000000003</c:v>
                </c:pt>
                <c:pt idx="8">
                  <c:v>45.415200000000013</c:v>
                </c:pt>
                <c:pt idx="9">
                  <c:v>49.377600000000001</c:v>
                </c:pt>
                <c:pt idx="10">
                  <c:v>52.730400000000003</c:v>
                </c:pt>
              </c:numCache>
            </c:numRef>
          </c:val>
          <c:smooth val="1"/>
        </c:ser>
        <c:ser>
          <c:idx val="5"/>
          <c:order val="4"/>
          <c:tx>
            <c:v>30' NC, 220' Thin</c:v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circle"/>
            <c:size val="7"/>
            <c:spPr>
              <a:noFill/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SW'!$F$137:$F$147</c:f>
              <c:numCache>
                <c:formatCode>General</c:formatCode>
                <c:ptCount val="11"/>
                <c:pt idx="0">
                  <c:v>0</c:v>
                </c:pt>
                <c:pt idx="1">
                  <c:v>2.3317199999999971</c:v>
                </c:pt>
                <c:pt idx="2">
                  <c:v>4.5720000000000001</c:v>
                </c:pt>
                <c:pt idx="3">
                  <c:v>7.406640000000011</c:v>
                </c:pt>
                <c:pt idx="4">
                  <c:v>10.30224000000001</c:v>
                </c:pt>
                <c:pt idx="5">
                  <c:v>13.38072</c:v>
                </c:pt>
                <c:pt idx="6">
                  <c:v>15.81912</c:v>
                </c:pt>
                <c:pt idx="7">
                  <c:v>18.50136000000003</c:v>
                </c:pt>
                <c:pt idx="8">
                  <c:v>21.03120000000003</c:v>
                </c:pt>
                <c:pt idx="9">
                  <c:v>23.28671999999986</c:v>
                </c:pt>
                <c:pt idx="10">
                  <c:v>25.359360000000031</c:v>
                </c:pt>
              </c:numCache>
            </c:numRef>
          </c:val>
          <c:smooth val="1"/>
        </c:ser>
        <c:ser>
          <c:idx val="0"/>
          <c:order val="5"/>
          <c:tx>
            <c:v>250' Thin</c:v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B0F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SW'!$F$21:$F$31</c:f>
              <c:numCache>
                <c:formatCode>General</c:formatCode>
                <c:ptCount val="11"/>
                <c:pt idx="0">
                  <c:v>0</c:v>
                </c:pt>
                <c:pt idx="1">
                  <c:v>0.18287999999999999</c:v>
                </c:pt>
                <c:pt idx="2">
                  <c:v>0.42671999999999999</c:v>
                </c:pt>
                <c:pt idx="3">
                  <c:v>0.60960000000000103</c:v>
                </c:pt>
                <c:pt idx="4">
                  <c:v>0.79247999999999996</c:v>
                </c:pt>
                <c:pt idx="5">
                  <c:v>0.94488000000000005</c:v>
                </c:pt>
                <c:pt idx="6">
                  <c:v>1.143</c:v>
                </c:pt>
                <c:pt idx="7">
                  <c:v>1.3258799999999971</c:v>
                </c:pt>
                <c:pt idx="8">
                  <c:v>1.56972</c:v>
                </c:pt>
                <c:pt idx="9">
                  <c:v>1.752599999999999</c:v>
                </c:pt>
                <c:pt idx="10">
                  <c:v>2.0269200000000001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15008"/>
        <c:axId val="97516544"/>
      </c:lineChart>
      <c:catAx>
        <c:axId val="97515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Stand Age</a:t>
                </a:r>
              </a:p>
            </c:rich>
          </c:tx>
          <c:layout>
            <c:manualLayout>
              <c:xMode val="edge"/>
              <c:yMode val="edge"/>
              <c:x val="0.43794491535552593"/>
              <c:y val="0.9005023544851010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1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516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Cumulative </a:t>
                </a:r>
                <a:r>
                  <a:rPr lang="en-US" sz="1800" dirty="0" smtClean="0"/>
                  <a:t>pieces </a:t>
                </a:r>
                <a:r>
                  <a:rPr lang="en-US" sz="1800" dirty="0" err="1" smtClean="0"/>
                  <a:t>instream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LWD per 1000 </a:t>
                </a:r>
                <a:r>
                  <a:rPr lang="en-US" sz="1800" dirty="0" err="1"/>
                  <a:t>ft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2522768670309653E-2"/>
              <c:y val="7.653215223097113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15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412874278693306"/>
          <c:y val="0.12091496834954454"/>
          <c:w val="0.34998183287198392"/>
          <c:h val="0.35002315886984714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87635835138094"/>
          <c:y val="0.10516076115485565"/>
          <c:w val="0.79522603089355304"/>
          <c:h val="0.69401640641462903"/>
        </c:manualLayout>
      </c:layout>
      <c:lineChart>
        <c:grouping val="standard"/>
        <c:varyColors val="0"/>
        <c:ser>
          <c:idx val="1"/>
          <c:order val="0"/>
          <c:tx>
            <c:v>250' No Cut</c:v>
          </c:tx>
          <c:spPr>
            <a:ln w="41275">
              <a:solidFill>
                <a:schemeClr val="tx2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tx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copy.xls]250 ft NC SW'!$F$100:$F$110</c:f>
              <c:numCache>
                <c:formatCode>General</c:formatCode>
                <c:ptCount val="11"/>
                <c:pt idx="0">
                  <c:v>0</c:v>
                </c:pt>
                <c:pt idx="1">
                  <c:v>3.4442400000000002</c:v>
                </c:pt>
                <c:pt idx="2">
                  <c:v>9.6621600000000001</c:v>
                </c:pt>
                <c:pt idx="3">
                  <c:v>18.897600000000001</c:v>
                </c:pt>
                <c:pt idx="4">
                  <c:v>29.961839999999931</c:v>
                </c:pt>
                <c:pt idx="5">
                  <c:v>41.452800000000003</c:v>
                </c:pt>
                <c:pt idx="6">
                  <c:v>53.644799999999996</c:v>
                </c:pt>
                <c:pt idx="7">
                  <c:v>64.617600000000024</c:v>
                </c:pt>
                <c:pt idx="8">
                  <c:v>74.371200000000002</c:v>
                </c:pt>
                <c:pt idx="9">
                  <c:v>82.905600000000007</c:v>
                </c:pt>
                <c:pt idx="10">
                  <c:v>91.440000000000026</c:v>
                </c:pt>
              </c:numCache>
            </c:numRef>
          </c:val>
          <c:smooth val="1"/>
        </c:ser>
        <c:ser>
          <c:idx val="11"/>
          <c:order val="1"/>
          <c:tx>
            <c:strRef>
              <c:f>'[S504373 simulated-SW combined outputs copy.xls]373Thin SW'!$A$206</c:f>
              <c:strCache>
                <c:ptCount val="1"/>
                <c:pt idx="0">
                  <c:v>120' NC, 130' 55 TPA Thin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triangle"/>
            <c:size val="7"/>
            <c:spPr>
              <a:noFill/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SW'!$F$206:$F$216</c:f>
              <c:numCache>
                <c:formatCode>General</c:formatCode>
                <c:ptCount val="11"/>
                <c:pt idx="0">
                  <c:v>0</c:v>
                </c:pt>
                <c:pt idx="1">
                  <c:v>3.9319199999999972</c:v>
                </c:pt>
                <c:pt idx="2">
                  <c:v>10.30224000000001</c:v>
                </c:pt>
                <c:pt idx="3">
                  <c:v>18.166080000000001</c:v>
                </c:pt>
                <c:pt idx="4">
                  <c:v>27.61488000000007</c:v>
                </c:pt>
                <c:pt idx="5">
                  <c:v>37.795200000000079</c:v>
                </c:pt>
                <c:pt idx="6">
                  <c:v>47.8536</c:v>
                </c:pt>
                <c:pt idx="7">
                  <c:v>56.997600000000013</c:v>
                </c:pt>
                <c:pt idx="8">
                  <c:v>65.531999999999996</c:v>
                </c:pt>
                <c:pt idx="9">
                  <c:v>73.761600000000215</c:v>
                </c:pt>
                <c:pt idx="10">
                  <c:v>80.467200000000261</c:v>
                </c:pt>
              </c:numCache>
            </c:numRef>
          </c:val>
          <c:smooth val="1"/>
        </c:ser>
        <c:ser>
          <c:idx val="9"/>
          <c:order val="2"/>
          <c:tx>
            <c:strRef>
              <c:f>'[S504373 simulated-SW combined outputs copy.xls]373Thin SW'!$A$183</c:f>
              <c:strCache>
                <c:ptCount val="1"/>
                <c:pt idx="0">
                  <c:v>90' NC, 160' 55 TPA Thin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diamond"/>
            <c:size val="7"/>
            <c:spPr>
              <a:noFill/>
              <a:ln>
                <a:solidFill>
                  <a:srgbClr val="00B0F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SW'!$F$183:$F$193</c:f>
              <c:numCache>
                <c:formatCode>General</c:formatCode>
                <c:ptCount val="11"/>
                <c:pt idx="0">
                  <c:v>0</c:v>
                </c:pt>
                <c:pt idx="1">
                  <c:v>3.3527999999999971</c:v>
                </c:pt>
                <c:pt idx="2">
                  <c:v>8.9306400000000004</c:v>
                </c:pt>
                <c:pt idx="3">
                  <c:v>16.21536</c:v>
                </c:pt>
                <c:pt idx="4">
                  <c:v>24.59736000000003</c:v>
                </c:pt>
                <c:pt idx="5">
                  <c:v>34.442400000000013</c:v>
                </c:pt>
                <c:pt idx="6">
                  <c:v>43.586399999999998</c:v>
                </c:pt>
                <c:pt idx="7">
                  <c:v>51.511200000000002</c:v>
                </c:pt>
                <c:pt idx="8">
                  <c:v>59.436</c:v>
                </c:pt>
                <c:pt idx="9">
                  <c:v>65.836800000000011</c:v>
                </c:pt>
                <c:pt idx="10">
                  <c:v>71.3232</c:v>
                </c:pt>
              </c:numCache>
            </c:numRef>
          </c:val>
          <c:smooth val="1"/>
        </c:ser>
        <c:ser>
          <c:idx val="10"/>
          <c:order val="3"/>
          <c:tx>
            <c:strRef>
              <c:f>'[S504373 simulated-SW combined outputs copy.xls]373Thin SW'!$A$160</c:f>
              <c:strCache>
                <c:ptCount val="1"/>
                <c:pt idx="0">
                  <c:v>60' NC, 190' 55 TPA Thin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square"/>
            <c:size val="7"/>
            <c:spPr>
              <a:noFill/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SW'!$F$160:$F$170</c:f>
              <c:numCache>
                <c:formatCode>General</c:formatCode>
                <c:ptCount val="11"/>
                <c:pt idx="0">
                  <c:v>0</c:v>
                </c:pt>
                <c:pt idx="1">
                  <c:v>3.3527999999999971</c:v>
                </c:pt>
                <c:pt idx="2">
                  <c:v>8.0162400000000016</c:v>
                </c:pt>
                <c:pt idx="3">
                  <c:v>13.86840000000001</c:v>
                </c:pt>
                <c:pt idx="4">
                  <c:v>20.482559999999879</c:v>
                </c:pt>
                <c:pt idx="5">
                  <c:v>27.584399999999931</c:v>
                </c:pt>
                <c:pt idx="6">
                  <c:v>34.442400000000013</c:v>
                </c:pt>
                <c:pt idx="7">
                  <c:v>40.538400000000003</c:v>
                </c:pt>
                <c:pt idx="8">
                  <c:v>45.415200000000013</c:v>
                </c:pt>
                <c:pt idx="9">
                  <c:v>49.377600000000001</c:v>
                </c:pt>
                <c:pt idx="10">
                  <c:v>52.730400000000003</c:v>
                </c:pt>
              </c:numCache>
            </c:numRef>
          </c:val>
          <c:smooth val="1"/>
        </c:ser>
        <c:ser>
          <c:idx val="5"/>
          <c:order val="4"/>
          <c:tx>
            <c:v>30' NC, 220' Thin</c:v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circle"/>
            <c:size val="7"/>
            <c:spPr>
              <a:noFill/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SW'!$F$137:$F$147</c:f>
              <c:numCache>
                <c:formatCode>General</c:formatCode>
                <c:ptCount val="11"/>
                <c:pt idx="0">
                  <c:v>0</c:v>
                </c:pt>
                <c:pt idx="1">
                  <c:v>2.3317199999999971</c:v>
                </c:pt>
                <c:pt idx="2">
                  <c:v>4.5720000000000001</c:v>
                </c:pt>
                <c:pt idx="3">
                  <c:v>7.406640000000011</c:v>
                </c:pt>
                <c:pt idx="4">
                  <c:v>10.30224000000001</c:v>
                </c:pt>
                <c:pt idx="5">
                  <c:v>13.38072</c:v>
                </c:pt>
                <c:pt idx="6">
                  <c:v>15.81912</c:v>
                </c:pt>
                <c:pt idx="7">
                  <c:v>18.50136000000003</c:v>
                </c:pt>
                <c:pt idx="8">
                  <c:v>21.03120000000003</c:v>
                </c:pt>
                <c:pt idx="9">
                  <c:v>23.28671999999986</c:v>
                </c:pt>
                <c:pt idx="10">
                  <c:v>25.359360000000031</c:v>
                </c:pt>
              </c:numCache>
            </c:numRef>
          </c:val>
          <c:smooth val="1"/>
        </c:ser>
        <c:ser>
          <c:idx val="0"/>
          <c:order val="5"/>
          <c:tx>
            <c:v>250' Thin</c:v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B0F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SW'!$F$21:$F$31</c:f>
              <c:numCache>
                <c:formatCode>General</c:formatCode>
                <c:ptCount val="11"/>
                <c:pt idx="0">
                  <c:v>0</c:v>
                </c:pt>
                <c:pt idx="1">
                  <c:v>0.18287999999999999</c:v>
                </c:pt>
                <c:pt idx="2">
                  <c:v>0.42671999999999999</c:v>
                </c:pt>
                <c:pt idx="3">
                  <c:v>0.60960000000000103</c:v>
                </c:pt>
                <c:pt idx="4">
                  <c:v>0.79247999999999996</c:v>
                </c:pt>
                <c:pt idx="5">
                  <c:v>0.94488000000000005</c:v>
                </c:pt>
                <c:pt idx="6">
                  <c:v>1.143</c:v>
                </c:pt>
                <c:pt idx="7">
                  <c:v>1.3258799999999971</c:v>
                </c:pt>
                <c:pt idx="8">
                  <c:v>1.56972</c:v>
                </c:pt>
                <c:pt idx="9">
                  <c:v>1.752599999999999</c:v>
                </c:pt>
                <c:pt idx="10">
                  <c:v>2.0269200000000001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52992"/>
        <c:axId val="122055296"/>
      </c:lineChart>
      <c:catAx>
        <c:axId val="12205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Stand Age</a:t>
                </a:r>
              </a:p>
            </c:rich>
          </c:tx>
          <c:layout>
            <c:manualLayout>
              <c:xMode val="edge"/>
              <c:yMode val="edge"/>
              <c:x val="0.43794491535552593"/>
              <c:y val="0.9005023544851010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0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0552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Cumulative </a:t>
                </a:r>
                <a:r>
                  <a:rPr lang="en-US" sz="1800" dirty="0" smtClean="0"/>
                  <a:t>pieces </a:t>
                </a:r>
                <a:r>
                  <a:rPr lang="en-US" sz="1800" dirty="0" err="1" smtClean="0"/>
                  <a:t>instream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LWD per 1000 </a:t>
                </a:r>
                <a:r>
                  <a:rPr lang="en-US" sz="1800" dirty="0" err="1"/>
                  <a:t>ft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2522768670309653E-2"/>
              <c:y val="7.653215223097113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052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412874278693306"/>
          <c:y val="0.12091496834954454"/>
          <c:w val="0.34998183287198392"/>
          <c:h val="0.35002315886984714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87635835138094"/>
          <c:y val="0.10516076115485565"/>
          <c:w val="0.79522603089355304"/>
          <c:h val="0.69401640641462903"/>
        </c:manualLayout>
      </c:layout>
      <c:lineChart>
        <c:grouping val="standard"/>
        <c:varyColors val="0"/>
        <c:ser>
          <c:idx val="1"/>
          <c:order val="0"/>
          <c:tx>
            <c:v>250' No Cut</c:v>
          </c:tx>
          <c:spPr>
            <a:ln w="41275">
              <a:solidFill>
                <a:schemeClr val="tx2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tx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copy.xls]250 ft NC SW'!$F$100:$F$110</c:f>
              <c:numCache>
                <c:formatCode>General</c:formatCode>
                <c:ptCount val="11"/>
                <c:pt idx="0">
                  <c:v>0</c:v>
                </c:pt>
                <c:pt idx="1">
                  <c:v>3.4442400000000002</c:v>
                </c:pt>
                <c:pt idx="2">
                  <c:v>9.6621600000000001</c:v>
                </c:pt>
                <c:pt idx="3">
                  <c:v>18.897600000000001</c:v>
                </c:pt>
                <c:pt idx="4">
                  <c:v>29.961839999999931</c:v>
                </c:pt>
                <c:pt idx="5">
                  <c:v>41.452800000000003</c:v>
                </c:pt>
                <c:pt idx="6">
                  <c:v>53.644799999999996</c:v>
                </c:pt>
                <c:pt idx="7">
                  <c:v>64.617600000000024</c:v>
                </c:pt>
                <c:pt idx="8">
                  <c:v>74.371200000000002</c:v>
                </c:pt>
                <c:pt idx="9">
                  <c:v>82.905600000000007</c:v>
                </c:pt>
                <c:pt idx="10">
                  <c:v>91.440000000000026</c:v>
                </c:pt>
              </c:numCache>
            </c:numRef>
          </c:val>
          <c:smooth val="1"/>
        </c:ser>
        <c:ser>
          <c:idx val="11"/>
          <c:order val="1"/>
          <c:tx>
            <c:strRef>
              <c:f>'[S504373 simulated-SW combined outputs copy.xls]373Thin SW'!$A$206</c:f>
              <c:strCache>
                <c:ptCount val="1"/>
                <c:pt idx="0">
                  <c:v>120' NC, 130' 55 TPA Thin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triangle"/>
            <c:size val="7"/>
            <c:spPr>
              <a:noFill/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SW'!$F$206:$F$216</c:f>
              <c:numCache>
                <c:formatCode>General</c:formatCode>
                <c:ptCount val="11"/>
                <c:pt idx="0">
                  <c:v>0</c:v>
                </c:pt>
                <c:pt idx="1">
                  <c:v>3.9319199999999972</c:v>
                </c:pt>
                <c:pt idx="2">
                  <c:v>10.30224000000001</c:v>
                </c:pt>
                <c:pt idx="3">
                  <c:v>18.166080000000001</c:v>
                </c:pt>
                <c:pt idx="4">
                  <c:v>27.61488000000007</c:v>
                </c:pt>
                <c:pt idx="5">
                  <c:v>37.795200000000079</c:v>
                </c:pt>
                <c:pt idx="6">
                  <c:v>47.8536</c:v>
                </c:pt>
                <c:pt idx="7">
                  <c:v>56.997600000000013</c:v>
                </c:pt>
                <c:pt idx="8">
                  <c:v>65.531999999999996</c:v>
                </c:pt>
                <c:pt idx="9">
                  <c:v>73.761600000000215</c:v>
                </c:pt>
                <c:pt idx="10">
                  <c:v>80.467200000000261</c:v>
                </c:pt>
              </c:numCache>
            </c:numRef>
          </c:val>
          <c:smooth val="1"/>
        </c:ser>
        <c:ser>
          <c:idx val="9"/>
          <c:order val="2"/>
          <c:tx>
            <c:strRef>
              <c:f>'[S504373 simulated-SW combined outputs copy.xls]373Thin SW'!$A$183</c:f>
              <c:strCache>
                <c:ptCount val="1"/>
                <c:pt idx="0">
                  <c:v>90' NC, 160' 55 TPA Thin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diamond"/>
            <c:size val="7"/>
            <c:spPr>
              <a:noFill/>
              <a:ln>
                <a:solidFill>
                  <a:srgbClr val="00B0F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SW'!$F$183:$F$193</c:f>
              <c:numCache>
                <c:formatCode>General</c:formatCode>
                <c:ptCount val="11"/>
                <c:pt idx="0">
                  <c:v>0</c:v>
                </c:pt>
                <c:pt idx="1">
                  <c:v>3.3527999999999971</c:v>
                </c:pt>
                <c:pt idx="2">
                  <c:v>8.9306400000000004</c:v>
                </c:pt>
                <c:pt idx="3">
                  <c:v>16.21536</c:v>
                </c:pt>
                <c:pt idx="4">
                  <c:v>24.59736000000003</c:v>
                </c:pt>
                <c:pt idx="5">
                  <c:v>34.442400000000013</c:v>
                </c:pt>
                <c:pt idx="6">
                  <c:v>43.586399999999998</c:v>
                </c:pt>
                <c:pt idx="7">
                  <c:v>51.511200000000002</c:v>
                </c:pt>
                <c:pt idx="8">
                  <c:v>59.436</c:v>
                </c:pt>
                <c:pt idx="9">
                  <c:v>65.836800000000011</c:v>
                </c:pt>
                <c:pt idx="10">
                  <c:v>71.3232</c:v>
                </c:pt>
              </c:numCache>
            </c:numRef>
          </c:val>
          <c:smooth val="1"/>
        </c:ser>
        <c:ser>
          <c:idx val="10"/>
          <c:order val="3"/>
          <c:tx>
            <c:strRef>
              <c:f>'[S504373 simulated-SW combined outputs copy.xls]373Thin SW'!$A$160</c:f>
              <c:strCache>
                <c:ptCount val="1"/>
                <c:pt idx="0">
                  <c:v>60' NC, 190' 55 TPA Thin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square"/>
            <c:size val="7"/>
            <c:spPr>
              <a:noFill/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SW'!$F$160:$F$170</c:f>
              <c:numCache>
                <c:formatCode>General</c:formatCode>
                <c:ptCount val="11"/>
                <c:pt idx="0">
                  <c:v>0</c:v>
                </c:pt>
                <c:pt idx="1">
                  <c:v>3.3527999999999971</c:v>
                </c:pt>
                <c:pt idx="2">
                  <c:v>8.0162400000000016</c:v>
                </c:pt>
                <c:pt idx="3">
                  <c:v>13.86840000000001</c:v>
                </c:pt>
                <c:pt idx="4">
                  <c:v>20.482559999999879</c:v>
                </c:pt>
                <c:pt idx="5">
                  <c:v>27.584399999999931</c:v>
                </c:pt>
                <c:pt idx="6">
                  <c:v>34.442400000000013</c:v>
                </c:pt>
                <c:pt idx="7">
                  <c:v>40.538400000000003</c:v>
                </c:pt>
                <c:pt idx="8">
                  <c:v>45.415200000000013</c:v>
                </c:pt>
                <c:pt idx="9">
                  <c:v>49.377600000000001</c:v>
                </c:pt>
                <c:pt idx="10">
                  <c:v>52.730400000000003</c:v>
                </c:pt>
              </c:numCache>
            </c:numRef>
          </c:val>
          <c:smooth val="1"/>
        </c:ser>
        <c:ser>
          <c:idx val="5"/>
          <c:order val="4"/>
          <c:tx>
            <c:v>30' NC, 220' Thin</c:v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circle"/>
            <c:size val="7"/>
            <c:spPr>
              <a:noFill/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SW'!$F$137:$F$147</c:f>
              <c:numCache>
                <c:formatCode>General</c:formatCode>
                <c:ptCount val="11"/>
                <c:pt idx="0">
                  <c:v>0</c:v>
                </c:pt>
                <c:pt idx="1">
                  <c:v>2.3317199999999971</c:v>
                </c:pt>
                <c:pt idx="2">
                  <c:v>4.5720000000000001</c:v>
                </c:pt>
                <c:pt idx="3">
                  <c:v>7.406640000000011</c:v>
                </c:pt>
                <c:pt idx="4">
                  <c:v>10.30224000000001</c:v>
                </c:pt>
                <c:pt idx="5">
                  <c:v>13.38072</c:v>
                </c:pt>
                <c:pt idx="6">
                  <c:v>15.81912</c:v>
                </c:pt>
                <c:pt idx="7">
                  <c:v>18.50136000000003</c:v>
                </c:pt>
                <c:pt idx="8">
                  <c:v>21.03120000000003</c:v>
                </c:pt>
                <c:pt idx="9">
                  <c:v>23.28671999999986</c:v>
                </c:pt>
                <c:pt idx="10">
                  <c:v>25.359360000000031</c:v>
                </c:pt>
              </c:numCache>
            </c:numRef>
          </c:val>
          <c:smooth val="1"/>
        </c:ser>
        <c:ser>
          <c:idx val="0"/>
          <c:order val="5"/>
          <c:tx>
            <c:v>250' Thin</c:v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B0F0"/>
                </a:solidFill>
                <a:prstDash val="solid"/>
              </a:ln>
            </c:spPr>
          </c:marker>
          <c:cat>
            <c:numRef>
              <c:f>'[S504373 simulated-SW combined outputs copy.xls]250 ft NC SW'!$C$2:$C$12</c:f>
              <c:numCache>
                <c:formatCode>0</c:formatCode>
                <c:ptCount val="11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  <c:pt idx="5">
                  <c:v>85</c:v>
                </c:pt>
                <c:pt idx="6">
                  <c:v>95</c:v>
                </c:pt>
                <c:pt idx="7">
                  <c:v>105</c:v>
                </c:pt>
                <c:pt idx="8">
                  <c:v>115</c:v>
                </c:pt>
                <c:pt idx="9">
                  <c:v>125</c:v>
                </c:pt>
                <c:pt idx="10">
                  <c:v>135</c:v>
                </c:pt>
              </c:numCache>
            </c:numRef>
          </c:cat>
          <c:val>
            <c:numRef>
              <c:f>'[S504373 simulated-SW combined outputs copy.xls]373Thin SW'!$F$21:$F$31</c:f>
              <c:numCache>
                <c:formatCode>General</c:formatCode>
                <c:ptCount val="11"/>
                <c:pt idx="0">
                  <c:v>0</c:v>
                </c:pt>
                <c:pt idx="1">
                  <c:v>0.18287999999999999</c:v>
                </c:pt>
                <c:pt idx="2">
                  <c:v>0.42671999999999999</c:v>
                </c:pt>
                <c:pt idx="3">
                  <c:v>0.60960000000000103</c:v>
                </c:pt>
                <c:pt idx="4">
                  <c:v>0.79247999999999996</c:v>
                </c:pt>
                <c:pt idx="5">
                  <c:v>0.94488000000000005</c:v>
                </c:pt>
                <c:pt idx="6">
                  <c:v>1.143</c:v>
                </c:pt>
                <c:pt idx="7">
                  <c:v>1.3258799999999971</c:v>
                </c:pt>
                <c:pt idx="8">
                  <c:v>1.56972</c:v>
                </c:pt>
                <c:pt idx="9">
                  <c:v>1.752599999999999</c:v>
                </c:pt>
                <c:pt idx="10">
                  <c:v>2.0269200000000001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66592"/>
        <c:axId val="121967744"/>
      </c:lineChart>
      <c:catAx>
        <c:axId val="12196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Stand Age</a:t>
                </a:r>
              </a:p>
            </c:rich>
          </c:tx>
          <c:layout>
            <c:manualLayout>
              <c:xMode val="edge"/>
              <c:yMode val="edge"/>
              <c:x val="0.43794491535552593"/>
              <c:y val="0.9005023544851010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96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967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Cumulative </a:t>
                </a:r>
                <a:r>
                  <a:rPr lang="en-US" sz="1800" dirty="0" smtClean="0"/>
                  <a:t>pieces </a:t>
                </a:r>
                <a:r>
                  <a:rPr lang="en-US" sz="1800" dirty="0" err="1" smtClean="0"/>
                  <a:t>instream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LWD per 1000 </a:t>
                </a:r>
                <a:r>
                  <a:rPr lang="en-US" sz="1800" dirty="0" err="1"/>
                  <a:t>ft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2522768670309653E-2"/>
              <c:y val="7.653215223097113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966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412874278693306"/>
          <c:y val="0.12091496834954454"/>
          <c:w val="0.34998183287198392"/>
          <c:h val="0.35002315886984714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0.92729</cdr:x>
      <cdr:y>0.11595</cdr:y>
    </cdr:from>
    <cdr:to>
      <cdr:x>1</cdr:x>
      <cdr:y>0.17387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58388" y="600819"/>
          <a:ext cx="608372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100%</a:t>
          </a:r>
        </a:p>
      </cdr:txBody>
    </cdr:sp>
  </cdr:relSizeAnchor>
  <cdr:relSizeAnchor xmlns:cdr="http://schemas.openxmlformats.org/drawingml/2006/chartDrawing">
    <cdr:from>
      <cdr:x>0.93534</cdr:x>
      <cdr:y>0.19667</cdr:y>
    </cdr:from>
    <cdr:to>
      <cdr:x>0.99273</cdr:x>
      <cdr:y>0.25459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5765" y="1019084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88%</a:t>
          </a:r>
        </a:p>
      </cdr:txBody>
    </cdr:sp>
  </cdr:relSizeAnchor>
  <cdr:relSizeAnchor xmlns:cdr="http://schemas.openxmlformats.org/drawingml/2006/chartDrawing">
    <cdr:from>
      <cdr:x>0.93451</cdr:x>
      <cdr:y>0.26432</cdr:y>
    </cdr:from>
    <cdr:to>
      <cdr:x>0.9919</cdr:x>
      <cdr:y>0.32224</cdr:y>
    </cdr:to>
    <cdr:sp macro="" textlink="">
      <cdr:nvSpPr>
        <cdr:cNvPr id="30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18821" y="1369619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78%</a:t>
          </a:r>
        </a:p>
      </cdr:txBody>
    </cdr:sp>
  </cdr:relSizeAnchor>
  <cdr:relSizeAnchor xmlns:cdr="http://schemas.openxmlformats.org/drawingml/2006/chartDrawing">
    <cdr:from>
      <cdr:x>0.93622</cdr:x>
      <cdr:y>0.3947</cdr:y>
    </cdr:from>
    <cdr:to>
      <cdr:x>0.99361</cdr:x>
      <cdr:y>0.45262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33128" y="2045196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58%</a:t>
          </a:r>
        </a:p>
      </cdr:txBody>
    </cdr:sp>
  </cdr:relSizeAnchor>
  <cdr:relSizeAnchor xmlns:cdr="http://schemas.openxmlformats.org/drawingml/2006/chartDrawing">
    <cdr:from>
      <cdr:x>0.93534</cdr:x>
      <cdr:y>0.58946</cdr:y>
    </cdr:from>
    <cdr:to>
      <cdr:x>0.99273</cdr:x>
      <cdr:y>0.64738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5765" y="3054370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28%</a:t>
          </a:r>
        </a:p>
      </cdr:txBody>
    </cdr:sp>
  </cdr:relSizeAnchor>
  <cdr:relSizeAnchor xmlns:cdr="http://schemas.openxmlformats.org/drawingml/2006/chartDrawing">
    <cdr:from>
      <cdr:x>0.94282</cdr:x>
      <cdr:y>0.73921</cdr:y>
    </cdr:from>
    <cdr:to>
      <cdr:x>0.98361</cdr:x>
      <cdr:y>0.8</cdr:y>
    </cdr:to>
    <cdr:sp macro="" textlink="">
      <cdr:nvSpPr>
        <cdr:cNvPr id="30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7888348" y="3830302"/>
          <a:ext cx="341251" cy="314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0.92729</cdr:x>
      <cdr:y>0.11595</cdr:y>
    </cdr:from>
    <cdr:to>
      <cdr:x>1</cdr:x>
      <cdr:y>0.17387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58388" y="600819"/>
          <a:ext cx="608372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100%</a:t>
          </a:r>
        </a:p>
      </cdr:txBody>
    </cdr:sp>
  </cdr:relSizeAnchor>
  <cdr:relSizeAnchor xmlns:cdr="http://schemas.openxmlformats.org/drawingml/2006/chartDrawing">
    <cdr:from>
      <cdr:x>0.93534</cdr:x>
      <cdr:y>0.19667</cdr:y>
    </cdr:from>
    <cdr:to>
      <cdr:x>0.99273</cdr:x>
      <cdr:y>0.25459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5765" y="1019084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88%</a:t>
          </a:r>
        </a:p>
      </cdr:txBody>
    </cdr:sp>
  </cdr:relSizeAnchor>
  <cdr:relSizeAnchor xmlns:cdr="http://schemas.openxmlformats.org/drawingml/2006/chartDrawing">
    <cdr:from>
      <cdr:x>0.93451</cdr:x>
      <cdr:y>0.26432</cdr:y>
    </cdr:from>
    <cdr:to>
      <cdr:x>0.9919</cdr:x>
      <cdr:y>0.32224</cdr:y>
    </cdr:to>
    <cdr:sp macro="" textlink="">
      <cdr:nvSpPr>
        <cdr:cNvPr id="30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18821" y="1369619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78%</a:t>
          </a:r>
        </a:p>
      </cdr:txBody>
    </cdr:sp>
  </cdr:relSizeAnchor>
  <cdr:relSizeAnchor xmlns:cdr="http://schemas.openxmlformats.org/drawingml/2006/chartDrawing">
    <cdr:from>
      <cdr:x>0.93622</cdr:x>
      <cdr:y>0.3947</cdr:y>
    </cdr:from>
    <cdr:to>
      <cdr:x>0.99361</cdr:x>
      <cdr:y>0.45262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33128" y="2045196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58%</a:t>
          </a:r>
        </a:p>
      </cdr:txBody>
    </cdr:sp>
  </cdr:relSizeAnchor>
  <cdr:relSizeAnchor xmlns:cdr="http://schemas.openxmlformats.org/drawingml/2006/chartDrawing">
    <cdr:from>
      <cdr:x>0.93534</cdr:x>
      <cdr:y>0.58946</cdr:y>
    </cdr:from>
    <cdr:to>
      <cdr:x>0.99273</cdr:x>
      <cdr:y>0.64738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5765" y="3054370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28%</a:t>
          </a:r>
        </a:p>
      </cdr:txBody>
    </cdr:sp>
  </cdr:relSizeAnchor>
  <cdr:relSizeAnchor xmlns:cdr="http://schemas.openxmlformats.org/drawingml/2006/chartDrawing">
    <cdr:from>
      <cdr:x>0.94282</cdr:x>
      <cdr:y>0.73921</cdr:y>
    </cdr:from>
    <cdr:to>
      <cdr:x>0.98361</cdr:x>
      <cdr:y>0.8</cdr:y>
    </cdr:to>
    <cdr:sp macro="" textlink="">
      <cdr:nvSpPr>
        <cdr:cNvPr id="30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7888348" y="3830302"/>
          <a:ext cx="341251" cy="314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0.92729</cdr:x>
      <cdr:y>0.11595</cdr:y>
    </cdr:from>
    <cdr:to>
      <cdr:x>1</cdr:x>
      <cdr:y>0.17387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58388" y="600819"/>
          <a:ext cx="608372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100%</a:t>
          </a:r>
        </a:p>
      </cdr:txBody>
    </cdr:sp>
  </cdr:relSizeAnchor>
  <cdr:relSizeAnchor xmlns:cdr="http://schemas.openxmlformats.org/drawingml/2006/chartDrawing">
    <cdr:from>
      <cdr:x>0.93534</cdr:x>
      <cdr:y>0.19667</cdr:y>
    </cdr:from>
    <cdr:to>
      <cdr:x>0.99273</cdr:x>
      <cdr:y>0.25459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5765" y="1019084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88%</a:t>
          </a:r>
        </a:p>
      </cdr:txBody>
    </cdr:sp>
  </cdr:relSizeAnchor>
  <cdr:relSizeAnchor xmlns:cdr="http://schemas.openxmlformats.org/drawingml/2006/chartDrawing">
    <cdr:from>
      <cdr:x>0.93451</cdr:x>
      <cdr:y>0.26432</cdr:y>
    </cdr:from>
    <cdr:to>
      <cdr:x>0.9919</cdr:x>
      <cdr:y>0.32224</cdr:y>
    </cdr:to>
    <cdr:sp macro="" textlink="">
      <cdr:nvSpPr>
        <cdr:cNvPr id="30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18821" y="1369619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78%</a:t>
          </a:r>
        </a:p>
      </cdr:txBody>
    </cdr:sp>
  </cdr:relSizeAnchor>
  <cdr:relSizeAnchor xmlns:cdr="http://schemas.openxmlformats.org/drawingml/2006/chartDrawing">
    <cdr:from>
      <cdr:x>0.93622</cdr:x>
      <cdr:y>0.3947</cdr:y>
    </cdr:from>
    <cdr:to>
      <cdr:x>0.99361</cdr:x>
      <cdr:y>0.45262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33128" y="2045196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58%</a:t>
          </a:r>
        </a:p>
      </cdr:txBody>
    </cdr:sp>
  </cdr:relSizeAnchor>
  <cdr:relSizeAnchor xmlns:cdr="http://schemas.openxmlformats.org/drawingml/2006/chartDrawing">
    <cdr:from>
      <cdr:x>0.93534</cdr:x>
      <cdr:y>0.58946</cdr:y>
    </cdr:from>
    <cdr:to>
      <cdr:x>0.99273</cdr:x>
      <cdr:y>0.64738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5765" y="3054370"/>
          <a:ext cx="480131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28%</a:t>
          </a:r>
        </a:p>
      </cdr:txBody>
    </cdr:sp>
  </cdr:relSizeAnchor>
  <cdr:relSizeAnchor xmlns:cdr="http://schemas.openxmlformats.org/drawingml/2006/chartDrawing">
    <cdr:from>
      <cdr:x>0.94282</cdr:x>
      <cdr:y>0.73921</cdr:y>
    </cdr:from>
    <cdr:to>
      <cdr:x>0.98361</cdr:x>
      <cdr:y>0.8</cdr:y>
    </cdr:to>
    <cdr:sp macro="" textlink="">
      <cdr:nvSpPr>
        <cdr:cNvPr id="30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7888348" y="3830302"/>
          <a:ext cx="341251" cy="314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7F6A-FAFC-45AF-8323-8F50FAB9D0B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8B84-D91C-458C-B2C5-AE7855D4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Modeled pool spacing plotted against channel width, where pool spacing was calculated as a power function of total LWD abundance (pool spacing 5 2.67 3 (LWD/m)20.33) either with all diameter classes included (triangles) or with the largest diameter class removed (diamonds). The solid circles show the pool spacing predicted by the diameter-specific probability model (equation 1 in text) with all diameter classes of LWD included; the open circles show the predicted pool spacing with the largest diameter class (0.60 m) removed. (From: Rosenfeld and </a:t>
            </a:r>
            <a:r>
              <a:rPr lang="en-US" dirty="0" err="1" smtClean="0"/>
              <a:t>Huato</a:t>
            </a:r>
            <a:r>
              <a:rPr lang="en-US" dirty="0" smtClean="0"/>
              <a:t> 2003.)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8B84-D91C-458C-B2C5-AE7855D4AD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23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800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31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81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3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sh in the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64027"/>
            <a:ext cx="9097963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19035"/>
            <a:ext cx="7010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Ecological Functions of Wood in Streams: </a:t>
            </a:r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What’s New?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800600"/>
            <a:ext cx="32766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Gordon Reeves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PNW Research Station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Corvallis, OR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:\mayc\PhD\presentations\LogSS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295275"/>
            <a:ext cx="7653867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Sediment Stored by Wood in the </a:t>
            </a:r>
            <a:r>
              <a:rPr lang="en-US" dirty="0" err="1"/>
              <a:t>Mainstem</a:t>
            </a:r>
            <a:r>
              <a:rPr lang="en-US" dirty="0"/>
              <a:t> of Skate Creek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41% of the sediment was stored behind individual logs or small accumulations.</a:t>
            </a:r>
          </a:p>
          <a:p>
            <a:endParaRPr lang="en-US" dirty="0"/>
          </a:p>
          <a:p>
            <a:r>
              <a:rPr lang="en-US" dirty="0"/>
              <a:t>59% of the sediment was stored behind two large debris dams.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C.L. May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itchFamily="34" charset="0"/>
              </a:rPr>
              <a:t>Pools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581150" y="1530350"/>
            <a:ext cx="0" cy="40370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516063" y="5567363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516063" y="4757738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516063" y="3948113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516063" y="314960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516063" y="2339975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516063" y="15303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581150" y="5567363"/>
            <a:ext cx="66405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581150" y="5567363"/>
            <a:ext cx="0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3243263" y="5567363"/>
            <a:ext cx="0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4906963" y="5567363"/>
            <a:ext cx="0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557963" y="5567363"/>
            <a:ext cx="0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8221663" y="5567363"/>
            <a:ext cx="0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411413" y="1530350"/>
            <a:ext cx="0" cy="403701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033588" y="4110038"/>
            <a:ext cx="757238" cy="1457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075113" y="2987675"/>
            <a:ext cx="0" cy="257968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697288" y="4757738"/>
            <a:ext cx="755650" cy="809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727700" y="2987675"/>
            <a:ext cx="0" cy="257968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349875" y="4271963"/>
            <a:ext cx="75565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7389813" y="3311525"/>
            <a:ext cx="0" cy="22558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011988" y="4638675"/>
            <a:ext cx="755650" cy="928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2368550" y="4564063"/>
            <a:ext cx="87313" cy="85725"/>
          </a:xfrm>
          <a:prstGeom prst="ellipse">
            <a:avLst/>
          </a:prstGeom>
          <a:solidFill>
            <a:schemeClr val="bg1"/>
          </a:solidFill>
          <a:ln w="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4032250" y="4973638"/>
            <a:ext cx="85725" cy="85725"/>
          </a:xfrm>
          <a:prstGeom prst="ellipse">
            <a:avLst/>
          </a:prstGeom>
          <a:solidFill>
            <a:schemeClr val="bg1"/>
          </a:solidFill>
          <a:ln w="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5683250" y="4843463"/>
            <a:ext cx="87313" cy="87313"/>
          </a:xfrm>
          <a:prstGeom prst="ellipse">
            <a:avLst/>
          </a:prstGeom>
          <a:solidFill>
            <a:schemeClr val="bg1"/>
          </a:solidFill>
          <a:ln w="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7346950" y="4941888"/>
            <a:ext cx="85725" cy="85725"/>
          </a:xfrm>
          <a:prstGeom prst="ellipse">
            <a:avLst/>
          </a:prstGeom>
          <a:solidFill>
            <a:schemeClr val="bg1"/>
          </a:solidFill>
          <a:ln w="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300163" y="5448300"/>
            <a:ext cx="215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300163" y="4638675"/>
            <a:ext cx="215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6" name="Rectangle 33"/>
          <p:cNvSpPr>
            <a:spLocks noChangeArrowheads="1"/>
          </p:cNvSpPr>
          <p:nvPr/>
        </p:nvSpPr>
        <p:spPr bwMode="auto">
          <a:xfrm>
            <a:off x="1181100" y="3829050"/>
            <a:ext cx="3349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7" name="Rectangle 34"/>
          <p:cNvSpPr>
            <a:spLocks noChangeArrowheads="1"/>
          </p:cNvSpPr>
          <p:nvPr/>
        </p:nvSpPr>
        <p:spPr bwMode="auto">
          <a:xfrm>
            <a:off x="1181100" y="3030538"/>
            <a:ext cx="3349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5"/>
          <p:cNvSpPr>
            <a:spLocks noChangeArrowheads="1"/>
          </p:cNvSpPr>
          <p:nvPr/>
        </p:nvSpPr>
        <p:spPr bwMode="auto">
          <a:xfrm>
            <a:off x="1181100" y="2220913"/>
            <a:ext cx="3349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36"/>
          <p:cNvSpPr>
            <a:spLocks noChangeArrowheads="1"/>
          </p:cNvSpPr>
          <p:nvPr/>
        </p:nvSpPr>
        <p:spPr bwMode="auto">
          <a:xfrm>
            <a:off x="1181100" y="1411288"/>
            <a:ext cx="3349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2" name="Rectangle 37"/>
          <p:cNvSpPr>
            <a:spLocks noChangeArrowheads="1"/>
          </p:cNvSpPr>
          <p:nvPr/>
        </p:nvSpPr>
        <p:spPr bwMode="auto">
          <a:xfrm>
            <a:off x="2195513" y="5749925"/>
            <a:ext cx="5286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0-13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38"/>
          <p:cNvSpPr>
            <a:spLocks noChangeArrowheads="1"/>
          </p:cNvSpPr>
          <p:nvPr/>
        </p:nvSpPr>
        <p:spPr bwMode="auto">
          <a:xfrm>
            <a:off x="3805238" y="5749925"/>
            <a:ext cx="647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14-31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39"/>
          <p:cNvSpPr>
            <a:spLocks noChangeArrowheads="1"/>
          </p:cNvSpPr>
          <p:nvPr/>
        </p:nvSpPr>
        <p:spPr bwMode="auto">
          <a:xfrm>
            <a:off x="5457825" y="5749925"/>
            <a:ext cx="647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32-50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5" name="Rectangle 40"/>
          <p:cNvSpPr>
            <a:spLocks noChangeArrowheads="1"/>
          </p:cNvSpPr>
          <p:nvPr/>
        </p:nvSpPr>
        <p:spPr bwMode="auto">
          <a:xfrm>
            <a:off x="7054850" y="5749925"/>
            <a:ext cx="7667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51-113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41"/>
          <p:cNvSpPr>
            <a:spLocks noChangeArrowheads="1"/>
          </p:cNvSpPr>
          <p:nvPr/>
        </p:nvSpPr>
        <p:spPr bwMode="auto">
          <a:xfrm>
            <a:off x="3126695" y="6059261"/>
            <a:ext cx="3976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Distance from tributary fan (m)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467" name="Rectangle 42"/>
          <p:cNvSpPr>
            <a:spLocks noChangeArrowheads="1"/>
          </p:cNvSpPr>
          <p:nvPr/>
        </p:nvSpPr>
        <p:spPr bwMode="auto">
          <a:xfrm rot="16200000">
            <a:off x="-547274" y="3749954"/>
            <a:ext cx="2731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Deep pool frequency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468" name="Rectangle 43"/>
          <p:cNvSpPr>
            <a:spLocks noChangeArrowheads="1"/>
          </p:cNvSpPr>
          <p:nvPr/>
        </p:nvSpPr>
        <p:spPr bwMode="auto">
          <a:xfrm rot="16200000">
            <a:off x="263838" y="1792049"/>
            <a:ext cx="11782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(m / 25 m)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469" name="Oval 44"/>
          <p:cNvSpPr>
            <a:spLocks noChangeArrowheads="1"/>
          </p:cNvSpPr>
          <p:nvPr/>
        </p:nvSpPr>
        <p:spPr bwMode="auto">
          <a:xfrm>
            <a:off x="7432675" y="2425700"/>
            <a:ext cx="87313" cy="87313"/>
          </a:xfrm>
          <a:prstGeom prst="ellipse">
            <a:avLst/>
          </a:prstGeom>
          <a:solidFill>
            <a:schemeClr val="bg1"/>
          </a:solidFill>
          <a:ln w="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Rectangle 45"/>
          <p:cNvSpPr>
            <a:spLocks noChangeArrowheads="1"/>
          </p:cNvSpPr>
          <p:nvPr/>
        </p:nvSpPr>
        <p:spPr bwMode="auto">
          <a:xfrm>
            <a:off x="7605713" y="2339975"/>
            <a:ext cx="615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mean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1" name="Rectangle 46"/>
          <p:cNvSpPr>
            <a:spLocks noChangeArrowheads="1"/>
          </p:cNvSpPr>
          <p:nvPr/>
        </p:nvSpPr>
        <p:spPr bwMode="auto">
          <a:xfrm>
            <a:off x="3135313" y="1130300"/>
            <a:ext cx="398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Rectangle 47"/>
          <p:cNvSpPr>
            <a:spLocks noChangeArrowheads="1"/>
          </p:cNvSpPr>
          <p:nvPr/>
        </p:nvSpPr>
        <p:spPr bwMode="auto">
          <a:xfrm>
            <a:off x="2034721" y="934811"/>
            <a:ext cx="5324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Small Basins, Distance from All Fans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17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:\mayc\PhD\presentations\mayer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297" r="1346"/>
          <a:stretch/>
        </p:blipFill>
        <p:spPr bwMode="auto">
          <a:xfrm>
            <a:off x="685800" y="579120"/>
            <a:ext cx="7741920" cy="5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367427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C.L. May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9663"/>
            <a:ext cx="88392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32679" y="2482850"/>
            <a:ext cx="18344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17600" y="4437064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0 to 30 yrs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559778" y="4454526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60 to 90 yrs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66476" y="4437064"/>
            <a:ext cx="1000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&gt; 90 yrs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306321" y="4946650"/>
            <a:ext cx="4722989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1880" y="5351464"/>
            <a:ext cx="723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 illustration of changes in channel morphology of headwater streams based on the time since previous disturbance.   From: C.L. May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Functions of 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341120"/>
            <a:ext cx="8229600" cy="4525963"/>
          </a:xfrm>
        </p:spPr>
        <p:txBody>
          <a:bodyPr/>
          <a:lstStyle/>
          <a:p>
            <a:r>
              <a:rPr lang="en-US" dirty="0" smtClean="0"/>
              <a:t>Provide habitat for terrestrial organisms (bats, birds, reptiles, amphibians, &amp; small mammals)</a:t>
            </a:r>
          </a:p>
          <a:p>
            <a:r>
              <a:rPr lang="en-US" dirty="0" err="1" smtClean="0"/>
              <a:t>Mycorrhizal</a:t>
            </a:r>
            <a:r>
              <a:rPr lang="en-US" dirty="0" smtClean="0"/>
              <a:t> </a:t>
            </a:r>
            <a:r>
              <a:rPr lang="en-US" dirty="0"/>
              <a:t>fungi (</a:t>
            </a:r>
            <a:r>
              <a:rPr lang="en-US" dirty="0" err="1"/>
              <a:t>Amaranthus</a:t>
            </a:r>
            <a:r>
              <a:rPr lang="en-US" dirty="0"/>
              <a:t> et al. 1996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Soil components (Harvey </a:t>
            </a:r>
            <a:r>
              <a:rPr lang="en-US" dirty="0"/>
              <a:t>1993, Harvey et al. </a:t>
            </a:r>
            <a:r>
              <a:rPr lang="en-US" dirty="0" smtClean="0"/>
              <a:t>1976)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37654" r="18943" b="12963"/>
          <a:stretch/>
        </p:blipFill>
        <p:spPr>
          <a:xfrm>
            <a:off x="4053840" y="3672840"/>
            <a:ext cx="4526280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" y="4937760"/>
            <a:ext cx="315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Oregon Slender Salamanders (</a:t>
            </a:r>
            <a:r>
              <a:rPr lang="en-US" i="1" dirty="0" err="1" smtClean="0"/>
              <a:t>Batrachoseps</a:t>
            </a:r>
            <a:r>
              <a:rPr lang="en-US" i="1" dirty="0" smtClean="0"/>
              <a:t> </a:t>
            </a:r>
            <a:r>
              <a:rPr lang="en-US" i="1" dirty="0" err="1" smtClean="0"/>
              <a:t>wrighti</a:t>
            </a:r>
            <a:r>
              <a:rPr lang="en-US" dirty="0" smtClean="0"/>
              <a:t>) guard a nest in a large, rotting log. Photo: L. Ellenburg, USFS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" y="6089176"/>
            <a:ext cx="3886200" cy="524984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From: M. Pollack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76200"/>
            <a:ext cx="806196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Projected number of pieces of large wood delivered to the stream channel under different management scenarios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7918131"/>
              </p:ext>
            </p:extLst>
          </p:nvPr>
        </p:nvGraphicFramePr>
        <p:xfrm>
          <a:off x="198120" y="1127760"/>
          <a:ext cx="836676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7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79095425"/>
              </p:ext>
            </p:extLst>
          </p:nvPr>
        </p:nvGraphicFramePr>
        <p:xfrm>
          <a:off x="298268" y="1511318"/>
          <a:ext cx="836676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936776"/>
            <a:ext cx="38862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From: M. Pollack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Projected number of pieces of large wood delivered to the stream channel under different management scenarios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57143" y="2072483"/>
            <a:ext cx="1640114" cy="51105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14941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Amount needed?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88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92196373"/>
              </p:ext>
            </p:extLst>
          </p:nvPr>
        </p:nvGraphicFramePr>
        <p:xfrm>
          <a:off x="298268" y="1511318"/>
          <a:ext cx="836676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936776"/>
            <a:ext cx="38862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From: M. Pollack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Projected number of pieces of large wood delivered to the stream channel under different management scenarios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10828" y="2492829"/>
            <a:ext cx="2209800" cy="1447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sh in the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288"/>
            <a:ext cx="9097963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1964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319314"/>
            <a:ext cx="1335314" cy="613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3" descr="rip+df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66088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79402" y="12985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200" b="1" dirty="0">
                <a:latin typeface="Calibri" pitchFamily="34" charset="0"/>
              </a:rPr>
              <a:t>0.2-0.5 m diameter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355602" y="765175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>
                <a:latin typeface="Calibri" pitchFamily="34" charset="0"/>
              </a:rPr>
              <a:t>LWD Input</a:t>
            </a:r>
          </a:p>
        </p:txBody>
      </p:sp>
    </p:spTree>
    <p:extLst>
      <p:ext uri="{BB962C8B-B14F-4D97-AF65-F5344CB8AC3E}">
        <p14:creationId xmlns:p14="http://schemas.microsoft.com/office/powerpoint/2010/main" val="545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104775"/>
            <a:ext cx="8139112" cy="9064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Riparian Functions vs. Distance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1043577"/>
            <a:ext cx="7066280" cy="52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" y="588264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RAIS predictions of total wood accumulation with distance from channels with observation of </a:t>
            </a:r>
            <a:r>
              <a:rPr lang="en-US" dirty="0" err="1"/>
              <a:t>McDade</a:t>
            </a:r>
            <a:r>
              <a:rPr lang="en-US" dirty="0"/>
              <a:t> et al. (1990). Figure from Welty et al. 2002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1234440"/>
            <a:ext cx="7412736" cy="43891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505"/>
          </a:xfrm>
        </p:spPr>
        <p:txBody>
          <a:bodyPr/>
          <a:lstStyle/>
          <a:p>
            <a:r>
              <a:rPr lang="en-US" dirty="0" smtClean="0"/>
              <a:t>Wood Accumulation vs.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1363199"/>
            <a:ext cx="6739738" cy="5139200"/>
          </a:xfrm>
        </p:spPr>
      </p:pic>
    </p:spTree>
    <p:extLst>
      <p:ext uri="{BB962C8B-B14F-4D97-AF65-F5344CB8AC3E}">
        <p14:creationId xmlns:p14="http://schemas.microsoft.com/office/powerpoint/2010/main" val="22101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"/>
            <a:ext cx="8519160" cy="422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549676"/>
            <a:ext cx="826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Modeled pool spacing plotted against channel width, where pool spacing was calculated as a power function of total LWD abundance </a:t>
            </a:r>
            <a:r>
              <a:rPr lang="en-US" dirty="0" smtClean="0"/>
              <a:t>either </a:t>
            </a:r>
            <a:r>
              <a:rPr lang="en-US" dirty="0"/>
              <a:t>with all diameter classes included (triangles) or with the largest diameter class removed (diamonds). </a:t>
            </a:r>
            <a:r>
              <a:rPr lang="en-US" dirty="0" smtClean="0"/>
              <a:t>The solid circles show the pool spacing predicted by the diameter-specific probability model (equation 1 in text) with all diameter classes of LWD included; the open circles show the predicted pool spacing with the largest diameter class (0.60 m) removed. (</a:t>
            </a:r>
            <a:r>
              <a:rPr lang="en-US" dirty="0"/>
              <a:t>From: Rosenfeld and </a:t>
            </a:r>
            <a:r>
              <a:rPr lang="en-US" dirty="0" err="1"/>
              <a:t>Huato</a:t>
            </a:r>
            <a:r>
              <a:rPr lang="en-US" dirty="0"/>
              <a:t> 2003.)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4080" y="594360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Predicted, all classes (Eq. 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2366" y="2219960"/>
            <a:ext cx="30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Predicted, &gt;0.6 m removed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1256" y="2865847"/>
            <a:ext cx="333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function, all classes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4114" y="1566818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function, &gt;0.6 m removed</a:t>
            </a:r>
            <a:endParaRPr lang="en-US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H="1">
            <a:off x="2322289" y="2278744"/>
            <a:ext cx="580568" cy="435427"/>
          </a:xfrm>
          <a:prstGeom prst="curvedConnector3">
            <a:avLst>
              <a:gd name="adj1" fmla="val 1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257" y="406400"/>
            <a:ext cx="1335314" cy="6168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3" descr="rip+df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08305"/>
            <a:ext cx="8066088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83758" y="140208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200" b="1" dirty="0">
                <a:latin typeface="Calibri" pitchFamily="34" charset="0"/>
              </a:rPr>
              <a:t>0.2-0.5 m diameter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359958" y="868680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LWD Input</a:t>
            </a:r>
          </a:p>
        </p:txBody>
      </p:sp>
      <p:sp>
        <p:nvSpPr>
          <p:cNvPr id="5" name="Oval 4"/>
          <p:cNvSpPr/>
          <p:nvPr/>
        </p:nvSpPr>
        <p:spPr>
          <a:xfrm>
            <a:off x="3933984" y="2773680"/>
            <a:ext cx="1295400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91640" y="3764280"/>
            <a:ext cx="1295400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:\mayc\PhD\presentations\LogSS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/>
          <a:stretch/>
        </p:blipFill>
        <p:spPr bwMode="auto">
          <a:xfrm>
            <a:off x="692573" y="472439"/>
            <a:ext cx="7721600" cy="5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7118"/>
            <a:ext cx="4572000" cy="55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9627" y="651653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From: Rosenfeld and </a:t>
            </a:r>
            <a:r>
              <a:rPr lang="en-US" dirty="0" err="1"/>
              <a:t>Huato</a:t>
            </a:r>
            <a:r>
              <a:rPr lang="en-US" dirty="0"/>
              <a:t> 2003.)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" y="43011"/>
            <a:ext cx="847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Probability of Pool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ormation of Different Sizes of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Pieces of Wood and Channels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3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7118"/>
            <a:ext cx="4572000" cy="55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9627" y="651653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From: Rosenfeld and </a:t>
            </a:r>
            <a:r>
              <a:rPr lang="en-US" dirty="0" err="1"/>
              <a:t>Huato</a:t>
            </a:r>
            <a:r>
              <a:rPr lang="en-US" dirty="0"/>
              <a:t> 2003.)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" y="43011"/>
            <a:ext cx="844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Probability of Pool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ormation of Different Sizes of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Pieces of Wood and Channels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1752600"/>
            <a:ext cx="1295400" cy="609600"/>
          </a:xfrm>
          <a:prstGeom prst="ellipse">
            <a:avLst/>
          </a:prstGeom>
          <a:noFill/>
          <a:ln w="57150">
            <a:solidFill>
              <a:srgbClr val="E06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30" y="997118"/>
            <a:ext cx="4572000" cy="55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9627" y="651653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From: Rosenfeld and </a:t>
            </a:r>
            <a:r>
              <a:rPr lang="en-US" dirty="0" err="1"/>
              <a:t>Huato</a:t>
            </a:r>
            <a:r>
              <a:rPr lang="en-US" dirty="0"/>
              <a:t> 2003.)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43011"/>
            <a:ext cx="826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Probability of Pool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ormation of Different Sizes of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Pieces of Wood and Channels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3352800"/>
            <a:ext cx="1295400" cy="609600"/>
          </a:xfrm>
          <a:prstGeom prst="ellipse">
            <a:avLst/>
          </a:prstGeom>
          <a:noFill/>
          <a:ln w="57150">
            <a:solidFill>
              <a:srgbClr val="E06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2869442" y="4800598"/>
            <a:ext cx="1295400" cy="838201"/>
          </a:xfrm>
          <a:prstGeom prst="ellipse">
            <a:avLst/>
          </a:prstGeom>
          <a:noFill/>
          <a:ln w="57150">
            <a:solidFill>
              <a:srgbClr val="E06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350520"/>
            <a:ext cx="1356360" cy="6202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3" descr="rip+df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032"/>
            <a:ext cx="8066088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28600" y="149352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0.2-0.5 m diameter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304800" y="960120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LWD Input</a:t>
            </a:r>
          </a:p>
        </p:txBody>
      </p:sp>
      <p:sp>
        <p:nvSpPr>
          <p:cNvPr id="5" name="Oval 4"/>
          <p:cNvSpPr/>
          <p:nvPr/>
        </p:nvSpPr>
        <p:spPr>
          <a:xfrm>
            <a:off x="3769887" y="3703320"/>
            <a:ext cx="1295400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4312920"/>
            <a:ext cx="838200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:\mayc\PhD\presentations\LogSS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7" y="469583"/>
            <a:ext cx="7586133" cy="58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1F497D"/>
      </a:dk2>
      <a:lt2>
        <a:srgbClr val="EBF1DD"/>
      </a:lt2>
      <a:accent1>
        <a:srgbClr val="4F81BD"/>
      </a:accent1>
      <a:accent2>
        <a:srgbClr val="EAD8B8"/>
      </a:accent2>
      <a:accent3>
        <a:srgbClr val="9BBB59"/>
      </a:accent3>
      <a:accent4>
        <a:srgbClr val="8064A2"/>
      </a:accent4>
      <a:accent5>
        <a:srgbClr val="4BACC6"/>
      </a:accent5>
      <a:accent6>
        <a:srgbClr val="BC5A08"/>
      </a:accent6>
      <a:hlink>
        <a:srgbClr val="0000FF"/>
      </a:hlink>
      <a:folHlink>
        <a:srgbClr val="800080"/>
      </a:folHlink>
    </a:clrScheme>
    <a:fontScheme name="Candara Calibri">
      <a:majorFont>
        <a:latin typeface="Candar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681</Words>
  <Application>Microsoft Office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Sediment Stored by Wood in the Mainstem of Skate Creek</vt:lpstr>
      <vt:lpstr>Pools</vt:lpstr>
      <vt:lpstr>PowerPoint Presentation</vt:lpstr>
      <vt:lpstr>Channel Change over Time</vt:lpstr>
      <vt:lpstr>Other Functions of Wood</vt:lpstr>
      <vt:lpstr>From: M. Pollack</vt:lpstr>
      <vt:lpstr>From: M. Pollack</vt:lpstr>
      <vt:lpstr>From: M. Pollack</vt:lpstr>
      <vt:lpstr>PowerPoint Presentation</vt:lpstr>
      <vt:lpstr>Riparian Functions vs. Distance </vt:lpstr>
      <vt:lpstr>Wood Accumulation vs. Distance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Riparian Functions vs. Distance </dc:title>
  <dc:creator>greeves</dc:creator>
  <cp:lastModifiedBy>greeves</cp:lastModifiedBy>
  <cp:revision>23</cp:revision>
  <dcterms:created xsi:type="dcterms:W3CDTF">2012-10-23T19:12:29Z</dcterms:created>
  <dcterms:modified xsi:type="dcterms:W3CDTF">2012-10-30T19:18:45Z</dcterms:modified>
</cp:coreProperties>
</file>