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8" r:id="rId3"/>
    <p:sldId id="274" r:id="rId4"/>
    <p:sldId id="280" r:id="rId5"/>
    <p:sldId id="282" r:id="rId6"/>
    <p:sldId id="283" r:id="rId7"/>
    <p:sldId id="284" r:id="rId8"/>
    <p:sldId id="285" r:id="rId9"/>
    <p:sldId id="281" r:id="rId10"/>
    <p:sldId id="379" r:id="rId11"/>
    <p:sldId id="275" r:id="rId12"/>
    <p:sldId id="265" r:id="rId13"/>
    <p:sldId id="303" r:id="rId14"/>
    <p:sldId id="376" r:id="rId15"/>
    <p:sldId id="266" r:id="rId16"/>
    <p:sldId id="264" r:id="rId17"/>
    <p:sldId id="287" r:id="rId18"/>
    <p:sldId id="362" r:id="rId19"/>
    <p:sldId id="381" r:id="rId20"/>
    <p:sldId id="351" r:id="rId21"/>
    <p:sldId id="377" r:id="rId22"/>
    <p:sldId id="367" r:id="rId23"/>
    <p:sldId id="385" r:id="rId24"/>
    <p:sldId id="369" r:id="rId25"/>
    <p:sldId id="371" r:id="rId26"/>
    <p:sldId id="305" r:id="rId27"/>
    <p:sldId id="386" r:id="rId28"/>
    <p:sldId id="374" r:id="rId29"/>
    <p:sldId id="375" r:id="rId30"/>
    <p:sldId id="31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DE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4660"/>
  </p:normalViewPr>
  <p:slideViewPr>
    <p:cSldViewPr>
      <p:cViewPr varScale="1">
        <p:scale>
          <a:sx n="75" d="100"/>
          <a:sy n="75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FCC7A9-221E-4BA2-96D0-C982FD661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0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2EF20-885F-4704-B53E-57FC7FC7219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2779B-CB5B-47C2-836B-BC1F3DD2A19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57321-E73A-46BB-B979-20AA45FF671F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E91BF-4751-4C7F-A3E0-07CBA0AC0A4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E89C7-3C5D-48E7-BB91-2AF5F68F21C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62C19-9FD7-469A-B9ED-A6B5A61952E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4DF10-D465-472A-B785-CAA276B75DC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CC7A9-221E-4BA2-96D0-C982FD661B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08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CC7A9-221E-4BA2-96D0-C982FD661B0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08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EA875-4BE9-4C4B-8344-EA48B52D3B1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29D3C-2591-493F-A625-6316E432FF8D}" type="slidenum">
              <a:rPr lang="en-US"/>
              <a:pPr/>
              <a:t>21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492B3-0258-4A6D-9905-7F2A70E893C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D71BF-9287-4182-943A-F6B84C0FCB1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D71BF-9287-4182-943A-F6B84C0FCB1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F9DEB-FC5F-4134-9F7C-91086CD9ED9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DBF21-42F5-4B8E-9949-C374A9CDBD8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EC79E-768F-4DBC-96D7-FF9F1A2D71D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355DE-1DC3-4159-B2BC-63908B1B2EF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0856F-465C-4CDC-84F3-5CB5B763D36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7F873-5405-443E-AFB0-49A454E7CE5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F2908-D555-4592-BBB0-B4FD22FC787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B70AB-8142-473D-B5BF-B302F77CC2B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2779B-CB5B-47C2-836B-BC1F3DD2A19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02C3-4356-4C7C-B796-4888016E0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8270-78E9-4F85-98F5-D19A8AA5E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C2B5-9C62-4CB2-BC93-92E6B176A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7DD41-7306-4294-A230-9ADB7272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3437-41D4-4415-8CC9-F5FBAEE1B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C51C3-C399-4350-A8F1-055804E6D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4772-B75A-46E3-B6C6-6D993005B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F6A3C-63C8-449C-B720-DA08370B4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48DB5-F6D0-47E8-BAEB-5C8EF85B1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47D3-EE60-4374-81AF-7A8D88A7F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C54CE-8D55-48FF-89B5-263F84479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274C09-CDAC-4589-9441-61744F59E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5" descr="Fsshiel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71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16" descr="PNW-colo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562600"/>
            <a:ext cx="14478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17" descr="DNR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52400"/>
            <a:ext cx="2438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8" descr="eco-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518150"/>
            <a:ext cx="1295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19"/>
          <p:cNvSpPr>
            <a:spLocks noChangeArrowheads="1"/>
          </p:cNvSpPr>
          <p:nvPr/>
        </p:nvSpPr>
        <p:spPr bwMode="auto">
          <a:xfrm>
            <a:off x="1122363" y="1600200"/>
            <a:ext cx="66786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2800" b="1" dirty="0">
                <a:ea typeface="ＭＳ Ｐゴシック" charset="-128"/>
              </a:rPr>
              <a:t>Forest harvest effects on temperature </a:t>
            </a:r>
          </a:p>
          <a:p>
            <a:pPr algn="ctr"/>
            <a:r>
              <a:rPr lang="en-US" altLang="ja-JP" sz="2800" b="1" dirty="0">
                <a:ea typeface="ＭＳ Ｐゴシック" charset="-128"/>
              </a:rPr>
              <a:t>of small headwater streams</a:t>
            </a:r>
          </a:p>
          <a:p>
            <a:pPr algn="ctr"/>
            <a:r>
              <a:rPr lang="en-US" altLang="ja-JP" sz="2800" b="1" dirty="0">
                <a:ea typeface="ＭＳ Ｐゴシック" charset="-128"/>
              </a:rPr>
              <a:t>with and without riparian buffers</a:t>
            </a:r>
            <a:r>
              <a:rPr lang="en-US" altLang="ja-JP" dirty="0">
                <a:ea typeface="ＭＳ Ｐゴシック" charset="-128"/>
              </a:rPr>
              <a:t> </a:t>
            </a:r>
          </a:p>
        </p:txBody>
      </p:sp>
      <p:sp>
        <p:nvSpPr>
          <p:cNvPr id="19463" name="Rectangle 120"/>
          <p:cNvSpPr>
            <a:spLocks noChangeArrowheads="1"/>
          </p:cNvSpPr>
          <p:nvPr/>
        </p:nvSpPr>
        <p:spPr bwMode="auto">
          <a:xfrm>
            <a:off x="533400" y="3352800"/>
            <a:ext cx="8032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dirty="0">
                <a:ea typeface="ＭＳ Ｐゴシック" charset="-128"/>
              </a:rPr>
              <a:t>Steven M. Wondzell, Jack E. </a:t>
            </a:r>
            <a:r>
              <a:rPr lang="en-US" altLang="ja-JP" dirty="0" err="1">
                <a:ea typeface="ＭＳ Ｐゴシック" charset="-128"/>
              </a:rPr>
              <a:t>Janisch</a:t>
            </a:r>
            <a:r>
              <a:rPr lang="en-US" altLang="ja-JP">
                <a:ea typeface="ＭＳ Ｐゴシック" charset="-128"/>
              </a:rPr>
              <a:t>, William J. Ehinger, and Peter A. Bisson</a:t>
            </a:r>
          </a:p>
          <a:p>
            <a:pPr algn="ctr"/>
            <a:endParaRPr lang="en-US" altLang="ja-JP">
              <a:ea typeface="ＭＳ Ｐゴシック" charset="-128"/>
            </a:endParaRPr>
          </a:p>
          <a:p>
            <a:pPr algn="ctr"/>
            <a:endParaRPr lang="en-US" altLang="ja-JP">
              <a:ea typeface="ＭＳ Ｐゴシック" charset="-128"/>
            </a:endParaRPr>
          </a:p>
          <a:p>
            <a:pPr algn="ctr"/>
            <a:r>
              <a:rPr lang="en-US" altLang="ja-JP">
                <a:ea typeface="ＭＳ Ｐゴシック" charset="-128"/>
              </a:rPr>
              <a:t>With help from:</a:t>
            </a:r>
          </a:p>
          <a:p>
            <a:pPr algn="ctr"/>
            <a:r>
              <a:rPr lang="en-US" altLang="ja-JP">
                <a:ea typeface="ＭＳ Ｐゴシック" charset="-128"/>
              </a:rPr>
              <a:t>Alex Foster, Shannon Claeson, and Jeff Rickleffs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4175" y="5835492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sz="1400" dirty="0" err="1"/>
              <a:t>Janisch</a:t>
            </a:r>
            <a:r>
              <a:rPr lang="en-US" sz="1400" dirty="0"/>
              <a:t>, J. E., Wondzell, S. M., and </a:t>
            </a:r>
            <a:r>
              <a:rPr lang="en-US" sz="1400" dirty="0" err="1"/>
              <a:t>Ehinger</a:t>
            </a:r>
            <a:r>
              <a:rPr lang="en-US" sz="1400" dirty="0"/>
              <a:t>, W. J.  2012.  </a:t>
            </a:r>
            <a:endParaRPr lang="en-US" sz="1400" dirty="0" smtClean="0"/>
          </a:p>
          <a:p>
            <a:pPr indent="-457200"/>
            <a:r>
              <a:rPr lang="en-US" sz="1400" dirty="0"/>
              <a:t> </a:t>
            </a:r>
            <a:r>
              <a:rPr lang="en-US" sz="1400" dirty="0" smtClean="0"/>
              <a:t>    Headwater </a:t>
            </a:r>
            <a:r>
              <a:rPr lang="en-US" sz="1400" dirty="0"/>
              <a:t>stream temperature: Interpreting response after logging</a:t>
            </a:r>
            <a:r>
              <a:rPr lang="en-US" sz="1400" dirty="0" smtClean="0"/>
              <a:t>,</a:t>
            </a:r>
          </a:p>
          <a:p>
            <a:pPr indent="-457200"/>
            <a:r>
              <a:rPr lang="en-US" sz="1400" dirty="0" smtClean="0"/>
              <a:t>     with </a:t>
            </a:r>
            <a:r>
              <a:rPr lang="en-US" sz="1400" dirty="0"/>
              <a:t>and without riparian buffers, Washington, USA. </a:t>
            </a:r>
            <a:endParaRPr lang="en-US" sz="1400" dirty="0" smtClean="0"/>
          </a:p>
          <a:p>
            <a:pPr indent="-457200"/>
            <a:r>
              <a:rPr lang="en-US" sz="1400" dirty="0"/>
              <a:t> </a:t>
            </a:r>
            <a:r>
              <a:rPr lang="en-US" sz="1400" dirty="0" smtClean="0"/>
              <a:t>    Forest </a:t>
            </a:r>
            <a:r>
              <a:rPr lang="en-US" sz="1400" dirty="0"/>
              <a:t>Ecology and Management 270:302-313.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AGS-ROTT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4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6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AGS-ROTT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4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TAGS-ROTT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4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65113" y="246063"/>
            <a:ext cx="3370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Temperature sensors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at each </a:t>
            </a:r>
            <a:r>
              <a:rPr lang="en-US" sz="2400" b="1" dirty="0" err="1">
                <a:solidFill>
                  <a:schemeClr val="bg1"/>
                </a:solidFill>
              </a:rPr>
              <a:t>wier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700" name="Freeform 5"/>
          <p:cNvSpPr>
            <a:spLocks/>
          </p:cNvSpPr>
          <p:nvPr/>
        </p:nvSpPr>
        <p:spPr bwMode="auto">
          <a:xfrm rot="-9396118">
            <a:off x="2981325" y="642938"/>
            <a:ext cx="2330450" cy="709612"/>
          </a:xfrm>
          <a:custGeom>
            <a:avLst/>
            <a:gdLst>
              <a:gd name="T0" fmla="*/ 2147483647 w 1144"/>
              <a:gd name="T1" fmla="*/ 2147483647 h 447"/>
              <a:gd name="T2" fmla="*/ 2147483647 w 1144"/>
              <a:gd name="T3" fmla="*/ 2147483647 h 447"/>
              <a:gd name="T4" fmla="*/ 2147483647 w 1144"/>
              <a:gd name="T5" fmla="*/ 2147483647 h 447"/>
              <a:gd name="T6" fmla="*/ 2147483647 w 1144"/>
              <a:gd name="T7" fmla="*/ 2147483647 h 447"/>
              <a:gd name="T8" fmla="*/ 0 w 1144"/>
              <a:gd name="T9" fmla="*/ 2147483647 h 447"/>
              <a:gd name="T10" fmla="*/ 2147483647 w 1144"/>
              <a:gd name="T11" fmla="*/ 2147483647 h 447"/>
              <a:gd name="T12" fmla="*/ 2147483647 w 1144"/>
              <a:gd name="T13" fmla="*/ 2147483647 h 447"/>
              <a:gd name="T14" fmla="*/ 2147483647 w 1144"/>
              <a:gd name="T15" fmla="*/ 2147483647 h 447"/>
              <a:gd name="T16" fmla="*/ 2147483647 w 1144"/>
              <a:gd name="T17" fmla="*/ 2147483647 h 4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4"/>
              <a:gd name="T28" fmla="*/ 0 h 447"/>
              <a:gd name="T29" fmla="*/ 1144 w 1144"/>
              <a:gd name="T30" fmla="*/ 447 h 4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4" h="447">
                <a:moveTo>
                  <a:pt x="1144" y="59"/>
                </a:moveTo>
                <a:cubicBezTo>
                  <a:pt x="988" y="49"/>
                  <a:pt x="1042" y="25"/>
                  <a:pt x="719" y="67"/>
                </a:cubicBezTo>
                <a:cubicBezTo>
                  <a:pt x="396" y="110"/>
                  <a:pt x="247" y="270"/>
                  <a:pt x="149" y="348"/>
                </a:cubicBezTo>
                <a:cubicBezTo>
                  <a:pt x="179" y="407"/>
                  <a:pt x="145" y="333"/>
                  <a:pt x="170" y="389"/>
                </a:cubicBezTo>
                <a:cubicBezTo>
                  <a:pt x="56" y="428"/>
                  <a:pt x="142" y="399"/>
                  <a:pt x="0" y="447"/>
                </a:cubicBezTo>
                <a:cubicBezTo>
                  <a:pt x="73" y="249"/>
                  <a:pt x="37" y="346"/>
                  <a:pt x="82" y="221"/>
                </a:cubicBezTo>
                <a:cubicBezTo>
                  <a:pt x="105" y="265"/>
                  <a:pt x="67" y="196"/>
                  <a:pt x="105" y="264"/>
                </a:cubicBezTo>
                <a:cubicBezTo>
                  <a:pt x="236" y="178"/>
                  <a:pt x="419" y="25"/>
                  <a:pt x="715" y="12"/>
                </a:cubicBezTo>
                <a:cubicBezTo>
                  <a:pt x="1011" y="0"/>
                  <a:pt x="990" y="17"/>
                  <a:pt x="1144" y="5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cn1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702" y="1371600"/>
            <a:ext cx="830227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So…… for tiny headwater </a:t>
            </a:r>
            <a:r>
              <a:rPr lang="en-US" sz="2800" b="1" dirty="0"/>
              <a:t>streams?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Does forest harvest increase stream temperature?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Do riparian buffers limit temperature increases?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609600"/>
            <a:ext cx="9107424" cy="535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6"/>
          <a:stretch/>
        </p:blipFill>
        <p:spPr>
          <a:xfrm>
            <a:off x="228600" y="1044480"/>
            <a:ext cx="8763000" cy="5326584"/>
          </a:xfrm>
          <a:prstGeom prst="rect">
            <a:avLst/>
          </a:prstGeom>
        </p:spPr>
      </p:pic>
      <p:sp>
        <p:nvSpPr>
          <p:cNvPr id="2052" name="Freeform 9"/>
          <p:cNvSpPr>
            <a:spLocks/>
          </p:cNvSpPr>
          <p:nvPr/>
        </p:nvSpPr>
        <p:spPr bwMode="auto">
          <a:xfrm>
            <a:off x="3124200" y="1219200"/>
            <a:ext cx="2508250" cy="1044575"/>
          </a:xfrm>
          <a:custGeom>
            <a:avLst/>
            <a:gdLst>
              <a:gd name="T0" fmla="*/ 2147483647 w 1580"/>
              <a:gd name="T1" fmla="*/ 0 h 802"/>
              <a:gd name="T2" fmla="*/ 2147483647 w 1580"/>
              <a:gd name="T3" fmla="*/ 2147483647 h 802"/>
              <a:gd name="T4" fmla="*/ 2147483647 w 1580"/>
              <a:gd name="T5" fmla="*/ 2147483647 h 802"/>
              <a:gd name="T6" fmla="*/ 2147483647 w 1580"/>
              <a:gd name="T7" fmla="*/ 2147483647 h 802"/>
              <a:gd name="T8" fmla="*/ 2147483647 w 1580"/>
              <a:gd name="T9" fmla="*/ 2147483647 h 802"/>
              <a:gd name="T10" fmla="*/ 2147483647 w 1580"/>
              <a:gd name="T11" fmla="*/ 2147483647 h 802"/>
              <a:gd name="T12" fmla="*/ 2147483647 w 1580"/>
              <a:gd name="T13" fmla="*/ 2147483647 h 802"/>
              <a:gd name="T14" fmla="*/ 2147483647 w 1580"/>
              <a:gd name="T15" fmla="*/ 2147483647 h 802"/>
              <a:gd name="T16" fmla="*/ 2147483647 w 1580"/>
              <a:gd name="T17" fmla="*/ 2147483647 h 802"/>
              <a:gd name="T18" fmla="*/ 2147483647 w 1580"/>
              <a:gd name="T19" fmla="*/ 0 h 8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0"/>
              <a:gd name="T31" fmla="*/ 0 h 802"/>
              <a:gd name="T32" fmla="*/ 1580 w 1580"/>
              <a:gd name="T33" fmla="*/ 802 h 8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0" h="802">
                <a:moveTo>
                  <a:pt x="40" y="0"/>
                </a:moveTo>
                <a:cubicBezTo>
                  <a:pt x="0" y="0"/>
                  <a:pt x="703" y="34"/>
                  <a:pt x="904" y="96"/>
                </a:cubicBezTo>
                <a:cubicBezTo>
                  <a:pt x="1105" y="158"/>
                  <a:pt x="1203" y="303"/>
                  <a:pt x="1247" y="375"/>
                </a:cubicBezTo>
                <a:cubicBezTo>
                  <a:pt x="1291" y="447"/>
                  <a:pt x="1293" y="518"/>
                  <a:pt x="1309" y="556"/>
                </a:cubicBezTo>
                <a:cubicBezTo>
                  <a:pt x="1258" y="567"/>
                  <a:pt x="1233" y="571"/>
                  <a:pt x="1192" y="576"/>
                </a:cubicBezTo>
                <a:cubicBezTo>
                  <a:pt x="1309" y="679"/>
                  <a:pt x="1341" y="712"/>
                  <a:pt x="1446" y="802"/>
                </a:cubicBezTo>
                <a:cubicBezTo>
                  <a:pt x="1512" y="683"/>
                  <a:pt x="1530" y="621"/>
                  <a:pt x="1580" y="509"/>
                </a:cubicBezTo>
                <a:cubicBezTo>
                  <a:pt x="1526" y="519"/>
                  <a:pt x="1548" y="513"/>
                  <a:pt x="1480" y="528"/>
                </a:cubicBezTo>
                <a:cubicBezTo>
                  <a:pt x="1445" y="443"/>
                  <a:pt x="1384" y="184"/>
                  <a:pt x="1144" y="96"/>
                </a:cubicBezTo>
                <a:cubicBezTo>
                  <a:pt x="904" y="8"/>
                  <a:pt x="80" y="0"/>
                  <a:pt x="40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/>
          <a:stretch/>
        </p:blipFill>
        <p:spPr>
          <a:xfrm>
            <a:off x="133595" y="609600"/>
            <a:ext cx="3219205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391" y="152400"/>
            <a:ext cx="6797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/>
              <a:t>T</a:t>
            </a:r>
            <a:r>
              <a:rPr lang="en-US" sz="1600" i="1" baseline="-25000" dirty="0" err="1"/>
              <a:t>predicted</a:t>
            </a:r>
            <a:r>
              <a:rPr lang="en-US" sz="1600" i="1" baseline="-25000" dirty="0"/>
              <a:t> </a:t>
            </a:r>
            <a:r>
              <a:rPr lang="en-US" sz="1600" dirty="0"/>
              <a:t>= </a:t>
            </a:r>
            <a:r>
              <a:rPr lang="en-US" sz="1600" i="1" dirty="0" smtClean="0"/>
              <a:t>-0.23 </a:t>
            </a:r>
            <a:r>
              <a:rPr lang="en-US" sz="1600" dirty="0"/>
              <a:t>+ </a:t>
            </a:r>
            <a:r>
              <a:rPr lang="en-US" sz="1600" i="1" dirty="0" smtClean="0"/>
              <a:t>1.18*</a:t>
            </a: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control</a:t>
            </a:r>
            <a:r>
              <a:rPr lang="en-US" sz="1600" i="1" dirty="0" smtClean="0"/>
              <a:t> </a:t>
            </a:r>
            <a:r>
              <a:rPr lang="en-US" sz="1600" dirty="0"/>
              <a:t>+ </a:t>
            </a:r>
            <a:r>
              <a:rPr lang="en-US" sz="1600" i="1" dirty="0" smtClean="0"/>
              <a:t>1.33*</a:t>
            </a:r>
            <a:r>
              <a:rPr lang="en-US" sz="1600" dirty="0" smtClean="0"/>
              <a:t>sin(</a:t>
            </a:r>
            <a:r>
              <a:rPr lang="en-US" sz="1600" i="1" dirty="0" smtClean="0"/>
              <a:t>2πj</a:t>
            </a:r>
            <a:r>
              <a:rPr lang="en-US" sz="1600" dirty="0" smtClean="0"/>
              <a:t>/</a:t>
            </a:r>
            <a:r>
              <a:rPr lang="en-US" sz="1600" i="1" dirty="0" smtClean="0"/>
              <a:t>365</a:t>
            </a:r>
            <a:r>
              <a:rPr lang="en-US" sz="1600" dirty="0" smtClean="0"/>
              <a:t>) </a:t>
            </a:r>
            <a:r>
              <a:rPr lang="en-US" sz="1600" dirty="0"/>
              <a:t>+ </a:t>
            </a:r>
            <a:r>
              <a:rPr lang="en-US" sz="1600" i="1" dirty="0" smtClean="0"/>
              <a:t>1.59*</a:t>
            </a:r>
            <a:r>
              <a:rPr lang="en-US" sz="1600" dirty="0" err="1" smtClean="0"/>
              <a:t>cos</a:t>
            </a:r>
            <a:r>
              <a:rPr lang="en-US" sz="1600" dirty="0" smtClean="0"/>
              <a:t>(2</a:t>
            </a:r>
            <a:r>
              <a:rPr lang="en-US" sz="1600" i="1" dirty="0" smtClean="0"/>
              <a:t>πj</a:t>
            </a:r>
            <a:r>
              <a:rPr lang="en-US" sz="1600" dirty="0" smtClean="0"/>
              <a:t>/</a:t>
            </a:r>
            <a:r>
              <a:rPr lang="en-US" sz="1600" i="1" dirty="0" smtClean="0"/>
              <a:t>365</a:t>
            </a:r>
            <a:r>
              <a:rPr lang="en-US" sz="1600" dirty="0" smtClean="0"/>
              <a:t>) </a:t>
            </a:r>
            <a:r>
              <a:rPr lang="en-US" sz="1600" dirty="0"/>
              <a:t>+ </a:t>
            </a:r>
            <a:r>
              <a:rPr lang="en-US" sz="1600" i="1" dirty="0" smtClean="0"/>
              <a:t>є</a:t>
            </a:r>
          </a:p>
          <a:p>
            <a:pPr algn="ctr"/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= 0.9166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6" y="0"/>
            <a:ext cx="8575367" cy="6858000"/>
          </a:xfrm>
          <a:prstGeom prst="rect">
            <a:avLst/>
          </a:prstGeom>
        </p:spPr>
      </p:pic>
      <p:sp>
        <p:nvSpPr>
          <p:cNvPr id="3076" name="Freeform 5"/>
          <p:cNvSpPr>
            <a:spLocks/>
          </p:cNvSpPr>
          <p:nvPr/>
        </p:nvSpPr>
        <p:spPr bwMode="auto">
          <a:xfrm>
            <a:off x="8389938" y="998538"/>
            <a:ext cx="495300" cy="3084512"/>
          </a:xfrm>
          <a:custGeom>
            <a:avLst/>
            <a:gdLst>
              <a:gd name="T0" fmla="*/ 0 w 312"/>
              <a:gd name="T1" fmla="*/ 0 h 1943"/>
              <a:gd name="T2" fmla="*/ 2147483647 w 312"/>
              <a:gd name="T3" fmla="*/ 2147483647 h 1943"/>
              <a:gd name="T4" fmla="*/ 2147483647 w 312"/>
              <a:gd name="T5" fmla="*/ 2147483647 h 1943"/>
              <a:gd name="T6" fmla="*/ 2147483647 w 312"/>
              <a:gd name="T7" fmla="*/ 2147483647 h 1943"/>
              <a:gd name="T8" fmla="*/ 2147483647 w 312"/>
              <a:gd name="T9" fmla="*/ 2147483647 h 1943"/>
              <a:gd name="T10" fmla="*/ 2147483647 w 312"/>
              <a:gd name="T11" fmla="*/ 2147483647 h 1943"/>
              <a:gd name="T12" fmla="*/ 2147483647 w 312"/>
              <a:gd name="T13" fmla="*/ 2147483647 h 1943"/>
              <a:gd name="T14" fmla="*/ 2147483647 w 312"/>
              <a:gd name="T15" fmla="*/ 2147483647 h 1943"/>
              <a:gd name="T16" fmla="*/ 0 w 312"/>
              <a:gd name="T17" fmla="*/ 0 h 1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1943"/>
              <a:gd name="T29" fmla="*/ 312 w 312"/>
              <a:gd name="T30" fmla="*/ 1943 h 1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1943">
                <a:moveTo>
                  <a:pt x="0" y="0"/>
                </a:moveTo>
                <a:cubicBezTo>
                  <a:pt x="75" y="86"/>
                  <a:pt x="148" y="98"/>
                  <a:pt x="192" y="631"/>
                </a:cubicBezTo>
                <a:cubicBezTo>
                  <a:pt x="236" y="1164"/>
                  <a:pt x="121" y="1473"/>
                  <a:pt x="72" y="1663"/>
                </a:cubicBezTo>
                <a:cubicBezTo>
                  <a:pt x="7" y="1641"/>
                  <a:pt x="87" y="1663"/>
                  <a:pt x="27" y="1647"/>
                </a:cubicBezTo>
                <a:cubicBezTo>
                  <a:pt x="19" y="1845"/>
                  <a:pt x="24" y="1696"/>
                  <a:pt x="16" y="1943"/>
                </a:cubicBezTo>
                <a:cubicBezTo>
                  <a:pt x="187" y="1742"/>
                  <a:pt x="103" y="1840"/>
                  <a:pt x="212" y="1715"/>
                </a:cubicBezTo>
                <a:cubicBezTo>
                  <a:pt x="163" y="1696"/>
                  <a:pt x="240" y="1728"/>
                  <a:pt x="164" y="1696"/>
                </a:cubicBezTo>
                <a:cubicBezTo>
                  <a:pt x="213" y="1451"/>
                  <a:pt x="312" y="1092"/>
                  <a:pt x="246" y="614"/>
                </a:cubicBezTo>
                <a:cubicBezTo>
                  <a:pt x="180" y="136"/>
                  <a:pt x="124" y="9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2" t="10530" r="1214" b="11339"/>
          <a:stretch/>
        </p:blipFill>
        <p:spPr>
          <a:xfrm>
            <a:off x="7118195" y="1271237"/>
            <a:ext cx="2025805" cy="16083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18195" y="1271238"/>
            <a:ext cx="2025805" cy="160837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9"/>
          <a:stretch/>
        </p:blipFill>
        <p:spPr>
          <a:xfrm>
            <a:off x="325151" y="762000"/>
            <a:ext cx="8493697" cy="46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9"/>
          <a:stretch/>
        </p:blipFill>
        <p:spPr>
          <a:xfrm>
            <a:off x="325151" y="762000"/>
            <a:ext cx="8493697" cy="46203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3657600"/>
            <a:ext cx="2590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3" t="36483" b="8063"/>
          <a:stretch/>
        </p:blipFill>
        <p:spPr>
          <a:xfrm>
            <a:off x="6223378" y="3429000"/>
            <a:ext cx="2895222" cy="3057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5000" y="4419600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07480" y="5029200"/>
            <a:ext cx="2590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4"/>
          <p:cNvSpPr>
            <a:spLocks/>
          </p:cNvSpPr>
          <p:nvPr/>
        </p:nvSpPr>
        <p:spPr bwMode="auto">
          <a:xfrm>
            <a:off x="4923593" y="4335462"/>
            <a:ext cx="1349375" cy="1387475"/>
          </a:xfrm>
          <a:custGeom>
            <a:avLst/>
            <a:gdLst>
              <a:gd name="T0" fmla="*/ 2 w 850"/>
              <a:gd name="T1" fmla="*/ 23 h 874"/>
              <a:gd name="T2" fmla="*/ 125 w 850"/>
              <a:gd name="T3" fmla="*/ 515 h 874"/>
              <a:gd name="T4" fmla="*/ 406 w 850"/>
              <a:gd name="T5" fmla="*/ 696 h 874"/>
              <a:gd name="T6" fmla="*/ 570 w 850"/>
              <a:gd name="T7" fmla="*/ 716 h 874"/>
              <a:gd name="T8" fmla="*/ 573 w 850"/>
              <a:gd name="T9" fmla="*/ 651 h 874"/>
              <a:gd name="T10" fmla="*/ 850 w 850"/>
              <a:gd name="T11" fmla="*/ 776 h 874"/>
              <a:gd name="T12" fmla="*/ 562 w 850"/>
              <a:gd name="T13" fmla="*/ 874 h 874"/>
              <a:gd name="T14" fmla="*/ 562 w 850"/>
              <a:gd name="T15" fmla="*/ 820 h 874"/>
              <a:gd name="T16" fmla="*/ 134 w 850"/>
              <a:gd name="T17" fmla="*/ 653 h 874"/>
              <a:gd name="T18" fmla="*/ 2 w 850"/>
              <a:gd name="T19" fmla="*/ 23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0" h="874">
                <a:moveTo>
                  <a:pt x="2" y="23"/>
                </a:moveTo>
                <a:cubicBezTo>
                  <a:pt x="0" y="0"/>
                  <a:pt x="59" y="403"/>
                  <a:pt x="125" y="515"/>
                </a:cubicBezTo>
                <a:cubicBezTo>
                  <a:pt x="193" y="627"/>
                  <a:pt x="332" y="663"/>
                  <a:pt x="406" y="696"/>
                </a:cubicBezTo>
                <a:cubicBezTo>
                  <a:pt x="477" y="716"/>
                  <a:pt x="497" y="711"/>
                  <a:pt x="570" y="716"/>
                </a:cubicBezTo>
                <a:cubicBezTo>
                  <a:pt x="573" y="667"/>
                  <a:pt x="570" y="694"/>
                  <a:pt x="573" y="651"/>
                </a:cubicBezTo>
                <a:cubicBezTo>
                  <a:pt x="796" y="749"/>
                  <a:pt x="622" y="673"/>
                  <a:pt x="850" y="776"/>
                </a:cubicBezTo>
                <a:cubicBezTo>
                  <a:pt x="603" y="860"/>
                  <a:pt x="793" y="798"/>
                  <a:pt x="562" y="874"/>
                </a:cubicBezTo>
                <a:cubicBezTo>
                  <a:pt x="562" y="825"/>
                  <a:pt x="562" y="868"/>
                  <a:pt x="562" y="820"/>
                </a:cubicBezTo>
                <a:cubicBezTo>
                  <a:pt x="479" y="805"/>
                  <a:pt x="228" y="786"/>
                  <a:pt x="134" y="653"/>
                </a:cubicBezTo>
                <a:cubicBezTo>
                  <a:pt x="41" y="520"/>
                  <a:pt x="3" y="46"/>
                  <a:pt x="2" y="2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3" name="Group 22"/>
          <p:cNvGrpSpPr>
            <a:grpSpLocks/>
          </p:cNvGrpSpPr>
          <p:nvPr/>
        </p:nvGrpSpPr>
        <p:grpSpPr bwMode="auto">
          <a:xfrm>
            <a:off x="0" y="0"/>
            <a:ext cx="7924800" cy="6873875"/>
            <a:chOff x="0" y="0"/>
            <a:chExt cx="4992" cy="4330"/>
          </a:xfrm>
        </p:grpSpPr>
        <p:pic>
          <p:nvPicPr>
            <p:cNvPr id="20488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6000"/>
            </a:blip>
            <a:srcRect l="18452" t="11905" r="23215" b="7143"/>
            <a:stretch>
              <a:fillRect/>
            </a:stretch>
          </p:blipFill>
          <p:spPr bwMode="auto">
            <a:xfrm>
              <a:off x="0" y="0"/>
              <a:ext cx="4992" cy="4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Oval 10"/>
            <p:cNvSpPr>
              <a:spLocks noChangeArrowheads="1"/>
            </p:cNvSpPr>
            <p:nvPr/>
          </p:nvSpPr>
          <p:spPr bwMode="auto">
            <a:xfrm>
              <a:off x="249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11"/>
            <p:cNvSpPr>
              <a:spLocks noChangeArrowheads="1"/>
            </p:cNvSpPr>
            <p:nvPr/>
          </p:nvSpPr>
          <p:spPr bwMode="auto">
            <a:xfrm>
              <a:off x="2603" y="305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Oval 12"/>
            <p:cNvSpPr>
              <a:spLocks noChangeArrowheads="1"/>
            </p:cNvSpPr>
            <p:nvPr/>
          </p:nvSpPr>
          <p:spPr bwMode="auto">
            <a:xfrm>
              <a:off x="2427" y="319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Oval 13"/>
            <p:cNvSpPr>
              <a:spLocks noChangeArrowheads="1"/>
            </p:cNvSpPr>
            <p:nvPr/>
          </p:nvSpPr>
          <p:spPr bwMode="auto">
            <a:xfrm>
              <a:off x="2540" y="3175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Oval 14"/>
            <p:cNvSpPr>
              <a:spLocks noChangeArrowheads="1"/>
            </p:cNvSpPr>
            <p:nvPr/>
          </p:nvSpPr>
          <p:spPr bwMode="auto">
            <a:xfrm>
              <a:off x="1495" y="336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Oval 15"/>
            <p:cNvSpPr>
              <a:spLocks noChangeArrowheads="1"/>
            </p:cNvSpPr>
            <p:nvPr/>
          </p:nvSpPr>
          <p:spPr bwMode="auto">
            <a:xfrm>
              <a:off x="1639" y="33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Oval 16"/>
            <p:cNvSpPr>
              <a:spLocks noChangeArrowheads="1"/>
            </p:cNvSpPr>
            <p:nvPr/>
          </p:nvSpPr>
          <p:spPr bwMode="auto">
            <a:xfrm>
              <a:off x="1447" y="346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Oval 17"/>
            <p:cNvSpPr>
              <a:spLocks noChangeArrowheads="1"/>
            </p:cNvSpPr>
            <p:nvPr/>
          </p:nvSpPr>
          <p:spPr bwMode="auto">
            <a:xfrm>
              <a:off x="1570" y="32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Text Box 18"/>
            <p:cNvSpPr txBox="1">
              <a:spLocks noChangeArrowheads="1"/>
            </p:cNvSpPr>
            <p:nvPr/>
          </p:nvSpPr>
          <p:spPr bwMode="auto">
            <a:xfrm>
              <a:off x="2731" y="3024"/>
              <a:ext cx="76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Capitol</a:t>
              </a:r>
            </a:p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Forest</a:t>
              </a:r>
            </a:p>
          </p:txBody>
        </p:sp>
        <p:sp>
          <p:nvSpPr>
            <p:cNvPr id="20498" name="Text Box 19"/>
            <p:cNvSpPr txBox="1">
              <a:spLocks noChangeArrowheads="1"/>
            </p:cNvSpPr>
            <p:nvPr/>
          </p:nvSpPr>
          <p:spPr bwMode="auto">
            <a:xfrm>
              <a:off x="1571" y="3504"/>
              <a:ext cx="78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Willapa</a:t>
              </a:r>
            </a:p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Hills</a:t>
              </a:r>
            </a:p>
          </p:txBody>
        </p:sp>
      </p:grpSp>
      <p:sp>
        <p:nvSpPr>
          <p:cNvPr id="20484" name="Text Box 21"/>
          <p:cNvSpPr txBox="1">
            <a:spLocks noChangeArrowheads="1"/>
          </p:cNvSpPr>
          <p:nvPr/>
        </p:nvSpPr>
        <p:spPr bwMode="auto">
          <a:xfrm>
            <a:off x="8305800" y="3276600"/>
            <a:ext cx="3619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</a:t>
            </a:r>
          </a:p>
          <a:p>
            <a:pPr algn="ctr"/>
            <a:r>
              <a:rPr lang="en-US"/>
              <a:t>O</a:t>
            </a:r>
          </a:p>
          <a:p>
            <a:pPr algn="ctr"/>
            <a:r>
              <a:rPr lang="en-US"/>
              <a:t>O</a:t>
            </a:r>
          </a:p>
          <a:p>
            <a:pPr algn="ctr"/>
            <a:r>
              <a:rPr lang="en-US"/>
              <a:t>G</a:t>
            </a:r>
          </a:p>
          <a:p>
            <a:pPr algn="ctr"/>
            <a:r>
              <a:rPr lang="en-US"/>
              <a:t>L</a:t>
            </a:r>
          </a:p>
          <a:p>
            <a:pPr algn="ctr"/>
            <a:r>
              <a:rPr lang="en-US"/>
              <a:t>E</a:t>
            </a:r>
          </a:p>
          <a:p>
            <a:pPr algn="ctr"/>
            <a:endParaRPr lang="en-US"/>
          </a:p>
          <a:p>
            <a:pPr algn="ctr"/>
            <a:r>
              <a:rPr lang="en-US"/>
              <a:t>E</a:t>
            </a:r>
          </a:p>
          <a:p>
            <a:pPr algn="ctr"/>
            <a:r>
              <a:rPr lang="en-US"/>
              <a:t>A</a:t>
            </a:r>
          </a:p>
          <a:p>
            <a:pPr algn="ctr"/>
            <a:r>
              <a:rPr lang="en-US"/>
              <a:t>R</a:t>
            </a:r>
          </a:p>
          <a:p>
            <a:pPr algn="ctr"/>
            <a:r>
              <a:rPr lang="en-US"/>
              <a:t>T</a:t>
            </a:r>
          </a:p>
          <a:p>
            <a:pPr algn="ctr"/>
            <a:r>
              <a:rPr lang="en-US"/>
              <a:t>H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6172200" y="0"/>
            <a:ext cx="2971800" cy="304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6" name="Picture 4" descr="NA_outline"/>
          <p:cNvPicPr>
            <a:picLocks noChangeAspect="1" noChangeArrowheads="1"/>
          </p:cNvPicPr>
          <p:nvPr/>
        </p:nvPicPr>
        <p:blipFill>
          <a:blip r:embed="rId4" cstate="print"/>
          <a:srcRect t="9380" r="53676" b="37939"/>
          <a:stretch>
            <a:fillRect/>
          </a:stretch>
        </p:blipFill>
        <p:spPr bwMode="auto">
          <a:xfrm>
            <a:off x="6262688" y="0"/>
            <a:ext cx="2881312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Freeform 20"/>
          <p:cNvSpPr>
            <a:spLocks/>
          </p:cNvSpPr>
          <p:nvPr/>
        </p:nvSpPr>
        <p:spPr bwMode="auto">
          <a:xfrm rot="-519801">
            <a:off x="5867400" y="1828800"/>
            <a:ext cx="2330450" cy="709613"/>
          </a:xfrm>
          <a:custGeom>
            <a:avLst/>
            <a:gdLst>
              <a:gd name="T0" fmla="*/ 2147483647 w 1144"/>
              <a:gd name="T1" fmla="*/ 2147483647 h 447"/>
              <a:gd name="T2" fmla="*/ 2147483647 w 1144"/>
              <a:gd name="T3" fmla="*/ 2147483647 h 447"/>
              <a:gd name="T4" fmla="*/ 2147483647 w 1144"/>
              <a:gd name="T5" fmla="*/ 2147483647 h 447"/>
              <a:gd name="T6" fmla="*/ 2147483647 w 1144"/>
              <a:gd name="T7" fmla="*/ 2147483647 h 447"/>
              <a:gd name="T8" fmla="*/ 0 w 1144"/>
              <a:gd name="T9" fmla="*/ 2147483647 h 447"/>
              <a:gd name="T10" fmla="*/ 2147483647 w 1144"/>
              <a:gd name="T11" fmla="*/ 2147483647 h 447"/>
              <a:gd name="T12" fmla="*/ 2147483647 w 1144"/>
              <a:gd name="T13" fmla="*/ 2147483647 h 447"/>
              <a:gd name="T14" fmla="*/ 2147483647 w 1144"/>
              <a:gd name="T15" fmla="*/ 2147483647 h 447"/>
              <a:gd name="T16" fmla="*/ 2147483647 w 1144"/>
              <a:gd name="T17" fmla="*/ 2147483647 h 4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4"/>
              <a:gd name="T28" fmla="*/ 0 h 447"/>
              <a:gd name="T29" fmla="*/ 1144 w 1144"/>
              <a:gd name="T30" fmla="*/ 447 h 4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4" h="447">
                <a:moveTo>
                  <a:pt x="1144" y="59"/>
                </a:moveTo>
                <a:cubicBezTo>
                  <a:pt x="988" y="49"/>
                  <a:pt x="1042" y="25"/>
                  <a:pt x="719" y="67"/>
                </a:cubicBezTo>
                <a:cubicBezTo>
                  <a:pt x="396" y="110"/>
                  <a:pt x="247" y="270"/>
                  <a:pt x="149" y="348"/>
                </a:cubicBezTo>
                <a:cubicBezTo>
                  <a:pt x="179" y="407"/>
                  <a:pt x="145" y="333"/>
                  <a:pt x="170" y="389"/>
                </a:cubicBezTo>
                <a:cubicBezTo>
                  <a:pt x="56" y="428"/>
                  <a:pt x="142" y="399"/>
                  <a:pt x="0" y="447"/>
                </a:cubicBezTo>
                <a:cubicBezTo>
                  <a:pt x="73" y="249"/>
                  <a:pt x="37" y="346"/>
                  <a:pt x="82" y="221"/>
                </a:cubicBezTo>
                <a:cubicBezTo>
                  <a:pt x="105" y="265"/>
                  <a:pt x="67" y="196"/>
                  <a:pt x="105" y="264"/>
                </a:cubicBezTo>
                <a:cubicBezTo>
                  <a:pt x="236" y="178"/>
                  <a:pt x="419" y="25"/>
                  <a:pt x="715" y="12"/>
                </a:cubicBezTo>
                <a:cubicBezTo>
                  <a:pt x="1011" y="0"/>
                  <a:pt x="990" y="17"/>
                  <a:pt x="1144" y="59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AGS-ROTT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4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8067" name="Picture 3"/>
            <p:cNvPicPr>
              <a:picLocks noChangeAspect="1" noChangeArrowheads="1"/>
            </p:cNvPicPr>
            <p:nvPr/>
          </p:nvPicPr>
          <p:blipFill>
            <a:blip r:embed="rId3">
              <a:lum bright="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2" t="17981" r="23215" b="12019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068" name="Oval 4"/>
            <p:cNvSpPr>
              <a:spLocks noChangeAspect="1" noChangeArrowheads="1"/>
            </p:cNvSpPr>
            <p:nvPr/>
          </p:nvSpPr>
          <p:spPr bwMode="auto">
            <a:xfrm>
              <a:off x="2880" y="3170"/>
              <a:ext cx="111" cy="11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69" name="Oval 5"/>
            <p:cNvSpPr>
              <a:spLocks noChangeAspect="1" noChangeArrowheads="1"/>
            </p:cNvSpPr>
            <p:nvPr/>
          </p:nvSpPr>
          <p:spPr bwMode="auto">
            <a:xfrm>
              <a:off x="3003" y="3149"/>
              <a:ext cx="111" cy="11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0" name="Oval 6"/>
            <p:cNvSpPr>
              <a:spLocks noChangeAspect="1" noChangeArrowheads="1"/>
            </p:cNvSpPr>
            <p:nvPr/>
          </p:nvSpPr>
          <p:spPr bwMode="auto">
            <a:xfrm>
              <a:off x="2800" y="3310"/>
              <a:ext cx="111" cy="11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1" name="Oval 7"/>
            <p:cNvSpPr>
              <a:spLocks noChangeAspect="1" noChangeArrowheads="1"/>
            </p:cNvSpPr>
            <p:nvPr/>
          </p:nvSpPr>
          <p:spPr bwMode="auto">
            <a:xfrm>
              <a:off x="2931" y="3288"/>
              <a:ext cx="111" cy="11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2" name="Oval 8"/>
            <p:cNvSpPr>
              <a:spLocks noChangeAspect="1" noChangeArrowheads="1"/>
            </p:cNvSpPr>
            <p:nvPr/>
          </p:nvSpPr>
          <p:spPr bwMode="auto">
            <a:xfrm>
              <a:off x="1725" y="3503"/>
              <a:ext cx="111" cy="11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3" name="Oval 9"/>
            <p:cNvSpPr>
              <a:spLocks noChangeAspect="1" noChangeArrowheads="1"/>
            </p:cNvSpPr>
            <p:nvPr/>
          </p:nvSpPr>
          <p:spPr bwMode="auto">
            <a:xfrm>
              <a:off x="1891" y="3506"/>
              <a:ext cx="111" cy="11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4" name="Oval 10"/>
            <p:cNvSpPr>
              <a:spLocks noChangeAspect="1" noChangeArrowheads="1"/>
            </p:cNvSpPr>
            <p:nvPr/>
          </p:nvSpPr>
          <p:spPr bwMode="auto">
            <a:xfrm>
              <a:off x="1670" y="3624"/>
              <a:ext cx="110" cy="11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5" name="Oval 11"/>
            <p:cNvSpPr>
              <a:spLocks noChangeAspect="1" noChangeArrowheads="1"/>
            </p:cNvSpPr>
            <p:nvPr/>
          </p:nvSpPr>
          <p:spPr bwMode="auto">
            <a:xfrm>
              <a:off x="1812" y="3409"/>
              <a:ext cx="110" cy="11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6" name="Text Box 12"/>
            <p:cNvSpPr txBox="1">
              <a:spLocks noChangeAspect="1" noChangeArrowheads="1"/>
            </p:cNvSpPr>
            <p:nvPr/>
          </p:nvSpPr>
          <p:spPr bwMode="auto">
            <a:xfrm>
              <a:off x="3212" y="3114"/>
              <a:ext cx="76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Capitol</a:t>
              </a:r>
            </a:p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Forest</a:t>
              </a:r>
            </a:p>
          </p:txBody>
        </p:sp>
        <p:sp>
          <p:nvSpPr>
            <p:cNvPr id="88077" name="Text Box 13"/>
            <p:cNvSpPr txBox="1">
              <a:spLocks noChangeAspect="1" noChangeArrowheads="1"/>
            </p:cNvSpPr>
            <p:nvPr/>
          </p:nvSpPr>
          <p:spPr bwMode="auto">
            <a:xfrm>
              <a:off x="1873" y="3668"/>
              <a:ext cx="7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Willapa</a:t>
              </a:r>
            </a:p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Hills</a:t>
              </a:r>
            </a:p>
          </p:txBody>
        </p:sp>
      </p:grp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graphicFrame>
        <p:nvGraphicFramePr>
          <p:cNvPr id="88222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38314"/>
              </p:ext>
            </p:extLst>
          </p:nvPr>
        </p:nvGraphicFramePr>
        <p:xfrm>
          <a:off x="176213" y="152400"/>
          <a:ext cx="4343400" cy="4345181"/>
        </p:xfrm>
        <a:graphic>
          <a:graphicData uri="http://schemas.openxmlformats.org/drawingml/2006/table">
            <a:tbl>
              <a:tblPr/>
              <a:tblGrid>
                <a:gridCol w="1625600"/>
                <a:gridCol w="1346200"/>
                <a:gridCol w="13716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WILLAPA HILLS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ELFL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Clearcut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Clearcut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Clearcut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Clearcut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223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841105"/>
              </p:ext>
            </p:extLst>
          </p:nvPr>
        </p:nvGraphicFramePr>
        <p:xfrm>
          <a:off x="4602163" y="152400"/>
          <a:ext cx="4343400" cy="4333878"/>
        </p:xfrm>
        <a:graphic>
          <a:graphicData uri="http://schemas.openxmlformats.org/drawingml/2006/table">
            <a:tbl>
              <a:tblPr/>
              <a:tblGrid>
                <a:gridCol w="1625600"/>
                <a:gridCol w="1346200"/>
                <a:gridCol w="13716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CAPITOL FOREST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4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ROTT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</a:tr>
              <a:tr h="242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Clearcut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Clearcut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Clearcut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1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4730506" y="2614612"/>
            <a:ext cx="416767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Descriptive variables</a:t>
            </a:r>
          </a:p>
          <a:p>
            <a:pPr algn="ctr"/>
            <a:r>
              <a:rPr lang="en-US" sz="2400" dirty="0"/>
              <a:t>Elevation</a:t>
            </a:r>
          </a:p>
          <a:p>
            <a:pPr algn="ctr"/>
            <a:r>
              <a:rPr lang="en-US" sz="2400" dirty="0"/>
              <a:t>Area</a:t>
            </a:r>
          </a:p>
          <a:p>
            <a:pPr algn="ctr"/>
            <a:r>
              <a:rPr lang="en-US" sz="2400" dirty="0"/>
              <a:t>Aspect</a:t>
            </a:r>
          </a:p>
          <a:p>
            <a:pPr algn="ctr"/>
            <a:r>
              <a:rPr lang="en-US" sz="2400" dirty="0"/>
              <a:t>Gradient</a:t>
            </a:r>
          </a:p>
          <a:p>
            <a:pPr algn="ctr"/>
            <a:r>
              <a:rPr lang="en-US" sz="2400" dirty="0"/>
              <a:t>Depth</a:t>
            </a:r>
          </a:p>
          <a:p>
            <a:pPr algn="ctr"/>
            <a:r>
              <a:rPr lang="en-US" sz="2400" dirty="0" err="1" smtClean="0"/>
              <a:t>Canopy+Topographic</a:t>
            </a:r>
            <a:r>
              <a:rPr lang="en-US" sz="2400" dirty="0" smtClean="0"/>
              <a:t> </a:t>
            </a:r>
            <a:r>
              <a:rPr lang="en-US" sz="2400" dirty="0"/>
              <a:t>density</a:t>
            </a:r>
          </a:p>
          <a:p>
            <a:pPr algn="ctr"/>
            <a:r>
              <a:rPr lang="en-US" sz="2400" dirty="0"/>
              <a:t>Wetted channel</a:t>
            </a:r>
          </a:p>
          <a:p>
            <a:pPr algn="ctr"/>
            <a:r>
              <a:rPr lang="en-US" sz="2400" dirty="0"/>
              <a:t>Wetland area</a:t>
            </a:r>
          </a:p>
          <a:p>
            <a:pPr algn="ctr"/>
            <a:r>
              <a:rPr lang="en-US" sz="2400" dirty="0"/>
              <a:t>Streambed texture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152400"/>
            <a:ext cx="4774557" cy="335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000" y="4787898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direct measurement of </a:t>
            </a:r>
            <a:r>
              <a:rPr lang="en-US" sz="2400" dirty="0" smtClean="0"/>
              <a:t>Shade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4730506" y="2614612"/>
            <a:ext cx="416767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Descriptive variables</a:t>
            </a:r>
          </a:p>
          <a:p>
            <a:pPr algn="ctr"/>
            <a:r>
              <a:rPr lang="en-US" sz="2400" dirty="0"/>
              <a:t>Elevation</a:t>
            </a:r>
          </a:p>
          <a:p>
            <a:pPr algn="ctr"/>
            <a:r>
              <a:rPr lang="en-US" sz="2400" dirty="0"/>
              <a:t>Area</a:t>
            </a:r>
          </a:p>
          <a:p>
            <a:pPr algn="ctr"/>
            <a:r>
              <a:rPr lang="en-US" sz="2400" dirty="0"/>
              <a:t>Aspect</a:t>
            </a:r>
          </a:p>
          <a:p>
            <a:pPr algn="ctr"/>
            <a:r>
              <a:rPr lang="en-US" sz="2400" dirty="0"/>
              <a:t>Gradient</a:t>
            </a:r>
          </a:p>
          <a:p>
            <a:pPr algn="ctr"/>
            <a:r>
              <a:rPr lang="en-US" sz="2400" dirty="0"/>
              <a:t>Depth</a:t>
            </a:r>
          </a:p>
          <a:p>
            <a:pPr algn="ctr"/>
            <a:r>
              <a:rPr lang="en-US" sz="2400" dirty="0" err="1" smtClean="0"/>
              <a:t>Canopy+Topographic</a:t>
            </a:r>
            <a:r>
              <a:rPr lang="en-US" sz="2400" dirty="0" smtClean="0"/>
              <a:t> </a:t>
            </a:r>
            <a:r>
              <a:rPr lang="en-US" sz="2400" dirty="0"/>
              <a:t>density</a:t>
            </a:r>
          </a:p>
          <a:p>
            <a:pPr algn="ctr"/>
            <a:r>
              <a:rPr lang="en-US" sz="2400" dirty="0"/>
              <a:t>Wetted channel</a:t>
            </a:r>
          </a:p>
          <a:p>
            <a:pPr algn="ctr"/>
            <a:r>
              <a:rPr lang="en-US" sz="2400" dirty="0"/>
              <a:t>Wetland area</a:t>
            </a:r>
          </a:p>
          <a:p>
            <a:pPr algn="ctr"/>
            <a:r>
              <a:rPr lang="en-US" sz="2400" dirty="0"/>
              <a:t>Streambed texture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152400"/>
            <a:ext cx="4774557" cy="3352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8229600" y="5334000"/>
            <a:ext cx="457200" cy="103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8229600" y="5715000"/>
            <a:ext cx="457200" cy="103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8229600" y="6096000"/>
            <a:ext cx="457200" cy="103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8229600" y="3886200"/>
            <a:ext cx="457200" cy="103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8763000" y="3657600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92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54" y="0"/>
            <a:ext cx="4308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71450" y="1524000"/>
            <a:ext cx="822757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 </a:t>
            </a:r>
            <a:r>
              <a:rPr lang="en-US" sz="2400" dirty="0" smtClean="0"/>
              <a:t>Some treated streams were </a:t>
            </a:r>
            <a:r>
              <a:rPr lang="en-US" sz="2400" dirty="0"/>
              <a:t>significantly warmer, </a:t>
            </a:r>
            <a:r>
              <a:rPr lang="en-US" sz="2400" b="1" dirty="0"/>
              <a:t>but…</a:t>
            </a:r>
            <a:r>
              <a:rPr lang="en-US" sz="2400" dirty="0"/>
              <a:t>  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  </a:t>
            </a:r>
            <a:r>
              <a:rPr lang="en-US" sz="2400" dirty="0" smtClean="0"/>
              <a:t>On average, temperature </a:t>
            </a:r>
            <a:r>
              <a:rPr lang="en-US" sz="2400" dirty="0"/>
              <a:t>increases were small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  Trend did not match </a:t>
            </a:r>
            <a:r>
              <a:rPr lang="en-US" sz="2400" dirty="0" smtClean="0"/>
              <a:t>expectations for treatments, </a:t>
            </a:r>
            <a:endParaRPr lang="en-US" sz="2400" dirty="0"/>
          </a:p>
          <a:p>
            <a:pPr lvl="1">
              <a:buFont typeface="Arial" charset="0"/>
              <a:buChar char="•"/>
            </a:pPr>
            <a:r>
              <a:rPr lang="en-US" sz="2400" dirty="0"/>
              <a:t>  Responses within treatments were highly variable</a:t>
            </a:r>
          </a:p>
          <a:p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  Temperature responses were correlated with</a:t>
            </a:r>
          </a:p>
          <a:p>
            <a:r>
              <a:rPr lang="en-US" sz="2400" dirty="0"/>
              <a:t>    </a:t>
            </a:r>
            <a:r>
              <a:rPr lang="en-US" sz="2400" dirty="0" smtClean="0"/>
              <a:t>streambed </a:t>
            </a:r>
            <a:r>
              <a:rPr lang="en-US" sz="2400" dirty="0"/>
              <a:t>texture, wetlands, and length of stream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  Surface area exposure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  Amount of hyporheic exchange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52400" y="609600"/>
            <a:ext cx="378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Results Summary: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:\Documents and Settings\swondzell\My Documents\My Photos - some of Steve's work photos\2010_05_20 Wilson River field trip\IMG_1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iso-8859-1Qwilapa1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28688" t="1167" r="23770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Weir no net 2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 r="18027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0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702" y="1371600"/>
            <a:ext cx="830227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So…… for tiny headwater </a:t>
            </a:r>
            <a:r>
              <a:rPr lang="en-US" sz="2800" b="1" dirty="0"/>
              <a:t>streams?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Does forest harvest increase stream temperature?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Do riparian buffers limit temperature increases?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4590"/>
            <a:ext cx="8610600" cy="66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iso-8859-1Qwilapa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28688" t="1167" r="23770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Weir no net 2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r="18027"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0" y="0"/>
            <a:ext cx="4745038" cy="1187450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Area:  1.1  -  7.6 ha</a:t>
            </a:r>
          </a:p>
          <a:p>
            <a:r>
              <a:rPr lang="en-US" sz="2400" b="1"/>
              <a:t>Winter Q:  0.1 - 9.6; x = 2.1  l/s</a:t>
            </a:r>
          </a:p>
          <a:p>
            <a:r>
              <a:rPr lang="en-US" sz="2400" b="1"/>
              <a:t>Summer Q:  0.0 - 1.8; x = 0.3  l/s</a:t>
            </a: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2951163" y="508000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3228975" y="876300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11" name="Picture 3" descr="C:\Steve's Stuff\Wenatchee Talk\HJA WS03 mouth during 1996 fl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1663" y="-14288"/>
            <a:ext cx="10410826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0" y="188913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WS03 - 1996 FLOOD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AGS-ROT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41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AGS-ROT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4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AGS-ROT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4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AGS-ROT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4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AGS-ROT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4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AGS-ROTT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42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ndzell et al UW Tues AM Water Seminar 2011_04_26 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Wondzell et al UW Tues AM Water Seminar 2011_04_26 </Template>
  <TotalTime>511</TotalTime>
  <Words>374</Words>
  <Application>Microsoft Office PowerPoint</Application>
  <PresentationFormat>On-screen Show (4:3)</PresentationFormat>
  <Paragraphs>162</Paragraphs>
  <Slides>30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Wondzell et al UW Tues AM Water Seminar 2011_04_26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Unknown</cp:lastModifiedBy>
  <cp:revision>26</cp:revision>
  <dcterms:created xsi:type="dcterms:W3CDTF">2011-04-26T04:52:01Z</dcterms:created>
  <dcterms:modified xsi:type="dcterms:W3CDTF">2012-10-30T06:53:19Z</dcterms:modified>
</cp:coreProperties>
</file>