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63.jpg" ContentType="image/png"/>
  <Override PartName="/ppt/media/image64.jpg" ContentType="image/png"/>
  <Override PartName="/ppt/media/image67.jpg" ContentType="image/png"/>
  <Override PartName="/ppt/media/image68.jpg" ContentType="image/png"/>
  <Override PartName="/ppt/notesSlides/notesSlide20.xml" ContentType="application/vnd.openxmlformats-officedocument.presentationml.notesSlide+xml"/>
  <Override PartName="/ppt/media/image69.jpg" ContentType="image/png"/>
  <Override PartName="/ppt/media/image70.jpg" ContentType="image/pn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8"/>
  </p:notesMasterIdLst>
  <p:sldIdLst>
    <p:sldId id="273" r:id="rId3"/>
    <p:sldId id="272" r:id="rId4"/>
    <p:sldId id="257" r:id="rId5"/>
    <p:sldId id="258" r:id="rId6"/>
    <p:sldId id="259" r:id="rId7"/>
    <p:sldId id="262" r:id="rId8"/>
    <p:sldId id="263" r:id="rId9"/>
    <p:sldId id="267" r:id="rId10"/>
    <p:sldId id="260" r:id="rId11"/>
    <p:sldId id="297" r:id="rId12"/>
    <p:sldId id="299" r:id="rId13"/>
    <p:sldId id="261" r:id="rId14"/>
    <p:sldId id="280" r:id="rId15"/>
    <p:sldId id="291" r:id="rId16"/>
    <p:sldId id="290" r:id="rId17"/>
    <p:sldId id="295" r:id="rId18"/>
    <p:sldId id="275" r:id="rId19"/>
    <p:sldId id="264" r:id="rId20"/>
    <p:sldId id="265" r:id="rId21"/>
    <p:sldId id="285" r:id="rId22"/>
    <p:sldId id="298" r:id="rId23"/>
    <p:sldId id="282" r:id="rId24"/>
    <p:sldId id="293" r:id="rId25"/>
    <p:sldId id="294" r:id="rId26"/>
    <p:sldId id="287" r:id="rId27"/>
    <p:sldId id="283" r:id="rId28"/>
    <p:sldId id="292" r:id="rId29"/>
    <p:sldId id="288" r:id="rId30"/>
    <p:sldId id="296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0E3"/>
    <a:srgbClr val="FFFFFF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47" autoAdjust="0"/>
  </p:normalViewPr>
  <p:slideViewPr>
    <p:cSldViewPr>
      <p:cViewPr varScale="1">
        <p:scale>
          <a:sx n="103" d="100"/>
          <a:sy n="103" d="100"/>
        </p:scale>
        <p:origin x="82" y="12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3BCBF-90D9-4825-9636-47109543C0A9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6551A-99CF-4DC8-BCCB-F6D776D6E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6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47D74FFF-906B-4821-A2BF-C27AF3F3DC90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447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6268388-E7D4-4008-A43A-52B9BCFABE57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835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F463D-C506-4D0A-A7D3-8CF87CD2932C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 environmental gradients are moderate, wet, coastal maritime climate along coast to drier inland climate. Also elevation gradient from sea level to &gt;1000m, steep and dissected terrain. Forests are conifer-dominated, with hardwoods occurring in disturbed areas and very wet or dry sites. Forest types range from </a:t>
            </a:r>
            <a:r>
              <a:rPr lang="en-US" dirty="0" err="1"/>
              <a:t>Picea</a:t>
            </a:r>
            <a:r>
              <a:rPr lang="en-US" dirty="0"/>
              <a:t> along coast to </a:t>
            </a:r>
            <a:r>
              <a:rPr lang="en-US" dirty="0" err="1"/>
              <a:t>Quercus</a:t>
            </a:r>
            <a:r>
              <a:rPr lang="en-US" dirty="0"/>
              <a:t> woodlands of Willamette Valley.</a:t>
            </a:r>
          </a:p>
        </p:txBody>
      </p:sp>
    </p:spTree>
    <p:extLst>
      <p:ext uri="{BB962C8B-B14F-4D97-AF65-F5344CB8AC3E}">
        <p14:creationId xmlns:p14="http://schemas.microsoft.com/office/powerpoint/2010/main" val="4106120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F20A101-6EBA-48AC-922C-0FD8C0C58CE4}" type="slidenum"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/>
              <a:t>16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4738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Associations between Species and Explanatory Variables on dominant gradients (axes 1 &amp; 2). Note only axes 1 and 2 are shown while 1-8 were used in the GNN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85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2FF4B7F0-B4AF-4D08-9DA7-910CA4CF826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5975" cy="3470275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42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63C4366C-0F6C-41D5-BB47-1516AA03249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5975" cy="347027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36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Species Composition from imputations before major disturbances… On plots with repeated significant</a:t>
            </a:r>
            <a:r>
              <a:rPr lang="en-US" baseline="0" dirty="0" smtClean="0"/>
              <a:t> or repeated </a:t>
            </a:r>
            <a:r>
              <a:rPr lang="en-US" dirty="0" smtClean="0"/>
              <a:t>disturbance relax cover thresholds.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28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B163A57-D0C9-4222-B597-94BB695CDD2D}" type="slidenum">
              <a:rPr lang="en-US" altLang="en-US" sz="1200" b="0">
                <a:latin typeface="Times New Roman" panose="02020603050405020304" pitchFamily="18" charset="0"/>
              </a:rPr>
              <a:pPr algn="r" eaLnBrk="1" hangingPunct="1"/>
              <a:t>23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347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sites with </a:t>
            </a:r>
            <a:r>
              <a:rPr lang="en-US" dirty="0" err="1" smtClean="0"/>
              <a:t>depauperate</a:t>
            </a:r>
            <a:r>
              <a:rPr lang="en-US" dirty="0" smtClean="0"/>
              <a:t> understories</a:t>
            </a:r>
            <a:r>
              <a:rPr lang="en-US" baseline="0" dirty="0" smtClean="0"/>
              <a:t> may need to relax minimum abundance thresholds.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84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Species locations represent the centroid of each species occurrence. Each species group used to define a Subzone is highlighted in a separate color. Subzone</a:t>
            </a:r>
            <a:r>
              <a:rPr lang="en-US" baseline="0" dirty="0" smtClean="0"/>
              <a:t> centroids are indicated by colored +’s that match the species group color.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33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5D1ACCA-DC2C-4E8B-A167-4F8FE33F0C28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482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53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Stars:</a:t>
            </a:r>
            <a:r>
              <a:rPr lang="en-US" baseline="0" dirty="0" smtClean="0"/>
              <a:t> Low point/area agreement, but better agreement when consider the whole 200m buffer.  Purple lines “borderline” agreement. Red lines: poor agreement.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81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Stars:</a:t>
            </a:r>
            <a:r>
              <a:rPr lang="en-US" baseline="0" dirty="0" smtClean="0"/>
              <a:t> Low point/area agreement, but better agreement when consider the whole 200m buffer.  Purple lines “borderline” agreement. Red lines: poor agreement.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3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AF195171-787C-4D1F-931C-B0F01ECD761F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55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F17D2DA-B0C4-4D75-BB02-A753A2BEC609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52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DEB7C26C-3424-4D9E-B6FC-6A04DABD9C60}" type="slidenum">
              <a:rPr lang="en-US" smtClean="0"/>
              <a:pPr eaLnBrk="1" hangingPunct="1">
                <a:defRPr/>
              </a:pPr>
              <a:t>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39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5322D81C-9CBD-4482-B7EC-491D4D369C25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45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34E4FAA0-BCDA-46AC-AECE-6C121EF3CA90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5975" cy="347027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14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E4C5AE1-06C3-4D5A-A917-7B750518424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5975" cy="3470275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18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EF4476E-02C8-47CD-94F7-FBFAD418C27A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2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_background_titl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82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1E329-D59E-4483-A7AE-D3FDBAC1D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2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891A2-637A-4228-B220-8056B38C7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26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19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49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747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0386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74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03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01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323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799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3A2D1-24E8-4F03-BB56-157E6AD2A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21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352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62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8150" y="295275"/>
            <a:ext cx="2209800" cy="5572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575" y="295275"/>
            <a:ext cx="6480175" cy="5572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28823-83DE-4A51-ABAC-28E3C10AF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7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0386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2A4C9-02F7-4969-91B6-26ED36036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9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ED52E-A56C-47CF-9F5A-B649AD607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5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6B7F8-71D2-4DAA-935D-1F42C25B9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9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655B9-92F9-4712-9DBE-42312DAD6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3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E6BCE-6099-4F86-91D1-8CC0E994E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2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EF1EF-FD76-4D75-AC92-AD23D14D3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5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pp_backgroun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457200"/>
            <a:ext cx="640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86000"/>
            <a:ext cx="8229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928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6E9DB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928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6E9DB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928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6E9DB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9ACE14-0777-455B-A0C8-02FA37149E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0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CBB4"/>
        </a:buClr>
        <a:buSzPct val="75000"/>
        <a:buFont typeface="Wingdings" pitchFamily="2" charset="2"/>
        <a:buChar char="v"/>
        <a:defRPr sz="3200">
          <a:solidFill>
            <a:srgbClr val="E6E9D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CBB4"/>
        </a:buClr>
        <a:buSzPct val="75000"/>
        <a:buFont typeface="Wingdings" pitchFamily="2" charset="2"/>
        <a:buChar char="v"/>
        <a:defRPr sz="2800">
          <a:solidFill>
            <a:srgbClr val="E6E9D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E6E9D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E6E9D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E6E9DB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6E9DB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6E9DB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6E9DB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6E9D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pp_background_no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55575" y="295275"/>
            <a:ext cx="8842375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86000"/>
            <a:ext cx="8229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48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CBB4"/>
        </a:buClr>
        <a:buSzPct val="75000"/>
        <a:buFont typeface="Wingdings" pitchFamily="2" charset="2"/>
        <a:buChar char="v"/>
        <a:defRPr sz="3200">
          <a:solidFill>
            <a:srgbClr val="F0F0E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CBB4"/>
        </a:buClr>
        <a:buSzPct val="75000"/>
        <a:buFont typeface="Wingdings" pitchFamily="2" charset="2"/>
        <a:buChar char="v"/>
        <a:defRPr sz="2800">
          <a:solidFill>
            <a:srgbClr val="F0F0E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0F0E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0F0E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0F0E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0F0E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0F0E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0F0E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0F0E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5" Type="http://schemas.openxmlformats.org/officeDocument/2006/relationships/image" Target="../media/image40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76951" y="1168317"/>
            <a:ext cx="4062247" cy="2862322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3000" dirty="0" smtClean="0"/>
              <a:t>Gradient Nearest Neighbor methods for regional-scale forest vegetation mapping in the Pacific Northwest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27634" y="5176673"/>
            <a:ext cx="4435366" cy="1274195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Janet Ohmann</a:t>
            </a:r>
            <a:r>
              <a:rPr lang="en-US" sz="2400" dirty="0"/>
              <a:t>, Matt </a:t>
            </a:r>
            <a:r>
              <a:rPr lang="en-US" sz="2400" dirty="0" smtClean="0"/>
              <a:t>Gregory, Heather Roberts, and </a:t>
            </a:r>
          </a:p>
          <a:p>
            <a:pPr eaLnBrk="1" hangingPunct="1"/>
            <a:r>
              <a:rPr lang="en-US" sz="2400" dirty="0" smtClean="0"/>
              <a:t>Emilie Henderson</a:t>
            </a:r>
          </a:p>
        </p:txBody>
      </p:sp>
    </p:spTree>
    <p:extLst>
      <p:ext uri="{BB962C8B-B14F-4D97-AF65-F5344CB8AC3E}">
        <p14:creationId xmlns:p14="http://schemas.microsoft.com/office/powerpoint/2010/main" val="37685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 Plot Designs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FIA Periodic Plots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FIA Annual Plots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60" y="2174875"/>
            <a:ext cx="3053268" cy="3951288"/>
          </a:xfrm>
        </p:spPr>
      </p:pic>
      <p:pic>
        <p:nvPicPr>
          <p:cNvPr id="13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78" y="2174875"/>
            <a:ext cx="3053268" cy="3951288"/>
          </a:xfrm>
        </p:spPr>
      </p:pic>
    </p:spTree>
    <p:extLst>
      <p:ext uri="{BB962C8B-B14F-4D97-AF65-F5344CB8AC3E}">
        <p14:creationId xmlns:p14="http://schemas.microsoft.com/office/powerpoint/2010/main" val="26436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6 CVS Plot Design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5111"/>
            <a:ext cx="3730752" cy="482803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98" y="1535111"/>
            <a:ext cx="3730752" cy="4828032"/>
          </a:xfrm>
        </p:spPr>
      </p:pic>
    </p:spTree>
    <p:extLst>
      <p:ext uri="{BB962C8B-B14F-4D97-AF65-F5344CB8AC3E}">
        <p14:creationId xmlns:p14="http://schemas.microsoft.com/office/powerpoint/2010/main" val="17570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Explanatory variables in GNN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365375"/>
            <a:ext cx="3459163" cy="417512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&gt;100 </a:t>
            </a:r>
            <a:r>
              <a:rPr lang="en-US" sz="2400" dirty="0" err="1" smtClean="0"/>
              <a:t>rasters</a:t>
            </a:r>
            <a:endParaRPr lang="en-US" sz="2400" dirty="0" smtClean="0"/>
          </a:p>
          <a:p>
            <a:pPr eaLnBrk="1" hangingPunct="1"/>
            <a:r>
              <a:rPr lang="en-US" sz="2400" dirty="0" smtClean="0"/>
              <a:t>Source data vary in spatial resolution, extent, accuracy, relevance to hypotheses</a:t>
            </a:r>
          </a:p>
          <a:p>
            <a:pPr eaLnBrk="1" hangingPunct="1"/>
            <a:r>
              <a:rPr lang="en-US" sz="2400" dirty="0" smtClean="0"/>
              <a:t>Resample to 30 m x 30 m resolution</a:t>
            </a:r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116768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529000"/>
              </p:ext>
            </p:extLst>
          </p:nvPr>
        </p:nvGraphicFramePr>
        <p:xfrm>
          <a:off x="3657601" y="1758950"/>
          <a:ext cx="5016500" cy="4449764"/>
        </p:xfrm>
        <a:graphic>
          <a:graphicData uri="http://schemas.openxmlformats.org/drawingml/2006/table">
            <a:tbl>
              <a:tblPr/>
              <a:tblGrid>
                <a:gridCol w="1418401"/>
                <a:gridCol w="3598099"/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Landsat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Raw bands, TC transformations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Climate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Means, seasonal variability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Topography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Elevation, slope, aspect, solar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Disturbance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Past fires, harvest, I&amp;D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Soils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Parent materials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Location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X, Y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Ownership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Federal, state, forest industry,   other private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50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5943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Species Gradients</a:t>
            </a:r>
            <a:br>
              <a:rPr lang="en-US"/>
            </a:br>
            <a:r>
              <a:rPr lang="en-US"/>
              <a:t>(Linked to Environment)</a:t>
            </a:r>
          </a:p>
        </p:txBody>
      </p:sp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80988" y="5334000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2" rIns="91322" bIns="45662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CCA axis 1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(climate)</a:t>
            </a:r>
          </a:p>
        </p:txBody>
      </p:sp>
      <p:sp>
        <p:nvSpPr>
          <p:cNvPr id="795652" name="Text Box 4"/>
          <p:cNvSpPr txBox="1">
            <a:spLocks noChangeArrowheads="1"/>
          </p:cNvSpPr>
          <p:nvPr/>
        </p:nvSpPr>
        <p:spPr bwMode="auto">
          <a:xfrm>
            <a:off x="2300288" y="5334000"/>
            <a:ext cx="1387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2" rIns="91322" bIns="45662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CCA axis 2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(elevation)</a:t>
            </a:r>
          </a:p>
        </p:txBody>
      </p:sp>
      <p:grpSp>
        <p:nvGrpSpPr>
          <p:cNvPr id="795653" name="Group 5"/>
          <p:cNvGrpSpPr>
            <a:grpSpLocks/>
          </p:cNvGrpSpPr>
          <p:nvPr/>
        </p:nvGrpSpPr>
        <p:grpSpPr bwMode="auto">
          <a:xfrm>
            <a:off x="152400" y="1395413"/>
            <a:ext cx="2366963" cy="4037012"/>
            <a:chOff x="120" y="879"/>
            <a:chExt cx="1490" cy="2543"/>
          </a:xfrm>
        </p:grpSpPr>
        <p:pic>
          <p:nvPicPr>
            <p:cNvPr id="795654" name="Picture 6" descr="ax1sppba187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6666"/>
                </a:clrFrom>
                <a:clrTo>
                  <a:srgbClr val="0066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879"/>
              <a:ext cx="1272" cy="2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5655" name="Text Box 7"/>
            <p:cNvSpPr txBox="1">
              <a:spLocks noChangeArrowheads="1"/>
            </p:cNvSpPr>
            <p:nvPr/>
          </p:nvSpPr>
          <p:spPr bwMode="auto">
            <a:xfrm>
              <a:off x="980" y="1756"/>
              <a:ext cx="6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22" tIns="45662" rIns="91322" bIns="45662">
              <a:spAutoFit/>
            </a:bodyPr>
            <a:lstStyle/>
            <a:p>
              <a:r>
                <a:rPr lang="en-US" sz="1600" smtClean="0">
                  <a:solidFill>
                    <a:srgbClr val="FFFFFF"/>
                  </a:solidFill>
                </a:rPr>
                <a:t>Maritime</a:t>
              </a:r>
            </a:p>
          </p:txBody>
        </p:sp>
        <p:sp>
          <p:nvSpPr>
            <p:cNvPr id="795656" name="Text Box 8"/>
            <p:cNvSpPr txBox="1">
              <a:spLocks noChangeArrowheads="1"/>
            </p:cNvSpPr>
            <p:nvPr/>
          </p:nvSpPr>
          <p:spPr bwMode="auto">
            <a:xfrm>
              <a:off x="1064" y="2256"/>
              <a:ext cx="54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22" tIns="45662" rIns="91322" bIns="45662">
              <a:spAutoFit/>
            </a:bodyPr>
            <a:lstStyle/>
            <a:p>
              <a:r>
                <a:rPr lang="en-US" sz="1600" smtClean="0">
                  <a:solidFill>
                    <a:srgbClr val="FFFFFF"/>
                  </a:solidFill>
                </a:rPr>
                <a:t>Interior</a:t>
              </a:r>
              <a:br>
                <a:rPr lang="en-US" sz="1600" smtClean="0">
                  <a:solidFill>
                    <a:srgbClr val="FFFFFF"/>
                  </a:solidFill>
                </a:rPr>
              </a:br>
              <a:r>
                <a:rPr lang="en-US" sz="1600" smtClean="0">
                  <a:solidFill>
                    <a:srgbClr val="FFFFFF"/>
                  </a:solidFill>
                </a:rPr>
                <a:t>(Valley)</a:t>
              </a:r>
            </a:p>
          </p:txBody>
        </p:sp>
      </p:grpSp>
      <p:sp>
        <p:nvSpPr>
          <p:cNvPr id="795657" name="Text Box 9"/>
          <p:cNvSpPr txBox="1">
            <a:spLocks noChangeArrowheads="1"/>
          </p:cNvSpPr>
          <p:nvPr/>
        </p:nvSpPr>
        <p:spPr bwMode="auto">
          <a:xfrm>
            <a:off x="4343400" y="5715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2" tIns="45662" rIns="91322" bIns="45662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Forest Types</a:t>
            </a:r>
          </a:p>
        </p:txBody>
      </p:sp>
      <p:sp>
        <p:nvSpPr>
          <p:cNvPr id="795658" name="Line 10"/>
          <p:cNvSpPr>
            <a:spLocks noChangeShapeType="1"/>
          </p:cNvSpPr>
          <p:nvPr/>
        </p:nvSpPr>
        <p:spPr bwMode="auto">
          <a:xfrm>
            <a:off x="3838576" y="33528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795659" name="Picture 11" descr="clusall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656E"/>
              </a:clrFrom>
              <a:clrTo>
                <a:srgbClr val="00656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1554163" cy="38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5660" name="Text Box 12"/>
          <p:cNvSpPr txBox="1">
            <a:spLocks noChangeArrowheads="1"/>
          </p:cNvSpPr>
          <p:nvPr/>
        </p:nvSpPr>
        <p:spPr bwMode="auto">
          <a:xfrm>
            <a:off x="4419600" y="2711450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2" tIns="45662" rIns="91322" bIns="45662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FFFFFF"/>
                </a:solidFill>
              </a:rPr>
              <a:t>Picea</a:t>
            </a:r>
            <a:r>
              <a:rPr lang="en-US" sz="1600" i="1" dirty="0" smtClean="0">
                <a:solidFill>
                  <a:srgbClr val="FFFFFF"/>
                </a:solidFill>
              </a:rPr>
              <a:t> </a:t>
            </a:r>
            <a:r>
              <a:rPr lang="en-US" sz="1600" i="1" dirty="0" err="1" smtClean="0">
                <a:solidFill>
                  <a:srgbClr val="FFFFFF"/>
                </a:solidFill>
              </a:rPr>
              <a:t>sitchensis</a:t>
            </a:r>
            <a:endParaRPr lang="en-US" sz="1600" i="1" dirty="0" smtClean="0">
              <a:solidFill>
                <a:srgbClr val="FFFFFF"/>
              </a:solidFill>
            </a:endParaRPr>
          </a:p>
        </p:txBody>
      </p:sp>
      <p:sp>
        <p:nvSpPr>
          <p:cNvPr id="795661" name="Text Box 13"/>
          <p:cNvSpPr txBox="1">
            <a:spLocks noChangeArrowheads="1"/>
          </p:cNvSpPr>
          <p:nvPr/>
        </p:nvSpPr>
        <p:spPr bwMode="auto">
          <a:xfrm>
            <a:off x="4267201" y="4967288"/>
            <a:ext cx="1828799" cy="3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2" tIns="45662" rIns="91322" bIns="45662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FFFFFF"/>
                </a:solidFill>
              </a:rPr>
              <a:t>Tsuga</a:t>
            </a:r>
            <a:r>
              <a:rPr lang="en-US" sz="1600" i="1" dirty="0" smtClean="0">
                <a:solidFill>
                  <a:srgbClr val="FFFFFF"/>
                </a:solidFill>
              </a:rPr>
              <a:t> </a:t>
            </a:r>
            <a:r>
              <a:rPr lang="en-US" sz="1600" i="1" dirty="0" err="1" smtClean="0">
                <a:solidFill>
                  <a:srgbClr val="FFFFFF"/>
                </a:solidFill>
              </a:rPr>
              <a:t>heterophylla</a:t>
            </a:r>
            <a:endParaRPr lang="en-US" sz="1600" i="1" dirty="0" smtClean="0">
              <a:solidFill>
                <a:srgbClr val="FFFFFF"/>
              </a:solidFill>
            </a:endParaRPr>
          </a:p>
        </p:txBody>
      </p:sp>
      <p:pic>
        <p:nvPicPr>
          <p:cNvPr id="795662" name="Picture 14" descr="sitkaf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1905000" cy="12700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63" name="Picture 15" descr="mi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1828800" cy="12192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64" name="Picture 16" descr="abam_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1752600" cy="1163638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65" name="Picture 17" descr="SWOMC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27600"/>
            <a:ext cx="1600200" cy="10668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66" name="Picture 18" descr="wod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2870200"/>
            <a:ext cx="1574800" cy="1049338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5667" name="Text Box 19"/>
          <p:cNvSpPr txBox="1">
            <a:spLocks noChangeArrowheads="1"/>
          </p:cNvSpPr>
          <p:nvPr/>
        </p:nvSpPr>
        <p:spPr bwMode="auto">
          <a:xfrm>
            <a:off x="7239000" y="3914775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2" tIns="45662" rIns="91322" bIns="45662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FFFFFF"/>
                </a:solidFill>
              </a:rPr>
              <a:t>Quercus</a:t>
            </a:r>
            <a:r>
              <a:rPr lang="en-US" sz="1600" dirty="0" smtClean="0">
                <a:solidFill>
                  <a:srgbClr val="FFFFFF"/>
                </a:solidFill>
              </a:rPr>
              <a:t> woodlands</a:t>
            </a:r>
          </a:p>
        </p:txBody>
      </p:sp>
      <p:sp>
        <p:nvSpPr>
          <p:cNvPr id="795668" name="Text Box 20"/>
          <p:cNvSpPr txBox="1">
            <a:spLocks noChangeArrowheads="1"/>
          </p:cNvSpPr>
          <p:nvPr/>
        </p:nvSpPr>
        <p:spPr bwMode="auto">
          <a:xfrm>
            <a:off x="6858000" y="1476375"/>
            <a:ext cx="2057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2" tIns="45662" rIns="91322" bIns="45662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FFFFFF"/>
                </a:solidFill>
              </a:rPr>
              <a:t>Abies</a:t>
            </a:r>
            <a:r>
              <a:rPr lang="en-US" sz="1600" i="1" dirty="0" smtClean="0">
                <a:solidFill>
                  <a:srgbClr val="FFFFFF"/>
                </a:solidFill>
              </a:rPr>
              <a:t> </a:t>
            </a:r>
            <a:r>
              <a:rPr lang="en-US" sz="1600" i="1" dirty="0" err="1" smtClean="0">
                <a:solidFill>
                  <a:srgbClr val="FFFFFF"/>
                </a:solidFill>
              </a:rPr>
              <a:t>amabilis</a:t>
            </a:r>
            <a:r>
              <a:rPr lang="en-US" sz="1600" i="1" dirty="0" smtClean="0">
                <a:solidFill>
                  <a:srgbClr val="FFFFFF"/>
                </a:solidFill>
              </a:rPr>
              <a:t>/</a:t>
            </a:r>
            <a:br>
              <a:rPr lang="en-US" sz="1600" i="1" dirty="0" smtClean="0">
                <a:solidFill>
                  <a:srgbClr val="FFFFFF"/>
                </a:solidFill>
              </a:rPr>
            </a:br>
            <a:r>
              <a:rPr lang="en-US" sz="1600" i="1" dirty="0" err="1" smtClean="0">
                <a:solidFill>
                  <a:srgbClr val="FFFFFF"/>
                </a:solidFill>
              </a:rPr>
              <a:t>procera</a:t>
            </a:r>
            <a:endParaRPr lang="en-US" sz="1600" i="1" dirty="0" smtClean="0">
              <a:solidFill>
                <a:srgbClr val="FFFFFF"/>
              </a:solidFill>
            </a:endParaRPr>
          </a:p>
        </p:txBody>
      </p:sp>
      <p:sp>
        <p:nvSpPr>
          <p:cNvPr id="795669" name="Text Box 21"/>
          <p:cNvSpPr txBox="1">
            <a:spLocks noChangeArrowheads="1"/>
          </p:cNvSpPr>
          <p:nvPr/>
        </p:nvSpPr>
        <p:spPr bwMode="auto">
          <a:xfrm>
            <a:off x="6705600" y="6048375"/>
            <a:ext cx="2057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2" tIns="45662" rIns="91322" bIns="45662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FFFFFF"/>
                </a:solidFill>
              </a:rPr>
              <a:t>Tsuga</a:t>
            </a:r>
            <a:r>
              <a:rPr lang="en-US" sz="1600" i="1" dirty="0" smtClean="0">
                <a:solidFill>
                  <a:srgbClr val="FFFFFF"/>
                </a:solidFill>
              </a:rPr>
              <a:t> </a:t>
            </a:r>
            <a:r>
              <a:rPr lang="en-US" sz="1600" i="1" dirty="0" err="1" smtClean="0">
                <a:solidFill>
                  <a:srgbClr val="FFFFFF"/>
                </a:solidFill>
              </a:rPr>
              <a:t>heterophylla</a:t>
            </a:r>
            <a:r>
              <a:rPr lang="en-US" sz="1600" dirty="0" smtClean="0">
                <a:solidFill>
                  <a:srgbClr val="FFFFFF"/>
                </a:solidFill>
              </a:rPr>
              <a:t>/</a:t>
            </a:r>
            <a:br>
              <a:rPr lang="en-US" sz="1600" dirty="0" smtClean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> mixed evergreen</a:t>
            </a:r>
          </a:p>
        </p:txBody>
      </p:sp>
      <p:grpSp>
        <p:nvGrpSpPr>
          <p:cNvPr id="795670" name="Group 22"/>
          <p:cNvGrpSpPr>
            <a:grpSpLocks/>
          </p:cNvGrpSpPr>
          <p:nvPr/>
        </p:nvGrpSpPr>
        <p:grpSpPr bwMode="auto">
          <a:xfrm>
            <a:off x="428625" y="1395413"/>
            <a:ext cx="3509963" cy="4037012"/>
            <a:chOff x="270" y="879"/>
            <a:chExt cx="2211" cy="2543"/>
          </a:xfrm>
        </p:grpSpPr>
        <p:grpSp>
          <p:nvGrpSpPr>
            <p:cNvPr id="795671" name="Group 23"/>
            <p:cNvGrpSpPr>
              <a:grpSpLocks/>
            </p:cNvGrpSpPr>
            <p:nvPr/>
          </p:nvGrpSpPr>
          <p:grpSpPr bwMode="auto">
            <a:xfrm>
              <a:off x="1209" y="879"/>
              <a:ext cx="1272" cy="2543"/>
              <a:chOff x="1209" y="879"/>
              <a:chExt cx="1272" cy="2543"/>
            </a:xfrm>
          </p:grpSpPr>
          <p:pic>
            <p:nvPicPr>
              <p:cNvPr id="795672" name="Picture 24" descr="ax2sppba1878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006666"/>
                  </a:clrFrom>
                  <a:clrTo>
                    <a:srgbClr val="00666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9" y="879"/>
                <a:ext cx="1272" cy="25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5673" name="Text Box 25"/>
              <p:cNvSpPr txBox="1">
                <a:spLocks noChangeArrowheads="1"/>
              </p:cNvSpPr>
              <p:nvPr/>
            </p:nvSpPr>
            <p:spPr bwMode="auto">
              <a:xfrm>
                <a:off x="2073" y="2236"/>
                <a:ext cx="37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22" tIns="45662" rIns="91322" bIns="45662">
                <a:spAutoFit/>
              </a:bodyPr>
              <a:lstStyle/>
              <a:p>
                <a:r>
                  <a:rPr lang="en-US" sz="1600" smtClean="0">
                    <a:solidFill>
                      <a:srgbClr val="FFFFFF"/>
                    </a:solidFill>
                  </a:rPr>
                  <a:t>High</a:t>
                </a:r>
              </a:p>
            </p:txBody>
          </p:sp>
          <p:sp>
            <p:nvSpPr>
              <p:cNvPr id="795674" name="Text Box 26"/>
              <p:cNvSpPr txBox="1">
                <a:spLocks noChangeArrowheads="1"/>
              </p:cNvSpPr>
              <p:nvPr/>
            </p:nvSpPr>
            <p:spPr bwMode="auto">
              <a:xfrm>
                <a:off x="2073" y="1790"/>
                <a:ext cx="34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22" tIns="45662" rIns="91322" bIns="45662">
                <a:spAutoFit/>
              </a:bodyPr>
              <a:lstStyle/>
              <a:p>
                <a:r>
                  <a:rPr lang="en-US" sz="1600" smtClean="0">
                    <a:solidFill>
                      <a:srgbClr val="FFFFFF"/>
                    </a:solidFill>
                  </a:rPr>
                  <a:t>Low</a:t>
                </a:r>
              </a:p>
            </p:txBody>
          </p:sp>
        </p:grpSp>
        <p:sp>
          <p:nvSpPr>
            <p:cNvPr id="795675" name="Text Box 27"/>
            <p:cNvSpPr txBox="1">
              <a:spLocks noChangeArrowheads="1"/>
            </p:cNvSpPr>
            <p:nvPr/>
          </p:nvSpPr>
          <p:spPr bwMode="auto">
            <a:xfrm rot="-5126886">
              <a:off x="-152" y="1910"/>
              <a:ext cx="10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22" tIns="45662" rIns="91322" bIns="45662">
              <a:spAutoFit/>
            </a:bodyPr>
            <a:lstStyle/>
            <a:p>
              <a:r>
                <a:rPr lang="en-US" sz="1600" smtClean="0">
                  <a:solidFill>
                    <a:srgbClr val="000000"/>
                  </a:solidFill>
                </a:rPr>
                <a:t>Pacific Ocean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3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Inventory Plot Tree Species</a:t>
            </a:r>
            <a:br>
              <a:rPr lang="en-US" sz="3200" dirty="0" smtClean="0"/>
            </a:br>
            <a:r>
              <a:rPr lang="en-US" sz="3200" dirty="0" smtClean="0"/>
              <a:t>Moisture-Temperature Relationships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06" y="304800"/>
            <a:ext cx="8449788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25867"/>
            <a:ext cx="8842375" cy="842963"/>
          </a:xfrm>
        </p:spPr>
        <p:txBody>
          <a:bodyPr/>
          <a:lstStyle/>
          <a:p>
            <a:r>
              <a:rPr lang="en-US" sz="3200" dirty="0" smtClean="0"/>
              <a:t>Ecology Plot Tree Species </a:t>
            </a:r>
            <a:br>
              <a:rPr lang="en-US" sz="3200" dirty="0" smtClean="0"/>
            </a:br>
            <a:r>
              <a:rPr lang="en-US" sz="3200" dirty="0" smtClean="0"/>
              <a:t>Moisture-Temperature Relationships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-1466" b="1466"/>
          <a:stretch/>
        </p:blipFill>
        <p:spPr>
          <a:xfrm>
            <a:off x="275907" y="228600"/>
            <a:ext cx="8595360" cy="623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1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bg2"/>
            </a:solidFill>
            <a:round/>
            <a:headEnd/>
            <a:tailEnd/>
          </a:ln>
        </p:spPr>
        <p:txBody>
          <a:bodyPr wrap="none" lIns="82048" tIns="41025" rIns="82048" bIns="41025"/>
          <a:lstStyle>
            <a:lvl1pPr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500" b="0" i="1">
              <a:solidFill>
                <a:srgbClr val="FFFFFF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380999"/>
            <a:ext cx="5562600" cy="1242844"/>
          </a:xfrm>
        </p:spPr>
        <p:txBody>
          <a:bodyPr/>
          <a:lstStyle/>
          <a:p>
            <a:pPr algn="ctr"/>
            <a:r>
              <a:rPr lang="en-US" altLang="en-US" sz="26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Dominant gradients in forest composition and structure in Oregon and Northern California Cascades</a:t>
            </a:r>
            <a:r>
              <a:rPr lang="en-US" altLang="en-US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US" altLang="en-US" sz="20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(axis scores from CCA)</a:t>
            </a:r>
          </a:p>
        </p:txBody>
      </p:sp>
      <p:sp>
        <p:nvSpPr>
          <p:cNvPr id="11288" name="Rectangle 2"/>
          <p:cNvSpPr txBox="1">
            <a:spLocks noChangeArrowheads="1"/>
          </p:cNvSpPr>
          <p:nvPr/>
        </p:nvSpPr>
        <p:spPr bwMode="auto">
          <a:xfrm>
            <a:off x="3124200" y="5943600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7" tIns="45373" rIns="90737" bIns="45373" anchor="ctr"/>
          <a:lstStyle>
            <a:lvl1pPr algn="ctr" defTabSz="912813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912813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912813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912813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912813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</a:endParaRPr>
          </a:p>
        </p:txBody>
      </p:sp>
      <p:grpSp>
        <p:nvGrpSpPr>
          <p:cNvPr id="11289" name="Group 19"/>
          <p:cNvGrpSpPr>
            <a:grpSpLocks/>
          </p:cNvGrpSpPr>
          <p:nvPr/>
        </p:nvGrpSpPr>
        <p:grpSpPr bwMode="auto">
          <a:xfrm>
            <a:off x="3048000" y="2284283"/>
            <a:ext cx="5305425" cy="3759200"/>
            <a:chOff x="3609757" y="2794336"/>
            <a:chExt cx="5305643" cy="3758864"/>
          </a:xfrm>
          <a:solidFill>
            <a:schemeClr val="bg1"/>
          </a:solidFill>
        </p:grpSpPr>
        <p:sp>
          <p:nvSpPr>
            <p:cNvPr id="28" name="TextBox 27"/>
            <p:cNvSpPr txBox="1"/>
            <p:nvPr/>
          </p:nvSpPr>
          <p:spPr>
            <a:xfrm>
              <a:off x="3609757" y="4921396"/>
              <a:ext cx="1800299" cy="163180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1" kern="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Axis 1 (red):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temperature,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elevation,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TC greenness,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TC wetness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48025" y="2794336"/>
              <a:ext cx="3048125" cy="120022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Axis 3 (blue):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latin typeface="Tahoma" charset="0"/>
                  <a:ea typeface="ＭＳ Ｐゴシック" charset="0"/>
                  <a:cs typeface="ＭＳ Ｐゴシック" charset="0"/>
                </a:rPr>
                <a:t>summer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moisture stress,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TC brightness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53103" y="5199184"/>
              <a:ext cx="2362297" cy="1322269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Axis 2 (green):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latitude,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seasonality of precipitation</a:t>
              </a:r>
            </a:p>
          </p:txBody>
        </p:sp>
        <p:grpSp>
          <p:nvGrpSpPr>
            <p:cNvPr id="11293" name="Group 17"/>
            <p:cNvGrpSpPr>
              <a:grpSpLocks/>
            </p:cNvGrpSpPr>
            <p:nvPr/>
          </p:nvGrpSpPr>
          <p:grpSpPr bwMode="auto">
            <a:xfrm>
              <a:off x="5257801" y="3994558"/>
              <a:ext cx="1683079" cy="1962532"/>
              <a:chOff x="5105401" y="3537358"/>
              <a:chExt cx="1683079" cy="1962532"/>
            </a:xfrm>
            <a:grpFill/>
          </p:grpSpPr>
          <p:pic>
            <p:nvPicPr>
              <p:cNvPr id="11294" name="Picture 23" descr="RGB_color-cube_legend_2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0" y="4083784"/>
                <a:ext cx="1372184" cy="14161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295" name="Straight Arrow Connector 24"/>
              <p:cNvCxnSpPr>
                <a:cxnSpLocks noChangeShapeType="1"/>
              </p:cNvCxnSpPr>
              <p:nvPr/>
            </p:nvCxnSpPr>
            <p:spPr bwMode="auto">
              <a:xfrm flipV="1">
                <a:off x="5972061" y="3537358"/>
                <a:ext cx="0" cy="496238"/>
              </a:xfrm>
              <a:prstGeom prst="straightConnector1">
                <a:avLst/>
              </a:prstGeom>
              <a:grpFill/>
              <a:ln w="25400" algn="ctr">
                <a:solidFill>
                  <a:schemeClr val="bg1"/>
                </a:solidFill>
                <a:round/>
                <a:headEnd/>
                <a:tailEnd type="arrow" w="med" len="med"/>
              </a:ln>
              <a:extLst/>
            </p:spPr>
          </p:cxnSp>
          <p:cxnSp>
            <p:nvCxnSpPr>
              <p:cNvPr id="11296" name="Straight Arrow Connector 26"/>
              <p:cNvCxnSpPr>
                <a:cxnSpLocks noChangeShapeType="1"/>
              </p:cNvCxnSpPr>
              <p:nvPr/>
            </p:nvCxnSpPr>
            <p:spPr bwMode="auto">
              <a:xfrm rot="10800000" flipV="1">
                <a:off x="5105401" y="5165979"/>
                <a:ext cx="235279" cy="137004"/>
              </a:xfrm>
              <a:prstGeom prst="straightConnector1">
                <a:avLst/>
              </a:prstGeom>
              <a:grpFill/>
              <a:ln w="25400" algn="ctr">
                <a:solidFill>
                  <a:srgbClr val="000000"/>
                </a:solidFill>
                <a:round/>
                <a:headEnd/>
                <a:tailEnd type="arrow" w="med" len="med"/>
              </a:ln>
              <a:extLst/>
            </p:spPr>
          </p:cxnSp>
          <p:cxnSp>
            <p:nvCxnSpPr>
              <p:cNvPr id="11297" name="Straight Arrow Connector 3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6553201" y="5150584"/>
                <a:ext cx="235279" cy="137004"/>
              </a:xfrm>
              <a:prstGeom prst="straightConnector1">
                <a:avLst/>
              </a:prstGeom>
              <a:grpFill/>
              <a:ln w="25400" algn="ctr">
                <a:solidFill>
                  <a:srgbClr val="000000"/>
                </a:solidFill>
                <a:round/>
                <a:headEnd/>
                <a:tailEnd type="arrow" w="med" len="med"/>
              </a:ln>
              <a:extLst/>
            </p:spPr>
          </p:cxnSp>
        </p:grpSp>
      </p:grpSp>
      <p:grpSp>
        <p:nvGrpSpPr>
          <p:cNvPr id="11268" name="Group 16"/>
          <p:cNvGrpSpPr>
            <a:grpSpLocks/>
          </p:cNvGrpSpPr>
          <p:nvPr/>
        </p:nvGrpSpPr>
        <p:grpSpPr bwMode="auto">
          <a:xfrm>
            <a:off x="304800" y="228600"/>
            <a:ext cx="4191000" cy="6348413"/>
            <a:chOff x="304800" y="228599"/>
            <a:chExt cx="4191000" cy="6348549"/>
          </a:xfrm>
        </p:grpSpPr>
        <p:grpSp>
          <p:nvGrpSpPr>
            <p:cNvPr id="11298" name="Group 6"/>
            <p:cNvGrpSpPr>
              <a:grpSpLocks/>
            </p:cNvGrpSpPr>
            <p:nvPr/>
          </p:nvGrpSpPr>
          <p:grpSpPr bwMode="auto">
            <a:xfrm>
              <a:off x="304800" y="228599"/>
              <a:ext cx="2743200" cy="6348549"/>
              <a:chOff x="457200" y="304800"/>
              <a:chExt cx="2558435" cy="6096000"/>
            </a:xfrm>
          </p:grpSpPr>
          <p:pic>
            <p:nvPicPr>
              <p:cNvPr id="11302" name="Picture 4" descr="Screen Shot 2012-08-28 at 2.49.21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04"/>
              <a:stretch>
                <a:fillRect/>
              </a:stretch>
            </p:blipFill>
            <p:spPr bwMode="auto">
              <a:xfrm>
                <a:off x="457200" y="304800"/>
                <a:ext cx="2558435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03" name="Rectangle 5"/>
              <p:cNvSpPr>
                <a:spLocks noChangeArrowheads="1"/>
              </p:cNvSpPr>
              <p:nvPr/>
            </p:nvSpPr>
            <p:spPr bwMode="auto">
              <a:xfrm>
                <a:off x="1295400" y="1752600"/>
                <a:ext cx="228600" cy="228600"/>
              </a:xfrm>
              <a:prstGeom prst="rect">
                <a:avLst/>
              </a:prstGeom>
              <a:noFill/>
              <a:ln w="19050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>
                <a:lvl1pPr algn="ctr" defTabSz="1017588" eaLnBrk="0" hangingPunct="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 algn="ctr" defTabSz="1017588" eaLnBrk="0" hangingPunct="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 algn="ctr" defTabSz="1017588" eaLnBrk="0" hangingPunct="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 algn="ctr" defTabSz="1017588" eaLnBrk="0" hangingPunct="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 algn="ctr" defTabSz="1017588" eaLnBrk="0" hangingPunct="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200" b="0"/>
              </a:p>
            </p:txBody>
          </p:sp>
        </p:grpSp>
        <p:pic>
          <p:nvPicPr>
            <p:cNvPr id="11299" name="Picture 1" descr="Screen Shot 2012-09-07 at 2.42.4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083" y="2133600"/>
              <a:ext cx="2059717" cy="205740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300" name="Straight Connector 8"/>
            <p:cNvCxnSpPr>
              <a:cxnSpLocks noChangeShapeType="1"/>
            </p:cNvCxnSpPr>
            <p:nvPr/>
          </p:nvCxnSpPr>
          <p:spPr bwMode="auto">
            <a:xfrm>
              <a:off x="1445483" y="1752600"/>
              <a:ext cx="3048000" cy="381000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1301" name="Straight Connector 18"/>
            <p:cNvCxnSpPr>
              <a:cxnSpLocks noChangeShapeType="1"/>
            </p:cNvCxnSpPr>
            <p:nvPr/>
          </p:nvCxnSpPr>
          <p:spPr bwMode="auto">
            <a:xfrm>
              <a:off x="1216883" y="1981200"/>
              <a:ext cx="1219200" cy="2209800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</p:spPr>
        </p:cxnSp>
      </p:grp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63994"/>
              </p:ext>
            </p:extLst>
          </p:nvPr>
        </p:nvGraphicFramePr>
        <p:xfrm>
          <a:off x="6934200" y="1676400"/>
          <a:ext cx="18288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609600"/>
              </a:tblGrid>
              <a:tr h="60960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</a:rPr>
                        <a:t>% variation</a:t>
                      </a: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</a:rPr>
                        <a:t> explained</a:t>
                      </a:r>
                      <a:endParaRPr lang="en-US" sz="1600" b="0" i="0" dirty="0">
                        <a:solidFill>
                          <a:srgbClr val="000000"/>
                        </a:solidFill>
                      </a:endParaRP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dirty="0">
                        <a:solidFill>
                          <a:srgbClr val="000000"/>
                        </a:solidFill>
                      </a:endParaRP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Climate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8.5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Landsat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0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4.5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Topography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0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4.2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Location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3.7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781800" cy="1706562"/>
          </a:xfrm>
        </p:spPr>
        <p:txBody>
          <a:bodyPr/>
          <a:lstStyle/>
          <a:p>
            <a:r>
              <a:rPr lang="en-US" sz="3000" dirty="0" smtClean="0"/>
              <a:t>Dominant gradients associated with explanatory variables for species abundance in Western Oregon</a:t>
            </a:r>
            <a:endParaRPr lang="en-US" sz="3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302125"/>
          </a:xfrm>
        </p:spPr>
        <p:txBody>
          <a:bodyPr/>
          <a:lstStyle/>
          <a:p>
            <a:r>
              <a:rPr lang="en-US" dirty="0" smtClean="0"/>
              <a:t>Axis 1 - summer cloud cover, summer moisture stress, and solar radiation from coastal maritime to drier more continental inland conditions</a:t>
            </a:r>
          </a:p>
          <a:p>
            <a:r>
              <a:rPr lang="en-US" dirty="0" smtClean="0"/>
              <a:t>Axis 2 associated with elevation, mean annual temperature and summer moisture stress.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419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" y="2174712"/>
            <a:ext cx="4343400" cy="43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9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spp_pred_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2353" r="18607" b="1176"/>
          <a:stretch>
            <a:fillRect/>
          </a:stretch>
        </p:blipFill>
        <p:spPr bwMode="auto">
          <a:xfrm>
            <a:off x="411163" y="336550"/>
            <a:ext cx="4852987" cy="62166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2444750" y="336550"/>
            <a:ext cx="2819400" cy="8382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tx1"/>
                </a:solidFill>
              </a:rPr>
              <a:t>Predicted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presence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of five tree species</a:t>
            </a:r>
            <a:endParaRPr lang="en-US" sz="1800" i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8" name="Group 120"/>
          <p:cNvGraphicFramePr>
            <a:graphicFrameLocks noGrp="1"/>
          </p:cNvGraphicFramePr>
          <p:nvPr/>
        </p:nvGraphicFramePr>
        <p:xfrm>
          <a:off x="5454650" y="1249363"/>
          <a:ext cx="3392489" cy="4062411"/>
        </p:xfrm>
        <a:graphic>
          <a:graphicData uri="http://schemas.openxmlformats.org/drawingml/2006/table">
            <a:tbl>
              <a:tblPr/>
              <a:tblGrid>
                <a:gridCol w="1084701"/>
                <a:gridCol w="814984"/>
                <a:gridCol w="677820"/>
                <a:gridCol w="814984"/>
              </a:tblGrid>
              <a:tr h="7888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Species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False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neg.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rate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False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pos.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rate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Kappa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5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All trees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(mean, range)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(.02-.97)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(0-.23)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0.43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(.02-.81)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1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Picea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sitchensis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0.12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0.02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0.68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1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Quercus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garryana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0.37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0.04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0.44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1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Lithocarpus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densiflorus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0.11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0.04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0.76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1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Tsuga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mertenziana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0.16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0.05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0.71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Juniperus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occidentalis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0.33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0.02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0.56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148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991" r="30000" b="90823"/>
          <a:stretch>
            <a:fillRect/>
          </a:stretch>
        </p:blipFill>
        <p:spPr bwMode="auto">
          <a:xfrm>
            <a:off x="4622800" y="2786063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5258" r="33333" b="68556"/>
          <a:stretch>
            <a:fillRect/>
          </a:stretch>
        </p:blipFill>
        <p:spPr bwMode="auto">
          <a:xfrm>
            <a:off x="4586288" y="32988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7527" r="33333" b="46288"/>
          <a:stretch>
            <a:fillRect/>
          </a:stretch>
        </p:blipFill>
        <p:spPr bwMode="auto">
          <a:xfrm>
            <a:off x="4586288" y="384175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69794" r="33333" b="24020"/>
          <a:stretch>
            <a:fillRect/>
          </a:stretch>
        </p:blipFill>
        <p:spPr bwMode="auto">
          <a:xfrm>
            <a:off x="4586288" y="43402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92784" r="33333" b="2267"/>
          <a:stretch>
            <a:fillRect/>
          </a:stretch>
        </p:blipFill>
        <p:spPr bwMode="auto">
          <a:xfrm>
            <a:off x="4586288" y="490855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454650" y="466725"/>
            <a:ext cx="2597150" cy="646113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GNN model: 25,000 plots, 48 tree species</a:t>
            </a:r>
          </a:p>
        </p:txBody>
      </p:sp>
    </p:spTree>
    <p:extLst>
      <p:ext uri="{BB962C8B-B14F-4D97-AF65-F5344CB8AC3E}">
        <p14:creationId xmlns:p14="http://schemas.microsoft.com/office/powerpoint/2010/main" val="6701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896938"/>
          </a:xfrm>
        </p:spPr>
        <p:txBody>
          <a:bodyPr/>
          <a:lstStyle/>
          <a:p>
            <a:pPr eaLnBrk="1" hangingPunct="1"/>
            <a:r>
              <a:rPr lang="en-US" sz="3200" dirty="0" smtClean="0"/>
              <a:t>Predicted presence of </a:t>
            </a:r>
            <a:r>
              <a:rPr lang="en-US" sz="3200" i="1" dirty="0" err="1" smtClean="0"/>
              <a:t>Tsuga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mertensiana</a:t>
            </a:r>
            <a:endParaRPr lang="en-US" sz="3200" dirty="0" smtClean="0"/>
          </a:p>
        </p:txBody>
      </p:sp>
      <p:pic>
        <p:nvPicPr>
          <p:cNvPr id="62467" name="Picture 8" descr="spp_pred_tsm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r="17908"/>
          <a:stretch>
            <a:fillRect/>
          </a:stretch>
        </p:blipFill>
        <p:spPr bwMode="auto">
          <a:xfrm>
            <a:off x="6373813" y="1344613"/>
            <a:ext cx="1609725" cy="2084387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9" descr="spp_pred_tsme_zoom2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344613"/>
            <a:ext cx="5905500" cy="4975225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469" name="Straight Connector 19"/>
          <p:cNvCxnSpPr>
            <a:cxnSpLocks noChangeShapeType="1"/>
          </p:cNvCxnSpPr>
          <p:nvPr/>
        </p:nvCxnSpPr>
        <p:spPr bwMode="auto">
          <a:xfrm flipH="1" flipV="1">
            <a:off x="6234114" y="1344613"/>
            <a:ext cx="1081086" cy="1246187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470" name="Straight Connector 20"/>
          <p:cNvCxnSpPr>
            <a:cxnSpLocks noChangeShapeType="1"/>
          </p:cNvCxnSpPr>
          <p:nvPr/>
        </p:nvCxnSpPr>
        <p:spPr bwMode="auto">
          <a:xfrm flipH="1">
            <a:off x="6234114" y="2590800"/>
            <a:ext cx="1081086" cy="3729038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2471" name="Group 6"/>
          <p:cNvGrpSpPr>
            <a:grpSpLocks/>
          </p:cNvGrpSpPr>
          <p:nvPr/>
        </p:nvGrpSpPr>
        <p:grpSpPr bwMode="auto">
          <a:xfrm>
            <a:off x="6373813" y="3563938"/>
            <a:ext cx="2438400" cy="990600"/>
            <a:chOff x="4038600" y="4191000"/>
            <a:chExt cx="2438400" cy="990600"/>
          </a:xfrm>
        </p:grpSpPr>
        <p:sp>
          <p:nvSpPr>
            <p:cNvPr id="62473" name="Rectangle 7"/>
            <p:cNvSpPr>
              <a:spLocks noChangeArrowheads="1"/>
            </p:cNvSpPr>
            <p:nvPr/>
          </p:nvSpPr>
          <p:spPr bwMode="auto">
            <a:xfrm>
              <a:off x="4038600" y="4191000"/>
              <a:ext cx="2438400" cy="9906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474" name="Oval 11"/>
            <p:cNvSpPr>
              <a:spLocks noChangeArrowheads="1"/>
            </p:cNvSpPr>
            <p:nvPr/>
          </p:nvSpPr>
          <p:spPr bwMode="auto">
            <a:xfrm>
              <a:off x="4343400" y="4662101"/>
              <a:ext cx="152400" cy="152400"/>
            </a:xfrm>
            <a:prstGeom prst="ellipse">
              <a:avLst/>
            </a:prstGeom>
            <a:solidFill>
              <a:srgbClr val="E58419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343400" y="4924425"/>
              <a:ext cx="152400" cy="152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defTabSz="91418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70425" y="4248150"/>
              <a:ext cx="1543050" cy="338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predicted present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0425" y="4538662"/>
              <a:ext cx="1498600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observed present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70425" y="4800600"/>
              <a:ext cx="1433512" cy="338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observed absent</a:t>
              </a:r>
            </a:p>
          </p:txBody>
        </p:sp>
        <p:pic>
          <p:nvPicPr>
            <p:cNvPr id="62479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69794" r="33333" b="24020"/>
            <a:stretch>
              <a:fillRect/>
            </a:stretch>
          </p:blipFill>
          <p:spPr bwMode="auto">
            <a:xfrm>
              <a:off x="4114800" y="4267200"/>
              <a:ext cx="609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472" name="Picture 6" descr="MMC_brokent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4706938"/>
            <a:ext cx="2420937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Nearest Neighbors Forest Vegetation Mapping?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“Nearest Neighbors” ≈ Imputation</a:t>
            </a:r>
          </a:p>
          <a:p>
            <a:pPr eaLnBrk="1" hangingPunct="1"/>
            <a:r>
              <a:rPr lang="en-US" smtClean="0"/>
              <a:t>Statistical Imputation</a:t>
            </a:r>
          </a:p>
          <a:p>
            <a:pPr lvl="1" eaLnBrk="1" hangingPunct="1"/>
            <a:r>
              <a:rPr lang="en-US" sz="2600" smtClean="0"/>
              <a:t>substitution of some value for a missing data point or a missing component of a data point</a:t>
            </a:r>
          </a:p>
          <a:p>
            <a:pPr eaLnBrk="1" hangingPunct="1"/>
            <a:r>
              <a:rPr lang="en-US" smtClean="0"/>
              <a:t>Imputation in a forest vegetation modeling context</a:t>
            </a:r>
          </a:p>
          <a:p>
            <a:pPr lvl="1" eaLnBrk="1" hangingPunct="1"/>
            <a:r>
              <a:rPr lang="en-US" sz="2600" smtClean="0"/>
              <a:t>data point: measured (inventory) forest plot</a:t>
            </a:r>
          </a:p>
          <a:p>
            <a:pPr lvl="1" eaLnBrk="1" hangingPunct="1"/>
            <a:r>
              <a:rPr lang="en-US" sz="2600" smtClean="0"/>
              <a:t>missing data point: pixel or polygon in region of interest</a:t>
            </a:r>
          </a:p>
        </p:txBody>
      </p:sp>
    </p:spTree>
    <p:extLst>
      <p:ext uri="{BB962C8B-B14F-4D97-AF65-F5344CB8AC3E}">
        <p14:creationId xmlns:p14="http://schemas.microsoft.com/office/powerpoint/2010/main" val="51898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8540750" cy="1295400"/>
          </a:xfrm>
        </p:spPr>
        <p:txBody>
          <a:bodyPr/>
          <a:lstStyle/>
          <a:p>
            <a:r>
              <a:rPr lang="en-US" sz="3200" dirty="0"/>
              <a:t>How do you get  consistent PVT estimates out of existing Species Composition Info?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9539" y="1752600"/>
            <a:ext cx="5599611" cy="497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Stratify the input plot set based on presence and abundance (&gt;=5%) of the “inferred” Climax tree species using species characteristics. 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000" kern="0" dirty="0">
                <a:solidFill>
                  <a:srgbClr val="E6E9DB"/>
                </a:solidFill>
              </a:rPr>
              <a:t>Predominant Series order in existing Plant Association Classification Keys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Shade Tolerance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Longevity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400" kern="0" dirty="0" smtClean="0">
                <a:solidFill>
                  <a:srgbClr val="E6E9DB"/>
                </a:solidFill>
              </a:rPr>
              <a:t>Use </a:t>
            </a:r>
            <a:r>
              <a:rPr lang="en-US" sz="2400" kern="0" dirty="0">
                <a:solidFill>
                  <a:srgbClr val="E6E9DB"/>
                </a:solidFill>
              </a:rPr>
              <a:t>entire 1984-2012 (29 </a:t>
            </a:r>
            <a:r>
              <a:rPr lang="en-US" sz="2400" kern="0" dirty="0" err="1">
                <a:solidFill>
                  <a:srgbClr val="E6E9DB"/>
                </a:solidFill>
              </a:rPr>
              <a:t>yrs</a:t>
            </a:r>
            <a:r>
              <a:rPr lang="en-US" sz="2400" kern="0" dirty="0">
                <a:solidFill>
                  <a:srgbClr val="E6E9DB"/>
                </a:solidFill>
              </a:rPr>
              <a:t>) GNN imputation stack to reduce disturbance effects.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v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Relax species cover thresholds for plots on disturbed sites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1026" name="Picture 2" descr="C:\Documents and Settings\mlsimpson\My Documents\My Pictures\Hood River Vegz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140050" cy="406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61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Tree Species </a:t>
            </a:r>
            <a:r>
              <a:rPr lang="en-US" sz="2800" dirty="0" smtClean="0"/>
              <a:t>Order of </a:t>
            </a:r>
            <a:r>
              <a:rPr lang="en-US" sz="2800" dirty="0" smtClean="0"/>
              <a:t>Precedence</a:t>
            </a:r>
            <a:br>
              <a:rPr lang="en-US" sz="2800" dirty="0" smtClean="0"/>
            </a:br>
            <a:r>
              <a:rPr lang="en-US" sz="2800" dirty="0" smtClean="0"/>
              <a:t> for Vegetation Zone Classification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75129" y="1097757"/>
            <a:ext cx="4040188" cy="639762"/>
          </a:xfrm>
        </p:spPr>
        <p:txBody>
          <a:bodyPr/>
          <a:lstStyle/>
          <a:p>
            <a:r>
              <a:rPr lang="en-US" sz="2000" dirty="0" smtClean="0"/>
              <a:t>Min Threshold for zone assignment &gt;=5% Cover</a:t>
            </a:r>
            <a:endParaRPr lang="en-US" sz="2000" b="0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1905000"/>
            <a:ext cx="3535405" cy="4572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990600"/>
            <a:ext cx="4041775" cy="5867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PISI </a:t>
            </a:r>
            <a:r>
              <a:rPr lang="en-US" sz="2000" dirty="0"/>
              <a:t>or SESE3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TSME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ABAM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TSHE or THPL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ABCO or ABGR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ABLA2 or PIEN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ABMAS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CHLA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LIDE3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PSME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PIJE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PIPO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PICO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Hardwoods (Oaks, Aspen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JUOC</a:t>
            </a: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Diagnostics for </a:t>
            </a:r>
            <a:r>
              <a:rPr lang="en-US" sz="2800" dirty="0" smtClean="0"/>
              <a:t>selected tree </a:t>
            </a:r>
            <a:r>
              <a:rPr lang="en-US" sz="2800" dirty="0"/>
              <a:t>species </a:t>
            </a:r>
            <a:r>
              <a:rPr lang="en-US" sz="2800" dirty="0" smtClean="0"/>
              <a:t>predicted  Presence/Absence </a:t>
            </a:r>
            <a:r>
              <a:rPr lang="en-US" sz="2800" dirty="0"/>
              <a:t>from GNN Imputation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6" y="1143000"/>
            <a:ext cx="8153400" cy="530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118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pPr algn="ctr"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Landsat Detection of Trends in Disturbance and Recovery (</a:t>
            </a:r>
            <a:r>
              <a:rPr lang="en-US" altLang="en-US" sz="2800" dirty="0" err="1" smtClean="0">
                <a:ea typeface="ＭＳ Ｐゴシック" panose="020B0600070205080204" pitchFamily="34" charset="-128"/>
              </a:rPr>
              <a:t>LandTrendr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)*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6248400" y="1600200"/>
            <a:ext cx="27432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800" dirty="0" smtClean="0">
                <a:ea typeface="ＭＳ Ｐゴシック" panose="020B0600070205080204" pitchFamily="34" charset="-128"/>
              </a:rPr>
              <a:t>Temporal normalization and segmentation </a:t>
            </a:r>
            <a:br>
              <a:rPr lang="en-US" altLang="en-US" sz="1800" dirty="0" smtClean="0">
                <a:ea typeface="ＭＳ Ｐゴシック" panose="020B0600070205080204" pitchFamily="34" charset="-128"/>
              </a:rPr>
            </a:br>
            <a:r>
              <a:rPr lang="en-US" altLang="en-US" sz="1800" dirty="0" smtClean="0">
                <a:ea typeface="ＭＳ Ｐゴシック" panose="020B0600070205080204" pitchFamily="34" charset="-128"/>
              </a:rPr>
              <a:t>at pixel level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 smtClean="0">
                <a:ea typeface="ＭＳ Ｐゴシック" panose="020B0600070205080204" pitchFamily="34" charset="-128"/>
              </a:rPr>
              <a:t>Minimizes noise from sun angle, phenology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 smtClean="0">
                <a:ea typeface="ＭＳ Ｐゴシック" panose="020B0600070205080204" pitchFamily="34" charset="-128"/>
              </a:rPr>
              <a:t>Segments describe sequences of disturbance, regrowth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 smtClean="0">
                <a:ea typeface="ＭＳ Ｐゴシック" panose="020B0600070205080204" pitchFamily="34" charset="-128"/>
              </a:rPr>
              <a:t>Normalized imagery for multiple years for GNN modeling</a:t>
            </a: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5035550" y="6324600"/>
            <a:ext cx="3941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0"/>
              <a:t>*Kennedy et al. (2010), Rem. Sens. Env.</a:t>
            </a:r>
          </a:p>
        </p:txBody>
      </p:sp>
      <p:pic>
        <p:nvPicPr>
          <p:cNvPr id="8197" name="Picture 1" descr="LandTrend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3838"/>
            <a:ext cx="6100763" cy="44196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ea typeface="ＭＳ Ｐゴシック" panose="020B0600070205080204" pitchFamily="34" charset="-128"/>
              </a:rPr>
              <a:t>Matching plots to LandTrendr imagery for GNN modeling</a:t>
            </a:r>
          </a:p>
        </p:txBody>
      </p:sp>
      <p:sp>
        <p:nvSpPr>
          <p:cNvPr id="9219" name="Content Placeholder 8"/>
          <p:cNvSpPr>
            <a:spLocks noGrp="1"/>
          </p:cNvSpPr>
          <p:nvPr>
            <p:ph idx="1"/>
          </p:nvPr>
        </p:nvSpPr>
        <p:spPr>
          <a:xfrm>
            <a:off x="5715000" y="762000"/>
            <a:ext cx="3352800" cy="3657600"/>
          </a:xfrm>
        </p:spPr>
        <p:txBody>
          <a:bodyPr/>
          <a:lstStyle/>
          <a:p>
            <a:pPr eaLnBrk="1" hangingPunct="1"/>
            <a:r>
              <a:rPr lang="en-US" altLang="en-US" sz="1800" smtClean="0">
                <a:ea typeface="ＭＳ Ｐゴシック" panose="020B0600070205080204" pitchFamily="34" charset="-128"/>
              </a:rPr>
              <a:t>Unbalanced in time and space, 1 to 3 per location</a:t>
            </a:r>
          </a:p>
          <a:p>
            <a:pPr eaLnBrk="1" hangingPunct="1"/>
            <a:r>
              <a:rPr lang="en-US" altLang="en-US" sz="1800" smtClean="0">
                <a:ea typeface="ＭＳ Ｐゴシック" panose="020B0600070205080204" pitchFamily="34" charset="-128"/>
              </a:rPr>
              <a:t>Match plots to imagery of same year</a:t>
            </a:r>
          </a:p>
          <a:p>
            <a:pPr eaLnBrk="1" hangingPunct="1"/>
            <a:r>
              <a:rPr lang="en-US" altLang="en-US" sz="1800" smtClean="0">
                <a:ea typeface="ＭＳ Ｐゴシック" panose="020B0600070205080204" pitchFamily="34" charset="-128"/>
              </a:rPr>
              <a:t>Single gradient model from all plots, applied to each imagery year</a:t>
            </a:r>
          </a:p>
          <a:p>
            <a:pPr eaLnBrk="1" hangingPunct="1"/>
            <a:r>
              <a:rPr lang="en-US" altLang="en-US" sz="1800" smtClean="0">
                <a:ea typeface="ＭＳ Ｐゴシック" panose="020B0600070205080204" pitchFamily="34" charset="-128"/>
              </a:rPr>
              <a:t>Imagery is only change – assumes normalization</a:t>
            </a:r>
          </a:p>
          <a:p>
            <a:pPr eaLnBrk="1" hangingPunct="1"/>
            <a:r>
              <a:rPr lang="en-US" altLang="en-US" sz="1800" smtClean="0">
                <a:ea typeface="ＭＳ Ｐゴシック" panose="020B0600070205080204" pitchFamily="34" charset="-128"/>
              </a:rPr>
              <a:t>Response vars.: basal area by species + size-class</a:t>
            </a:r>
          </a:p>
        </p:txBody>
      </p:sp>
      <p:grpSp>
        <p:nvGrpSpPr>
          <p:cNvPr id="9220" name="Group 11"/>
          <p:cNvGrpSpPr>
            <a:grpSpLocks/>
          </p:cNvGrpSpPr>
          <p:nvPr/>
        </p:nvGrpSpPr>
        <p:grpSpPr bwMode="auto">
          <a:xfrm>
            <a:off x="381000" y="4191000"/>
            <a:ext cx="4648200" cy="2427288"/>
            <a:chOff x="3358215" y="4343399"/>
            <a:chExt cx="4648200" cy="2426733"/>
          </a:xfrm>
        </p:grpSpPr>
        <p:sp>
          <p:nvSpPr>
            <p:cNvPr id="9265" name="TextBox 9"/>
            <p:cNvSpPr txBox="1">
              <a:spLocks noChangeArrowheads="1"/>
            </p:cNvSpPr>
            <p:nvPr/>
          </p:nvSpPr>
          <p:spPr bwMode="auto">
            <a:xfrm>
              <a:off x="3358215" y="6400800"/>
              <a:ext cx="4648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b="0"/>
                <a:t>Yearly matching of plot and spectral data</a:t>
              </a:r>
            </a:p>
          </p:txBody>
        </p:sp>
        <p:sp>
          <p:nvSpPr>
            <p:cNvPr id="9266" name="Right Arrow 17"/>
            <p:cNvSpPr>
              <a:spLocks noChangeArrowheads="1"/>
            </p:cNvSpPr>
            <p:nvPr/>
          </p:nvSpPr>
          <p:spPr bwMode="auto">
            <a:xfrm rot="16200000" flipV="1">
              <a:off x="3867150" y="4400549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67" name="Right Arrow 17"/>
            <p:cNvSpPr>
              <a:spLocks noChangeArrowheads="1"/>
            </p:cNvSpPr>
            <p:nvPr/>
          </p:nvSpPr>
          <p:spPr bwMode="auto">
            <a:xfrm rot="16200000" flipV="1">
              <a:off x="4057650" y="4400549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68" name="Right Arrow 17"/>
            <p:cNvSpPr>
              <a:spLocks noChangeArrowheads="1"/>
            </p:cNvSpPr>
            <p:nvPr/>
          </p:nvSpPr>
          <p:spPr bwMode="auto">
            <a:xfrm rot="16200000" flipV="1">
              <a:off x="4248150" y="4400549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69" name="Right Arrow 16"/>
            <p:cNvSpPr>
              <a:spLocks noChangeArrowheads="1"/>
            </p:cNvSpPr>
            <p:nvPr/>
          </p:nvSpPr>
          <p:spPr bwMode="auto">
            <a:xfrm rot="16200000" flipV="1">
              <a:off x="4438650" y="4400549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0" name="Right Arrow 17"/>
            <p:cNvSpPr>
              <a:spLocks noChangeArrowheads="1"/>
            </p:cNvSpPr>
            <p:nvPr/>
          </p:nvSpPr>
          <p:spPr bwMode="auto">
            <a:xfrm rot="16200000" flipV="1">
              <a:off x="4629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1" name="Right Arrow 17"/>
            <p:cNvSpPr>
              <a:spLocks noChangeArrowheads="1"/>
            </p:cNvSpPr>
            <p:nvPr/>
          </p:nvSpPr>
          <p:spPr bwMode="auto">
            <a:xfrm rot="16200000" flipV="1">
              <a:off x="4819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2" name="Right Arrow 17"/>
            <p:cNvSpPr>
              <a:spLocks noChangeArrowheads="1"/>
            </p:cNvSpPr>
            <p:nvPr/>
          </p:nvSpPr>
          <p:spPr bwMode="auto">
            <a:xfrm rot="16200000" flipV="1">
              <a:off x="5010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3" name="Right Arrow 17"/>
            <p:cNvSpPr>
              <a:spLocks noChangeArrowheads="1"/>
            </p:cNvSpPr>
            <p:nvPr/>
          </p:nvSpPr>
          <p:spPr bwMode="auto">
            <a:xfrm rot="16200000" flipV="1">
              <a:off x="5200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4" name="Right Arrow 17"/>
            <p:cNvSpPr>
              <a:spLocks noChangeArrowheads="1"/>
            </p:cNvSpPr>
            <p:nvPr/>
          </p:nvSpPr>
          <p:spPr bwMode="auto">
            <a:xfrm rot="16200000" flipV="1">
              <a:off x="5391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5" name="Right Arrow 17"/>
            <p:cNvSpPr>
              <a:spLocks noChangeArrowheads="1"/>
            </p:cNvSpPr>
            <p:nvPr/>
          </p:nvSpPr>
          <p:spPr bwMode="auto">
            <a:xfrm rot="16200000" flipV="1">
              <a:off x="5581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6" name="Right Arrow 17"/>
            <p:cNvSpPr>
              <a:spLocks noChangeArrowheads="1"/>
            </p:cNvSpPr>
            <p:nvPr/>
          </p:nvSpPr>
          <p:spPr bwMode="auto">
            <a:xfrm rot="16200000" flipV="1">
              <a:off x="5772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7" name="Right Arrow 17"/>
            <p:cNvSpPr>
              <a:spLocks noChangeArrowheads="1"/>
            </p:cNvSpPr>
            <p:nvPr/>
          </p:nvSpPr>
          <p:spPr bwMode="auto">
            <a:xfrm rot="16200000" flipV="1">
              <a:off x="5962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8" name="Right Arrow 17"/>
            <p:cNvSpPr>
              <a:spLocks noChangeArrowheads="1"/>
            </p:cNvSpPr>
            <p:nvPr/>
          </p:nvSpPr>
          <p:spPr bwMode="auto">
            <a:xfrm rot="16200000" flipV="1">
              <a:off x="6153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9" name="Right Arrow 17"/>
            <p:cNvSpPr>
              <a:spLocks noChangeArrowheads="1"/>
            </p:cNvSpPr>
            <p:nvPr/>
          </p:nvSpPr>
          <p:spPr bwMode="auto">
            <a:xfrm rot="16200000" flipV="1">
              <a:off x="6343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80" name="Right Arrow 17"/>
            <p:cNvSpPr>
              <a:spLocks noChangeArrowheads="1"/>
            </p:cNvSpPr>
            <p:nvPr/>
          </p:nvSpPr>
          <p:spPr bwMode="auto">
            <a:xfrm rot="16200000" flipV="1">
              <a:off x="6534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81" name="Right Arrow 17"/>
            <p:cNvSpPr>
              <a:spLocks noChangeArrowheads="1"/>
            </p:cNvSpPr>
            <p:nvPr/>
          </p:nvSpPr>
          <p:spPr bwMode="auto">
            <a:xfrm rot="16200000" flipV="1">
              <a:off x="6724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82" name="Right Arrow 17"/>
            <p:cNvSpPr>
              <a:spLocks noChangeArrowheads="1"/>
            </p:cNvSpPr>
            <p:nvPr/>
          </p:nvSpPr>
          <p:spPr bwMode="auto">
            <a:xfrm rot="16200000" flipV="1">
              <a:off x="6915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83" name="Right Arrow 17"/>
            <p:cNvSpPr>
              <a:spLocks noChangeArrowheads="1"/>
            </p:cNvSpPr>
            <p:nvPr/>
          </p:nvSpPr>
          <p:spPr bwMode="auto">
            <a:xfrm rot="16200000" flipV="1">
              <a:off x="7105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9284" name="Picture 31" descr="LandTrend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272" y="4724400"/>
              <a:ext cx="3366935" cy="1687598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21" name="Group 7"/>
          <p:cNvGrpSpPr>
            <a:grpSpLocks/>
          </p:cNvGrpSpPr>
          <p:nvPr/>
        </p:nvGrpSpPr>
        <p:grpSpPr bwMode="auto">
          <a:xfrm>
            <a:off x="5257800" y="4503738"/>
            <a:ext cx="2819400" cy="1973262"/>
            <a:chOff x="5334000" y="4343400"/>
            <a:chExt cx="3048000" cy="2133600"/>
          </a:xfrm>
        </p:grpSpPr>
        <p:sp>
          <p:nvSpPr>
            <p:cNvPr id="9223" name="Rectangle 32"/>
            <p:cNvSpPr>
              <a:spLocks noChangeArrowheads="1"/>
            </p:cNvSpPr>
            <p:nvPr/>
          </p:nvSpPr>
          <p:spPr bwMode="auto">
            <a:xfrm>
              <a:off x="5334000" y="4343400"/>
              <a:ext cx="3048000" cy="2133600"/>
            </a:xfrm>
            <a:prstGeom prst="rect">
              <a:avLst/>
            </a:prstGeom>
            <a:solidFill>
              <a:schemeClr val="tx1"/>
            </a:solidFill>
            <a:ln w="1905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>
              <a:lvl1pPr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9224" name="Group 4"/>
            <p:cNvGrpSpPr>
              <a:grpSpLocks/>
            </p:cNvGrpSpPr>
            <p:nvPr/>
          </p:nvGrpSpPr>
          <p:grpSpPr bwMode="auto">
            <a:xfrm>
              <a:off x="5543403" y="4441505"/>
              <a:ext cx="1776716" cy="1650392"/>
              <a:chOff x="1627" y="963"/>
              <a:chExt cx="1890" cy="1647"/>
            </a:xfrm>
          </p:grpSpPr>
          <p:sp>
            <p:nvSpPr>
              <p:cNvPr id="36" name="Text Box 9"/>
              <p:cNvSpPr txBox="1">
                <a:spLocks noChangeArrowheads="1"/>
              </p:cNvSpPr>
              <p:nvPr/>
            </p:nvSpPr>
            <p:spPr bwMode="auto">
              <a:xfrm>
                <a:off x="2286" y="1835"/>
                <a:ext cx="79" cy="1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1143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5715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0287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buClr>
                    <a:srgbClr val="808080"/>
                  </a:buClr>
                  <a:buSzPct val="90000"/>
                  <a:buFont typeface="Monotype Sorts" charset="0"/>
                  <a:buNone/>
                  <a:defRPr/>
                </a:pPr>
                <a:r>
                  <a:rPr lang="en-US" sz="1800" dirty="0">
                    <a:solidFill>
                      <a:schemeClr val="bg2"/>
                    </a:solidFill>
                    <a:latin typeface="Arial" charset="0"/>
                    <a:cs typeface="ＭＳ Ｐゴシック" charset="0"/>
                  </a:rPr>
                  <a:t>1</a:t>
                </a:r>
                <a:endParaRPr lang="en-US" sz="1800" dirty="0">
                  <a:solidFill>
                    <a:schemeClr val="bg2"/>
                  </a:solidFill>
                  <a:cs typeface="ＭＳ Ｐゴシック" charset="0"/>
                </a:endParaRPr>
              </a:p>
            </p:txBody>
          </p:sp>
          <p:sp>
            <p:nvSpPr>
              <p:cNvPr id="37" name="Oval 10"/>
              <p:cNvSpPr>
                <a:spLocks noChangeArrowheads="1"/>
              </p:cNvSpPr>
              <p:nvPr/>
            </p:nvSpPr>
            <p:spPr bwMode="auto">
              <a:xfrm>
                <a:off x="2432" y="1819"/>
                <a:ext cx="274" cy="266"/>
              </a:xfrm>
              <a:prstGeom prst="ellipse">
                <a:avLst/>
              </a:prstGeom>
              <a:solidFill>
                <a:srgbClr val="99CCFF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Oval 11"/>
              <p:cNvSpPr>
                <a:spLocks noChangeArrowheads="1"/>
              </p:cNvSpPr>
              <p:nvPr/>
            </p:nvSpPr>
            <p:spPr bwMode="auto">
              <a:xfrm>
                <a:off x="2229" y="1627"/>
                <a:ext cx="683" cy="648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Oval 12"/>
              <p:cNvSpPr>
                <a:spLocks noChangeArrowheads="1"/>
              </p:cNvSpPr>
              <p:nvPr/>
            </p:nvSpPr>
            <p:spPr bwMode="auto">
              <a:xfrm>
                <a:off x="2598" y="1912"/>
                <a:ext cx="80" cy="79"/>
              </a:xfrm>
              <a:prstGeom prst="ellipse">
                <a:avLst/>
              </a:prstGeom>
              <a:solidFill>
                <a:srgbClr val="FF9999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9241" name="Group 13"/>
              <p:cNvGrpSpPr>
                <a:grpSpLocks/>
              </p:cNvGrpSpPr>
              <p:nvPr/>
            </p:nvGrpSpPr>
            <p:grpSpPr bwMode="auto">
              <a:xfrm>
                <a:off x="2550" y="1933"/>
                <a:ext cx="38" cy="37"/>
                <a:chOff x="2524" y="3855"/>
                <a:chExt cx="78" cy="80"/>
              </a:xfrm>
            </p:grpSpPr>
            <p:sp>
              <p:nvSpPr>
                <p:cNvPr id="62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563" y="3857"/>
                  <a:ext cx="0" cy="78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3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522" y="3898"/>
                  <a:ext cx="79" cy="0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41" name="Text Box 18"/>
              <p:cNvSpPr txBox="1">
                <a:spLocks noChangeArrowheads="1"/>
              </p:cNvSpPr>
              <p:nvPr/>
            </p:nvSpPr>
            <p:spPr bwMode="auto">
              <a:xfrm>
                <a:off x="2293" y="1170"/>
                <a:ext cx="79" cy="14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1143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5715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0287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buClr>
                    <a:srgbClr val="808080"/>
                  </a:buClr>
                  <a:buSzPct val="90000"/>
                  <a:buFont typeface="Monotype Sorts" charset="0"/>
                  <a:buNone/>
                  <a:defRPr/>
                </a:pPr>
                <a:r>
                  <a:rPr lang="en-US" sz="1800" dirty="0">
                    <a:solidFill>
                      <a:schemeClr val="bg2"/>
                    </a:solidFill>
                    <a:latin typeface="Arial" charset="0"/>
                    <a:cs typeface="ＭＳ Ｐゴシック" charset="0"/>
                  </a:rPr>
                  <a:t>2</a:t>
                </a:r>
                <a:endParaRPr lang="en-US" sz="1800" dirty="0">
                  <a:solidFill>
                    <a:schemeClr val="bg2"/>
                  </a:solidFill>
                  <a:cs typeface="ＭＳ Ｐゴシック" charset="0"/>
                </a:endParaRPr>
              </a:p>
            </p:txBody>
          </p:sp>
          <p:sp>
            <p:nvSpPr>
              <p:cNvPr id="42" name="Oval 19"/>
              <p:cNvSpPr>
                <a:spLocks noChangeArrowheads="1"/>
              </p:cNvSpPr>
              <p:nvPr/>
            </p:nvSpPr>
            <p:spPr bwMode="auto">
              <a:xfrm>
                <a:off x="2432" y="1153"/>
                <a:ext cx="274" cy="266"/>
              </a:xfrm>
              <a:prstGeom prst="ellipse">
                <a:avLst/>
              </a:prstGeom>
              <a:solidFill>
                <a:srgbClr val="99CCFF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Oval 20"/>
              <p:cNvSpPr>
                <a:spLocks noChangeArrowheads="1"/>
              </p:cNvSpPr>
              <p:nvPr/>
            </p:nvSpPr>
            <p:spPr bwMode="auto">
              <a:xfrm>
                <a:off x="2229" y="963"/>
                <a:ext cx="683" cy="646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Oval 21"/>
              <p:cNvSpPr>
                <a:spLocks noChangeArrowheads="1"/>
              </p:cNvSpPr>
              <p:nvPr/>
            </p:nvSpPr>
            <p:spPr bwMode="auto">
              <a:xfrm>
                <a:off x="2598" y="1245"/>
                <a:ext cx="80" cy="81"/>
              </a:xfrm>
              <a:prstGeom prst="ellipse">
                <a:avLst/>
              </a:prstGeom>
              <a:solidFill>
                <a:srgbClr val="FF9999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9246" name="Group 22"/>
              <p:cNvGrpSpPr>
                <a:grpSpLocks/>
              </p:cNvGrpSpPr>
              <p:nvPr/>
            </p:nvGrpSpPr>
            <p:grpSpPr bwMode="auto">
              <a:xfrm>
                <a:off x="2550" y="1268"/>
                <a:ext cx="38" cy="37"/>
                <a:chOff x="2524" y="2404"/>
                <a:chExt cx="78" cy="80"/>
              </a:xfrm>
            </p:grpSpPr>
            <p:sp>
              <p:nvSpPr>
                <p:cNvPr id="60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563" y="2403"/>
                  <a:ext cx="0" cy="81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1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2522" y="2444"/>
                  <a:ext cx="79" cy="0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46" name="Text Box 27"/>
              <p:cNvSpPr txBox="1">
                <a:spLocks noChangeArrowheads="1"/>
              </p:cNvSpPr>
              <p:nvPr/>
            </p:nvSpPr>
            <p:spPr bwMode="auto">
              <a:xfrm>
                <a:off x="1693" y="2172"/>
                <a:ext cx="77" cy="14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1143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5715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0287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buClr>
                    <a:srgbClr val="808080"/>
                  </a:buClr>
                  <a:buSzPct val="90000"/>
                  <a:buFont typeface="Monotype Sorts" charset="0"/>
                  <a:buNone/>
                  <a:defRPr/>
                </a:pPr>
                <a:r>
                  <a:rPr lang="en-US" sz="1800" dirty="0">
                    <a:solidFill>
                      <a:schemeClr val="bg2"/>
                    </a:solidFill>
                    <a:latin typeface="Arial" charset="0"/>
                    <a:cs typeface="ＭＳ Ｐゴシック" charset="0"/>
                  </a:rPr>
                  <a:t>4</a:t>
                </a:r>
                <a:endParaRPr lang="en-US" sz="1800" dirty="0">
                  <a:solidFill>
                    <a:schemeClr val="bg2"/>
                  </a:solidFill>
                  <a:cs typeface="ＭＳ Ｐゴシック" charset="0"/>
                </a:endParaRPr>
              </a:p>
            </p:txBody>
          </p:sp>
          <p:sp>
            <p:nvSpPr>
              <p:cNvPr id="47" name="Oval 28"/>
              <p:cNvSpPr>
                <a:spLocks noChangeArrowheads="1"/>
              </p:cNvSpPr>
              <p:nvPr/>
            </p:nvSpPr>
            <p:spPr bwMode="auto">
              <a:xfrm>
                <a:off x="1831" y="2155"/>
                <a:ext cx="274" cy="266"/>
              </a:xfrm>
              <a:prstGeom prst="ellipse">
                <a:avLst/>
              </a:prstGeom>
              <a:solidFill>
                <a:srgbClr val="99CCFF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Oval 29"/>
              <p:cNvSpPr>
                <a:spLocks noChangeArrowheads="1"/>
              </p:cNvSpPr>
              <p:nvPr/>
            </p:nvSpPr>
            <p:spPr bwMode="auto">
              <a:xfrm>
                <a:off x="1627" y="1965"/>
                <a:ext cx="685" cy="646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Oval 30"/>
              <p:cNvSpPr>
                <a:spLocks noChangeArrowheads="1"/>
              </p:cNvSpPr>
              <p:nvPr/>
            </p:nvSpPr>
            <p:spPr bwMode="auto">
              <a:xfrm>
                <a:off x="1998" y="2247"/>
                <a:ext cx="80" cy="81"/>
              </a:xfrm>
              <a:prstGeom prst="ellipse">
                <a:avLst/>
              </a:prstGeom>
              <a:solidFill>
                <a:srgbClr val="FF9999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9251" name="Group 31"/>
              <p:cNvGrpSpPr>
                <a:grpSpLocks/>
              </p:cNvGrpSpPr>
              <p:nvPr/>
            </p:nvGrpSpPr>
            <p:grpSpPr bwMode="auto">
              <a:xfrm>
                <a:off x="1948" y="2269"/>
                <a:ext cx="38" cy="37"/>
                <a:chOff x="1287" y="4588"/>
                <a:chExt cx="78" cy="81"/>
              </a:xfrm>
            </p:grpSpPr>
            <p:sp>
              <p:nvSpPr>
                <p:cNvPr id="58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1329" y="4590"/>
                  <a:ext cx="0" cy="79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9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288" y="4631"/>
                  <a:ext cx="79" cy="0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51" name="Text Box 36"/>
              <p:cNvSpPr txBox="1">
                <a:spLocks noChangeArrowheads="1"/>
              </p:cNvSpPr>
              <p:nvPr/>
            </p:nvSpPr>
            <p:spPr bwMode="auto">
              <a:xfrm>
                <a:off x="2896" y="2169"/>
                <a:ext cx="79" cy="1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1143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5715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0287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buClr>
                    <a:srgbClr val="808080"/>
                  </a:buClr>
                  <a:buSzPct val="90000"/>
                  <a:buFont typeface="Monotype Sorts" charset="0"/>
                  <a:buNone/>
                  <a:defRPr/>
                </a:pPr>
                <a:r>
                  <a:rPr lang="en-US" sz="1800" dirty="0">
                    <a:solidFill>
                      <a:schemeClr val="bg2"/>
                    </a:solidFill>
                    <a:latin typeface="Arial" charset="0"/>
                    <a:cs typeface="ＭＳ Ｐゴシック" charset="0"/>
                  </a:rPr>
                  <a:t>3</a:t>
                </a:r>
                <a:endParaRPr lang="en-US" sz="1800" dirty="0">
                  <a:solidFill>
                    <a:schemeClr val="bg2"/>
                  </a:solidFill>
                  <a:cs typeface="ＭＳ Ｐゴシック" charset="0"/>
                </a:endParaRPr>
              </a:p>
            </p:txBody>
          </p:sp>
          <p:sp>
            <p:nvSpPr>
              <p:cNvPr id="52" name="Oval 37"/>
              <p:cNvSpPr>
                <a:spLocks noChangeArrowheads="1"/>
              </p:cNvSpPr>
              <p:nvPr/>
            </p:nvSpPr>
            <p:spPr bwMode="auto">
              <a:xfrm>
                <a:off x="3036" y="2153"/>
                <a:ext cx="274" cy="266"/>
              </a:xfrm>
              <a:prstGeom prst="ellipse">
                <a:avLst/>
              </a:prstGeom>
              <a:solidFill>
                <a:srgbClr val="99CCFF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Oval 38"/>
              <p:cNvSpPr>
                <a:spLocks noChangeArrowheads="1"/>
              </p:cNvSpPr>
              <p:nvPr/>
            </p:nvSpPr>
            <p:spPr bwMode="auto">
              <a:xfrm>
                <a:off x="2830" y="1963"/>
                <a:ext cx="686" cy="646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Oval 39"/>
              <p:cNvSpPr>
                <a:spLocks noChangeArrowheads="1"/>
              </p:cNvSpPr>
              <p:nvPr/>
            </p:nvSpPr>
            <p:spPr bwMode="auto">
              <a:xfrm>
                <a:off x="3201" y="2246"/>
                <a:ext cx="82" cy="81"/>
              </a:xfrm>
              <a:prstGeom prst="ellipse">
                <a:avLst/>
              </a:prstGeom>
              <a:solidFill>
                <a:srgbClr val="FF9999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9256" name="Group 40"/>
              <p:cNvGrpSpPr>
                <a:grpSpLocks/>
              </p:cNvGrpSpPr>
              <p:nvPr/>
            </p:nvGrpSpPr>
            <p:grpSpPr bwMode="auto">
              <a:xfrm>
                <a:off x="3153" y="2267"/>
                <a:ext cx="38" cy="38"/>
                <a:chOff x="3765" y="4584"/>
                <a:chExt cx="78" cy="81"/>
              </a:xfrm>
            </p:grpSpPr>
            <p:sp>
              <p:nvSpPr>
                <p:cNvPr id="56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3803" y="4586"/>
                  <a:ext cx="0" cy="80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3765" y="4626"/>
                  <a:ext cx="75" cy="0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67" name="Rectangle 66"/>
            <p:cNvSpPr>
              <a:spLocks noChangeAspect="1"/>
            </p:cNvSpPr>
            <p:nvPr/>
          </p:nvSpPr>
          <p:spPr>
            <a:xfrm>
              <a:off x="5498757" y="4470420"/>
              <a:ext cx="550906" cy="561293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68" name="Rectangle 67"/>
            <p:cNvSpPr>
              <a:spLocks noChangeAspect="1"/>
            </p:cNvSpPr>
            <p:nvPr/>
          </p:nvSpPr>
          <p:spPr>
            <a:xfrm>
              <a:off x="6046230" y="4472136"/>
              <a:ext cx="549189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593703" y="4472136"/>
              <a:ext cx="550906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0" name="Rectangle 69"/>
            <p:cNvSpPr>
              <a:spLocks noChangeAspect="1"/>
            </p:cNvSpPr>
            <p:nvPr/>
          </p:nvSpPr>
          <p:spPr>
            <a:xfrm>
              <a:off x="5498757" y="5031713"/>
              <a:ext cx="550906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1" name="Rectangle 70"/>
            <p:cNvSpPr>
              <a:spLocks noChangeAspect="1"/>
            </p:cNvSpPr>
            <p:nvPr/>
          </p:nvSpPr>
          <p:spPr>
            <a:xfrm>
              <a:off x="6046230" y="5031713"/>
              <a:ext cx="549189" cy="561294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2" name="Rectangle 71"/>
            <p:cNvSpPr>
              <a:spLocks noChangeAspect="1"/>
            </p:cNvSpPr>
            <p:nvPr/>
          </p:nvSpPr>
          <p:spPr>
            <a:xfrm>
              <a:off x="6593703" y="5031713"/>
              <a:ext cx="550906" cy="561294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3" name="Rectangle 72"/>
            <p:cNvSpPr>
              <a:spLocks noChangeAspect="1"/>
            </p:cNvSpPr>
            <p:nvPr/>
          </p:nvSpPr>
          <p:spPr>
            <a:xfrm>
              <a:off x="5498757" y="5594723"/>
              <a:ext cx="550906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047946" y="5594723"/>
              <a:ext cx="549189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5" name="Rectangle 74"/>
            <p:cNvSpPr>
              <a:spLocks noChangeAspect="1"/>
            </p:cNvSpPr>
            <p:nvPr/>
          </p:nvSpPr>
          <p:spPr>
            <a:xfrm>
              <a:off x="6593703" y="5594723"/>
              <a:ext cx="550906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9234" name="Left Arrow 2"/>
            <p:cNvSpPr>
              <a:spLocks noChangeArrowheads="1"/>
            </p:cNvSpPr>
            <p:nvPr/>
          </p:nvSpPr>
          <p:spPr bwMode="auto">
            <a:xfrm>
              <a:off x="6990826" y="4648200"/>
              <a:ext cx="476774" cy="152400"/>
            </a:xfrm>
            <a:prstGeom prst="leftArrow">
              <a:avLst>
                <a:gd name="adj1" fmla="val 50000"/>
                <a:gd name="adj2" fmla="val 49997"/>
              </a:avLst>
            </a:prstGeom>
            <a:solidFill>
              <a:schemeClr val="bg2"/>
            </a:solidFill>
            <a:ln w="1905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>
              <a:lvl1pPr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5" name="TextBox 75"/>
            <p:cNvSpPr txBox="1">
              <a:spLocks noChangeArrowheads="1"/>
            </p:cNvSpPr>
            <p:nvPr/>
          </p:nvSpPr>
          <p:spPr bwMode="auto">
            <a:xfrm>
              <a:off x="5410200" y="6169223"/>
              <a:ext cx="1905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bg2"/>
                  </a:solidFill>
                </a:rPr>
                <a:t>FIA Annual plot</a:t>
              </a:r>
            </a:p>
          </p:txBody>
        </p:sp>
        <p:sp>
          <p:nvSpPr>
            <p:cNvPr id="9236" name="TextBox 65"/>
            <p:cNvSpPr txBox="1">
              <a:spLocks noChangeArrowheads="1"/>
            </p:cNvSpPr>
            <p:nvPr/>
          </p:nvSpPr>
          <p:spPr bwMode="auto">
            <a:xfrm>
              <a:off x="7391400" y="4442936"/>
              <a:ext cx="9906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bg2"/>
                  </a:solidFill>
                </a:rPr>
                <a:t>30-m</a:t>
              </a:r>
            </a:p>
            <a:p>
              <a:pPr eaLnBrk="1" hangingPunct="1"/>
              <a:r>
                <a:rPr lang="en-US" altLang="en-US" sz="1400">
                  <a:solidFill>
                    <a:schemeClr val="bg2"/>
                  </a:solidFill>
                </a:rPr>
                <a:t>Landsat</a:t>
              </a:r>
            </a:p>
            <a:p>
              <a:pPr eaLnBrk="1" hangingPunct="1"/>
              <a:r>
                <a:rPr lang="en-US" altLang="en-US" sz="1400">
                  <a:solidFill>
                    <a:schemeClr val="bg2"/>
                  </a:solidFill>
                </a:rPr>
                <a:t>pixels</a:t>
              </a:r>
            </a:p>
          </p:txBody>
        </p:sp>
      </p:grpSp>
      <p:pic>
        <p:nvPicPr>
          <p:cNvPr id="9222" name="Picture 1" descr="Screen Shot 2012-09-11 at 12.43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680" r="1631" b="3140"/>
          <a:stretch>
            <a:fillRect/>
          </a:stretch>
        </p:blipFill>
        <p:spPr bwMode="auto">
          <a:xfrm>
            <a:off x="152400" y="914400"/>
            <a:ext cx="5468938" cy="304958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3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40750" cy="1914525"/>
          </a:xfrm>
        </p:spPr>
        <p:txBody>
          <a:bodyPr/>
          <a:lstStyle/>
          <a:p>
            <a:r>
              <a:rPr lang="en-US" sz="3200" dirty="0"/>
              <a:t>How do you get </a:t>
            </a:r>
            <a:r>
              <a:rPr lang="en-US" sz="3200" dirty="0" smtClean="0"/>
              <a:t>consistent </a:t>
            </a:r>
            <a:r>
              <a:rPr lang="en-US" sz="3200" dirty="0" smtClean="0"/>
              <a:t>Subseries PVT </a:t>
            </a:r>
            <a:r>
              <a:rPr lang="en-US" sz="3200" dirty="0"/>
              <a:t>estimates out of existing Species Composition Info?</a:t>
            </a:r>
          </a:p>
        </p:txBody>
      </p:sp>
      <p:sp>
        <p:nvSpPr>
          <p:cNvPr id="3" name="Rectangle 2"/>
          <p:cNvSpPr/>
          <p:nvPr/>
        </p:nvSpPr>
        <p:spPr>
          <a:xfrm>
            <a:off x="3520704" y="2381829"/>
            <a:ext cx="5334000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200" kern="0" dirty="0" smtClean="0">
                <a:solidFill>
                  <a:srgbClr val="E6E9DB"/>
                </a:solidFill>
              </a:rPr>
              <a:t>Subdivide the Zone level classification based on minimum cumulative abundance or occurrence of a minimum number of species within an understory “indicator” species group</a:t>
            </a:r>
          </a:p>
          <a:p>
            <a:pPr marL="457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200" kern="0" dirty="0" smtClean="0">
                <a:solidFill>
                  <a:srgbClr val="E6E9DB"/>
                </a:solidFill>
              </a:rPr>
              <a:t>Indicator Species Groups are based on relative species affinities to </a:t>
            </a:r>
            <a:r>
              <a:rPr lang="en-US" sz="2200" kern="0" dirty="0" smtClean="0">
                <a:solidFill>
                  <a:srgbClr val="E6E9DB"/>
                </a:solidFill>
              </a:rPr>
              <a:t>major explanatory variables.</a:t>
            </a:r>
            <a:endParaRPr lang="en-US" sz="2200" kern="0" dirty="0" smtClean="0">
              <a:solidFill>
                <a:srgbClr val="E6E9DB"/>
              </a:solidFill>
            </a:endParaRP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Ø"/>
            </a:pPr>
            <a:r>
              <a:rPr lang="en-US" sz="2000" kern="0" dirty="0" smtClean="0">
                <a:solidFill>
                  <a:srgbClr val="E6E9DB"/>
                </a:solidFill>
              </a:rPr>
              <a:t>Moisture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Ø"/>
            </a:pPr>
            <a:r>
              <a:rPr lang="en-US" sz="2000" kern="0" dirty="0" smtClean="0">
                <a:solidFill>
                  <a:srgbClr val="E6E9DB"/>
                </a:solidFill>
              </a:rPr>
              <a:t>Temperature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Ø"/>
            </a:pPr>
            <a:r>
              <a:rPr lang="en-US" sz="2000" kern="0" dirty="0" smtClean="0">
                <a:solidFill>
                  <a:srgbClr val="E6E9DB"/>
                </a:solidFill>
              </a:rPr>
              <a:t>Seasonal Variability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086" y="2245232"/>
            <a:ext cx="3179618" cy="435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9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50" y="223837"/>
            <a:ext cx="8842375" cy="842963"/>
          </a:xfrm>
        </p:spPr>
        <p:txBody>
          <a:bodyPr/>
          <a:lstStyle/>
          <a:p>
            <a:r>
              <a:rPr lang="en-US" sz="2800" dirty="0" smtClean="0"/>
              <a:t>Diagnostics </a:t>
            </a:r>
            <a:r>
              <a:rPr lang="en-US" sz="2800" dirty="0"/>
              <a:t>for </a:t>
            </a:r>
            <a:r>
              <a:rPr lang="en-US" sz="2800" dirty="0" smtClean="0"/>
              <a:t>selected shrub </a:t>
            </a:r>
            <a:r>
              <a:rPr lang="en-US" sz="2800" dirty="0"/>
              <a:t>species </a:t>
            </a:r>
            <a:r>
              <a:rPr lang="en-US" sz="2800" dirty="0" smtClean="0"/>
              <a:t>predicted Presence/Absence from GNN Imputation.</a:t>
            </a:r>
            <a:endParaRPr lang="en-US" sz="2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63" y="1066800"/>
            <a:ext cx="8058150" cy="5543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534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09550"/>
            <a:ext cx="822960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9pPr>
          </a:lstStyle>
          <a:p>
            <a:r>
              <a:rPr lang="en-US" sz="2800" kern="0" dirty="0" smtClean="0"/>
              <a:t>Example Ordination of Inventory Plot Understory Species in Environmental Space</a:t>
            </a:r>
            <a:endParaRPr lang="en-US" sz="2800" kern="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562600" y="1371600"/>
            <a:ext cx="3429000" cy="48688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>
                <a:solidFill>
                  <a:srgbClr val="FF9933"/>
                </a:solidFill>
              </a:rPr>
              <a:t>Order of Species Group Precedence for Mtn. Hemlock Zone</a:t>
            </a:r>
          </a:p>
          <a:p>
            <a:pPr marL="0" indent="0">
              <a:buNone/>
            </a:pPr>
            <a:endParaRPr lang="en-US" sz="1000" kern="0" dirty="0" smtClean="0"/>
          </a:p>
          <a:p>
            <a:pPr marL="857250" lvl="1" indent="-457200">
              <a:buFont typeface="+mj-lt"/>
              <a:buAutoNum type="arabicPeriod"/>
            </a:pPr>
            <a:r>
              <a:rPr lang="en-US" sz="1800" kern="0" dirty="0" smtClean="0"/>
              <a:t>94 - TSME Wetlands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kern="0" dirty="0" smtClean="0"/>
              <a:t>93 - TSME Wet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kern="0" dirty="0" smtClean="0"/>
              <a:t>95 - TSME Parklands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kern="0" dirty="0" smtClean="0"/>
              <a:t>92 - TSME Moist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kern="0" dirty="0" smtClean="0"/>
              <a:t>91 - TSME Dry</a:t>
            </a:r>
          </a:p>
          <a:p>
            <a:pPr marL="0" indent="0">
              <a:buNone/>
            </a:pPr>
            <a:r>
              <a:rPr lang="en-US" sz="2400" kern="0" dirty="0" smtClean="0">
                <a:solidFill>
                  <a:srgbClr val="FF9933"/>
                </a:solidFill>
              </a:rPr>
              <a:t>Groups are ordered by moisture-temperature </a:t>
            </a:r>
            <a:r>
              <a:rPr lang="en-US" sz="2400" kern="0" dirty="0" smtClean="0">
                <a:solidFill>
                  <a:srgbClr val="FF9933"/>
                </a:solidFill>
              </a:rPr>
              <a:t>gradients</a:t>
            </a:r>
            <a:endParaRPr lang="en-US" sz="2400" kern="0" dirty="0" smtClean="0">
              <a:solidFill>
                <a:srgbClr val="FF9933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kern="0" dirty="0" smtClean="0">
                <a:solidFill>
                  <a:srgbClr val="FF9933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wet to dry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kern="0" dirty="0" smtClean="0">
                <a:solidFill>
                  <a:schemeClr val="bg1"/>
                </a:solidFill>
              </a:rPr>
              <a:t> cold to warm</a:t>
            </a:r>
            <a:endParaRPr lang="en-US" sz="1800" kern="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" t="14444" r="2201" b="14560"/>
          <a:stretch/>
        </p:blipFill>
        <p:spPr>
          <a:xfrm>
            <a:off x="274320" y="1463040"/>
            <a:ext cx="5212080" cy="493776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006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Components for Success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0" y="1524000"/>
            <a:ext cx="5257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Consistent approach to Zone – Subzone stratifications across Area boundaries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Need agreement on indicator species group membership for each Subzone</a:t>
            </a:r>
          </a:p>
          <a:p>
            <a:pPr lvl="1"/>
            <a:endParaRPr lang="en-US" sz="1000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Subseries strata ideally should incorporate major differences in disturbance regimes and response to disturbance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Consistent logical naming convention for the subseries strata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399"/>
            <a:ext cx="2926221" cy="221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56314"/>
            <a:ext cx="2975858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114" y="3891016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</a:rPr>
              <a:t>Mixed Severity Fire Regime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229" y="6267994"/>
            <a:ext cx="2596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</a:rPr>
              <a:t>Frequent Low Severity Fire Regime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114" y="1295400"/>
            <a:ext cx="2144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00"/>
                </a:solidFill>
              </a:rPr>
              <a:t>Abco-Abgr</a:t>
            </a:r>
            <a:r>
              <a:rPr lang="en-US" sz="1400" dirty="0" smtClean="0">
                <a:solidFill>
                  <a:srgbClr val="FFFF00"/>
                </a:solidFill>
              </a:rPr>
              <a:t> Series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9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Tree Dominated </a:t>
            </a:r>
            <a:br>
              <a:rPr lang="en-US" sz="3600" dirty="0" smtClean="0"/>
            </a:br>
            <a:r>
              <a:rPr lang="en-US" sz="3600" dirty="0" err="1" smtClean="0"/>
              <a:t>Vegzone</a:t>
            </a:r>
            <a:r>
              <a:rPr lang="en-US" sz="3600" dirty="0" smtClean="0"/>
              <a:t> (Series Level) Validation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55442"/>
              </p:ext>
            </p:extLst>
          </p:nvPr>
        </p:nvGraphicFramePr>
        <p:xfrm>
          <a:off x="461965" y="1524000"/>
          <a:ext cx="8229593" cy="4309048"/>
        </p:xfrm>
        <a:graphic>
          <a:graphicData uri="http://schemas.openxmlformats.org/drawingml/2006/table">
            <a:tbl>
              <a:tblPr/>
              <a:tblGrid>
                <a:gridCol w="819473"/>
                <a:gridCol w="427172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27172"/>
              </a:tblGrid>
              <a:tr h="266765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Juniper</a:t>
                      </a:r>
                    </a:p>
                  </a:txBody>
                  <a:tcPr marL="5231" marR="5231" marT="523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Lodgepole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Sitka Spruce-Redwood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Ponderosa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Hardwood Forest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Jeffrey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Orford Cedar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Douglas-Fir-Tanoak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Cedar-Hemlock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White Fir-Grand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Shasta Red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Silver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Mountain 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Fir-Spruce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Parklands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231" marR="5231" marT="523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Juniper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Lodgepole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Sitka Spruce-Redwood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Ponderosa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1284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Hardwood Forest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Jeffrey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Orford Cedar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5047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Douglas-Fir-Tanoak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927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Cedar-Hemlock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White Fir-Grand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Shasta Red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Silver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2547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Mountain 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Fir-Spruce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Parklands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93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77" descr="hi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1825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Setting for Forest Mapping using Nearest Neighbors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4114800" cy="41148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Gridded sample of forest inventory plots with measured forest attributes (live and snag trees, down wood, shrub/forb cover)</a:t>
            </a:r>
          </a:p>
          <a:p>
            <a:pPr eaLnBrk="1" hangingPunct="1"/>
            <a:r>
              <a:rPr lang="en-US" sz="3000" dirty="0" smtClean="0"/>
              <a:t>Not spatially complete</a:t>
            </a:r>
          </a:p>
        </p:txBody>
      </p:sp>
      <p:grpSp>
        <p:nvGrpSpPr>
          <p:cNvPr id="9221" name="Group 35"/>
          <p:cNvGrpSpPr>
            <a:grpSpLocks/>
          </p:cNvGrpSpPr>
          <p:nvPr/>
        </p:nvGrpSpPr>
        <p:grpSpPr bwMode="auto">
          <a:xfrm>
            <a:off x="5105400" y="2362200"/>
            <a:ext cx="136525" cy="3717925"/>
            <a:chOff x="3312" y="1488"/>
            <a:chExt cx="86" cy="2342"/>
          </a:xfrm>
        </p:grpSpPr>
        <p:sp>
          <p:nvSpPr>
            <p:cNvPr id="9250" name="Oval 5"/>
            <p:cNvSpPr>
              <a:spLocks noChangeArrowheads="1"/>
            </p:cNvSpPr>
            <p:nvPr/>
          </p:nvSpPr>
          <p:spPr bwMode="auto">
            <a:xfrm>
              <a:off x="3312" y="1488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1" name="Oval 6"/>
            <p:cNvSpPr>
              <a:spLocks noChangeArrowheads="1"/>
            </p:cNvSpPr>
            <p:nvPr/>
          </p:nvSpPr>
          <p:spPr bwMode="auto">
            <a:xfrm>
              <a:off x="3312" y="1939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2" name="Oval 7"/>
            <p:cNvSpPr>
              <a:spLocks noChangeArrowheads="1"/>
            </p:cNvSpPr>
            <p:nvPr/>
          </p:nvSpPr>
          <p:spPr bwMode="auto">
            <a:xfrm>
              <a:off x="3312" y="2390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3" name="Oval 8"/>
            <p:cNvSpPr>
              <a:spLocks noChangeArrowheads="1"/>
            </p:cNvSpPr>
            <p:nvPr/>
          </p:nvSpPr>
          <p:spPr bwMode="auto">
            <a:xfrm>
              <a:off x="3312" y="2841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4" name="Oval 9"/>
            <p:cNvSpPr>
              <a:spLocks noChangeArrowheads="1"/>
            </p:cNvSpPr>
            <p:nvPr/>
          </p:nvSpPr>
          <p:spPr bwMode="auto">
            <a:xfrm>
              <a:off x="3312" y="3292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5" name="Oval 10"/>
            <p:cNvSpPr>
              <a:spLocks noChangeArrowheads="1"/>
            </p:cNvSpPr>
            <p:nvPr/>
          </p:nvSpPr>
          <p:spPr bwMode="auto">
            <a:xfrm>
              <a:off x="3312" y="3744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222" name="Group 36"/>
          <p:cNvGrpSpPr>
            <a:grpSpLocks/>
          </p:cNvGrpSpPr>
          <p:nvPr/>
        </p:nvGrpSpPr>
        <p:grpSpPr bwMode="auto">
          <a:xfrm>
            <a:off x="5886450" y="2362200"/>
            <a:ext cx="136525" cy="3717925"/>
            <a:chOff x="3706" y="1584"/>
            <a:chExt cx="86" cy="2342"/>
          </a:xfrm>
        </p:grpSpPr>
        <p:sp>
          <p:nvSpPr>
            <p:cNvPr id="9244" name="Oval 11"/>
            <p:cNvSpPr>
              <a:spLocks noChangeArrowheads="1"/>
            </p:cNvSpPr>
            <p:nvPr/>
          </p:nvSpPr>
          <p:spPr bwMode="auto">
            <a:xfrm>
              <a:off x="3706" y="1584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5" name="Oval 12"/>
            <p:cNvSpPr>
              <a:spLocks noChangeArrowheads="1"/>
            </p:cNvSpPr>
            <p:nvPr/>
          </p:nvSpPr>
          <p:spPr bwMode="auto">
            <a:xfrm>
              <a:off x="3706" y="2035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6" name="Oval 13"/>
            <p:cNvSpPr>
              <a:spLocks noChangeArrowheads="1"/>
            </p:cNvSpPr>
            <p:nvPr/>
          </p:nvSpPr>
          <p:spPr bwMode="auto">
            <a:xfrm>
              <a:off x="3706" y="2486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7" name="Oval 14"/>
            <p:cNvSpPr>
              <a:spLocks noChangeArrowheads="1"/>
            </p:cNvSpPr>
            <p:nvPr/>
          </p:nvSpPr>
          <p:spPr bwMode="auto">
            <a:xfrm>
              <a:off x="3706" y="2937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8" name="Oval 15"/>
            <p:cNvSpPr>
              <a:spLocks noChangeArrowheads="1"/>
            </p:cNvSpPr>
            <p:nvPr/>
          </p:nvSpPr>
          <p:spPr bwMode="auto">
            <a:xfrm>
              <a:off x="3706" y="3388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9" name="Oval 16"/>
            <p:cNvSpPr>
              <a:spLocks noChangeArrowheads="1"/>
            </p:cNvSpPr>
            <p:nvPr/>
          </p:nvSpPr>
          <p:spPr bwMode="auto">
            <a:xfrm>
              <a:off x="3706" y="3840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223" name="Group 37"/>
          <p:cNvGrpSpPr>
            <a:grpSpLocks/>
          </p:cNvGrpSpPr>
          <p:nvPr/>
        </p:nvGrpSpPr>
        <p:grpSpPr bwMode="auto">
          <a:xfrm>
            <a:off x="6667500" y="2362200"/>
            <a:ext cx="136525" cy="3717925"/>
            <a:chOff x="4138" y="1584"/>
            <a:chExt cx="86" cy="2342"/>
          </a:xfrm>
        </p:grpSpPr>
        <p:sp>
          <p:nvSpPr>
            <p:cNvPr id="9238" name="Oval 17"/>
            <p:cNvSpPr>
              <a:spLocks noChangeArrowheads="1"/>
            </p:cNvSpPr>
            <p:nvPr/>
          </p:nvSpPr>
          <p:spPr bwMode="auto">
            <a:xfrm>
              <a:off x="4138" y="1584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9" name="Oval 18"/>
            <p:cNvSpPr>
              <a:spLocks noChangeArrowheads="1"/>
            </p:cNvSpPr>
            <p:nvPr/>
          </p:nvSpPr>
          <p:spPr bwMode="auto">
            <a:xfrm>
              <a:off x="4138" y="2035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0" name="Oval 19"/>
            <p:cNvSpPr>
              <a:spLocks noChangeArrowheads="1"/>
            </p:cNvSpPr>
            <p:nvPr/>
          </p:nvSpPr>
          <p:spPr bwMode="auto">
            <a:xfrm>
              <a:off x="4138" y="2486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1" name="Oval 20"/>
            <p:cNvSpPr>
              <a:spLocks noChangeArrowheads="1"/>
            </p:cNvSpPr>
            <p:nvPr/>
          </p:nvSpPr>
          <p:spPr bwMode="auto">
            <a:xfrm>
              <a:off x="4138" y="2937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2" name="Oval 21"/>
            <p:cNvSpPr>
              <a:spLocks noChangeArrowheads="1"/>
            </p:cNvSpPr>
            <p:nvPr/>
          </p:nvSpPr>
          <p:spPr bwMode="auto">
            <a:xfrm>
              <a:off x="4138" y="3388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3" name="Oval 22"/>
            <p:cNvSpPr>
              <a:spLocks noChangeArrowheads="1"/>
            </p:cNvSpPr>
            <p:nvPr/>
          </p:nvSpPr>
          <p:spPr bwMode="auto">
            <a:xfrm>
              <a:off x="4138" y="3840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224" name="Group 38"/>
          <p:cNvGrpSpPr>
            <a:grpSpLocks/>
          </p:cNvGrpSpPr>
          <p:nvPr/>
        </p:nvGrpSpPr>
        <p:grpSpPr bwMode="auto">
          <a:xfrm>
            <a:off x="7448550" y="2362200"/>
            <a:ext cx="136525" cy="3717925"/>
            <a:chOff x="4618" y="1584"/>
            <a:chExt cx="86" cy="2342"/>
          </a:xfrm>
        </p:grpSpPr>
        <p:sp>
          <p:nvSpPr>
            <p:cNvPr id="9232" name="Oval 23"/>
            <p:cNvSpPr>
              <a:spLocks noChangeArrowheads="1"/>
            </p:cNvSpPr>
            <p:nvPr/>
          </p:nvSpPr>
          <p:spPr bwMode="auto">
            <a:xfrm>
              <a:off x="4618" y="1584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3" name="Oval 24"/>
            <p:cNvSpPr>
              <a:spLocks noChangeArrowheads="1"/>
            </p:cNvSpPr>
            <p:nvPr/>
          </p:nvSpPr>
          <p:spPr bwMode="auto">
            <a:xfrm>
              <a:off x="4618" y="2035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4" name="Oval 25"/>
            <p:cNvSpPr>
              <a:spLocks noChangeArrowheads="1"/>
            </p:cNvSpPr>
            <p:nvPr/>
          </p:nvSpPr>
          <p:spPr bwMode="auto">
            <a:xfrm>
              <a:off x="4618" y="2486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5" name="Oval 26"/>
            <p:cNvSpPr>
              <a:spLocks noChangeArrowheads="1"/>
            </p:cNvSpPr>
            <p:nvPr/>
          </p:nvSpPr>
          <p:spPr bwMode="auto">
            <a:xfrm>
              <a:off x="4618" y="2937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6" name="Oval 27"/>
            <p:cNvSpPr>
              <a:spLocks noChangeArrowheads="1"/>
            </p:cNvSpPr>
            <p:nvPr/>
          </p:nvSpPr>
          <p:spPr bwMode="auto">
            <a:xfrm>
              <a:off x="4618" y="3388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7" name="Oval 28"/>
            <p:cNvSpPr>
              <a:spLocks noChangeArrowheads="1"/>
            </p:cNvSpPr>
            <p:nvPr/>
          </p:nvSpPr>
          <p:spPr bwMode="auto">
            <a:xfrm>
              <a:off x="4618" y="3840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225" name="Group 39"/>
          <p:cNvGrpSpPr>
            <a:grpSpLocks/>
          </p:cNvGrpSpPr>
          <p:nvPr/>
        </p:nvGrpSpPr>
        <p:grpSpPr bwMode="auto">
          <a:xfrm>
            <a:off x="8229600" y="2362200"/>
            <a:ext cx="136525" cy="3717925"/>
            <a:chOff x="5098" y="1584"/>
            <a:chExt cx="86" cy="2342"/>
          </a:xfrm>
        </p:grpSpPr>
        <p:sp>
          <p:nvSpPr>
            <p:cNvPr id="9226" name="Oval 29"/>
            <p:cNvSpPr>
              <a:spLocks noChangeArrowheads="1"/>
            </p:cNvSpPr>
            <p:nvPr/>
          </p:nvSpPr>
          <p:spPr bwMode="auto">
            <a:xfrm>
              <a:off x="5098" y="1584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7" name="Oval 30"/>
            <p:cNvSpPr>
              <a:spLocks noChangeArrowheads="1"/>
            </p:cNvSpPr>
            <p:nvPr/>
          </p:nvSpPr>
          <p:spPr bwMode="auto">
            <a:xfrm>
              <a:off x="5098" y="2035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8" name="Oval 31"/>
            <p:cNvSpPr>
              <a:spLocks noChangeArrowheads="1"/>
            </p:cNvSpPr>
            <p:nvPr/>
          </p:nvSpPr>
          <p:spPr bwMode="auto">
            <a:xfrm>
              <a:off x="5098" y="2486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9" name="Oval 32"/>
            <p:cNvSpPr>
              <a:spLocks noChangeArrowheads="1"/>
            </p:cNvSpPr>
            <p:nvPr/>
          </p:nvSpPr>
          <p:spPr bwMode="auto">
            <a:xfrm>
              <a:off x="5098" y="2937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0" name="Oval 33"/>
            <p:cNvSpPr>
              <a:spLocks noChangeArrowheads="1"/>
            </p:cNvSpPr>
            <p:nvPr/>
          </p:nvSpPr>
          <p:spPr bwMode="auto">
            <a:xfrm>
              <a:off x="5098" y="3388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1" name="Oval 34"/>
            <p:cNvSpPr>
              <a:spLocks noChangeArrowheads="1"/>
            </p:cNvSpPr>
            <p:nvPr/>
          </p:nvSpPr>
          <p:spPr bwMode="auto">
            <a:xfrm>
              <a:off x="5098" y="3840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9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45720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155575" y="1126736"/>
            <a:ext cx="3806825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 smtClean="0"/>
              <a:t>Ecology Plots</a:t>
            </a:r>
            <a:endParaRPr lang="en-US" kern="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55575" y="1766498"/>
            <a:ext cx="3806825" cy="471050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kern="0" dirty="0" smtClean="0"/>
              <a:t>Advantages:</a:t>
            </a:r>
          </a:p>
          <a:p>
            <a:pPr lvl="1">
              <a:spcBef>
                <a:spcPts val="400"/>
              </a:spcBef>
            </a:pPr>
            <a:r>
              <a:rPr lang="en-US" sz="2400" kern="0" dirty="0" smtClean="0"/>
              <a:t>Independent data set</a:t>
            </a:r>
          </a:p>
          <a:p>
            <a:pPr lvl="1">
              <a:spcBef>
                <a:spcPts val="400"/>
              </a:spcBef>
            </a:pPr>
            <a:r>
              <a:rPr lang="en-US" sz="2400" kern="0" dirty="0" smtClean="0"/>
              <a:t>&gt;28,000 locations</a:t>
            </a:r>
          </a:p>
          <a:p>
            <a:pPr>
              <a:spcBef>
                <a:spcPts val="0"/>
              </a:spcBef>
            </a:pPr>
            <a:r>
              <a:rPr lang="en-US" sz="2800" kern="0" dirty="0" smtClean="0"/>
              <a:t>Disadvantages:</a:t>
            </a:r>
          </a:p>
          <a:p>
            <a:pPr lvl="1">
              <a:spcBef>
                <a:spcPts val="0"/>
              </a:spcBef>
            </a:pPr>
            <a:r>
              <a:rPr lang="en-US" sz="2400" kern="0" dirty="0" smtClean="0"/>
              <a:t>Precision of plot locations vary</a:t>
            </a:r>
          </a:p>
          <a:p>
            <a:pPr lvl="1">
              <a:spcBef>
                <a:spcPts val="400"/>
              </a:spcBef>
            </a:pPr>
            <a:r>
              <a:rPr lang="en-US" sz="2400" kern="0" dirty="0" smtClean="0"/>
              <a:t>Well-distributed across public lands, but low coverage in other areas</a:t>
            </a:r>
          </a:p>
          <a:p>
            <a:pPr lvl="1">
              <a:spcBef>
                <a:spcPts val="0"/>
              </a:spcBef>
            </a:pPr>
            <a:r>
              <a:rPr lang="en-US" sz="2400" kern="0" dirty="0" smtClean="0"/>
              <a:t>Some plots close together (&gt;30m)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20060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45720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155575" y="1126736"/>
            <a:ext cx="3806825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 smtClean="0"/>
              <a:t>Three approaches:</a:t>
            </a:r>
            <a:endParaRPr lang="en-US" kern="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55575" y="1905000"/>
            <a:ext cx="3806825" cy="471050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kern="0" dirty="0" smtClean="0"/>
              <a:t>Exact plot location</a:t>
            </a:r>
          </a:p>
          <a:p>
            <a:pPr>
              <a:spcBef>
                <a:spcPts val="1800"/>
              </a:spcBef>
            </a:pPr>
            <a:r>
              <a:rPr lang="en-US" sz="2800" kern="0" dirty="0" smtClean="0"/>
              <a:t>Series majority within a specified distance from plot</a:t>
            </a:r>
          </a:p>
          <a:p>
            <a:pPr>
              <a:spcBef>
                <a:spcPts val="1800"/>
              </a:spcBef>
            </a:pPr>
            <a:r>
              <a:rPr lang="en-US" sz="2800" kern="0" dirty="0" smtClean="0"/>
              <a:t>Series present within a specified distance from plot</a:t>
            </a:r>
          </a:p>
        </p:txBody>
      </p:sp>
    </p:spTree>
    <p:extLst>
      <p:ext uri="{BB962C8B-B14F-4D97-AF65-F5344CB8AC3E}">
        <p14:creationId xmlns:p14="http://schemas.microsoft.com/office/powerpoint/2010/main" val="6865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45720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155575" y="1905000"/>
            <a:ext cx="3806825" cy="471050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kern="0" dirty="0" smtClean="0"/>
              <a:t>Exact plot location:</a:t>
            </a:r>
          </a:p>
          <a:p>
            <a:pPr lvl="1">
              <a:spcBef>
                <a:spcPts val="1800"/>
              </a:spcBef>
            </a:pPr>
            <a:r>
              <a:rPr lang="en-US" sz="2400" kern="0" dirty="0" smtClean="0"/>
              <a:t>ArcGIS: Extract Value to Point</a:t>
            </a:r>
            <a:endParaRPr lang="en-US" sz="2400" kern="0" dirty="0"/>
          </a:p>
          <a:p>
            <a:pPr>
              <a:spcBef>
                <a:spcPts val="1800"/>
              </a:spcBef>
            </a:pPr>
            <a:r>
              <a:rPr lang="en-US" sz="2800" kern="0" dirty="0" smtClean="0"/>
              <a:t>Series call based on plot data: ABCO/ABGR</a:t>
            </a:r>
          </a:p>
          <a:p>
            <a:pPr>
              <a:spcBef>
                <a:spcPts val="1800"/>
              </a:spcBef>
            </a:pPr>
            <a:r>
              <a:rPr lang="en-US" sz="2800" kern="0" dirty="0" smtClean="0"/>
              <a:t>Series call based on raster: ABCO/ABGR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362200"/>
            <a:ext cx="2476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45720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155575" y="1143000"/>
            <a:ext cx="3806825" cy="471050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kern="0" dirty="0"/>
              <a:t>Series majority within a specified distance from plot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422470" y="3648932"/>
            <a:ext cx="304800" cy="5334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95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155575" y="1143000"/>
            <a:ext cx="3806825" cy="548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kern="0" dirty="0"/>
              <a:t>Series majority within a specified distance from </a:t>
            </a:r>
            <a:r>
              <a:rPr lang="en-US" sz="2800" kern="0" dirty="0" smtClean="0"/>
              <a:t>plot</a:t>
            </a: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Centered plot in pixel</a:t>
            </a: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Generated 200m buffer</a:t>
            </a:r>
          </a:p>
          <a:p>
            <a:pPr lvl="1">
              <a:spcBef>
                <a:spcPts val="600"/>
              </a:spcBef>
            </a:pPr>
            <a:r>
              <a:rPr lang="en-US" sz="2400" kern="0" dirty="0"/>
              <a:t>141 pixels within 200m </a:t>
            </a:r>
            <a:r>
              <a:rPr lang="en-US" sz="2400" kern="0" dirty="0" smtClean="0"/>
              <a:t>buffer</a:t>
            </a: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Must be at least 50% of pixels within buffer</a:t>
            </a:r>
            <a:endParaRPr lang="en-US" sz="2400" kern="0" dirty="0"/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ArcGIS: Tabulate Area, further analysis in Excel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45720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6553200" y="3487948"/>
            <a:ext cx="83820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96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155575" y="1143000"/>
            <a:ext cx="3806825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kern="0" dirty="0" smtClean="0"/>
              <a:t>Caveats:</a:t>
            </a: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Some points eliminated due to being within the same pixel (6 plots total)</a:t>
            </a:r>
            <a:endParaRPr lang="en-US" sz="2400" kern="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45720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6400800" y="2590800"/>
            <a:ext cx="117896" cy="87127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324600" y="2590800"/>
            <a:ext cx="41275" cy="82094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459748" y="3656613"/>
            <a:ext cx="491704" cy="95753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52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155575" y="1143000"/>
            <a:ext cx="3806825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kern="0" dirty="0" smtClean="0"/>
              <a:t>Caveats:</a:t>
            </a: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Some points eliminated due to being within the same pixel (6 plots total)</a:t>
            </a:r>
            <a:endParaRPr lang="en-US" sz="2400" kern="0" dirty="0" smtClean="0">
              <a:solidFill>
                <a:srgbClr val="FF0000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Some points have a high degree of overlap (minimum distance 20m)</a:t>
            </a:r>
            <a:endParaRPr lang="en-US" sz="2400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45720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32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155575" y="1143000"/>
            <a:ext cx="3806825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kern="0" dirty="0"/>
              <a:t>Plot 69325121:</a:t>
            </a:r>
            <a:endParaRPr lang="en-US" sz="2800" kern="0" dirty="0" smtClean="0"/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Series call: PSME</a:t>
            </a: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Point call: PSME</a:t>
            </a: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Majority within 200m buffer: “No good match”</a:t>
            </a: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Presence within 200m buffer: PSME</a:t>
            </a:r>
          </a:p>
          <a:p>
            <a:pPr lvl="1">
              <a:spcBef>
                <a:spcPts val="600"/>
              </a:spcBef>
            </a:pPr>
            <a:endParaRPr lang="en-US" sz="2400" kern="0" dirty="0"/>
          </a:p>
          <a:p>
            <a:pPr>
              <a:spcBef>
                <a:spcPts val="1800"/>
              </a:spcBef>
            </a:pPr>
            <a:r>
              <a:rPr lang="en-US" sz="2400" kern="0" dirty="0" smtClean="0"/>
              <a:t>~33% PSME, </a:t>
            </a:r>
            <a:br>
              <a:rPr lang="en-US" sz="2400" kern="0" dirty="0" smtClean="0"/>
            </a:br>
            <a:r>
              <a:rPr lang="en-US" sz="2400" kern="0" dirty="0" smtClean="0"/>
              <a:t>~31% THPL/TSHE, ~25% ABCO/ABGR</a:t>
            </a:r>
            <a:endParaRPr lang="en-US" sz="2800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45720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29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97" y="1969249"/>
            <a:ext cx="4279151" cy="4279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8" y="1969248"/>
            <a:ext cx="4279151" cy="4279151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263104" y="1295400"/>
            <a:ext cx="4251536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800" b="1" kern="0" dirty="0" smtClean="0"/>
              <a:t>“Point” Call</a:t>
            </a:r>
            <a:endParaRPr lang="en-US" sz="2800" b="1" kern="0" dirty="0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636316" y="1295400"/>
            <a:ext cx="4253206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800" b="1" kern="0" dirty="0" smtClean="0"/>
              <a:t>“Area” call (&gt;50%)</a:t>
            </a:r>
            <a:endParaRPr lang="en-US" sz="2800" b="1" kern="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272844" y="2531852"/>
            <a:ext cx="609600" cy="2286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27461" y="1981200"/>
          <a:ext cx="8229593" cy="4309048"/>
        </p:xfrm>
        <a:graphic>
          <a:graphicData uri="http://schemas.openxmlformats.org/drawingml/2006/table">
            <a:tbl>
              <a:tblPr/>
              <a:tblGrid>
                <a:gridCol w="819473"/>
                <a:gridCol w="427172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27172"/>
              </a:tblGrid>
              <a:tr h="266765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Juniper</a:t>
                      </a:r>
                    </a:p>
                  </a:txBody>
                  <a:tcPr marL="5231" marR="5231" marT="523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Lodgepole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Sitka Spruce-Redwood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Ponderosa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Hardwood Forest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Jeffrey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Orford Cedar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Douglas-Fir-Tanoak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Cedar-Hemlock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White Fir-Grand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Shasta Red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Silver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Mountain 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Fir-Spruce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Parklands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231" marR="5231" marT="523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Juniper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Lodgepole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Sitka Spruce-Redwood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Ponderosa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1284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Hardwood Forest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Jeffrey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Orford Cedar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5047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Douglas-Fir-Tanoak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927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Cedar-Hemlock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White Fir-Grand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Shasta Red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Silver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2547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Mountain 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Fir-Spruce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Parklands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  <p:sp>
        <p:nvSpPr>
          <p:cNvPr id="10" name="Text Placeholder 2"/>
          <p:cNvSpPr txBox="1">
            <a:spLocks/>
          </p:cNvSpPr>
          <p:nvPr/>
        </p:nvSpPr>
        <p:spPr>
          <a:xfrm>
            <a:off x="263104" y="1295400"/>
            <a:ext cx="8652296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kern="0" dirty="0" smtClean="0"/>
              <a:t>Confusion Matrix: Species present within 200m buffer</a:t>
            </a:r>
            <a:endParaRPr lang="en-US" sz="2800" kern="0" dirty="0"/>
          </a:p>
        </p:txBody>
      </p:sp>
      <p:sp>
        <p:nvSpPr>
          <p:cNvPr id="11" name="Rectangle 10"/>
          <p:cNvSpPr/>
          <p:nvPr/>
        </p:nvSpPr>
        <p:spPr>
          <a:xfrm>
            <a:off x="363748" y="3545462"/>
            <a:ext cx="8356122" cy="4485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14470" y="3368618"/>
            <a:ext cx="6096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Setting for Forest Mapping using Nearest Neighbors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7" y="2147094"/>
            <a:ext cx="4113213" cy="4339650"/>
          </a:xfrm>
        </p:spPr>
        <p:txBody>
          <a:bodyPr>
            <a:spAutoFit/>
          </a:bodyPr>
          <a:lstStyle/>
          <a:p>
            <a:pPr eaLnBrk="1" hangingPunct="1"/>
            <a:r>
              <a:rPr lang="en-US" sz="3000" dirty="0" smtClean="0"/>
              <a:t>Set of remote sensing and GIS data layers that relate to forest composition and structure</a:t>
            </a:r>
          </a:p>
          <a:p>
            <a:pPr eaLnBrk="1" hangingPunct="1"/>
            <a:r>
              <a:rPr lang="en-US" sz="3000" dirty="0" smtClean="0"/>
              <a:t>No direct information about actual forest vegetation</a:t>
            </a:r>
          </a:p>
        </p:txBody>
      </p:sp>
      <p:pic>
        <p:nvPicPr>
          <p:cNvPr id="10244" name="Picture 5" descr="t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1828800" cy="215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6" descr="annp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1828800" cy="215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7" descr="d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1828800" cy="215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4648200" y="38227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F0F0E6"/>
                </a:solidFill>
                <a:latin typeface="Adobe Garamond Pro" pitchFamily="18" charset="0"/>
              </a:rPr>
              <a:t>Landsat TM</a:t>
            </a: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6934200" y="38227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F0F0E6"/>
                </a:solidFill>
                <a:latin typeface="Adobe Garamond Pro" pitchFamily="18" charset="0"/>
              </a:rPr>
              <a:t>Climate</a:t>
            </a:r>
          </a:p>
        </p:txBody>
      </p:sp>
      <p:sp>
        <p:nvSpPr>
          <p:cNvPr id="10249" name="Text Box 10"/>
          <p:cNvSpPr txBox="1">
            <a:spLocks noChangeArrowheads="1"/>
          </p:cNvSpPr>
          <p:nvPr/>
        </p:nvSpPr>
        <p:spPr bwMode="auto">
          <a:xfrm>
            <a:off x="4648200" y="6334125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F0F0E6"/>
                </a:solidFill>
                <a:latin typeface="Adobe Garamond Pro" pitchFamily="18" charset="0"/>
              </a:rPr>
              <a:t>Elevation</a:t>
            </a:r>
          </a:p>
        </p:txBody>
      </p:sp>
      <p:pic>
        <p:nvPicPr>
          <p:cNvPr id="10250" name="Picture 11" descr="ge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91000"/>
            <a:ext cx="1828800" cy="215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Text Box 12"/>
          <p:cNvSpPr txBox="1">
            <a:spLocks noChangeArrowheads="1"/>
          </p:cNvSpPr>
          <p:nvPr/>
        </p:nvSpPr>
        <p:spPr bwMode="auto">
          <a:xfrm>
            <a:off x="6934200" y="6334125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F0F0E6"/>
                </a:solidFill>
                <a:latin typeface="Adobe Garamond Pro" pitchFamily="18" charset="0"/>
              </a:rPr>
              <a:t>Soils / Geology</a:t>
            </a:r>
          </a:p>
        </p:txBody>
      </p:sp>
    </p:spTree>
    <p:extLst>
      <p:ext uri="{BB962C8B-B14F-4D97-AF65-F5344CB8AC3E}">
        <p14:creationId xmlns:p14="http://schemas.microsoft.com/office/powerpoint/2010/main" val="423837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07" y="1889065"/>
            <a:ext cx="4131640" cy="4544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8" y="1889064"/>
            <a:ext cx="4131640" cy="4544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155575" y="1295400"/>
            <a:ext cx="8842375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800" b="1" kern="0" dirty="0" smtClean="0"/>
              <a:t>Jeffrey Pine</a:t>
            </a:r>
            <a:endParaRPr lang="en-US" sz="2800" b="1" kern="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4296" y="2514600"/>
            <a:ext cx="533400" cy="13716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94296" y="2540328"/>
            <a:ext cx="948904" cy="3810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638800" y="3326922"/>
            <a:ext cx="2433785" cy="2587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772400" y="3308215"/>
            <a:ext cx="282712" cy="78772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55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89" y="4145440"/>
            <a:ext cx="2514600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514600" cy="2514600"/>
          </a:xfrm>
          <a:prstGeom prst="rect">
            <a:avLst/>
          </a:prstGeom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5901904" y="1066800"/>
            <a:ext cx="1260896" cy="30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kern="0" dirty="0" smtClean="0"/>
              <a:t>“Point” Call</a:t>
            </a:r>
            <a:endParaRPr lang="en-US" sz="1600" kern="0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5867400" y="3847829"/>
            <a:ext cx="1260896" cy="30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kern="0" dirty="0" smtClean="0"/>
              <a:t>“Area” Call</a:t>
            </a:r>
            <a:endParaRPr lang="en-US" sz="1600" kern="0" dirty="0"/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155575" y="1143000"/>
            <a:ext cx="5788025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kern="0" dirty="0" smtClean="0"/>
              <a:t>Plots with low point/area match but high presence within 200m buffer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kern="0" dirty="0" smtClean="0"/>
              <a:t>Series 13: Port </a:t>
            </a:r>
            <a:r>
              <a:rPr lang="en-US" sz="2400" kern="0" dirty="0" err="1" smtClean="0"/>
              <a:t>Orford</a:t>
            </a:r>
            <a:r>
              <a:rPr lang="en-US" sz="2400" kern="0" dirty="0" smtClean="0"/>
              <a:t> Cedar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kern="0" dirty="0" smtClean="0"/>
              <a:t>Series 14: Douglas-fir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kern="0" dirty="0" smtClean="0"/>
              <a:t>Series 21: Shasta Red Fir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kern="0" dirty="0" smtClean="0"/>
              <a:t>Series 25: Subalpine Fir/Spruce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kern="0" dirty="0" smtClean="0"/>
              <a:t>Series 30: Subalpine Parklands</a:t>
            </a:r>
          </a:p>
        </p:txBody>
      </p:sp>
    </p:spTree>
    <p:extLst>
      <p:ext uri="{BB962C8B-B14F-4D97-AF65-F5344CB8AC3E}">
        <p14:creationId xmlns:p14="http://schemas.microsoft.com/office/powerpoint/2010/main" val="3403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89" y="4145440"/>
            <a:ext cx="2514600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514600" cy="2514600"/>
          </a:xfrm>
          <a:prstGeom prst="rect">
            <a:avLst/>
          </a:prstGeom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5901904" y="1066800"/>
            <a:ext cx="1260896" cy="30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kern="0" dirty="0" smtClean="0"/>
              <a:t>“Point” Call</a:t>
            </a:r>
            <a:endParaRPr lang="en-US" sz="1600" kern="0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5867400" y="3847829"/>
            <a:ext cx="1260896" cy="30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kern="0" dirty="0" smtClean="0"/>
              <a:t>“Area” Call</a:t>
            </a:r>
            <a:endParaRPr lang="en-US" sz="1600" kern="0" dirty="0"/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155575" y="1143000"/>
            <a:ext cx="5788025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kern="0" dirty="0" smtClean="0"/>
              <a:t>What is causing discrepancies?</a:t>
            </a: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Some species may not grow in large contiguous patches</a:t>
            </a: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Douglas-fir: </a:t>
            </a:r>
          </a:p>
          <a:p>
            <a:pPr lvl="2">
              <a:spcBef>
                <a:spcPts val="600"/>
              </a:spcBef>
            </a:pPr>
            <a:r>
              <a:rPr lang="en-US" kern="0" dirty="0" smtClean="0"/>
              <a:t>Large niche? </a:t>
            </a:r>
          </a:p>
          <a:p>
            <a:pPr lvl="2">
              <a:spcBef>
                <a:spcPts val="600"/>
              </a:spcBef>
            </a:pPr>
            <a:r>
              <a:rPr lang="en-US" kern="0" dirty="0" smtClean="0"/>
              <a:t>Common seral species?</a:t>
            </a:r>
          </a:p>
          <a:p>
            <a:pPr lvl="1">
              <a:spcBef>
                <a:spcPts val="600"/>
              </a:spcBef>
            </a:pPr>
            <a:r>
              <a:rPr lang="en-US" sz="2400" kern="0" dirty="0" smtClean="0"/>
              <a:t>Ecology plot placement</a:t>
            </a:r>
          </a:p>
          <a:p>
            <a:pPr lvl="2">
              <a:spcBef>
                <a:spcPts val="600"/>
              </a:spcBef>
            </a:pPr>
            <a:r>
              <a:rPr lang="en-US" kern="0" dirty="0" smtClean="0"/>
              <a:t>Edges of stands</a:t>
            </a:r>
          </a:p>
          <a:p>
            <a:pPr lvl="2">
              <a:spcBef>
                <a:spcPts val="600"/>
              </a:spcBef>
            </a:pPr>
            <a:r>
              <a:rPr lang="en-US" kern="0" dirty="0" smtClean="0"/>
              <a:t>Sometimes on either side of a ridge</a:t>
            </a:r>
          </a:p>
        </p:txBody>
      </p:sp>
    </p:spTree>
    <p:extLst>
      <p:ext uri="{BB962C8B-B14F-4D97-AF65-F5344CB8AC3E}">
        <p14:creationId xmlns:p14="http://schemas.microsoft.com/office/powerpoint/2010/main" val="398954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27461" y="1981200"/>
          <a:ext cx="8229593" cy="4309048"/>
        </p:xfrm>
        <a:graphic>
          <a:graphicData uri="http://schemas.openxmlformats.org/drawingml/2006/table">
            <a:tbl>
              <a:tblPr/>
              <a:tblGrid>
                <a:gridCol w="819473"/>
                <a:gridCol w="427172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09736"/>
                <a:gridCol w="427172"/>
              </a:tblGrid>
              <a:tr h="266765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Juniper</a:t>
                      </a:r>
                    </a:p>
                  </a:txBody>
                  <a:tcPr marL="5231" marR="5231" marT="523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Lodgepole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Sitka Spruce-Redwood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Ponderosa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Hardwood Forest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Jeffrey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Orford Cedar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Douglas-Fir-Tanoak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Cedar-Hemlock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White Fir-Grand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Shasta Red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Silver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Mountain 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Fir-Spruce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Parklands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231" marR="5231" marT="523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Juniper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Lodgepole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Sitka Spruce-Redwood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Ponderosa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1284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Hardwood Forest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Jeffrey Pine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Orford Cedar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5047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Douglas-Fir-Tanoak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927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Cedar-Hemlock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White Fir-Grand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4959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Shasta Red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Silver Fir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2547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Mountain Hemlock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2441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Fir-Spruce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Subalpine Parklands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5231" marR="5231" marT="523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  <p:sp>
        <p:nvSpPr>
          <p:cNvPr id="10" name="Text Placeholder 2"/>
          <p:cNvSpPr txBox="1">
            <a:spLocks/>
          </p:cNvSpPr>
          <p:nvPr/>
        </p:nvSpPr>
        <p:spPr>
          <a:xfrm>
            <a:off x="263104" y="1295400"/>
            <a:ext cx="8652296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kern="0" dirty="0" smtClean="0"/>
              <a:t>Confusion Matrix: Species present within 200m buffer</a:t>
            </a:r>
            <a:endParaRPr lang="en-US" sz="2800" kern="0" dirty="0"/>
          </a:p>
        </p:txBody>
      </p:sp>
      <p:sp>
        <p:nvSpPr>
          <p:cNvPr id="3" name="5-Point Star 2"/>
          <p:cNvSpPr/>
          <p:nvPr/>
        </p:nvSpPr>
        <p:spPr>
          <a:xfrm>
            <a:off x="1347158" y="6069067"/>
            <a:ext cx="228600" cy="228600"/>
          </a:xfrm>
          <a:prstGeom prst="star5">
            <a:avLst/>
          </a:prstGeom>
          <a:solidFill>
            <a:srgbClr val="FF9933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1333500" y="5801684"/>
            <a:ext cx="228600" cy="228600"/>
          </a:xfrm>
          <a:prstGeom prst="star5">
            <a:avLst/>
          </a:prstGeom>
          <a:solidFill>
            <a:srgbClr val="FF9933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1332783" y="5062270"/>
            <a:ext cx="228600" cy="228600"/>
          </a:xfrm>
          <a:prstGeom prst="star5">
            <a:avLst/>
          </a:prstGeom>
          <a:solidFill>
            <a:srgbClr val="FF9933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1347158" y="4135724"/>
            <a:ext cx="228600" cy="228600"/>
          </a:xfrm>
          <a:prstGeom prst="star5">
            <a:avLst/>
          </a:prstGeom>
          <a:solidFill>
            <a:srgbClr val="FF9933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1347158" y="3860170"/>
            <a:ext cx="228600" cy="228600"/>
          </a:xfrm>
          <a:prstGeom prst="star5">
            <a:avLst/>
          </a:prstGeom>
          <a:solidFill>
            <a:srgbClr val="FF9933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1350034" y="3626768"/>
            <a:ext cx="228600" cy="228600"/>
          </a:xfrm>
          <a:prstGeom prst="star5">
            <a:avLst/>
          </a:prstGeom>
          <a:solidFill>
            <a:srgbClr val="FF9933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cxnSp>
        <p:nvCxnSpPr>
          <p:cNvPr id="5" name="Straight Connector 4"/>
          <p:cNvCxnSpPr>
            <a:stCxn id="7" idx="1"/>
          </p:cNvCxnSpPr>
          <p:nvPr/>
        </p:nvCxnSpPr>
        <p:spPr>
          <a:xfrm>
            <a:off x="427461" y="4135724"/>
            <a:ext cx="414453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7461" y="5290870"/>
            <a:ext cx="6155478" cy="942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27460" y="6030284"/>
            <a:ext cx="7421140" cy="8626"/>
          </a:xfrm>
          <a:prstGeom prst="line">
            <a:avLst/>
          </a:prstGeom>
          <a:ln w="3810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7460" y="2954548"/>
            <a:ext cx="207227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7460" y="3626768"/>
            <a:ext cx="33063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2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Vegzone</a:t>
            </a:r>
            <a:r>
              <a:rPr lang="en-US" sz="4000" dirty="0"/>
              <a:t> (Series Level) Validation</a:t>
            </a:r>
            <a:endParaRPr lang="en-US" dirty="0"/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155575" y="1143000"/>
            <a:ext cx="4949825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kern="0" dirty="0" smtClean="0"/>
              <a:t>Further Investigation:</a:t>
            </a:r>
          </a:p>
          <a:p>
            <a:pPr lvl="1">
              <a:spcBef>
                <a:spcPts val="600"/>
              </a:spcBef>
            </a:pPr>
            <a:r>
              <a:rPr lang="en-US" kern="0" dirty="0" smtClean="0"/>
              <a:t>Expert review of map</a:t>
            </a:r>
          </a:p>
          <a:p>
            <a:pPr lvl="1">
              <a:spcBef>
                <a:spcPts val="600"/>
              </a:spcBef>
            </a:pPr>
            <a:r>
              <a:rPr lang="en-US" kern="0" dirty="0" smtClean="0"/>
              <a:t>Closer look at series with poor agreement</a:t>
            </a:r>
          </a:p>
          <a:p>
            <a:pPr lvl="1">
              <a:spcBef>
                <a:spcPts val="600"/>
              </a:spcBef>
            </a:pPr>
            <a:r>
              <a:rPr lang="en-US" kern="0" dirty="0" smtClean="0"/>
              <a:t>Run validation agreement separately for west-side/east-side forests, or by ecoregion</a:t>
            </a:r>
          </a:p>
          <a:p>
            <a:pPr lvl="1">
              <a:spcBef>
                <a:spcPts val="600"/>
              </a:spcBef>
            </a:pPr>
            <a:r>
              <a:rPr lang="en-US" kern="0" dirty="0" smtClean="0"/>
              <a:t>“Fuzzy” validation: How “bad” is a bad call?</a:t>
            </a:r>
          </a:p>
          <a:p>
            <a:pPr lvl="1">
              <a:spcBef>
                <a:spcPts val="600"/>
              </a:spcBef>
            </a:pPr>
            <a:endParaRPr lang="en-US" sz="2400" kern="0" dirty="0" smtClean="0"/>
          </a:p>
          <a:p>
            <a:pPr lvl="1">
              <a:spcBef>
                <a:spcPts val="600"/>
              </a:spcBef>
            </a:pPr>
            <a:endParaRPr lang="en-US" sz="240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3276601"/>
            <a:ext cx="3047999" cy="3352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5833"/>
          <a:stretch/>
        </p:blipFill>
        <p:spPr>
          <a:xfrm>
            <a:off x="5791200" y="1138238"/>
            <a:ext cx="3047999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70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Questions?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2390" r="8503" b="12890"/>
          <a:stretch/>
        </p:blipFill>
        <p:spPr>
          <a:xfrm>
            <a:off x="4419600" y="1329531"/>
            <a:ext cx="4362392" cy="461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5" descr="plo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9531"/>
            <a:ext cx="3759612" cy="461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387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impu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905000"/>
            <a:ext cx="7313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imputati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905000"/>
            <a:ext cx="7313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imputati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905000"/>
            <a:ext cx="7313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imputation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905000"/>
            <a:ext cx="7313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 descr="imputation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905000"/>
            <a:ext cx="7313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Simple Imputation Example</a:t>
            </a:r>
          </a:p>
        </p:txBody>
      </p:sp>
      <p:sp>
        <p:nvSpPr>
          <p:cNvPr id="174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4038600" cy="3886200"/>
          </a:xfrm>
        </p:spPr>
        <p:txBody>
          <a:bodyPr/>
          <a:lstStyle/>
          <a:p>
            <a:pPr eaLnBrk="1" hangingPunct="1"/>
            <a:r>
              <a:rPr lang="en-US" smtClean="0"/>
              <a:t>Imputation occurs in </a:t>
            </a:r>
            <a:r>
              <a:rPr lang="en-US" i="1" smtClean="0"/>
              <a:t>d</a:t>
            </a:r>
            <a:r>
              <a:rPr lang="en-US" smtClean="0"/>
              <a:t> dimensions</a:t>
            </a:r>
          </a:p>
          <a:p>
            <a:pPr eaLnBrk="1" hangingPunct="1"/>
            <a:r>
              <a:rPr lang="en-US" smtClean="0"/>
              <a:t>When </a:t>
            </a:r>
            <a:r>
              <a:rPr lang="en-US" i="1" smtClean="0"/>
              <a:t>k</a:t>
            </a:r>
            <a:r>
              <a:rPr lang="en-US" smtClean="0"/>
              <a:t>=1, nearest neighbor is chosen</a:t>
            </a:r>
          </a:p>
          <a:p>
            <a:pPr eaLnBrk="1" hangingPunct="1"/>
            <a:r>
              <a:rPr lang="en-US" smtClean="0"/>
              <a:t>When </a:t>
            </a:r>
            <a:r>
              <a:rPr lang="en-US" i="1" smtClean="0"/>
              <a:t>k</a:t>
            </a:r>
            <a:r>
              <a:rPr lang="en-US" smtClean="0"/>
              <a:t>&gt;1, nearest neighbors are chosen based on weighting</a:t>
            </a:r>
          </a:p>
        </p:txBody>
      </p:sp>
      <p:sp>
        <p:nvSpPr>
          <p:cNvPr id="17417" name="Text Box 10"/>
          <p:cNvSpPr txBox="1">
            <a:spLocks noChangeArrowheads="1"/>
          </p:cNvSpPr>
          <p:nvPr/>
        </p:nvSpPr>
        <p:spPr bwMode="auto">
          <a:xfrm>
            <a:off x="4800600" y="1812925"/>
            <a:ext cx="358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0F0E6"/>
                </a:solidFill>
                <a:latin typeface="Adobe Garamond Pro" pitchFamily="18" charset="0"/>
              </a:rPr>
              <a:t>One dimension</a:t>
            </a:r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4800600" y="3260725"/>
            <a:ext cx="358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0F0E6"/>
                </a:solidFill>
                <a:latin typeface="Adobe Garamond Pro" pitchFamily="18" charset="0"/>
              </a:rPr>
              <a:t>Two dimensions</a:t>
            </a:r>
          </a:p>
        </p:txBody>
      </p:sp>
    </p:spTree>
    <p:extLst>
      <p:ext uri="{BB962C8B-B14F-4D97-AF65-F5344CB8AC3E}">
        <p14:creationId xmlns:p14="http://schemas.microsoft.com/office/powerpoint/2010/main" val="77262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5"/>
          <p:cNvSpPr>
            <a:spLocks noChangeArrowheads="1"/>
          </p:cNvSpPr>
          <p:nvPr/>
        </p:nvSpPr>
        <p:spPr bwMode="auto">
          <a:xfrm>
            <a:off x="6183313" y="3354388"/>
            <a:ext cx="2655887" cy="31226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277" descr="hi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354388"/>
            <a:ext cx="26606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290" name="Group 234"/>
          <p:cNvGrpSpPr>
            <a:grpSpLocks/>
          </p:cNvGrpSpPr>
          <p:nvPr/>
        </p:nvGrpSpPr>
        <p:grpSpPr bwMode="auto">
          <a:xfrm>
            <a:off x="457200" y="3352800"/>
            <a:ext cx="2743200" cy="3124200"/>
            <a:chOff x="288" y="2112"/>
            <a:chExt cx="1728" cy="1968"/>
          </a:xfrm>
        </p:grpSpPr>
        <p:sp>
          <p:nvSpPr>
            <p:cNvPr id="23700" name="Rectangle 113"/>
            <p:cNvSpPr>
              <a:spLocks noChangeArrowheads="1"/>
            </p:cNvSpPr>
            <p:nvPr/>
          </p:nvSpPr>
          <p:spPr bwMode="auto">
            <a:xfrm>
              <a:off x="288" y="2112"/>
              <a:ext cx="1673" cy="19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01" name="Line 149"/>
            <p:cNvSpPr>
              <a:spLocks noChangeShapeType="1"/>
            </p:cNvSpPr>
            <p:nvPr/>
          </p:nvSpPr>
          <p:spPr bwMode="auto">
            <a:xfrm>
              <a:off x="336" y="3072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02" name="Line 150"/>
            <p:cNvSpPr>
              <a:spLocks noChangeShapeType="1"/>
            </p:cNvSpPr>
            <p:nvPr/>
          </p:nvSpPr>
          <p:spPr bwMode="auto">
            <a:xfrm>
              <a:off x="1104" y="2160"/>
              <a:ext cx="0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03" name="Text Box 151"/>
            <p:cNvSpPr txBox="1">
              <a:spLocks noChangeArrowheads="1"/>
            </p:cNvSpPr>
            <p:nvPr/>
          </p:nvSpPr>
          <p:spPr bwMode="auto">
            <a:xfrm>
              <a:off x="1536" y="2936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dobe Garamond Pro" pitchFamily="18" charset="0"/>
                </a:rPr>
                <a:t>Axis 1</a:t>
              </a:r>
            </a:p>
          </p:txBody>
        </p:sp>
        <p:sp>
          <p:nvSpPr>
            <p:cNvPr id="23704" name="Text Box 154"/>
            <p:cNvSpPr txBox="1">
              <a:spLocks noChangeArrowheads="1"/>
            </p:cNvSpPr>
            <p:nvPr/>
          </p:nvSpPr>
          <p:spPr bwMode="auto">
            <a:xfrm rot="-5400000">
              <a:off x="826" y="3753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dobe Garamond Pro" pitchFamily="18" charset="0"/>
                </a:rPr>
                <a:t>Axis 2</a:t>
              </a:r>
            </a:p>
          </p:txBody>
        </p:sp>
      </p:grpSp>
      <p:grpSp>
        <p:nvGrpSpPr>
          <p:cNvPr id="23557" name="Group 13"/>
          <p:cNvGrpSpPr>
            <a:grpSpLocks/>
          </p:cNvGrpSpPr>
          <p:nvPr/>
        </p:nvGrpSpPr>
        <p:grpSpPr bwMode="auto">
          <a:xfrm>
            <a:off x="6869113" y="609600"/>
            <a:ext cx="1936750" cy="2209800"/>
            <a:chOff x="2880" y="288"/>
            <a:chExt cx="1440" cy="1643"/>
          </a:xfrm>
        </p:grpSpPr>
        <p:pic>
          <p:nvPicPr>
            <p:cNvPr id="23696" name="Picture 8" descr="t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88"/>
              <a:ext cx="1152" cy="13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97" name="Picture 9" descr="annp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84"/>
              <a:ext cx="1152" cy="13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98" name="Picture 10" descr="de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480"/>
              <a:ext cx="1152" cy="13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99" name="Picture 11" descr="geo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576"/>
              <a:ext cx="1152" cy="13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558" name="Group 158"/>
          <p:cNvGrpSpPr>
            <a:grpSpLocks/>
          </p:cNvGrpSpPr>
          <p:nvPr/>
        </p:nvGrpSpPr>
        <p:grpSpPr bwMode="auto">
          <a:xfrm>
            <a:off x="6391275" y="3667125"/>
            <a:ext cx="2228850" cy="2540000"/>
            <a:chOff x="4026" y="2310"/>
            <a:chExt cx="1404" cy="1600"/>
          </a:xfrm>
        </p:grpSpPr>
        <p:grpSp>
          <p:nvGrpSpPr>
            <p:cNvPr id="23661" name="Group 16"/>
            <p:cNvGrpSpPr>
              <a:grpSpLocks/>
            </p:cNvGrpSpPr>
            <p:nvPr/>
          </p:nvGrpSpPr>
          <p:grpSpPr bwMode="auto">
            <a:xfrm>
              <a:off x="4026" y="2310"/>
              <a:ext cx="59" cy="1600"/>
              <a:chOff x="3312" y="1488"/>
              <a:chExt cx="86" cy="2342"/>
            </a:xfrm>
          </p:grpSpPr>
          <p:sp>
            <p:nvSpPr>
              <p:cNvPr id="23690" name="Oval 17"/>
              <p:cNvSpPr>
                <a:spLocks noChangeArrowheads="1"/>
              </p:cNvSpPr>
              <p:nvPr/>
            </p:nvSpPr>
            <p:spPr bwMode="auto">
              <a:xfrm>
                <a:off x="3312" y="14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91" name="Oval 18"/>
              <p:cNvSpPr>
                <a:spLocks noChangeArrowheads="1"/>
              </p:cNvSpPr>
              <p:nvPr/>
            </p:nvSpPr>
            <p:spPr bwMode="auto">
              <a:xfrm>
                <a:off x="3312" y="1939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92" name="Oval 19"/>
              <p:cNvSpPr>
                <a:spLocks noChangeArrowheads="1"/>
              </p:cNvSpPr>
              <p:nvPr/>
            </p:nvSpPr>
            <p:spPr bwMode="auto">
              <a:xfrm>
                <a:off x="3312" y="239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93" name="Oval 20"/>
              <p:cNvSpPr>
                <a:spLocks noChangeArrowheads="1"/>
              </p:cNvSpPr>
              <p:nvPr/>
            </p:nvSpPr>
            <p:spPr bwMode="auto">
              <a:xfrm>
                <a:off x="3312" y="2841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94" name="Oval 21"/>
              <p:cNvSpPr>
                <a:spLocks noChangeArrowheads="1"/>
              </p:cNvSpPr>
              <p:nvPr/>
            </p:nvSpPr>
            <p:spPr bwMode="auto">
              <a:xfrm>
                <a:off x="3312" y="3292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95" name="Oval 22"/>
              <p:cNvSpPr>
                <a:spLocks noChangeArrowheads="1"/>
              </p:cNvSpPr>
              <p:nvPr/>
            </p:nvSpPr>
            <p:spPr bwMode="auto">
              <a:xfrm>
                <a:off x="3312" y="374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62" name="Group 23"/>
            <p:cNvGrpSpPr>
              <a:grpSpLocks/>
            </p:cNvGrpSpPr>
            <p:nvPr/>
          </p:nvGrpSpPr>
          <p:grpSpPr bwMode="auto">
            <a:xfrm>
              <a:off x="4362" y="2310"/>
              <a:ext cx="59" cy="1600"/>
              <a:chOff x="3706" y="1584"/>
              <a:chExt cx="86" cy="2342"/>
            </a:xfrm>
          </p:grpSpPr>
          <p:sp>
            <p:nvSpPr>
              <p:cNvPr id="23684" name="Oval 24"/>
              <p:cNvSpPr>
                <a:spLocks noChangeArrowheads="1"/>
              </p:cNvSpPr>
              <p:nvPr/>
            </p:nvSpPr>
            <p:spPr bwMode="auto">
              <a:xfrm>
                <a:off x="3706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5" name="Oval 25"/>
              <p:cNvSpPr>
                <a:spLocks noChangeArrowheads="1"/>
              </p:cNvSpPr>
              <p:nvPr/>
            </p:nvSpPr>
            <p:spPr bwMode="auto">
              <a:xfrm>
                <a:off x="3706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6" name="Oval 26"/>
              <p:cNvSpPr>
                <a:spLocks noChangeArrowheads="1"/>
              </p:cNvSpPr>
              <p:nvPr/>
            </p:nvSpPr>
            <p:spPr bwMode="auto">
              <a:xfrm>
                <a:off x="3706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7" name="Oval 27"/>
              <p:cNvSpPr>
                <a:spLocks noChangeArrowheads="1"/>
              </p:cNvSpPr>
              <p:nvPr/>
            </p:nvSpPr>
            <p:spPr bwMode="auto">
              <a:xfrm>
                <a:off x="3706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8" name="Oval 28"/>
              <p:cNvSpPr>
                <a:spLocks noChangeArrowheads="1"/>
              </p:cNvSpPr>
              <p:nvPr/>
            </p:nvSpPr>
            <p:spPr bwMode="auto">
              <a:xfrm>
                <a:off x="3706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9" name="Oval 29"/>
              <p:cNvSpPr>
                <a:spLocks noChangeArrowheads="1"/>
              </p:cNvSpPr>
              <p:nvPr/>
            </p:nvSpPr>
            <p:spPr bwMode="auto">
              <a:xfrm>
                <a:off x="3706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63" name="Group 30"/>
            <p:cNvGrpSpPr>
              <a:grpSpLocks/>
            </p:cNvGrpSpPr>
            <p:nvPr/>
          </p:nvGrpSpPr>
          <p:grpSpPr bwMode="auto">
            <a:xfrm>
              <a:off x="4699" y="2310"/>
              <a:ext cx="58" cy="1600"/>
              <a:chOff x="4138" y="1584"/>
              <a:chExt cx="86" cy="2342"/>
            </a:xfrm>
          </p:grpSpPr>
          <p:sp>
            <p:nvSpPr>
              <p:cNvPr id="23678" name="Oval 31"/>
              <p:cNvSpPr>
                <a:spLocks noChangeArrowheads="1"/>
              </p:cNvSpPr>
              <p:nvPr/>
            </p:nvSpPr>
            <p:spPr bwMode="auto">
              <a:xfrm>
                <a:off x="413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9" name="Oval 32"/>
              <p:cNvSpPr>
                <a:spLocks noChangeArrowheads="1"/>
              </p:cNvSpPr>
              <p:nvPr/>
            </p:nvSpPr>
            <p:spPr bwMode="auto">
              <a:xfrm>
                <a:off x="413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0" name="Oval 33"/>
              <p:cNvSpPr>
                <a:spLocks noChangeArrowheads="1"/>
              </p:cNvSpPr>
              <p:nvPr/>
            </p:nvSpPr>
            <p:spPr bwMode="auto">
              <a:xfrm>
                <a:off x="413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1" name="Oval 34"/>
              <p:cNvSpPr>
                <a:spLocks noChangeArrowheads="1"/>
              </p:cNvSpPr>
              <p:nvPr/>
            </p:nvSpPr>
            <p:spPr bwMode="auto">
              <a:xfrm>
                <a:off x="413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2" name="Oval 35"/>
              <p:cNvSpPr>
                <a:spLocks noChangeArrowheads="1"/>
              </p:cNvSpPr>
              <p:nvPr/>
            </p:nvSpPr>
            <p:spPr bwMode="auto">
              <a:xfrm>
                <a:off x="413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3" name="Oval 36"/>
              <p:cNvSpPr>
                <a:spLocks noChangeArrowheads="1"/>
              </p:cNvSpPr>
              <p:nvPr/>
            </p:nvSpPr>
            <p:spPr bwMode="auto">
              <a:xfrm>
                <a:off x="413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64" name="Group 37"/>
            <p:cNvGrpSpPr>
              <a:grpSpLocks/>
            </p:cNvGrpSpPr>
            <p:nvPr/>
          </p:nvGrpSpPr>
          <p:grpSpPr bwMode="auto">
            <a:xfrm>
              <a:off x="5035" y="2310"/>
              <a:ext cx="59" cy="1600"/>
              <a:chOff x="4618" y="1584"/>
              <a:chExt cx="86" cy="2342"/>
            </a:xfrm>
          </p:grpSpPr>
          <p:sp>
            <p:nvSpPr>
              <p:cNvPr id="23672" name="Oval 38"/>
              <p:cNvSpPr>
                <a:spLocks noChangeArrowheads="1"/>
              </p:cNvSpPr>
              <p:nvPr/>
            </p:nvSpPr>
            <p:spPr bwMode="auto">
              <a:xfrm>
                <a:off x="461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3" name="Oval 39"/>
              <p:cNvSpPr>
                <a:spLocks noChangeArrowheads="1"/>
              </p:cNvSpPr>
              <p:nvPr/>
            </p:nvSpPr>
            <p:spPr bwMode="auto">
              <a:xfrm>
                <a:off x="461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4" name="Oval 40"/>
              <p:cNvSpPr>
                <a:spLocks noChangeArrowheads="1"/>
              </p:cNvSpPr>
              <p:nvPr/>
            </p:nvSpPr>
            <p:spPr bwMode="auto">
              <a:xfrm>
                <a:off x="461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5" name="Oval 41"/>
              <p:cNvSpPr>
                <a:spLocks noChangeArrowheads="1"/>
              </p:cNvSpPr>
              <p:nvPr/>
            </p:nvSpPr>
            <p:spPr bwMode="auto">
              <a:xfrm>
                <a:off x="461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6" name="Oval 42"/>
              <p:cNvSpPr>
                <a:spLocks noChangeArrowheads="1"/>
              </p:cNvSpPr>
              <p:nvPr/>
            </p:nvSpPr>
            <p:spPr bwMode="auto">
              <a:xfrm>
                <a:off x="461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7" name="Oval 43"/>
              <p:cNvSpPr>
                <a:spLocks noChangeArrowheads="1"/>
              </p:cNvSpPr>
              <p:nvPr/>
            </p:nvSpPr>
            <p:spPr bwMode="auto">
              <a:xfrm>
                <a:off x="461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65" name="Group 44"/>
            <p:cNvGrpSpPr>
              <a:grpSpLocks/>
            </p:cNvGrpSpPr>
            <p:nvPr/>
          </p:nvGrpSpPr>
          <p:grpSpPr bwMode="auto">
            <a:xfrm>
              <a:off x="5371" y="2310"/>
              <a:ext cx="59" cy="1600"/>
              <a:chOff x="5098" y="1584"/>
              <a:chExt cx="86" cy="2342"/>
            </a:xfrm>
          </p:grpSpPr>
          <p:sp>
            <p:nvSpPr>
              <p:cNvPr id="23666" name="Oval 45"/>
              <p:cNvSpPr>
                <a:spLocks noChangeArrowheads="1"/>
              </p:cNvSpPr>
              <p:nvPr/>
            </p:nvSpPr>
            <p:spPr bwMode="auto">
              <a:xfrm>
                <a:off x="509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67" name="Oval 46"/>
              <p:cNvSpPr>
                <a:spLocks noChangeArrowheads="1"/>
              </p:cNvSpPr>
              <p:nvPr/>
            </p:nvSpPr>
            <p:spPr bwMode="auto">
              <a:xfrm>
                <a:off x="509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68" name="Oval 47"/>
              <p:cNvSpPr>
                <a:spLocks noChangeArrowheads="1"/>
              </p:cNvSpPr>
              <p:nvPr/>
            </p:nvSpPr>
            <p:spPr bwMode="auto">
              <a:xfrm>
                <a:off x="509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69" name="Oval 48"/>
              <p:cNvSpPr>
                <a:spLocks noChangeArrowheads="1"/>
              </p:cNvSpPr>
              <p:nvPr/>
            </p:nvSpPr>
            <p:spPr bwMode="auto">
              <a:xfrm>
                <a:off x="509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0" name="Oval 49"/>
              <p:cNvSpPr>
                <a:spLocks noChangeArrowheads="1"/>
              </p:cNvSpPr>
              <p:nvPr/>
            </p:nvSpPr>
            <p:spPr bwMode="auto">
              <a:xfrm>
                <a:off x="509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1" name="Oval 50"/>
              <p:cNvSpPr>
                <a:spLocks noChangeArrowheads="1"/>
              </p:cNvSpPr>
              <p:nvPr/>
            </p:nvSpPr>
            <p:spPr bwMode="auto">
              <a:xfrm>
                <a:off x="509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5158" name="Line 102"/>
          <p:cNvSpPr>
            <a:spLocks noChangeShapeType="1"/>
          </p:cNvSpPr>
          <p:nvPr/>
        </p:nvSpPr>
        <p:spPr bwMode="auto">
          <a:xfrm>
            <a:off x="1600200" y="1447800"/>
            <a:ext cx="457200" cy="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159" name="Line 103"/>
          <p:cNvSpPr>
            <a:spLocks noChangeShapeType="1"/>
          </p:cNvSpPr>
          <p:nvPr/>
        </p:nvSpPr>
        <p:spPr bwMode="auto">
          <a:xfrm flipH="1">
            <a:off x="6324600" y="1447800"/>
            <a:ext cx="533400" cy="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561" name="Group 12"/>
          <p:cNvGrpSpPr>
            <a:grpSpLocks/>
          </p:cNvGrpSpPr>
          <p:nvPr/>
        </p:nvGrpSpPr>
        <p:grpSpPr bwMode="auto">
          <a:xfrm>
            <a:off x="304800" y="762000"/>
            <a:ext cx="1524000" cy="1524000"/>
            <a:chOff x="1056" y="336"/>
            <a:chExt cx="960" cy="960"/>
          </a:xfrm>
        </p:grpSpPr>
        <p:pic>
          <p:nvPicPr>
            <p:cNvPr id="23659" name="Picture 5" descr="d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3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60" name="Text Box 6"/>
            <p:cNvSpPr txBox="1">
              <a:spLocks noChangeArrowheads="1"/>
            </p:cNvSpPr>
            <p:nvPr/>
          </p:nvSpPr>
          <p:spPr bwMode="auto">
            <a:xfrm>
              <a:off x="1152" y="672"/>
              <a:ext cx="76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  <a:latin typeface="Adobe Garamond Pro" pitchFamily="18" charset="0"/>
                </a:rPr>
                <a:t>Plot Database</a:t>
              </a:r>
            </a:p>
          </p:txBody>
        </p:sp>
      </p:grpSp>
      <p:grpSp>
        <p:nvGrpSpPr>
          <p:cNvPr id="45350" name="Group 294"/>
          <p:cNvGrpSpPr>
            <a:grpSpLocks/>
          </p:cNvGrpSpPr>
          <p:nvPr/>
        </p:nvGrpSpPr>
        <p:grpSpPr bwMode="auto">
          <a:xfrm>
            <a:off x="2933700" y="1743075"/>
            <a:ext cx="2362200" cy="619125"/>
            <a:chOff x="1848" y="1098"/>
            <a:chExt cx="1488" cy="390"/>
          </a:xfrm>
        </p:grpSpPr>
        <p:sp>
          <p:nvSpPr>
            <p:cNvPr id="23655" name="Line 104"/>
            <p:cNvSpPr>
              <a:spLocks noChangeShapeType="1"/>
            </p:cNvSpPr>
            <p:nvPr/>
          </p:nvSpPr>
          <p:spPr bwMode="auto">
            <a:xfrm>
              <a:off x="1848" y="1098"/>
              <a:ext cx="0" cy="219"/>
            </a:xfrm>
            <a:prstGeom prst="lin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56" name="Line 105"/>
            <p:cNvSpPr>
              <a:spLocks noChangeShapeType="1"/>
            </p:cNvSpPr>
            <p:nvPr/>
          </p:nvSpPr>
          <p:spPr bwMode="auto">
            <a:xfrm>
              <a:off x="3336" y="1098"/>
              <a:ext cx="0" cy="219"/>
            </a:xfrm>
            <a:prstGeom prst="lin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57" name="Line 106"/>
            <p:cNvSpPr>
              <a:spLocks noChangeShapeType="1"/>
            </p:cNvSpPr>
            <p:nvPr/>
          </p:nvSpPr>
          <p:spPr bwMode="auto">
            <a:xfrm>
              <a:off x="1848" y="1317"/>
              <a:ext cx="1488" cy="0"/>
            </a:xfrm>
            <a:prstGeom prst="lin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58" name="Line 107"/>
            <p:cNvSpPr>
              <a:spLocks noChangeShapeType="1"/>
            </p:cNvSpPr>
            <p:nvPr/>
          </p:nvSpPr>
          <p:spPr bwMode="auto">
            <a:xfrm>
              <a:off x="2592" y="1317"/>
              <a:ext cx="0" cy="171"/>
            </a:xfrm>
            <a:prstGeom prst="lin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212" name="Line 156"/>
          <p:cNvSpPr>
            <a:spLocks noChangeShapeType="1"/>
          </p:cNvSpPr>
          <p:nvPr/>
        </p:nvSpPr>
        <p:spPr bwMode="auto">
          <a:xfrm flipH="1">
            <a:off x="1752600" y="2743200"/>
            <a:ext cx="1524000" cy="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13" name="Line 157"/>
          <p:cNvSpPr>
            <a:spLocks noChangeShapeType="1"/>
          </p:cNvSpPr>
          <p:nvPr/>
        </p:nvSpPr>
        <p:spPr bwMode="auto">
          <a:xfrm>
            <a:off x="1752600" y="2743200"/>
            <a:ext cx="0" cy="60960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289" name="Group 233"/>
          <p:cNvGrpSpPr>
            <a:grpSpLocks/>
          </p:cNvGrpSpPr>
          <p:nvPr/>
        </p:nvGrpSpPr>
        <p:grpSpPr bwMode="auto">
          <a:xfrm>
            <a:off x="3238500" y="2362200"/>
            <a:ext cx="1752600" cy="762000"/>
            <a:chOff x="2040" y="1488"/>
            <a:chExt cx="1104" cy="480"/>
          </a:xfrm>
        </p:grpSpPr>
        <p:sp>
          <p:nvSpPr>
            <p:cNvPr id="23653" name="Rectangle 110"/>
            <p:cNvSpPr>
              <a:spLocks noChangeArrowheads="1"/>
            </p:cNvSpPr>
            <p:nvPr/>
          </p:nvSpPr>
          <p:spPr bwMode="auto">
            <a:xfrm>
              <a:off x="2040" y="1488"/>
              <a:ext cx="1104" cy="480"/>
            </a:xfrm>
            <a:prstGeom prst="rect">
              <a:avLst/>
            </a:prstGeom>
            <a:solidFill>
              <a:srgbClr val="F0F0E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54" name="Text Box 111"/>
            <p:cNvSpPr txBox="1">
              <a:spLocks noChangeArrowheads="1"/>
            </p:cNvSpPr>
            <p:nvPr/>
          </p:nvSpPr>
          <p:spPr bwMode="auto">
            <a:xfrm>
              <a:off x="2088" y="1561"/>
              <a:ext cx="100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  <a:latin typeface="Adobe Garamond Pro" pitchFamily="18" charset="0"/>
                </a:rPr>
                <a:t>Gradient Analysis (CCA)</a:t>
              </a:r>
            </a:p>
          </p:txBody>
        </p:sp>
      </p:grpSp>
      <p:grpSp>
        <p:nvGrpSpPr>
          <p:cNvPr id="45252" name="Group 196"/>
          <p:cNvGrpSpPr>
            <a:grpSpLocks/>
          </p:cNvGrpSpPr>
          <p:nvPr/>
        </p:nvGrpSpPr>
        <p:grpSpPr bwMode="auto">
          <a:xfrm>
            <a:off x="6388100" y="3665538"/>
            <a:ext cx="2228850" cy="2540000"/>
            <a:chOff x="4026" y="2310"/>
            <a:chExt cx="1404" cy="1600"/>
          </a:xfrm>
        </p:grpSpPr>
        <p:grpSp>
          <p:nvGrpSpPr>
            <p:cNvPr id="23618" name="Group 197"/>
            <p:cNvGrpSpPr>
              <a:grpSpLocks/>
            </p:cNvGrpSpPr>
            <p:nvPr/>
          </p:nvGrpSpPr>
          <p:grpSpPr bwMode="auto">
            <a:xfrm>
              <a:off x="4026" y="2310"/>
              <a:ext cx="59" cy="1600"/>
              <a:chOff x="3312" y="1488"/>
              <a:chExt cx="86" cy="2342"/>
            </a:xfrm>
          </p:grpSpPr>
          <p:sp>
            <p:nvSpPr>
              <p:cNvPr id="23647" name="Oval 198"/>
              <p:cNvSpPr>
                <a:spLocks noChangeArrowheads="1"/>
              </p:cNvSpPr>
              <p:nvPr/>
            </p:nvSpPr>
            <p:spPr bwMode="auto">
              <a:xfrm>
                <a:off x="3312" y="14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8" name="Oval 199"/>
              <p:cNvSpPr>
                <a:spLocks noChangeArrowheads="1"/>
              </p:cNvSpPr>
              <p:nvPr/>
            </p:nvSpPr>
            <p:spPr bwMode="auto">
              <a:xfrm>
                <a:off x="3312" y="1939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9" name="Oval 200"/>
              <p:cNvSpPr>
                <a:spLocks noChangeArrowheads="1"/>
              </p:cNvSpPr>
              <p:nvPr/>
            </p:nvSpPr>
            <p:spPr bwMode="auto">
              <a:xfrm>
                <a:off x="3312" y="239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50" name="Oval 201"/>
              <p:cNvSpPr>
                <a:spLocks noChangeArrowheads="1"/>
              </p:cNvSpPr>
              <p:nvPr/>
            </p:nvSpPr>
            <p:spPr bwMode="auto">
              <a:xfrm>
                <a:off x="3312" y="2841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51" name="Oval 202"/>
              <p:cNvSpPr>
                <a:spLocks noChangeArrowheads="1"/>
              </p:cNvSpPr>
              <p:nvPr/>
            </p:nvSpPr>
            <p:spPr bwMode="auto">
              <a:xfrm>
                <a:off x="3312" y="3292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52" name="Oval 203"/>
              <p:cNvSpPr>
                <a:spLocks noChangeArrowheads="1"/>
              </p:cNvSpPr>
              <p:nvPr/>
            </p:nvSpPr>
            <p:spPr bwMode="auto">
              <a:xfrm>
                <a:off x="3312" y="374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19" name="Group 204"/>
            <p:cNvGrpSpPr>
              <a:grpSpLocks/>
            </p:cNvGrpSpPr>
            <p:nvPr/>
          </p:nvGrpSpPr>
          <p:grpSpPr bwMode="auto">
            <a:xfrm>
              <a:off x="4362" y="2310"/>
              <a:ext cx="59" cy="1600"/>
              <a:chOff x="3706" y="1584"/>
              <a:chExt cx="86" cy="2342"/>
            </a:xfrm>
          </p:grpSpPr>
          <p:sp>
            <p:nvSpPr>
              <p:cNvPr id="23641" name="Oval 205"/>
              <p:cNvSpPr>
                <a:spLocks noChangeArrowheads="1"/>
              </p:cNvSpPr>
              <p:nvPr/>
            </p:nvSpPr>
            <p:spPr bwMode="auto">
              <a:xfrm>
                <a:off x="3706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2" name="Oval 206"/>
              <p:cNvSpPr>
                <a:spLocks noChangeArrowheads="1"/>
              </p:cNvSpPr>
              <p:nvPr/>
            </p:nvSpPr>
            <p:spPr bwMode="auto">
              <a:xfrm>
                <a:off x="3706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3" name="Oval 207"/>
              <p:cNvSpPr>
                <a:spLocks noChangeArrowheads="1"/>
              </p:cNvSpPr>
              <p:nvPr/>
            </p:nvSpPr>
            <p:spPr bwMode="auto">
              <a:xfrm>
                <a:off x="3706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4" name="Oval 208"/>
              <p:cNvSpPr>
                <a:spLocks noChangeArrowheads="1"/>
              </p:cNvSpPr>
              <p:nvPr/>
            </p:nvSpPr>
            <p:spPr bwMode="auto">
              <a:xfrm>
                <a:off x="3706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5" name="Oval 209"/>
              <p:cNvSpPr>
                <a:spLocks noChangeArrowheads="1"/>
              </p:cNvSpPr>
              <p:nvPr/>
            </p:nvSpPr>
            <p:spPr bwMode="auto">
              <a:xfrm>
                <a:off x="3706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6" name="Oval 210"/>
              <p:cNvSpPr>
                <a:spLocks noChangeArrowheads="1"/>
              </p:cNvSpPr>
              <p:nvPr/>
            </p:nvSpPr>
            <p:spPr bwMode="auto">
              <a:xfrm>
                <a:off x="3706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20" name="Group 211"/>
            <p:cNvGrpSpPr>
              <a:grpSpLocks/>
            </p:cNvGrpSpPr>
            <p:nvPr/>
          </p:nvGrpSpPr>
          <p:grpSpPr bwMode="auto">
            <a:xfrm>
              <a:off x="4699" y="2310"/>
              <a:ext cx="58" cy="1600"/>
              <a:chOff x="4138" y="1584"/>
              <a:chExt cx="86" cy="2342"/>
            </a:xfrm>
          </p:grpSpPr>
          <p:sp>
            <p:nvSpPr>
              <p:cNvPr id="23635" name="Oval 212"/>
              <p:cNvSpPr>
                <a:spLocks noChangeArrowheads="1"/>
              </p:cNvSpPr>
              <p:nvPr/>
            </p:nvSpPr>
            <p:spPr bwMode="auto">
              <a:xfrm>
                <a:off x="413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6" name="Oval 213"/>
              <p:cNvSpPr>
                <a:spLocks noChangeArrowheads="1"/>
              </p:cNvSpPr>
              <p:nvPr/>
            </p:nvSpPr>
            <p:spPr bwMode="auto">
              <a:xfrm>
                <a:off x="413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7" name="Oval 214"/>
              <p:cNvSpPr>
                <a:spLocks noChangeArrowheads="1"/>
              </p:cNvSpPr>
              <p:nvPr/>
            </p:nvSpPr>
            <p:spPr bwMode="auto">
              <a:xfrm>
                <a:off x="413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8" name="Oval 215"/>
              <p:cNvSpPr>
                <a:spLocks noChangeArrowheads="1"/>
              </p:cNvSpPr>
              <p:nvPr/>
            </p:nvSpPr>
            <p:spPr bwMode="auto">
              <a:xfrm>
                <a:off x="413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9" name="Oval 216"/>
              <p:cNvSpPr>
                <a:spLocks noChangeArrowheads="1"/>
              </p:cNvSpPr>
              <p:nvPr/>
            </p:nvSpPr>
            <p:spPr bwMode="auto">
              <a:xfrm>
                <a:off x="413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0" name="Oval 217"/>
              <p:cNvSpPr>
                <a:spLocks noChangeArrowheads="1"/>
              </p:cNvSpPr>
              <p:nvPr/>
            </p:nvSpPr>
            <p:spPr bwMode="auto">
              <a:xfrm>
                <a:off x="413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21" name="Group 218"/>
            <p:cNvGrpSpPr>
              <a:grpSpLocks/>
            </p:cNvGrpSpPr>
            <p:nvPr/>
          </p:nvGrpSpPr>
          <p:grpSpPr bwMode="auto">
            <a:xfrm>
              <a:off x="5035" y="2310"/>
              <a:ext cx="59" cy="1600"/>
              <a:chOff x="4618" y="1584"/>
              <a:chExt cx="86" cy="2342"/>
            </a:xfrm>
          </p:grpSpPr>
          <p:sp>
            <p:nvSpPr>
              <p:cNvPr id="23629" name="Oval 219"/>
              <p:cNvSpPr>
                <a:spLocks noChangeArrowheads="1"/>
              </p:cNvSpPr>
              <p:nvPr/>
            </p:nvSpPr>
            <p:spPr bwMode="auto">
              <a:xfrm>
                <a:off x="461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0" name="Oval 220"/>
              <p:cNvSpPr>
                <a:spLocks noChangeArrowheads="1"/>
              </p:cNvSpPr>
              <p:nvPr/>
            </p:nvSpPr>
            <p:spPr bwMode="auto">
              <a:xfrm>
                <a:off x="461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1" name="Oval 221"/>
              <p:cNvSpPr>
                <a:spLocks noChangeArrowheads="1"/>
              </p:cNvSpPr>
              <p:nvPr/>
            </p:nvSpPr>
            <p:spPr bwMode="auto">
              <a:xfrm>
                <a:off x="461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2" name="Oval 222"/>
              <p:cNvSpPr>
                <a:spLocks noChangeArrowheads="1"/>
              </p:cNvSpPr>
              <p:nvPr/>
            </p:nvSpPr>
            <p:spPr bwMode="auto">
              <a:xfrm>
                <a:off x="461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3" name="Oval 223"/>
              <p:cNvSpPr>
                <a:spLocks noChangeArrowheads="1"/>
              </p:cNvSpPr>
              <p:nvPr/>
            </p:nvSpPr>
            <p:spPr bwMode="auto">
              <a:xfrm>
                <a:off x="461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4" name="Oval 224"/>
              <p:cNvSpPr>
                <a:spLocks noChangeArrowheads="1"/>
              </p:cNvSpPr>
              <p:nvPr/>
            </p:nvSpPr>
            <p:spPr bwMode="auto">
              <a:xfrm>
                <a:off x="461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22" name="Group 225"/>
            <p:cNvGrpSpPr>
              <a:grpSpLocks/>
            </p:cNvGrpSpPr>
            <p:nvPr/>
          </p:nvGrpSpPr>
          <p:grpSpPr bwMode="auto">
            <a:xfrm>
              <a:off x="5371" y="2310"/>
              <a:ext cx="59" cy="1600"/>
              <a:chOff x="5098" y="1584"/>
              <a:chExt cx="86" cy="2342"/>
            </a:xfrm>
          </p:grpSpPr>
          <p:sp>
            <p:nvSpPr>
              <p:cNvPr id="23623" name="Oval 226"/>
              <p:cNvSpPr>
                <a:spLocks noChangeArrowheads="1"/>
              </p:cNvSpPr>
              <p:nvPr/>
            </p:nvSpPr>
            <p:spPr bwMode="auto">
              <a:xfrm>
                <a:off x="509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24" name="Oval 227"/>
              <p:cNvSpPr>
                <a:spLocks noChangeArrowheads="1"/>
              </p:cNvSpPr>
              <p:nvPr/>
            </p:nvSpPr>
            <p:spPr bwMode="auto">
              <a:xfrm>
                <a:off x="509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25" name="Oval 228"/>
              <p:cNvSpPr>
                <a:spLocks noChangeArrowheads="1"/>
              </p:cNvSpPr>
              <p:nvPr/>
            </p:nvSpPr>
            <p:spPr bwMode="auto">
              <a:xfrm>
                <a:off x="509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26" name="Oval 229"/>
              <p:cNvSpPr>
                <a:spLocks noChangeArrowheads="1"/>
              </p:cNvSpPr>
              <p:nvPr/>
            </p:nvSpPr>
            <p:spPr bwMode="auto">
              <a:xfrm>
                <a:off x="509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27" name="Oval 230"/>
              <p:cNvSpPr>
                <a:spLocks noChangeArrowheads="1"/>
              </p:cNvSpPr>
              <p:nvPr/>
            </p:nvSpPr>
            <p:spPr bwMode="auto">
              <a:xfrm>
                <a:off x="509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28" name="Oval 231"/>
              <p:cNvSpPr>
                <a:spLocks noChangeArrowheads="1"/>
              </p:cNvSpPr>
              <p:nvPr/>
            </p:nvSpPr>
            <p:spPr bwMode="auto">
              <a:xfrm>
                <a:off x="509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5293" name="Oval 237"/>
          <p:cNvSpPr>
            <a:spLocks noChangeArrowheads="1"/>
          </p:cNvSpPr>
          <p:nvPr/>
        </p:nvSpPr>
        <p:spPr bwMode="auto">
          <a:xfrm>
            <a:off x="6388100" y="36655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94" name="Oval 238"/>
          <p:cNvSpPr>
            <a:spLocks noChangeArrowheads="1"/>
          </p:cNvSpPr>
          <p:nvPr/>
        </p:nvSpPr>
        <p:spPr bwMode="auto">
          <a:xfrm>
            <a:off x="6388100" y="415448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95" name="Oval 239"/>
          <p:cNvSpPr>
            <a:spLocks noChangeArrowheads="1"/>
          </p:cNvSpPr>
          <p:nvPr/>
        </p:nvSpPr>
        <p:spPr bwMode="auto">
          <a:xfrm>
            <a:off x="6388100" y="46434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96" name="Oval 240"/>
          <p:cNvSpPr>
            <a:spLocks noChangeArrowheads="1"/>
          </p:cNvSpPr>
          <p:nvPr/>
        </p:nvSpPr>
        <p:spPr bwMode="auto">
          <a:xfrm>
            <a:off x="6388100" y="513238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97" name="Oval 241"/>
          <p:cNvSpPr>
            <a:spLocks noChangeArrowheads="1"/>
          </p:cNvSpPr>
          <p:nvPr/>
        </p:nvSpPr>
        <p:spPr bwMode="auto">
          <a:xfrm>
            <a:off x="6388100" y="56213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98" name="Oval 242"/>
          <p:cNvSpPr>
            <a:spLocks noChangeArrowheads="1"/>
          </p:cNvSpPr>
          <p:nvPr/>
        </p:nvSpPr>
        <p:spPr bwMode="auto">
          <a:xfrm>
            <a:off x="6388100" y="6111875"/>
            <a:ext cx="93663" cy="936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0" name="Oval 244"/>
          <p:cNvSpPr>
            <a:spLocks noChangeArrowheads="1"/>
          </p:cNvSpPr>
          <p:nvPr/>
        </p:nvSpPr>
        <p:spPr bwMode="auto">
          <a:xfrm>
            <a:off x="6921500" y="36655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1" name="Oval 245"/>
          <p:cNvSpPr>
            <a:spLocks noChangeArrowheads="1"/>
          </p:cNvSpPr>
          <p:nvPr/>
        </p:nvSpPr>
        <p:spPr bwMode="auto">
          <a:xfrm>
            <a:off x="6921500" y="415448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2" name="Oval 246"/>
          <p:cNvSpPr>
            <a:spLocks noChangeArrowheads="1"/>
          </p:cNvSpPr>
          <p:nvPr/>
        </p:nvSpPr>
        <p:spPr bwMode="auto">
          <a:xfrm>
            <a:off x="6921500" y="46434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3" name="Oval 247"/>
          <p:cNvSpPr>
            <a:spLocks noChangeArrowheads="1"/>
          </p:cNvSpPr>
          <p:nvPr/>
        </p:nvSpPr>
        <p:spPr bwMode="auto">
          <a:xfrm>
            <a:off x="6921500" y="513238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4" name="Oval 248"/>
          <p:cNvSpPr>
            <a:spLocks noChangeArrowheads="1"/>
          </p:cNvSpPr>
          <p:nvPr/>
        </p:nvSpPr>
        <p:spPr bwMode="auto">
          <a:xfrm>
            <a:off x="6921500" y="56213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5" name="Oval 249"/>
          <p:cNvSpPr>
            <a:spLocks noChangeArrowheads="1"/>
          </p:cNvSpPr>
          <p:nvPr/>
        </p:nvSpPr>
        <p:spPr bwMode="auto">
          <a:xfrm>
            <a:off x="6921500" y="6111875"/>
            <a:ext cx="93663" cy="936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7" name="Oval 251"/>
          <p:cNvSpPr>
            <a:spLocks noChangeArrowheads="1"/>
          </p:cNvSpPr>
          <p:nvPr/>
        </p:nvSpPr>
        <p:spPr bwMode="auto">
          <a:xfrm>
            <a:off x="7456488" y="3665538"/>
            <a:ext cx="92075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8" name="Oval 252"/>
          <p:cNvSpPr>
            <a:spLocks noChangeArrowheads="1"/>
          </p:cNvSpPr>
          <p:nvPr/>
        </p:nvSpPr>
        <p:spPr bwMode="auto">
          <a:xfrm>
            <a:off x="7456488" y="4154488"/>
            <a:ext cx="92075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9" name="Oval 253"/>
          <p:cNvSpPr>
            <a:spLocks noChangeArrowheads="1"/>
          </p:cNvSpPr>
          <p:nvPr/>
        </p:nvSpPr>
        <p:spPr bwMode="auto">
          <a:xfrm>
            <a:off x="7456488" y="4643438"/>
            <a:ext cx="92075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0" name="Oval 254"/>
          <p:cNvSpPr>
            <a:spLocks noChangeArrowheads="1"/>
          </p:cNvSpPr>
          <p:nvPr/>
        </p:nvSpPr>
        <p:spPr bwMode="auto">
          <a:xfrm>
            <a:off x="7456488" y="5132388"/>
            <a:ext cx="92075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1" name="Oval 255"/>
          <p:cNvSpPr>
            <a:spLocks noChangeArrowheads="1"/>
          </p:cNvSpPr>
          <p:nvPr/>
        </p:nvSpPr>
        <p:spPr bwMode="auto">
          <a:xfrm>
            <a:off x="7456488" y="5621338"/>
            <a:ext cx="92075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2" name="Oval 256"/>
          <p:cNvSpPr>
            <a:spLocks noChangeArrowheads="1"/>
          </p:cNvSpPr>
          <p:nvPr/>
        </p:nvSpPr>
        <p:spPr bwMode="auto">
          <a:xfrm>
            <a:off x="7456488" y="6111875"/>
            <a:ext cx="92075" cy="936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4" name="Oval 258"/>
          <p:cNvSpPr>
            <a:spLocks noChangeArrowheads="1"/>
          </p:cNvSpPr>
          <p:nvPr/>
        </p:nvSpPr>
        <p:spPr bwMode="auto">
          <a:xfrm>
            <a:off x="7989888" y="36655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5" name="Oval 259"/>
          <p:cNvSpPr>
            <a:spLocks noChangeArrowheads="1"/>
          </p:cNvSpPr>
          <p:nvPr/>
        </p:nvSpPr>
        <p:spPr bwMode="auto">
          <a:xfrm>
            <a:off x="7989888" y="415448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6" name="Oval 260"/>
          <p:cNvSpPr>
            <a:spLocks noChangeArrowheads="1"/>
          </p:cNvSpPr>
          <p:nvPr/>
        </p:nvSpPr>
        <p:spPr bwMode="auto">
          <a:xfrm>
            <a:off x="7989888" y="46434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7" name="Oval 261"/>
          <p:cNvSpPr>
            <a:spLocks noChangeArrowheads="1"/>
          </p:cNvSpPr>
          <p:nvPr/>
        </p:nvSpPr>
        <p:spPr bwMode="auto">
          <a:xfrm>
            <a:off x="7989888" y="513238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8" name="Oval 262"/>
          <p:cNvSpPr>
            <a:spLocks noChangeArrowheads="1"/>
          </p:cNvSpPr>
          <p:nvPr/>
        </p:nvSpPr>
        <p:spPr bwMode="auto">
          <a:xfrm>
            <a:off x="7989888" y="56213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9" name="Oval 263"/>
          <p:cNvSpPr>
            <a:spLocks noChangeArrowheads="1"/>
          </p:cNvSpPr>
          <p:nvPr/>
        </p:nvSpPr>
        <p:spPr bwMode="auto">
          <a:xfrm>
            <a:off x="7989888" y="6111875"/>
            <a:ext cx="93662" cy="936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1" name="Oval 265"/>
          <p:cNvSpPr>
            <a:spLocks noChangeArrowheads="1"/>
          </p:cNvSpPr>
          <p:nvPr/>
        </p:nvSpPr>
        <p:spPr bwMode="auto">
          <a:xfrm>
            <a:off x="8523288" y="36655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2" name="Oval 266"/>
          <p:cNvSpPr>
            <a:spLocks noChangeArrowheads="1"/>
          </p:cNvSpPr>
          <p:nvPr/>
        </p:nvSpPr>
        <p:spPr bwMode="auto">
          <a:xfrm>
            <a:off x="8523288" y="415448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3" name="Oval 267"/>
          <p:cNvSpPr>
            <a:spLocks noChangeArrowheads="1"/>
          </p:cNvSpPr>
          <p:nvPr/>
        </p:nvSpPr>
        <p:spPr bwMode="auto">
          <a:xfrm>
            <a:off x="8523288" y="46434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4" name="Oval 268"/>
          <p:cNvSpPr>
            <a:spLocks noChangeArrowheads="1"/>
          </p:cNvSpPr>
          <p:nvPr/>
        </p:nvSpPr>
        <p:spPr bwMode="auto">
          <a:xfrm>
            <a:off x="8523288" y="513238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5" name="Oval 269"/>
          <p:cNvSpPr>
            <a:spLocks noChangeArrowheads="1"/>
          </p:cNvSpPr>
          <p:nvPr/>
        </p:nvSpPr>
        <p:spPr bwMode="auto">
          <a:xfrm>
            <a:off x="8523288" y="56213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6" name="Oval 270"/>
          <p:cNvSpPr>
            <a:spLocks noChangeArrowheads="1"/>
          </p:cNvSpPr>
          <p:nvPr/>
        </p:nvSpPr>
        <p:spPr bwMode="auto">
          <a:xfrm>
            <a:off x="8523288" y="6111875"/>
            <a:ext cx="93662" cy="936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7" name="Rectangle 271"/>
          <p:cNvSpPr>
            <a:spLocks noChangeArrowheads="1"/>
          </p:cNvSpPr>
          <p:nvPr/>
        </p:nvSpPr>
        <p:spPr bwMode="auto">
          <a:xfrm>
            <a:off x="7680325" y="5367338"/>
            <a:ext cx="92075" cy="920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8" name="Rectangle 272"/>
          <p:cNvSpPr>
            <a:spLocks noChangeArrowheads="1"/>
          </p:cNvSpPr>
          <p:nvPr/>
        </p:nvSpPr>
        <p:spPr bwMode="auto">
          <a:xfrm>
            <a:off x="7680325" y="5367338"/>
            <a:ext cx="92075" cy="920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31" name="Line 275"/>
          <p:cNvSpPr>
            <a:spLocks noChangeShapeType="1"/>
          </p:cNvSpPr>
          <p:nvPr/>
        </p:nvSpPr>
        <p:spPr bwMode="auto">
          <a:xfrm flipH="1">
            <a:off x="2098675" y="4216400"/>
            <a:ext cx="171450" cy="476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32" name="Oval 276"/>
          <p:cNvSpPr>
            <a:spLocks noChangeArrowheads="1"/>
          </p:cNvSpPr>
          <p:nvPr/>
        </p:nvSpPr>
        <p:spPr bwMode="auto">
          <a:xfrm>
            <a:off x="8520113" y="5126038"/>
            <a:ext cx="100012" cy="100012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601" name="Group 289"/>
          <p:cNvGrpSpPr>
            <a:grpSpLocks/>
          </p:cNvGrpSpPr>
          <p:nvPr/>
        </p:nvGrpSpPr>
        <p:grpSpPr bwMode="auto">
          <a:xfrm>
            <a:off x="4060825" y="3303588"/>
            <a:ext cx="2039938" cy="366712"/>
            <a:chOff x="2558" y="2081"/>
            <a:chExt cx="1285" cy="231"/>
          </a:xfrm>
        </p:grpSpPr>
        <p:sp>
          <p:nvSpPr>
            <p:cNvPr id="23616" name="Text Box 278"/>
            <p:cNvSpPr txBox="1">
              <a:spLocks noChangeArrowheads="1"/>
            </p:cNvSpPr>
            <p:nvPr/>
          </p:nvSpPr>
          <p:spPr bwMode="auto">
            <a:xfrm>
              <a:off x="2558" y="2081"/>
              <a:ext cx="12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>
                  <a:solidFill>
                    <a:srgbClr val="F0F0E6"/>
                  </a:solidFill>
                  <a:latin typeface="Adobe Garamond Pro" pitchFamily="18" charset="0"/>
                </a:rPr>
                <a:t>geographic space</a:t>
              </a:r>
            </a:p>
          </p:txBody>
        </p:sp>
        <p:sp>
          <p:nvSpPr>
            <p:cNvPr id="23617" name="AutoShape 280"/>
            <p:cNvSpPr>
              <a:spLocks noChangeArrowheads="1"/>
            </p:cNvSpPr>
            <p:nvPr/>
          </p:nvSpPr>
          <p:spPr bwMode="auto">
            <a:xfrm rot="5400000" flipH="1">
              <a:off x="3737" y="2146"/>
              <a:ext cx="114" cy="99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341" name="Group 285"/>
          <p:cNvGrpSpPr>
            <a:grpSpLocks/>
          </p:cNvGrpSpPr>
          <p:nvPr/>
        </p:nvGrpSpPr>
        <p:grpSpPr bwMode="auto">
          <a:xfrm>
            <a:off x="3160713" y="6135688"/>
            <a:ext cx="2027237" cy="366712"/>
            <a:chOff x="1991" y="3865"/>
            <a:chExt cx="1277" cy="231"/>
          </a:xfrm>
        </p:grpSpPr>
        <p:sp>
          <p:nvSpPr>
            <p:cNvPr id="23614" name="Text Box 279"/>
            <p:cNvSpPr txBox="1">
              <a:spLocks noChangeArrowheads="1"/>
            </p:cNvSpPr>
            <p:nvPr/>
          </p:nvSpPr>
          <p:spPr bwMode="auto">
            <a:xfrm>
              <a:off x="2059" y="3865"/>
              <a:ext cx="12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>
                  <a:solidFill>
                    <a:srgbClr val="F0F0E6"/>
                  </a:solidFill>
                  <a:latin typeface="Adobe Garamond Pro" pitchFamily="18" charset="0"/>
                </a:rPr>
                <a:t>gradient space</a:t>
              </a:r>
            </a:p>
          </p:txBody>
        </p:sp>
        <p:sp>
          <p:nvSpPr>
            <p:cNvPr id="23615" name="AutoShape 283"/>
            <p:cNvSpPr>
              <a:spLocks noChangeArrowheads="1"/>
            </p:cNvSpPr>
            <p:nvPr/>
          </p:nvSpPr>
          <p:spPr bwMode="auto">
            <a:xfrm rot="-5400000">
              <a:off x="1984" y="3942"/>
              <a:ext cx="114" cy="99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342" name="Line 286"/>
          <p:cNvSpPr>
            <a:spLocks noChangeShapeType="1"/>
          </p:cNvSpPr>
          <p:nvPr/>
        </p:nvSpPr>
        <p:spPr bwMode="auto">
          <a:xfrm>
            <a:off x="2271713" y="4205288"/>
            <a:ext cx="5372100" cy="1200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30" name="Oval 274"/>
          <p:cNvSpPr>
            <a:spLocks noChangeArrowheads="1"/>
          </p:cNvSpPr>
          <p:nvPr/>
        </p:nvSpPr>
        <p:spPr bwMode="auto">
          <a:xfrm>
            <a:off x="2225675" y="4159250"/>
            <a:ext cx="100013" cy="100013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43" name="Text Box 287"/>
          <p:cNvSpPr txBox="1">
            <a:spLocks noChangeArrowheads="1"/>
          </p:cNvSpPr>
          <p:nvPr/>
        </p:nvSpPr>
        <p:spPr bwMode="auto">
          <a:xfrm rot="747192">
            <a:off x="3551238" y="4430713"/>
            <a:ext cx="1778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F0F0E6"/>
                </a:solidFill>
                <a:latin typeface="Adobe Garamond Pro" pitchFamily="18" charset="0"/>
              </a:rPr>
              <a:t>plot ID number</a:t>
            </a:r>
          </a:p>
        </p:txBody>
      </p:sp>
      <p:sp>
        <p:nvSpPr>
          <p:cNvPr id="23606" name="Text Box 288"/>
          <p:cNvSpPr txBox="1">
            <a:spLocks noChangeArrowheads="1"/>
          </p:cNvSpPr>
          <p:nvPr/>
        </p:nvSpPr>
        <p:spPr bwMode="auto">
          <a:xfrm>
            <a:off x="6518275" y="2750127"/>
            <a:ext cx="2251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0F0E6"/>
                </a:solidFill>
                <a:latin typeface="Adobe Garamond Pro" pitchFamily="18" charset="0"/>
              </a:rPr>
              <a:t>Environmental Variables</a:t>
            </a:r>
          </a:p>
        </p:txBody>
      </p:sp>
      <p:sp>
        <p:nvSpPr>
          <p:cNvPr id="23607" name="Text Box 293"/>
          <p:cNvSpPr txBox="1">
            <a:spLocks noChangeArrowheads="1"/>
          </p:cNvSpPr>
          <p:nvPr/>
        </p:nvSpPr>
        <p:spPr bwMode="auto">
          <a:xfrm>
            <a:off x="466725" y="311150"/>
            <a:ext cx="64023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E6E9DB"/>
                </a:solidFill>
                <a:latin typeface="Adobe Garamond Pro" pitchFamily="18" charset="0"/>
              </a:rPr>
              <a:t>The Gradient Nearest Neighbor (GNN) Method</a:t>
            </a:r>
          </a:p>
        </p:txBody>
      </p:sp>
      <p:grpSp>
        <p:nvGrpSpPr>
          <p:cNvPr id="45157" name="Group 101"/>
          <p:cNvGrpSpPr>
            <a:grpSpLocks/>
          </p:cNvGrpSpPr>
          <p:nvPr/>
        </p:nvGrpSpPr>
        <p:grpSpPr bwMode="auto">
          <a:xfrm>
            <a:off x="4267200" y="1143000"/>
            <a:ext cx="2057400" cy="609600"/>
            <a:chOff x="2784" y="528"/>
            <a:chExt cx="1296" cy="384"/>
          </a:xfrm>
        </p:grpSpPr>
        <p:sp>
          <p:nvSpPr>
            <p:cNvPr id="23612" name="Rectangle 98"/>
            <p:cNvSpPr>
              <a:spLocks noChangeArrowheads="1"/>
            </p:cNvSpPr>
            <p:nvPr/>
          </p:nvSpPr>
          <p:spPr bwMode="auto">
            <a:xfrm>
              <a:off x="2784" y="528"/>
              <a:ext cx="1296" cy="384"/>
            </a:xfrm>
            <a:prstGeom prst="rect">
              <a:avLst/>
            </a:prstGeom>
            <a:solidFill>
              <a:srgbClr val="F0F0E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13" name="Text Box 99"/>
            <p:cNvSpPr txBox="1">
              <a:spLocks noChangeArrowheads="1"/>
            </p:cNvSpPr>
            <p:nvPr/>
          </p:nvSpPr>
          <p:spPr bwMode="auto">
            <a:xfrm>
              <a:off x="2832" y="554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dobe Garamond Pro" pitchFamily="18" charset="0"/>
                </a:rPr>
                <a:t>Plots X Environment</a:t>
              </a:r>
            </a:p>
          </p:txBody>
        </p:sp>
      </p:grpSp>
      <p:grpSp>
        <p:nvGrpSpPr>
          <p:cNvPr id="45156" name="Group 100"/>
          <p:cNvGrpSpPr>
            <a:grpSpLocks/>
          </p:cNvGrpSpPr>
          <p:nvPr/>
        </p:nvGrpSpPr>
        <p:grpSpPr bwMode="auto">
          <a:xfrm>
            <a:off x="2057400" y="1143000"/>
            <a:ext cx="1752600" cy="609600"/>
            <a:chOff x="1200" y="528"/>
            <a:chExt cx="1104" cy="384"/>
          </a:xfrm>
        </p:grpSpPr>
        <p:sp>
          <p:nvSpPr>
            <p:cNvPr id="23610" name="Rectangle 93"/>
            <p:cNvSpPr>
              <a:spLocks noChangeArrowheads="1"/>
            </p:cNvSpPr>
            <p:nvPr/>
          </p:nvSpPr>
          <p:spPr bwMode="auto">
            <a:xfrm>
              <a:off x="1200" y="528"/>
              <a:ext cx="1104" cy="384"/>
            </a:xfrm>
            <a:prstGeom prst="rect">
              <a:avLst/>
            </a:prstGeom>
            <a:solidFill>
              <a:srgbClr val="F0F0E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11" name="Text Box 94"/>
            <p:cNvSpPr txBox="1">
              <a:spLocks noChangeArrowheads="1"/>
            </p:cNvSpPr>
            <p:nvPr/>
          </p:nvSpPr>
          <p:spPr bwMode="auto">
            <a:xfrm>
              <a:off x="1258" y="569"/>
              <a:ext cx="10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dobe Garamond Pro" pitchFamily="18" charset="0"/>
                </a:rPr>
                <a:t>Plots X “Species”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56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525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05954 -0.438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4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45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45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2.07495E-6 L -0.42397 0.11728 " pathEditMode="relative" ptsTypes="AA">
                                      <p:cBhvr>
                                        <p:cTn id="111" dur="2000" fill="hold"/>
                                        <p:tgtEl>
                                          <p:spTgt spid="45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046 L -0.52362 -0.05921 " pathEditMode="relative" ptsTypes="AA">
                                      <p:cBhvr>
                                        <p:cTn id="113" dur="2000" fill="hold"/>
                                        <p:tgtEl>
                                          <p:spTgt spid="45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4.1499E-6 L -0.47605 0.18667 " pathEditMode="relative" ptsTypes="AA">
                                      <p:cBhvr>
                                        <p:cTn id="115" dur="2000" fill="hold"/>
                                        <p:tgtEl>
                                          <p:spTgt spid="45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92 L -0.59167 -0.02568 " pathEditMode="relative" ptsTypes="AA">
                                      <p:cBhvr>
                                        <p:cTn id="117" dur="2000" fill="hold"/>
                                        <p:tgtEl>
                                          <p:spTgt spid="45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3.39579E-6 L -0.46806 -0.15984 " pathEditMode="relative" ptsTypes="AA">
                                      <p:cBhvr>
                                        <p:cTn id="119" dur="2000" fill="hold"/>
                                        <p:tgtEl>
                                          <p:spTgt spid="45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8.11242E-6 L -0.53994 -0.22391 " pathEditMode="relative" ptsTypes="AA">
                                      <p:cBhvr>
                                        <p:cTn id="121" dur="2000" fill="hold"/>
                                        <p:tgtEl>
                                          <p:spTgt spid="45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07495E-6 L -0.63611 0.34119 " pathEditMode="relative" ptsTypes="AA">
                                      <p:cBhvr>
                                        <p:cTn id="123" dur="2000" fill="hold"/>
                                        <p:tgtEl>
                                          <p:spTgt spid="45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64168E-6 L -0.59201 -0.00532 " pathEditMode="relative" ptsTypes="AA">
                                      <p:cBhvr>
                                        <p:cTn id="125" dur="2000" fill="hold"/>
                                        <p:tgtEl>
                                          <p:spTgt spid="45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1499E-6 L -0.63611 0.11728 " pathEditMode="relative" ptsTypes="AA">
                                      <p:cBhvr>
                                        <p:cTn id="127" dur="2000" fill="hold"/>
                                        <p:tgtEl>
                                          <p:spTgt spid="45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28337E-6 L -0.50399 -0.19732 " pathEditMode="relative" ptsTypes="AA">
                                      <p:cBhvr>
                                        <p:cTn id="129" dur="2000" fill="hold"/>
                                        <p:tgtEl>
                                          <p:spTgt spid="45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9579E-6 L -0.61614 -0.2718 " pathEditMode="relative" ptsTypes="AA">
                                      <p:cBhvr>
                                        <p:cTn id="131" dur="2000" fill="hold"/>
                                        <p:tgtEl>
                                          <p:spTgt spid="45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8.11242E-6 L -0.60399 -0.05852 " pathEditMode="relative" ptsTypes="AA">
                                      <p:cBhvr>
                                        <p:cTn id="133" dur="2000" fill="hold"/>
                                        <p:tgtEl>
                                          <p:spTgt spid="45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07495E-6 L -0.7 0.13324 " pathEditMode="relative" ptsTypes="AA">
                                      <p:cBhvr>
                                        <p:cTn id="135" dur="2000" fill="hold"/>
                                        <p:tgtEl>
                                          <p:spTgt spid="45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64168E-6 L -0.71198 0.00532 " pathEditMode="relative" ptsTypes="AA">
                                      <p:cBhvr>
                                        <p:cTn id="137" dur="2000" fill="hold"/>
                                        <p:tgtEl>
                                          <p:spTgt spid="45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1499E-6 L -0.67205 0.07471 " pathEditMode="relative" ptsTypes="AA">
                                      <p:cBhvr>
                                        <p:cTn id="139" dur="2000" fill="hold"/>
                                        <p:tgtEl>
                                          <p:spTgt spid="45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2 L -0.52448 0.09692 " pathEditMode="relative" ptsTypes="AA">
                                      <p:cBhvr>
                                        <p:cTn id="141" dur="2000" fill="hold"/>
                                        <p:tgtEl>
                                          <p:spTgt spid="45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9579E-6 L -0.58004 -0.0532 " pathEditMode="relative" ptsTypes="AA">
                                      <p:cBhvr>
                                        <p:cTn id="143" dur="2000" fill="hold"/>
                                        <p:tgtEl>
                                          <p:spTgt spid="45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8.11242E-6 L -0.57205 -0.06939 " pathEditMode="relative" ptsTypes="AA">
                                      <p:cBhvr>
                                        <p:cTn id="145" dur="2000" fill="hold"/>
                                        <p:tgtEl>
                                          <p:spTgt spid="45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2.07495E-6 L -0.70001 0.26648 " pathEditMode="relative" ptsTypes="AA">
                                      <p:cBhvr>
                                        <p:cTn id="147" dur="2000" fill="hold"/>
                                        <p:tgtEl>
                                          <p:spTgt spid="45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2.26232E-6 L -0.79202 0.03192 " pathEditMode="relative" ptsTypes="AA">
                                      <p:cBhvr>
                                        <p:cTn id="149" dur="2000" fill="hold"/>
                                        <p:tgtEl>
                                          <p:spTgt spid="45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4.1499E-6 L -0.60001 0.09068 " pathEditMode="relative" ptsTypes="AA">
                                      <p:cBhvr>
                                        <p:cTn id="151" dur="2000" fill="hold"/>
                                        <p:tgtEl>
                                          <p:spTgt spid="45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5.28337E-6 L -0.67605 -0.01597 " pathEditMode="relative" ptsTypes="AA">
                                      <p:cBhvr>
                                        <p:cTn id="153" dur="2000" fill="hold"/>
                                        <p:tgtEl>
                                          <p:spTgt spid="45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3.39579E-6 L -0.66806 -0.01596 " pathEditMode="relative" ptsTypes="AA">
                                      <p:cBhvr>
                                        <p:cTn id="155" dur="2000" fill="hold"/>
                                        <p:tgtEl>
                                          <p:spTgt spid="45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8.11242E-6 L -0.66007 -0.325 " pathEditMode="relative" ptsTypes="AA">
                                      <p:cBhvr>
                                        <p:cTn id="157" dur="2000" fill="hold"/>
                                        <p:tgtEl>
                                          <p:spTgt spid="45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07495E-6 L -0.77587 0.18667 " pathEditMode="relative" ptsTypes="AA">
                                      <p:cBhvr>
                                        <p:cTn id="159" dur="2000" fill="hold"/>
                                        <p:tgtEl>
                                          <p:spTgt spid="45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2.64168E-6 L -0.72395 0.08513 " pathEditMode="relative" ptsTypes="AA">
                                      <p:cBhvr>
                                        <p:cTn id="161" dur="2000" fill="hold"/>
                                        <p:tgtEl>
                                          <p:spTgt spid="45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4.1499E-6 L -0.68801 -0.06917 " pathEditMode="relative" ptsTypes="AA">
                                      <p:cBhvr>
                                        <p:cTn id="163" dur="2000" fill="hold"/>
                                        <p:tgtEl>
                                          <p:spTgt spid="45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1337E-6 L -0.73194 -0.149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7" y="-7472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9579E-6 L -0.68785 -0.09045 " pathEditMode="relative" ptsTypes="AA">
                                      <p:cBhvr>
                                        <p:cTn id="167" dur="2000" fill="hold"/>
                                        <p:tgtEl>
                                          <p:spTgt spid="45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8.11242E-6 L -0.74791 -0.25052 " pathEditMode="relative" ptsTypes="AA">
                                      <p:cBhvr>
                                        <p:cTn id="169" dur="2000" fill="hold"/>
                                        <p:tgtEl>
                                          <p:spTgt spid="45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2222E-6 -1.85185E-6 L -0.6198 -0.1638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45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90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45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45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" grpId="0" animBg="1"/>
      <p:bldP spid="45159" grpId="0" animBg="1"/>
      <p:bldP spid="45212" grpId="0" animBg="1"/>
      <p:bldP spid="45213" grpId="0" animBg="1"/>
      <p:bldP spid="45293" grpId="0" animBg="1"/>
      <p:bldP spid="45293" grpId="1" animBg="1"/>
      <p:bldP spid="45294" grpId="0" animBg="1"/>
      <p:bldP spid="45294" grpId="1" animBg="1"/>
      <p:bldP spid="45295" grpId="0" animBg="1"/>
      <p:bldP spid="45295" grpId="1" animBg="1"/>
      <p:bldP spid="45296" grpId="0" animBg="1"/>
      <p:bldP spid="45296" grpId="1" animBg="1"/>
      <p:bldP spid="45297" grpId="0" animBg="1"/>
      <p:bldP spid="45297" grpId="1" animBg="1"/>
      <p:bldP spid="45298" grpId="0" animBg="1"/>
      <p:bldP spid="45298" grpId="1" animBg="1"/>
      <p:bldP spid="45300" grpId="0" animBg="1"/>
      <p:bldP spid="45300" grpId="1" animBg="1"/>
      <p:bldP spid="45301" grpId="0" animBg="1"/>
      <p:bldP spid="45301" grpId="1" animBg="1"/>
      <p:bldP spid="45302" grpId="0" animBg="1"/>
      <p:bldP spid="45302" grpId="1" animBg="1"/>
      <p:bldP spid="45303" grpId="0" animBg="1"/>
      <p:bldP spid="45303" grpId="1" animBg="1"/>
      <p:bldP spid="45304" grpId="0" animBg="1"/>
      <p:bldP spid="45304" grpId="1" animBg="1"/>
      <p:bldP spid="45305" grpId="0" animBg="1"/>
      <p:bldP spid="45305" grpId="1" animBg="1"/>
      <p:bldP spid="45307" grpId="0" animBg="1"/>
      <p:bldP spid="45307" grpId="1" animBg="1"/>
      <p:bldP spid="45308" grpId="0" animBg="1"/>
      <p:bldP spid="45308" grpId="1" animBg="1"/>
      <p:bldP spid="45309" grpId="0" animBg="1"/>
      <p:bldP spid="45309" grpId="1" animBg="1"/>
      <p:bldP spid="45310" grpId="0" animBg="1"/>
      <p:bldP spid="45310" grpId="1" animBg="1"/>
      <p:bldP spid="45311" grpId="0" animBg="1"/>
      <p:bldP spid="45311" grpId="1" animBg="1"/>
      <p:bldP spid="45312" grpId="0" animBg="1"/>
      <p:bldP spid="45312" grpId="1" animBg="1"/>
      <p:bldP spid="45314" grpId="0" animBg="1"/>
      <p:bldP spid="45314" grpId="1" animBg="1"/>
      <p:bldP spid="45315" grpId="0" animBg="1"/>
      <p:bldP spid="45315" grpId="1" animBg="1"/>
      <p:bldP spid="45316" grpId="0" animBg="1"/>
      <p:bldP spid="45316" grpId="1" animBg="1"/>
      <p:bldP spid="45317" grpId="0" animBg="1"/>
      <p:bldP spid="45317" grpId="1" animBg="1"/>
      <p:bldP spid="45318" grpId="0" animBg="1"/>
      <p:bldP spid="45318" grpId="1" animBg="1"/>
      <p:bldP spid="45319" grpId="0" animBg="1"/>
      <p:bldP spid="45319" grpId="1" animBg="1"/>
      <p:bldP spid="45321" grpId="0" animBg="1"/>
      <p:bldP spid="45321" grpId="1" animBg="1"/>
      <p:bldP spid="45322" grpId="0" animBg="1"/>
      <p:bldP spid="45322" grpId="1" animBg="1"/>
      <p:bldP spid="45323" grpId="0" animBg="1"/>
      <p:bldP spid="45323" grpId="1" animBg="1"/>
      <p:bldP spid="45324" grpId="0" animBg="1"/>
      <p:bldP spid="45324" grpId="1" animBg="1"/>
      <p:bldP spid="45325" grpId="0" animBg="1"/>
      <p:bldP spid="45325" grpId="1" animBg="1"/>
      <p:bldP spid="45326" grpId="0" animBg="1"/>
      <p:bldP spid="45326" grpId="1" animBg="1"/>
      <p:bldP spid="45327" grpId="0" animBg="1"/>
      <p:bldP spid="45328" grpId="0" animBg="1"/>
      <p:bldP spid="45328" grpId="1" animBg="1"/>
      <p:bldP spid="45331" grpId="0" animBg="1"/>
      <p:bldP spid="45332" grpId="0" animBg="1"/>
      <p:bldP spid="45342" grpId="0" animBg="1"/>
      <p:bldP spid="45330" grpId="0" animBg="1"/>
      <p:bldP spid="453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Canonical Correspondence Analysis?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182812"/>
            <a:ext cx="8686800" cy="4141787"/>
          </a:xfrm>
        </p:spPr>
        <p:txBody>
          <a:bodyPr/>
          <a:lstStyle/>
          <a:p>
            <a:pPr eaLnBrk="1" hangingPunct="1"/>
            <a:r>
              <a:rPr lang="en-US" sz="2200" dirty="0" smtClean="0"/>
              <a:t>Interest in species composition</a:t>
            </a:r>
          </a:p>
          <a:p>
            <a:pPr eaLnBrk="1" hangingPunct="1"/>
            <a:r>
              <a:rPr lang="en-US" sz="2200" dirty="0" smtClean="0"/>
              <a:t>Grounded in ecological theory, widely used by ecologists</a:t>
            </a:r>
          </a:p>
          <a:p>
            <a:pPr eaLnBrk="1" hangingPunct="1"/>
            <a:r>
              <a:rPr lang="en-US" sz="2200" dirty="0" smtClean="0"/>
              <a:t>A way to quantify relations between two multivariate matrices:</a:t>
            </a:r>
          </a:p>
          <a:p>
            <a:pPr lvl="1" eaLnBrk="1" hangingPunct="1"/>
            <a:r>
              <a:rPr lang="en-US" sz="2200" dirty="0" smtClean="0"/>
              <a:t>spatial predictors (explanatory variables)</a:t>
            </a:r>
          </a:p>
          <a:p>
            <a:pPr lvl="1" eaLnBrk="1" hangingPunct="1"/>
            <a:r>
              <a:rPr lang="en-US" sz="2200" dirty="0" smtClean="0"/>
              <a:t>species abundances (response variables)</a:t>
            </a:r>
          </a:p>
          <a:p>
            <a:pPr marL="457200" lvl="1" indent="0" eaLnBrk="1" hangingPunct="1">
              <a:buNone/>
            </a:pPr>
            <a:endParaRPr lang="en-US" sz="2200" dirty="0" smtClean="0"/>
          </a:p>
          <a:p>
            <a:pPr eaLnBrk="1" hangingPunct="1"/>
            <a:r>
              <a:rPr lang="en-US" sz="2200" dirty="0" smtClean="0"/>
              <a:t>Robust to many challenges of ecological community data:</a:t>
            </a:r>
          </a:p>
          <a:p>
            <a:pPr lvl="1" eaLnBrk="1" hangingPunct="1"/>
            <a:r>
              <a:rPr lang="en-US" sz="2200" dirty="0" smtClean="0"/>
              <a:t>non-linear responses of species along environment gradients</a:t>
            </a:r>
          </a:p>
          <a:p>
            <a:pPr lvl="1" eaLnBrk="1" hangingPunct="1"/>
            <a:r>
              <a:rPr lang="en-US" sz="2200" dirty="0" smtClean="0"/>
              <a:t>sparse data matrices (species on plots)</a:t>
            </a:r>
          </a:p>
          <a:p>
            <a:pPr lvl="1" eaLnBrk="1" hangingPunct="1"/>
            <a:r>
              <a:rPr lang="en-US" sz="2200" dirty="0" smtClean="0"/>
              <a:t>Multi-</a:t>
            </a:r>
            <a:r>
              <a:rPr lang="en-US" sz="2200" dirty="0" err="1" smtClean="0"/>
              <a:t>collinearity</a:t>
            </a:r>
            <a:endParaRPr lang="en-US" sz="22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453981" y="3596338"/>
            <a:ext cx="2178050" cy="944562"/>
            <a:chOff x="6334125" y="3973513"/>
            <a:chExt cx="2178050" cy="944562"/>
          </a:xfrm>
        </p:grpSpPr>
        <p:sp>
          <p:nvSpPr>
            <p:cNvPr id="59397" name="Freeform 6"/>
            <p:cNvSpPr>
              <a:spLocks/>
            </p:cNvSpPr>
            <p:nvPr/>
          </p:nvSpPr>
          <p:spPr bwMode="auto">
            <a:xfrm>
              <a:off x="6986588" y="3973513"/>
              <a:ext cx="1452562" cy="944562"/>
            </a:xfrm>
            <a:custGeom>
              <a:avLst/>
              <a:gdLst>
                <a:gd name="T0" fmla="*/ 0 w 960"/>
                <a:gd name="T1" fmla="*/ 944562 h 688"/>
                <a:gd name="T2" fmla="*/ 290512 w 960"/>
                <a:gd name="T3" fmla="*/ 746863 h 688"/>
                <a:gd name="T4" fmla="*/ 508397 w 960"/>
                <a:gd name="T5" fmla="*/ 153766 h 688"/>
                <a:gd name="T6" fmla="*/ 726281 w 960"/>
                <a:gd name="T7" fmla="*/ 87866 h 688"/>
                <a:gd name="T8" fmla="*/ 1016793 w 960"/>
                <a:gd name="T9" fmla="*/ 680963 h 688"/>
                <a:gd name="T10" fmla="*/ 1234678 w 960"/>
                <a:gd name="T11" fmla="*/ 878662 h 688"/>
                <a:gd name="T12" fmla="*/ 1452562 w 960"/>
                <a:gd name="T13" fmla="*/ 944562 h 6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0" h="688">
                  <a:moveTo>
                    <a:pt x="0" y="688"/>
                  </a:moveTo>
                  <a:cubicBezTo>
                    <a:pt x="68" y="664"/>
                    <a:pt x="136" y="640"/>
                    <a:pt x="192" y="544"/>
                  </a:cubicBezTo>
                  <a:cubicBezTo>
                    <a:pt x="248" y="448"/>
                    <a:pt x="288" y="192"/>
                    <a:pt x="336" y="112"/>
                  </a:cubicBezTo>
                  <a:cubicBezTo>
                    <a:pt x="384" y="32"/>
                    <a:pt x="424" y="0"/>
                    <a:pt x="480" y="64"/>
                  </a:cubicBezTo>
                  <a:cubicBezTo>
                    <a:pt x="536" y="128"/>
                    <a:pt x="616" y="400"/>
                    <a:pt x="672" y="496"/>
                  </a:cubicBezTo>
                  <a:cubicBezTo>
                    <a:pt x="728" y="592"/>
                    <a:pt x="768" y="608"/>
                    <a:pt x="816" y="640"/>
                  </a:cubicBezTo>
                  <a:cubicBezTo>
                    <a:pt x="864" y="672"/>
                    <a:pt x="912" y="680"/>
                    <a:pt x="960" y="688"/>
                  </a:cubicBezTo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334125" y="4325938"/>
              <a:ext cx="2178050" cy="592137"/>
              <a:chOff x="6334125" y="4325938"/>
              <a:chExt cx="2178050" cy="592137"/>
            </a:xfrm>
          </p:grpSpPr>
          <p:sp>
            <p:nvSpPr>
              <p:cNvPr id="59396" name="Freeform 5"/>
              <p:cNvSpPr>
                <a:spLocks/>
              </p:cNvSpPr>
              <p:nvPr/>
            </p:nvSpPr>
            <p:spPr bwMode="auto">
              <a:xfrm>
                <a:off x="6334125" y="4325938"/>
                <a:ext cx="1089025" cy="592137"/>
              </a:xfrm>
              <a:custGeom>
                <a:avLst/>
                <a:gdLst>
                  <a:gd name="T0" fmla="*/ 0 w 720"/>
                  <a:gd name="T1" fmla="*/ 592137 h 432"/>
                  <a:gd name="T2" fmla="*/ 290407 w 720"/>
                  <a:gd name="T3" fmla="*/ 394758 h 432"/>
                  <a:gd name="T4" fmla="*/ 435610 w 720"/>
                  <a:gd name="T5" fmla="*/ 131586 h 432"/>
                  <a:gd name="T6" fmla="*/ 580813 w 720"/>
                  <a:gd name="T7" fmla="*/ 0 h 432"/>
                  <a:gd name="T8" fmla="*/ 726017 w 720"/>
                  <a:gd name="T9" fmla="*/ 131586 h 432"/>
                  <a:gd name="T10" fmla="*/ 798618 w 720"/>
                  <a:gd name="T11" fmla="*/ 394758 h 432"/>
                  <a:gd name="T12" fmla="*/ 943822 w 720"/>
                  <a:gd name="T13" fmla="*/ 460551 h 432"/>
                  <a:gd name="T14" fmla="*/ 1089025 w 720"/>
                  <a:gd name="T15" fmla="*/ 592137 h 4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0" h="432">
                    <a:moveTo>
                      <a:pt x="0" y="432"/>
                    </a:moveTo>
                    <a:cubicBezTo>
                      <a:pt x="72" y="388"/>
                      <a:pt x="144" y="344"/>
                      <a:pt x="192" y="288"/>
                    </a:cubicBezTo>
                    <a:cubicBezTo>
                      <a:pt x="240" y="232"/>
                      <a:pt x="256" y="144"/>
                      <a:pt x="288" y="96"/>
                    </a:cubicBezTo>
                    <a:cubicBezTo>
                      <a:pt x="320" y="48"/>
                      <a:pt x="352" y="0"/>
                      <a:pt x="384" y="0"/>
                    </a:cubicBezTo>
                    <a:cubicBezTo>
                      <a:pt x="416" y="0"/>
                      <a:pt x="456" y="48"/>
                      <a:pt x="480" y="96"/>
                    </a:cubicBezTo>
                    <a:cubicBezTo>
                      <a:pt x="504" y="144"/>
                      <a:pt x="504" y="248"/>
                      <a:pt x="528" y="288"/>
                    </a:cubicBezTo>
                    <a:cubicBezTo>
                      <a:pt x="552" y="328"/>
                      <a:pt x="592" y="312"/>
                      <a:pt x="624" y="336"/>
                    </a:cubicBezTo>
                    <a:cubicBezTo>
                      <a:pt x="656" y="360"/>
                      <a:pt x="688" y="396"/>
                      <a:pt x="720" y="432"/>
                    </a:cubicBezTo>
                  </a:path>
                </a:pathLst>
              </a:custGeom>
              <a:noFill/>
              <a:ln w="28575" cmpd="sng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398" name="Freeform 7"/>
              <p:cNvSpPr>
                <a:spLocks/>
              </p:cNvSpPr>
              <p:nvPr/>
            </p:nvSpPr>
            <p:spPr bwMode="auto">
              <a:xfrm>
                <a:off x="7785100" y="4721225"/>
                <a:ext cx="727075" cy="196850"/>
              </a:xfrm>
              <a:custGeom>
                <a:avLst/>
                <a:gdLst>
                  <a:gd name="T0" fmla="*/ 0 w 480"/>
                  <a:gd name="T1" fmla="*/ 196850 h 144"/>
                  <a:gd name="T2" fmla="*/ 290830 w 480"/>
                  <a:gd name="T3" fmla="*/ 0 h 144"/>
                  <a:gd name="T4" fmla="*/ 727075 w 480"/>
                  <a:gd name="T5" fmla="*/ 196850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0" h="144">
                    <a:moveTo>
                      <a:pt x="0" y="144"/>
                    </a:moveTo>
                    <a:cubicBezTo>
                      <a:pt x="56" y="72"/>
                      <a:pt x="112" y="0"/>
                      <a:pt x="192" y="0"/>
                    </a:cubicBezTo>
                    <a:cubicBezTo>
                      <a:pt x="272" y="0"/>
                      <a:pt x="376" y="72"/>
                      <a:pt x="480" y="144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399" name="Freeform 8"/>
              <p:cNvSpPr>
                <a:spLocks/>
              </p:cNvSpPr>
              <p:nvPr/>
            </p:nvSpPr>
            <p:spPr bwMode="auto">
              <a:xfrm>
                <a:off x="6769100" y="4654550"/>
                <a:ext cx="1306513" cy="263525"/>
              </a:xfrm>
              <a:custGeom>
                <a:avLst/>
                <a:gdLst>
                  <a:gd name="T0" fmla="*/ 0 w 864"/>
                  <a:gd name="T1" fmla="*/ 263525 h 192"/>
                  <a:gd name="T2" fmla="*/ 435504 w 864"/>
                  <a:gd name="T3" fmla="*/ 0 h 192"/>
                  <a:gd name="T4" fmla="*/ 1306513 w 864"/>
                  <a:gd name="T5" fmla="*/ 263525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4" h="192">
                    <a:moveTo>
                      <a:pt x="0" y="192"/>
                    </a:moveTo>
                    <a:cubicBezTo>
                      <a:pt x="72" y="96"/>
                      <a:pt x="144" y="0"/>
                      <a:pt x="288" y="0"/>
                    </a:cubicBezTo>
                    <a:cubicBezTo>
                      <a:pt x="432" y="0"/>
                      <a:pt x="648" y="96"/>
                      <a:pt x="864" y="192"/>
                    </a:cubicBezTo>
                  </a:path>
                </a:pathLst>
              </a:custGeom>
              <a:noFill/>
              <a:ln w="28575" cmpd="sng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9400" name="Rectangle 4"/>
          <p:cNvSpPr>
            <a:spLocks noChangeArrowheads="1"/>
          </p:cNvSpPr>
          <p:nvPr/>
        </p:nvSpPr>
        <p:spPr bwMode="auto">
          <a:xfrm>
            <a:off x="6346825" y="3490841"/>
            <a:ext cx="2393950" cy="11555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81000"/>
            <a:ext cx="6553200" cy="1524000"/>
          </a:xfrm>
        </p:spPr>
        <p:txBody>
          <a:bodyPr/>
          <a:lstStyle/>
          <a:p>
            <a:pPr defTabSz="819150" eaLnBrk="1" hangingPunct="1"/>
            <a:r>
              <a:rPr lang="en-US" sz="3600" dirty="0" smtClean="0"/>
              <a:t>Using nearest neighbors for species/community mapping</a:t>
            </a:r>
          </a:p>
        </p:txBody>
      </p:sp>
      <p:sp>
        <p:nvSpPr>
          <p:cNvPr id="8642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229600" cy="3581400"/>
          </a:xfrm>
        </p:spPr>
        <p:txBody>
          <a:bodyPr/>
          <a:lstStyle/>
          <a:p>
            <a:pPr marL="307538" indent="-307538" defTabSz="820103" eaLnBrk="1" hangingPunct="1"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E58419"/>
                </a:solidFill>
              </a:rPr>
              <a:t>Advantages:</a:t>
            </a:r>
          </a:p>
          <a:p>
            <a:pPr marL="307538" indent="-307538" defTabSz="820103" eaLnBrk="1" hangingPunct="1">
              <a:defRPr/>
            </a:pPr>
            <a:r>
              <a:rPr lang="en-US" sz="2400" dirty="0"/>
              <a:t>Non-parametric, flexible modeling framework</a:t>
            </a:r>
          </a:p>
          <a:p>
            <a:pPr marL="307538" indent="-307538" defTabSz="820103" eaLnBrk="1" hangingPunct="1">
              <a:defRPr/>
            </a:pPr>
            <a:r>
              <a:rPr lang="en-US" sz="2400" dirty="0"/>
              <a:t>Useful for many species, plant communities</a:t>
            </a:r>
          </a:p>
          <a:p>
            <a:pPr marL="707307" lvl="1" indent="-307538" defTabSz="820103" eaLnBrk="1" hangingPunct="1">
              <a:defRPr/>
            </a:pPr>
            <a:r>
              <a:rPr lang="en-US" sz="2200" dirty="0"/>
              <a:t>Maintains covariance structure (species </a:t>
            </a:r>
            <a:r>
              <a:rPr lang="en-US" sz="2200" dirty="0" smtClean="0"/>
              <a:t>assemblages) for k=1 imputations</a:t>
            </a:r>
            <a:endParaRPr lang="en-US" sz="2200" dirty="0"/>
          </a:p>
          <a:p>
            <a:pPr marL="707307" lvl="1" indent="-307538" defTabSz="820103" eaLnBrk="1" hangingPunct="1">
              <a:defRPr/>
            </a:pPr>
            <a:r>
              <a:rPr lang="en-US" sz="2200" dirty="0"/>
              <a:t>Flexibility for post-mapping classification, analysis, modeling</a:t>
            </a:r>
          </a:p>
          <a:p>
            <a:pPr eaLnBrk="1" hangingPunct="1">
              <a:defRPr/>
            </a:pPr>
            <a:r>
              <a:rPr lang="en-US" sz="2400" dirty="0"/>
              <a:t>Information on ecological gradients</a:t>
            </a:r>
          </a:p>
          <a:p>
            <a:pPr marL="307538" indent="-307538" defTabSz="820103" eaLnBrk="1" hangingPunct="1"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E58419"/>
                </a:solidFill>
              </a:rPr>
              <a:t>Limitations:</a:t>
            </a:r>
          </a:p>
          <a:p>
            <a:pPr marL="307538" indent="-307538" defTabSz="820103" eaLnBrk="1" hangingPunct="1">
              <a:defRPr/>
            </a:pPr>
            <a:r>
              <a:rPr lang="en-US" sz="2400" dirty="0"/>
              <a:t>Fitting all species simultaneously =&gt; less accurate for some </a:t>
            </a:r>
            <a:r>
              <a:rPr lang="en-US" sz="2400" dirty="0" smtClean="0"/>
              <a:t>individual species especially less common species</a:t>
            </a:r>
          </a:p>
          <a:p>
            <a:pPr marL="0" indent="0" defTabSz="820103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E58419"/>
              </a:solidFill>
            </a:endParaRPr>
          </a:p>
          <a:p>
            <a:pPr marL="0" indent="0" defTabSz="820103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E58419"/>
              </a:solidFill>
            </a:endParaRPr>
          </a:p>
          <a:p>
            <a:pPr marL="0" indent="0" defTabSz="820103" eaLnBrk="1" hangingPunct="1">
              <a:buFont typeface="Wingdings" pitchFamily="2" charset="2"/>
              <a:buNone/>
              <a:defRPr/>
            </a:pPr>
            <a:endParaRPr lang="en-US" sz="2400" b="1" dirty="0">
              <a:solidFill>
                <a:srgbClr val="E58419"/>
              </a:solidFill>
            </a:endParaRPr>
          </a:p>
          <a:p>
            <a:pPr marL="0" indent="0" defTabSz="820103"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E58419"/>
                </a:solidFill>
              </a:rPr>
              <a:t>Future:</a:t>
            </a:r>
          </a:p>
          <a:p>
            <a:pPr marL="307538" indent="-307538" defTabSz="820103" eaLnBrk="1" hangingPunct="1">
              <a:defRPr/>
            </a:pPr>
            <a:r>
              <a:rPr lang="en-US" sz="2200" dirty="0" smtClean="0"/>
              <a:t>Using random forests in NN context for community mapping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5392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1150" y="673101"/>
            <a:ext cx="3597275" cy="5461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Plot Inventories in </a:t>
            </a:r>
            <a:r>
              <a:rPr lang="en-US" sz="2800" dirty="0" smtClean="0"/>
              <a:t>1984-2012 GNN</a:t>
            </a:r>
            <a:br>
              <a:rPr lang="en-US" sz="2800" dirty="0" smtClean="0"/>
            </a:br>
            <a:r>
              <a:rPr lang="en-US" sz="2800" dirty="0" smtClean="0"/>
              <a:t>Imputations</a:t>
            </a:r>
            <a:endParaRPr lang="en-US" sz="2800" dirty="0" smtClean="0"/>
          </a:p>
        </p:txBody>
      </p:sp>
      <p:pic>
        <p:nvPicPr>
          <p:cNvPr id="21507" name="Picture 5" descr="pl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312738"/>
            <a:ext cx="5029200" cy="617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8844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071238"/>
              </p:ext>
            </p:extLst>
          </p:nvPr>
        </p:nvGraphicFramePr>
        <p:xfrm>
          <a:off x="5524500" y="1912938"/>
          <a:ext cx="3276600" cy="3292887"/>
        </p:xfrm>
        <a:graphic>
          <a:graphicData uri="http://schemas.openxmlformats.org/drawingml/2006/table">
            <a:tbl>
              <a:tblPr/>
              <a:tblGrid>
                <a:gridCol w="2352675"/>
                <a:gridCol w="923925"/>
              </a:tblGrid>
              <a:tr h="341785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Source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No.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95651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 Forest Inventory and Analysis </a:t>
                      </a:r>
                      <a:b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</a:b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periodic inventories (nonfederal)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4,688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51903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Bureau of Land Management (BLM)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1,695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51903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Current Vegetation Survey </a:t>
                      </a:r>
                      <a:b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</a:b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(National Forest)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21,205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95651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Forest Inventory and Analysis annual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inventories (All Lands)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Garamond Pro" pitchFamily="18" charset="0"/>
                      </a:endParaRP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Garamond Pro" pitchFamily="18" charset="0"/>
                      </a:endParaRPr>
                    </a:p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16,742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Garamond Pro" pitchFamily="18" charset="0"/>
                      </a:endParaRP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emma_design_template">
  <a:themeElements>
    <a:clrScheme name="1_lemma_desig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lemma_design_template">
      <a:majorFont>
        <a:latin typeface="Adobe Garamond Pro"/>
        <a:ea typeface=""/>
        <a:cs typeface=""/>
      </a:majorFont>
      <a:minorFont>
        <a:latin typeface="Adobe Garamon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lemma_desig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mma_desig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mma_desig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mma_desig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mma_desig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mma_desig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dobe Garamond Pro"/>
        <a:ea typeface=""/>
        <a:cs typeface=""/>
      </a:majorFont>
      <a:minorFont>
        <a:latin typeface="Adobe Garamon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</TotalTime>
  <Words>3244</Words>
  <Application>Microsoft Office PowerPoint</Application>
  <PresentationFormat>On-screen Show (4:3)</PresentationFormat>
  <Paragraphs>1382</Paragraphs>
  <Slides>45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ＭＳ Ｐゴシック</vt:lpstr>
      <vt:lpstr>Adobe Garamond Pro</vt:lpstr>
      <vt:lpstr>Arial</vt:lpstr>
      <vt:lpstr>Calibri</vt:lpstr>
      <vt:lpstr>Monotype Sorts</vt:lpstr>
      <vt:lpstr>Tahoma</vt:lpstr>
      <vt:lpstr>Times New Roman</vt:lpstr>
      <vt:lpstr>Wingdings</vt:lpstr>
      <vt:lpstr>1_lemma_design_template</vt:lpstr>
      <vt:lpstr>Custom Design</vt:lpstr>
      <vt:lpstr>Gradient Nearest Neighbor methods for regional-scale forest vegetation mapping in the Pacific Northwest</vt:lpstr>
      <vt:lpstr>What is Nearest Neighbors Forest Vegetation Mapping?</vt:lpstr>
      <vt:lpstr>Setting for Forest Mapping using Nearest Neighbors</vt:lpstr>
      <vt:lpstr>Setting for Forest Mapping using Nearest Neighbors</vt:lpstr>
      <vt:lpstr>Simple Imputation Example</vt:lpstr>
      <vt:lpstr>PowerPoint Presentation</vt:lpstr>
      <vt:lpstr>Why Canonical Correspondence Analysis?</vt:lpstr>
      <vt:lpstr>Using nearest neighbors for species/community mapping</vt:lpstr>
      <vt:lpstr>Plot Inventories in 1984-2012 GNN Imputations</vt:lpstr>
      <vt:lpstr>FIA Plot Designs</vt:lpstr>
      <vt:lpstr>Region 6 CVS Plot Design</vt:lpstr>
      <vt:lpstr>Explanatory variables in GNN</vt:lpstr>
      <vt:lpstr>Species Gradients (Linked to Environment)</vt:lpstr>
      <vt:lpstr>Inventory Plot Tree Species Moisture-Temperature Relationships</vt:lpstr>
      <vt:lpstr>Ecology Plot Tree Species  Moisture-Temperature Relationships</vt:lpstr>
      <vt:lpstr>Dominant gradients in forest composition and structure in Oregon and Northern California Cascades (axis scores from CCA)</vt:lpstr>
      <vt:lpstr>Dominant gradients associated with explanatory variables for species abundance in Western Oregon</vt:lpstr>
      <vt:lpstr>Predicted presence of five tree species</vt:lpstr>
      <vt:lpstr>Predicted presence of Tsuga mertensiana</vt:lpstr>
      <vt:lpstr>How do you get  consistent PVT estimates out of existing Species Composition Info?</vt:lpstr>
      <vt:lpstr>Tree Species Order of Precedence  for Vegetation Zone Classification </vt:lpstr>
      <vt:lpstr>Diagnostics for selected tree species predicted  Presence/Absence from GNN Imputation</vt:lpstr>
      <vt:lpstr>Landsat Detection of Trends in Disturbance and Recovery (LandTrendr)*</vt:lpstr>
      <vt:lpstr>Matching plots to LandTrendr imagery for GNN modeling</vt:lpstr>
      <vt:lpstr>How do you get consistent Subseries PVT estimates out of existing Species Composition Info?</vt:lpstr>
      <vt:lpstr>Diagnostics for selected shrub species predicted Presence/Absence from GNN Imputation.</vt:lpstr>
      <vt:lpstr>PowerPoint Presentation</vt:lpstr>
      <vt:lpstr>Key Components for Success</vt:lpstr>
      <vt:lpstr>Tree Dominated  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Vegzone (Series Level) Validation</vt:lpstr>
      <vt:lpstr>Questions?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L Simpson</dc:creator>
  <cp:lastModifiedBy>Simpson, Michael L -FS</cp:lastModifiedBy>
  <cp:revision>110</cp:revision>
  <dcterms:created xsi:type="dcterms:W3CDTF">2013-10-29T22:39:46Z</dcterms:created>
  <dcterms:modified xsi:type="dcterms:W3CDTF">2016-10-31T21:18:34Z</dcterms:modified>
</cp:coreProperties>
</file>