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61" r:id="rId5"/>
    <p:sldId id="265" r:id="rId6"/>
    <p:sldId id="296" r:id="rId7"/>
    <p:sldId id="297" r:id="rId8"/>
    <p:sldId id="286" r:id="rId9"/>
    <p:sldId id="280" r:id="rId10"/>
    <p:sldId id="310" r:id="rId11"/>
    <p:sldId id="273" r:id="rId12"/>
    <p:sldId id="288" r:id="rId13"/>
    <p:sldId id="301" r:id="rId14"/>
    <p:sldId id="300" r:id="rId15"/>
    <p:sldId id="302" r:id="rId16"/>
    <p:sldId id="307" r:id="rId17"/>
    <p:sldId id="303" r:id="rId18"/>
    <p:sldId id="304" r:id="rId19"/>
    <p:sldId id="305" r:id="rId20"/>
    <p:sldId id="306" r:id="rId21"/>
    <p:sldId id="308" r:id="rId22"/>
    <p:sldId id="309" r:id="rId23"/>
    <p:sldId id="311" r:id="rId24"/>
    <p:sldId id="269" r:id="rId25"/>
    <p:sldId id="312" r:id="rId2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E4C1E"/>
    <a:srgbClr val="BAA086"/>
    <a:srgbClr val="003865"/>
    <a:srgbClr val="D5C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1"/>
    <p:restoredTop sz="79582" autoAdjust="0"/>
  </p:normalViewPr>
  <p:slideViewPr>
    <p:cSldViewPr snapToGrid="0" snapToObjects="1">
      <p:cViewPr varScale="1">
        <p:scale>
          <a:sx n="40" d="100"/>
          <a:sy n="40" d="100"/>
        </p:scale>
        <p:origin x="1358" y="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56B88E5-D9B6-4058-82BB-FC6EC82CA6CC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CCEBEC9-E5DE-4DE1-9BBB-421BC3772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13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40BABA0-D1F4-4346-81FD-93DB40C767AE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0457F22-3C0C-4C2B-9841-C776F5E69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48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7F22-3C0C-4C2B-9841-C776F5E6904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6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7F22-3C0C-4C2B-9841-C776F5E6904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35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7F22-3C0C-4C2B-9841-C776F5E6904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6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urban and rural communities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57F22-3C0C-4C2B-9841-C776F5E690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12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7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7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3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2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61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4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3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F2022-271C-D946-A279-0310747D4C8B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A2752-A606-4643-9C99-D3A49AA28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747" y="148790"/>
            <a:ext cx="8129238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P</a:t>
            </a:r>
            <a:r>
              <a:rPr lang="en-US" sz="28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rioritize landscapes and treatments</a:t>
            </a:r>
            <a:endParaRPr lang="en-US" sz="28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91" y="759244"/>
            <a:ext cx="4188550" cy="542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3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-66908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160" y="318545"/>
            <a:ext cx="8901840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Cross-boundary, landscape-scale projects </a:t>
            </a:r>
            <a:endParaRPr lang="en-US" sz="28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486742" y="1041867"/>
          <a:ext cx="4170515" cy="5235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Acrobat Document" r:id="rId4" imgW="5828907" imgH="7543577" progId="AcroExch.Document.DC">
                  <p:embed/>
                </p:oleObj>
              </mc:Choice>
              <mc:Fallback>
                <p:oleObj name="Acrobat Document" r:id="rId4" imgW="5828907" imgH="754357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86742" y="1041867"/>
                        <a:ext cx="4170515" cy="5235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685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419" y="198034"/>
            <a:ext cx="878716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Water</a:t>
            </a:r>
            <a:endParaRPr lang="en-US" sz="36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21509" y="979066"/>
            <a:ext cx="4322491" cy="517968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</a:rPr>
              <a:t>-Water is a crucial resource for our economic and ecological systems.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prstClr val="white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</a:rPr>
              <a:t>-Climate change will most likely make water an even more limited resource during the growing season in the future.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prstClr val="white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</a:rPr>
              <a:t>-How do we balance forest restoration with protecting water quality and increasing water quantity?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prstClr val="white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9" y="1500825"/>
            <a:ext cx="4496344" cy="337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5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419" y="198034"/>
            <a:ext cx="878716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Wildlife Habitat</a:t>
            </a:r>
            <a:endParaRPr lang="en-US" sz="36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21509" y="979066"/>
            <a:ext cx="4322491" cy="51796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</a:rPr>
              <a:t>-In E. WA good habitat for priority species is often high wildfire and forest health risk.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prstClr val="white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</a:rPr>
              <a:t>-What pace and scale of restoration is compatible with maintaining suitable habitat? Are they compatible, where and how?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prstClr val="white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537" y="5081907"/>
            <a:ext cx="3870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9" y="1451857"/>
            <a:ext cx="4234532" cy="31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6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419" y="198034"/>
            <a:ext cx="878716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Prescribed Burning</a:t>
            </a:r>
            <a:endParaRPr lang="en-US" sz="36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21509" y="979066"/>
            <a:ext cx="4322491" cy="517968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</a:rPr>
              <a:t>-From 2010 to 2015, the acreage of prescribed burning in Washington State ranged from </a:t>
            </a:r>
            <a:r>
              <a:rPr lang="en-US" sz="3300" b="1" dirty="0" smtClean="0">
                <a:solidFill>
                  <a:prstClr val="white"/>
                </a:solidFill>
              </a:rPr>
              <a:t>7,062 </a:t>
            </a:r>
            <a:r>
              <a:rPr lang="en-US" dirty="0" smtClean="0">
                <a:solidFill>
                  <a:prstClr val="white"/>
                </a:solidFill>
              </a:rPr>
              <a:t>to </a:t>
            </a:r>
            <a:r>
              <a:rPr lang="en-US" sz="3300" b="1" dirty="0" smtClean="0">
                <a:solidFill>
                  <a:prstClr val="white"/>
                </a:solidFill>
              </a:rPr>
              <a:t>20,482</a:t>
            </a:r>
            <a:r>
              <a:rPr lang="en-US" dirty="0" smtClean="0">
                <a:solidFill>
                  <a:prstClr val="white"/>
                </a:solidFill>
              </a:rPr>
              <a:t> acres.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prstClr val="white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</a:rPr>
              <a:t>-The majority of the prescribed burning is conducted by USFS and BIA.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prstClr val="white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</a:rPr>
              <a:t>-What pace and scale of prescribed burning is needed to meet restoration objectives?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prstClr val="white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white"/>
                </a:solidFill>
              </a:rPr>
              <a:t>-What amount of prescribed burning is realistic given weather, resource and air quality constraints?</a:t>
            </a:r>
            <a:endParaRPr lang="en-US" dirty="0">
              <a:solidFill>
                <a:prstClr val="white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r="14179"/>
          <a:stretch/>
        </p:blipFill>
        <p:spPr>
          <a:xfrm>
            <a:off x="178419" y="1182548"/>
            <a:ext cx="4305029" cy="3969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537" y="5081907"/>
            <a:ext cx="3870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prstClr val="white"/>
                </a:solidFill>
              </a:rPr>
              <a:t>Chumstick</a:t>
            </a:r>
            <a:r>
              <a:rPr lang="en-US" sz="1400" dirty="0" smtClean="0">
                <a:solidFill>
                  <a:prstClr val="white"/>
                </a:solidFill>
              </a:rPr>
              <a:t> prescribed burn, part of Forest Resiliency Burning Pilot Project.  Okanogan-Wenatchee National Forest, October 2016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071" y="181610"/>
            <a:ext cx="8129238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Need markets for small trees and rural economic development</a:t>
            </a:r>
            <a:endParaRPr lang="en-US" sz="28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436" y="1226862"/>
            <a:ext cx="8823595" cy="4537913"/>
            <a:chOff x="1536264" y="921595"/>
            <a:chExt cx="10428825" cy="52782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1" y="4216814"/>
              <a:ext cx="2505849" cy="166811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646" y="921595"/>
              <a:ext cx="2490354" cy="186776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13187" t="17583" r="57802" b="14285"/>
            <a:stretch/>
          </p:blipFill>
          <p:spPr>
            <a:xfrm>
              <a:off x="6158841" y="1174198"/>
              <a:ext cx="2247872" cy="2111637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4148786" y="1777293"/>
              <a:ext cx="2057400" cy="574605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Sawmills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630" y="3924388"/>
              <a:ext cx="2536371" cy="1906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Down Arrow 15"/>
            <p:cNvSpPr/>
            <p:nvPr/>
          </p:nvSpPr>
          <p:spPr>
            <a:xfrm>
              <a:off x="2090168" y="2765509"/>
              <a:ext cx="484632" cy="1664725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Biomass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918" y="4216814"/>
              <a:ext cx="2383764" cy="167658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H="1">
              <a:off x="6400800" y="3335928"/>
              <a:ext cx="190500" cy="855072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772400" y="3322906"/>
              <a:ext cx="914400" cy="868094"/>
            </a:xfrm>
            <a:prstGeom prst="straightConnector1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4038600" y="2715392"/>
              <a:ext cx="1333500" cy="1475609"/>
            </a:xfrm>
            <a:prstGeom prst="straightConnector1">
              <a:avLst/>
            </a:prstGeom>
            <a:ln w="22225">
              <a:solidFill>
                <a:schemeClr val="accent6">
                  <a:lumMod val="50000"/>
                </a:schemeClr>
              </a:solidFill>
              <a:prstDash val="sys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491048" y="3663194"/>
              <a:ext cx="178933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Emerging Markets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12463" y="2940748"/>
              <a:ext cx="1957074" cy="353943"/>
            </a:xfrm>
            <a:prstGeom prst="rect">
              <a:avLst/>
            </a:prstGeom>
            <a:noFill/>
            <a:scene3d>
              <a:camera prst="orthographicFront">
                <a:rot lat="0" lon="0" rev="27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Established Markets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67743" y="5830526"/>
              <a:ext cx="218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Biofuels, Co-Products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02930" y="5830526"/>
              <a:ext cx="1832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Char, Pyrolysis Oil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36264" y="5830526"/>
              <a:ext cx="2448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CWU 5MW Wood Boiler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1817" y="1174198"/>
              <a:ext cx="3003272" cy="200218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074374" y="3179502"/>
              <a:ext cx="281371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 smtClean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Cross-Laminated Timber (CLT)</a:t>
              </a:r>
              <a:endParaRPr lang="en-US" sz="1700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7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071" y="181610"/>
            <a:ext cx="8129238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Adapt management techniques to account for a changing climate</a:t>
            </a:r>
            <a:endParaRPr lang="en-US" sz="28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101" y="1317327"/>
            <a:ext cx="601117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071" y="181610"/>
            <a:ext cx="8129238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Need robust monitoring programs to track impact of restoration activities…</a:t>
            </a:r>
            <a:endParaRPr lang="en-US" sz="28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71" y="1317327"/>
            <a:ext cx="4023709" cy="3029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904" y="1378090"/>
            <a:ext cx="3970960" cy="2969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071" y="4584251"/>
            <a:ext cx="8129238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…and adapt management practices as necessary to achieve goals</a:t>
            </a:r>
            <a:endParaRPr lang="en-US" sz="28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471" y="388111"/>
            <a:ext cx="8414606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Forest Health Advocacy</a:t>
            </a:r>
            <a:endParaRPr lang="en-US" sz="28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71" y="2132789"/>
            <a:ext cx="8536947" cy="3326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657" y="1265568"/>
            <a:ext cx="6859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Forest and Community Resiliency Roundtable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471" y="388111"/>
            <a:ext cx="8414606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WA Forest Health Legislative Bills</a:t>
            </a:r>
            <a:endParaRPr lang="en-US" sz="32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097" y="1740549"/>
            <a:ext cx="86493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HB 1711 (</a:t>
            </a:r>
            <a:r>
              <a:rPr lang="en-US" sz="2800" dirty="0" err="1" smtClean="0">
                <a:solidFill>
                  <a:prstClr val="white"/>
                </a:solidFill>
              </a:rPr>
              <a:t>Kretz</a:t>
            </a:r>
            <a:r>
              <a:rPr lang="en-US" sz="2800" dirty="0" smtClean="0">
                <a:solidFill>
                  <a:prstClr val="white"/>
                </a:solidFill>
              </a:rPr>
              <a:t>):  prioritizing lands to receive forest health treatments (primarily state lands).</a:t>
            </a:r>
          </a:p>
          <a:p>
            <a:endParaRPr lang="en-US" sz="2800" dirty="0" smtClean="0">
              <a:solidFill>
                <a:prstClr val="white"/>
              </a:solidFill>
            </a:endParaRPr>
          </a:p>
          <a:p>
            <a:endParaRPr lang="en-US" sz="2800" dirty="0">
              <a:solidFill>
                <a:prstClr val="white"/>
              </a:solidFill>
            </a:endParaRPr>
          </a:p>
          <a:p>
            <a:r>
              <a:rPr lang="en-US" sz="2800" dirty="0" smtClean="0">
                <a:solidFill>
                  <a:prstClr val="white"/>
                </a:solidFill>
              </a:rPr>
              <a:t>SB 5546:  forest health treatment assessment and treatment </a:t>
            </a:r>
            <a:r>
              <a:rPr lang="en-US" sz="2800" dirty="0" err="1" smtClean="0">
                <a:solidFill>
                  <a:prstClr val="white"/>
                </a:solidFill>
              </a:rPr>
              <a:t>priorization</a:t>
            </a:r>
            <a:r>
              <a:rPr lang="en-US" sz="2800" dirty="0" smtClean="0">
                <a:solidFill>
                  <a:prstClr val="white"/>
                </a:solidFill>
              </a:rPr>
              <a:t> (all lands.)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5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6478" y="223967"/>
            <a:ext cx="8392563" cy="131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914608">
              <a:spcBef>
                <a:spcPct val="50000"/>
              </a:spcBef>
            </a:pPr>
            <a:r>
              <a:rPr lang="en-US" sz="4000" b="1" dirty="0" smtClean="0">
                <a:solidFill>
                  <a:schemeClr val="bg1"/>
                </a:solidFill>
                <a:latin typeface="Verdana"/>
                <a:cs typeface="Verdana"/>
              </a:rPr>
              <a:t>Developing a Common Vision for Forest Restoration</a:t>
            </a:r>
            <a:endParaRPr lang="en-US" sz="40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56478" y="4733496"/>
            <a:ext cx="8606865" cy="143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914608">
              <a:spcBef>
                <a:spcPct val="50000"/>
              </a:spcBef>
            </a:pPr>
            <a:r>
              <a:rPr lang="en-US" sz="2600" b="1" i="1" dirty="0" smtClean="0">
                <a:solidFill>
                  <a:schemeClr val="bg1"/>
                </a:solidFill>
                <a:latin typeface="Verdana"/>
                <a:cs typeface="Verdana"/>
              </a:rPr>
              <a:t>Smoke Management and Prescribed Burning Meeting: Foundations for the Future</a:t>
            </a:r>
          </a:p>
          <a:p>
            <a:pPr defTabSz="914608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Verdana"/>
                <a:cs typeface="Verdana"/>
              </a:rPr>
              <a:t>February 28, 2017        Wenatchee, WA </a:t>
            </a:r>
            <a:endParaRPr lang="en-US" sz="24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63" y="1638611"/>
            <a:ext cx="5559364" cy="313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471" y="388111"/>
            <a:ext cx="8414606" cy="138499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For this strategic planning process to lead to meaningful implementation, it should:</a:t>
            </a:r>
            <a:endParaRPr lang="en-US" sz="28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655" y="1999321"/>
            <a:ext cx="8637345" cy="452431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-Deepen collaborative relationships between stakeholders to achieve shared goals.</a:t>
            </a:r>
          </a:p>
          <a:p>
            <a:endParaRPr lang="en-US" sz="2800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2800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-Align intents and priorities where appropriate to achieve desired outcomes.</a:t>
            </a:r>
          </a:p>
          <a:p>
            <a:endParaRPr lang="en-US" sz="2800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2800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-Articulate a clear path for the Legislature and other audiences.</a:t>
            </a:r>
          </a:p>
          <a:p>
            <a:endParaRPr lang="en-US" sz="3200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 dirty="0">
              <a:solidFill>
                <a:prstClr val="white">
                  <a:lumMod val="95000"/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-66908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080" y="90203"/>
            <a:ext cx="8901840" cy="418576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Vision (address priority areas over 20 years, </a:t>
            </a:r>
            <a:r>
              <a:rPr lang="en-US" sz="1100" b="1" dirty="0" err="1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maintance</a:t>
            </a:r>
            <a:r>
              <a:rPr lang="en-US" sz="11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) </a:t>
            </a:r>
          </a:p>
          <a:p>
            <a:endParaRPr lang="en-US" sz="1100" b="1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Goals</a:t>
            </a:r>
          </a:p>
          <a:p>
            <a:endParaRPr lang="en-US" sz="1100" b="1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Increase pace and scale (thinning, prescribed fire, aquatic restoration will require more efficient means of planning)</a:t>
            </a:r>
          </a:p>
          <a:p>
            <a:endParaRPr lang="en-US" sz="1100" b="1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Importance of water</a:t>
            </a:r>
          </a:p>
          <a:p>
            <a:endParaRPr lang="en-US" sz="1100" b="1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Incorporate ecosystem services</a:t>
            </a:r>
          </a:p>
          <a:p>
            <a:endParaRPr lang="en-US" sz="1100" b="1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Balance wildlife habitat needs with restoration activities</a:t>
            </a:r>
          </a:p>
          <a:p>
            <a:endParaRPr lang="en-US" sz="1100" b="1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Connect urban and rural communities (CLT)</a:t>
            </a:r>
          </a:p>
          <a:p>
            <a:endParaRPr lang="en-US" sz="1100" b="1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b="1" dirty="0" smtClean="0">
                <a:solidFill>
                  <a:prstClr val="white">
                    <a:alpha val="52000"/>
                  </a:prstClr>
                </a:solidFill>
                <a:latin typeface="Verdana" charset="0"/>
                <a:ea typeface="Verdana" charset="0"/>
                <a:cs typeface="Verdana" charset="0"/>
              </a:rPr>
              <a:t>20 year plan, recent bills (5546, 1711)</a:t>
            </a:r>
          </a:p>
          <a:p>
            <a:endParaRPr lang="en-US" sz="11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b="1" dirty="0" smtClean="0">
                <a:solidFill>
                  <a:prstClr val="white">
                    <a:alpha val="52000"/>
                  </a:prstClr>
                </a:solidFill>
                <a:latin typeface="Verdana" charset="0"/>
                <a:ea typeface="Verdana" charset="0"/>
                <a:cs typeface="Verdana" charset="0"/>
              </a:rPr>
              <a:t>Prescribed burning treatment levels</a:t>
            </a:r>
          </a:p>
          <a:p>
            <a:endParaRPr lang="en-US" sz="11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b="1" dirty="0" smtClean="0">
                <a:solidFill>
                  <a:prstClr val="white">
                    <a:alpha val="52000"/>
                  </a:prstClr>
                </a:solidFill>
                <a:latin typeface="Verdana" charset="0"/>
                <a:ea typeface="Verdana" charset="0"/>
                <a:cs typeface="Verdana" charset="0"/>
              </a:rPr>
              <a:t>Efficient processes for landscape scale planning and implementation and stakeholder engagement</a:t>
            </a:r>
          </a:p>
          <a:p>
            <a:endParaRPr lang="en-US" sz="11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b="1" dirty="0" smtClean="0">
                <a:solidFill>
                  <a:prstClr val="white">
                    <a:alpha val="52000"/>
                  </a:prstClr>
                </a:solidFill>
                <a:latin typeface="Verdana" charset="0"/>
                <a:ea typeface="Verdana" charset="0"/>
                <a:cs typeface="Verdana" charset="0"/>
              </a:rPr>
              <a:t>Advocacy</a:t>
            </a:r>
          </a:p>
          <a:p>
            <a:endParaRPr lang="en-US" sz="2400" b="1" dirty="0">
              <a:solidFill>
                <a:srgbClr val="FFFFFF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59" y="223988"/>
            <a:ext cx="7566858" cy="132343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40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RCW 76.06 Definition of Forest Health</a:t>
            </a:r>
            <a:endParaRPr lang="en-US" sz="40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759" y="1757549"/>
            <a:ext cx="86287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The law </a:t>
            </a:r>
            <a:r>
              <a:rPr lang="en-US" sz="4000" dirty="0" smtClean="0">
                <a:solidFill>
                  <a:prstClr val="white"/>
                </a:solidFill>
              </a:rPr>
              <a:t>defines </a:t>
            </a:r>
            <a:r>
              <a:rPr lang="en-US" sz="4000" dirty="0">
                <a:solidFill>
                  <a:prstClr val="white"/>
                </a:solidFill>
              </a:rPr>
              <a:t>“forest health” broadly as: </a:t>
            </a:r>
            <a:r>
              <a:rPr lang="en-US" sz="4000" dirty="0" smtClean="0">
                <a:solidFill>
                  <a:prstClr val="white"/>
                </a:solidFill>
              </a:rPr>
              <a:t>“</a:t>
            </a:r>
            <a:r>
              <a:rPr lang="en-US" sz="4000" i="1" dirty="0" smtClean="0">
                <a:solidFill>
                  <a:prstClr val="white"/>
                </a:solidFill>
              </a:rPr>
              <a:t>the </a:t>
            </a:r>
            <a:r>
              <a:rPr lang="en-US" sz="4000" i="1" dirty="0">
                <a:solidFill>
                  <a:prstClr val="white"/>
                </a:solidFill>
              </a:rPr>
              <a:t>condition of a forest being sound in ecological function, sustainable, resilient, and resistant to insects, diseases, fire and other disturbance, and having the capacity to meet landowner objectives</a:t>
            </a:r>
            <a:r>
              <a:rPr lang="en-US" sz="4000" i="1" dirty="0" smtClean="0">
                <a:solidFill>
                  <a:prstClr val="white"/>
                </a:solidFill>
              </a:rPr>
              <a:t>.”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01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pic>
        <p:nvPicPr>
          <p:cNvPr id="7" name="Picture 6" descr="C:\Chuck\Technical Advisory Committee\2014\TNC Restoration Analysis\R6_ForestRestoration_map_201410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12113" cy="61587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084956" y="769435"/>
          <a:ext cx="3809381" cy="3247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2291"/>
                <a:gridCol w="1234025"/>
                <a:gridCol w="1073065"/>
              </a:tblGrid>
              <a:tr h="54121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Ownership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 Active Restoration Need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6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Acres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Percent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06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USFS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1,119,674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06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State-DNR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257,434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06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State-Other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46,227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06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Tribal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397,782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06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Private Industrial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319,923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412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Private Non-Industrial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466,414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06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Other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71,050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706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2,678,504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84956" y="4038342"/>
            <a:ext cx="4169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Haugo et al. 2015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419" y="38726"/>
            <a:ext cx="878716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DNR’s Forest Health </a:t>
            </a:r>
            <a:r>
              <a:rPr lang="en-US" sz="36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Restoration</a:t>
            </a:r>
            <a:endParaRPr lang="en-US" sz="36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8419" y="1459481"/>
            <a:ext cx="4322491" cy="46813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2012 designated Forest Health Hazard Warning Areas in eastern WA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Secured appropriations for fuel hazard reduction and forest health treatment work on state and private lands: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FY 09-11 $2 Million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FY 11-13 $2 Million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FY 13-15 $4 Million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FY 15-17 $10 Million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10" name="Picture 2" descr="C:\Chuck\Technical Advisory Committee\Outreach\maps\warning_areas_locus_map_counti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8551" y="1548161"/>
            <a:ext cx="4577029" cy="353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5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471" y="275557"/>
            <a:ext cx="8883529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17-19 DNR Capital Budget Request:</a:t>
            </a:r>
            <a:endParaRPr lang="en-US" sz="36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3562" y="1780388"/>
            <a:ext cx="8637345" cy="489364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$</a:t>
            </a:r>
            <a:r>
              <a:rPr lang="en-US" sz="24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12.4 million for state and private forest health treatments in four E. WA priority focus </a:t>
            </a:r>
            <a:r>
              <a:rPr lang="en-US" sz="2400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areas</a:t>
            </a:r>
          </a:p>
          <a:p>
            <a:endParaRPr lang="en-US" sz="2400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2400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$</a:t>
            </a:r>
            <a:r>
              <a:rPr lang="en-US" sz="24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450K for prescribed burning on state </a:t>
            </a:r>
            <a:r>
              <a:rPr lang="en-US" sz="2400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lands</a:t>
            </a:r>
          </a:p>
          <a:p>
            <a:endParaRPr lang="en-US" sz="2400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2400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$</a:t>
            </a:r>
            <a:r>
              <a:rPr lang="en-US" sz="24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500K for Forest Collaborative support</a:t>
            </a:r>
          </a:p>
          <a:p>
            <a:endParaRPr lang="en-US" sz="2400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2400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$5 million for “Good Neighbor” Cross Boundary Competitive Grant Program</a:t>
            </a:r>
          </a:p>
          <a:p>
            <a:endParaRPr lang="en-US" sz="2400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2400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2400" dirty="0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2400" dirty="0">
              <a:solidFill>
                <a:prstClr val="white">
                  <a:lumMod val="95000"/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3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471" y="275557"/>
            <a:ext cx="8883529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All Lands, All Hands</a:t>
            </a:r>
            <a:endParaRPr lang="en-US" sz="3600" b="1" dirty="0">
              <a:solidFill>
                <a:prstClr val="white">
                  <a:alpha val="52000"/>
                </a:prst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9"/>
          <a:stretch/>
        </p:blipFill>
        <p:spPr>
          <a:xfrm>
            <a:off x="4464574" y="1477422"/>
            <a:ext cx="4545612" cy="3027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471" y="1361606"/>
            <a:ext cx="407028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chemeClr val="bg1"/>
                </a:solidFill>
              </a:rPr>
              <a:t>-Building an All Lands, All Hands ethic.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 smtClean="0">
                <a:solidFill>
                  <a:schemeClr val="bg1"/>
                </a:solidFill>
              </a:rPr>
              <a:t>-Deepen collaborative processes to enhance restoration outcomes.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 smtClean="0">
                <a:solidFill>
                  <a:schemeClr val="bg1"/>
                </a:solidFill>
              </a:rPr>
              <a:t>-Utilize new tools and partnerships to get treatments done.</a:t>
            </a:r>
          </a:p>
          <a:p>
            <a:endParaRPr lang="en-US" sz="2100" dirty="0" smtClean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	</a:t>
            </a:r>
            <a:r>
              <a:rPr lang="en-US" sz="2100" dirty="0" smtClean="0">
                <a:solidFill>
                  <a:schemeClr val="bg1"/>
                </a:solidFill>
              </a:rPr>
              <a:t>-20 Year Strategic Plan</a:t>
            </a:r>
          </a:p>
          <a:p>
            <a:r>
              <a:rPr lang="en-US" sz="2100" dirty="0">
                <a:solidFill>
                  <a:schemeClr val="bg1"/>
                </a:solidFill>
              </a:rPr>
              <a:t>	</a:t>
            </a:r>
            <a:r>
              <a:rPr lang="en-US" sz="2100" dirty="0" smtClean="0">
                <a:solidFill>
                  <a:schemeClr val="bg1"/>
                </a:solidFill>
              </a:rPr>
              <a:t>-Joint Chiefs</a:t>
            </a:r>
          </a:p>
          <a:p>
            <a:r>
              <a:rPr lang="en-US" sz="2100" dirty="0">
                <a:solidFill>
                  <a:schemeClr val="bg1"/>
                </a:solidFill>
              </a:rPr>
              <a:t>	</a:t>
            </a:r>
            <a:r>
              <a:rPr lang="en-US" sz="2100" dirty="0" smtClean="0">
                <a:solidFill>
                  <a:schemeClr val="bg1"/>
                </a:solidFill>
              </a:rPr>
              <a:t>-Forest </a:t>
            </a:r>
            <a:r>
              <a:rPr lang="en-US" sz="2100" dirty="0" err="1" smtClean="0">
                <a:solidFill>
                  <a:schemeClr val="bg1"/>
                </a:solidFill>
              </a:rPr>
              <a:t>Collaboratives</a:t>
            </a:r>
            <a:endParaRPr lang="en-US" sz="2100" dirty="0" smtClean="0">
              <a:solidFill>
                <a:schemeClr val="bg1"/>
              </a:solidFill>
            </a:endParaRPr>
          </a:p>
          <a:p>
            <a:pPr lvl="0"/>
            <a:r>
              <a:rPr lang="en-US" sz="2100" dirty="0" smtClean="0">
                <a:solidFill>
                  <a:prstClr val="white"/>
                </a:solidFill>
              </a:rPr>
              <a:t>	-</a:t>
            </a:r>
            <a:r>
              <a:rPr lang="en-US" sz="2100" dirty="0">
                <a:solidFill>
                  <a:prstClr val="white"/>
                </a:solidFill>
              </a:rPr>
              <a:t>Good Neighbor Authority</a:t>
            </a:r>
          </a:p>
          <a:p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6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158754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759" y="388111"/>
            <a:ext cx="7566858" cy="132343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DNR has been tasked by the state Legislature to:</a:t>
            </a:r>
            <a:endParaRPr lang="en-US" sz="4000" b="1" dirty="0">
              <a:solidFill>
                <a:schemeClr val="bg1">
                  <a:alpha val="52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257" y="1948934"/>
            <a:ext cx="7721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bg1"/>
                </a:solidFill>
              </a:rPr>
              <a:t>“…develop a twenty-year strategic plan to treat areas of state forest land that have been identified by the department as being in poor health.”</a:t>
            </a:r>
            <a:endParaRPr lang="en-US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58754"/>
            <a:ext cx="9144000" cy="69924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4"/>
          <a:stretch/>
        </p:blipFill>
        <p:spPr>
          <a:xfrm>
            <a:off x="0" y="6158754"/>
            <a:ext cx="9144000" cy="6992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-55756"/>
            <a:ext cx="9144000" cy="6214510"/>
          </a:xfrm>
          <a:prstGeom prst="rect">
            <a:avLst/>
          </a:prstGeom>
          <a:solidFill>
            <a:srgbClr val="6E4C1E">
              <a:alpha val="4039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914608"/>
            <a:endParaRPr lang="en-US" sz="2800" b="1" dirty="0" smtClean="0">
              <a:solidFill>
                <a:schemeClr val="bg1"/>
              </a:solidFill>
            </a:endParaRPr>
          </a:p>
          <a:p>
            <a:pPr defTabSz="914608"/>
            <a:r>
              <a:rPr lang="en-US" sz="3200" b="1" dirty="0" smtClean="0">
                <a:solidFill>
                  <a:schemeClr val="bg1"/>
                </a:solidFill>
              </a:rPr>
              <a:t>DNR’s Forest Health Strategic </a:t>
            </a:r>
            <a:r>
              <a:rPr lang="en-US" sz="3200" b="1" dirty="0">
                <a:solidFill>
                  <a:schemeClr val="bg1"/>
                </a:solidFill>
              </a:rPr>
              <a:t>Plan: </a:t>
            </a: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9571" y="1119427"/>
            <a:ext cx="8325779" cy="51619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00" b="1" i="1" dirty="0" smtClean="0">
                <a:solidFill>
                  <a:schemeClr val="bg1"/>
                </a:solidFill>
              </a:rPr>
              <a:t>VISION:</a:t>
            </a:r>
            <a:endParaRPr lang="en-US" sz="23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i="1" dirty="0" smtClean="0">
                <a:solidFill>
                  <a:schemeClr val="bg1"/>
                </a:solidFill>
              </a:rPr>
              <a:t>Washington’s Forests are in a condition to meet the ecological, social and economic needs of present and future generations.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300" i="1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i="1" dirty="0" smtClean="0">
                <a:solidFill>
                  <a:schemeClr val="bg1"/>
                </a:solidFill>
              </a:rPr>
              <a:t>MISSION:</a:t>
            </a:r>
            <a:endParaRPr lang="en-US" sz="2300" b="1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i="1" dirty="0" smtClean="0">
                <a:solidFill>
                  <a:schemeClr val="bg1"/>
                </a:solidFill>
              </a:rPr>
              <a:t>Restore forest conditions at a pace and scale that will achieve landscape-scale reduction of wildfire risk and increase the quality and resilience of forest ecosystems and forest-dependent communities in a changing climate.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300" i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i="1" dirty="0" smtClean="0">
                <a:solidFill>
                  <a:schemeClr val="bg1"/>
                </a:solidFill>
              </a:rPr>
              <a:t>OVERARCHING STRATEGY: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i="1" dirty="0" smtClean="0">
                <a:solidFill>
                  <a:schemeClr val="bg1"/>
                </a:solidFill>
              </a:rPr>
              <a:t>To maximize effectiveness, coordinate and prioritize landowners’ treatments activities across all forest owners in a landscape.</a:t>
            </a:r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3914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0791D65D608C46ADDF34A7ED61A44E" ma:contentTypeVersion="0" ma:contentTypeDescription="Create a new document." ma:contentTypeScope="" ma:versionID="f3de56d3a79fb539cfdb153402b6088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2DF7A0-1DD3-404E-BD2E-2350D9CF3F98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5A8DBCE-E36C-488F-B7D6-93BEA55866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3488EC8-E5BF-4B36-980B-D41B2CA6A0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975</TotalTime>
  <Words>814</Words>
  <Application>Microsoft Office PowerPoint</Application>
  <PresentationFormat>On-screen Show (4:3)</PresentationFormat>
  <Paragraphs>147</Paragraphs>
  <Slides>22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Verdana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Harrod, Richy J -FS</cp:lastModifiedBy>
  <cp:revision>98</cp:revision>
  <cp:lastPrinted>2017-02-27T20:18:21Z</cp:lastPrinted>
  <dcterms:created xsi:type="dcterms:W3CDTF">2016-03-10T16:45:51Z</dcterms:created>
  <dcterms:modified xsi:type="dcterms:W3CDTF">2017-02-28T18:03:32Z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0x010100220791D65D608C46ADDF34A7ED61A44E</vt:lpwstr>
  </property>
</Properties>
</file>