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63" r:id="rId2"/>
    <p:sldId id="264" r:id="rId3"/>
    <p:sldId id="256" r:id="rId4"/>
    <p:sldId id="257" r:id="rId5"/>
    <p:sldId id="260" r:id="rId6"/>
    <p:sldId id="269" r:id="rId7"/>
    <p:sldId id="258" r:id="rId8"/>
    <p:sldId id="261" r:id="rId9"/>
    <p:sldId id="271" r:id="rId10"/>
    <p:sldId id="273" r:id="rId11"/>
    <p:sldId id="272" r:id="rId12"/>
    <p:sldId id="274" r:id="rId13"/>
    <p:sldId id="265" r:id="rId14"/>
    <p:sldId id="266" r:id="rId15"/>
    <p:sldId id="267" r:id="rId16"/>
    <p:sldId id="270" r:id="rId17"/>
    <p:sldId id="26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1C0845-1624-40BB-8D5A-3666FDDC4A05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77FA2C-5D87-447F-B2EA-5D92C54FC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EF84C8-CF74-472F-B05C-5362C07D2E3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BEC473-3AF4-42EE-AFD9-741920245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4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2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17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4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9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7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7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50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1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B9C8-B862-47FB-9668-2251F590686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4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3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6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8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3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3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CCCCCC">
                <a:alpha val="50000"/>
                <a:lumMod val="50000"/>
                <a:lumOff val="50000"/>
              </a:srgbClr>
            </a:gs>
            <a:gs pos="0">
              <a:schemeClr val="bg1">
                <a:lumMod val="95000"/>
                <a:alpha val="9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1E6F-C4DB-474D-96F3-74CD7115E00A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DC7B-E45C-466C-A1F6-960CD632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6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45709"/>
            <a:ext cx="7772400" cy="997422"/>
          </a:xfrm>
        </p:spPr>
        <p:txBody>
          <a:bodyPr/>
          <a:lstStyle/>
          <a:p>
            <a:r>
              <a:rPr lang="en-US" b="1" dirty="0" smtClean="0"/>
              <a:t>The Malheur Story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9529" y="4243131"/>
            <a:ext cx="6858000" cy="231483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Amanda Lindsay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District Silviculturist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Blue Mountain RD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Dave Halemeier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District Ranger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Detroit Ranger District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7" y="1046205"/>
            <a:ext cx="8804305" cy="18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34631" y="176286"/>
            <a:ext cx="7879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Developing the Purpose and Need: Resiliency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2572333"/>
            <a:ext cx="8851392" cy="28877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15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34631" y="176286"/>
            <a:ext cx="7879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Developing the Purpose and Need: Resiliency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252" t="15713" r="13646" b="5873"/>
          <a:stretch/>
        </p:blipFill>
        <p:spPr>
          <a:xfrm>
            <a:off x="1552704" y="1529406"/>
            <a:ext cx="6243076" cy="5170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74520" y="4800600"/>
            <a:ext cx="5824728" cy="1883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34631" y="176286"/>
            <a:ext cx="7879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Developing the Purpose and Need: Resiliency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2850942"/>
            <a:ext cx="8933688" cy="31130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972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26393" y="182739"/>
            <a:ext cx="787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Purpose and Need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Statements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084" y="1322882"/>
            <a:ext cx="87463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1" dirty="0" smtClean="0"/>
              <a:t>“Maintain </a:t>
            </a:r>
            <a:r>
              <a:rPr lang="en-US" sz="2800" i="1" dirty="0"/>
              <a:t>and improve landscape resiliency and manage for diverse forest composition, stocking levels, and pattern to maintain healthy ecological function and process within a complex disturbance regime of wildfire, drought, insects, and </a:t>
            </a:r>
            <a:r>
              <a:rPr lang="en-US" sz="2800" i="1" dirty="0" smtClean="0"/>
              <a:t>disease.”</a:t>
            </a:r>
            <a:r>
              <a:rPr lang="en-US" sz="2600" i="1" dirty="0" smtClean="0"/>
              <a:t>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1" dirty="0" smtClean="0"/>
              <a:t>“Promote forest conditions that allow for the reintroduction of fire upon the landscape, thereby creating conditions that are conducive for firefighter safety, resource values, and private lands.”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1" dirty="0" smtClean="0"/>
              <a:t>“Contribute </a:t>
            </a:r>
            <a:r>
              <a:rPr lang="en-US" sz="2800" i="1" dirty="0"/>
              <a:t>to the social and economic health of those enjoying multiple uses in </a:t>
            </a:r>
            <a:r>
              <a:rPr lang="en-US" sz="2800" i="1" dirty="0" smtClean="0"/>
              <a:t>the </a:t>
            </a:r>
            <a:r>
              <a:rPr lang="en-US" sz="2800" i="1" dirty="0"/>
              <a:t>planning </a:t>
            </a:r>
            <a:r>
              <a:rPr lang="en-US" sz="2800" i="1" dirty="0" smtClean="0"/>
              <a:t>area.”</a:t>
            </a:r>
            <a:endParaRPr lang="en-US" sz="2600" i="1" dirty="0" smtClean="0"/>
          </a:p>
        </p:txBody>
      </p:sp>
    </p:spTree>
    <p:extLst>
      <p:ext uri="{BB962C8B-B14F-4D97-AF65-F5344CB8AC3E}">
        <p14:creationId xmlns:p14="http://schemas.microsoft.com/office/powerpoint/2010/main" val="243637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8807" y="1266896"/>
            <a:ext cx="2856744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Proposed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2996" y="5960743"/>
            <a:ext cx="1734452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Decision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393" y="182739"/>
            <a:ext cx="787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Proposed Action Development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01" y="1869281"/>
            <a:ext cx="26449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Project Action Letter (PAL)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Project Initiation Letter (PIL)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Variety of proposal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Integration of proposals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550" y="1199404"/>
            <a:ext cx="6282362" cy="52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2996" y="5960743"/>
            <a:ext cx="1734452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Decision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393" y="182739"/>
            <a:ext cx="787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Lessons Learned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88" y="1429489"/>
            <a:ext cx="32621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Adaptive planning process: resource stories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Treatment names in alignment with purpose and need for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Monitoring and adaptive management feeds the next NEPA process</a:t>
            </a:r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946" t="59272" r="41171" b="20603"/>
          <a:stretch/>
        </p:blipFill>
        <p:spPr>
          <a:xfrm>
            <a:off x="3412094" y="1464063"/>
            <a:ext cx="5606446" cy="2670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475" t="77734" r="68018" b="7297"/>
          <a:stretch/>
        </p:blipFill>
        <p:spPr>
          <a:xfrm>
            <a:off x="3372373" y="4332021"/>
            <a:ext cx="5646167" cy="22324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90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26393" y="182739"/>
            <a:ext cx="787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Acknowledgements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" y="1069848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Eric </a:t>
            </a:r>
            <a:r>
              <a:rPr lang="en-US" sz="2000" dirty="0" err="1" smtClean="0"/>
              <a:t>Wunz</a:t>
            </a:r>
            <a:r>
              <a:rPr lang="en-US" sz="2000" dirty="0" smtClean="0"/>
              <a:t>, Silviculturist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Lori Stokes, Silviculturist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Tony Bertel, Forester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Sasha Fertig,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Casey </a:t>
            </a:r>
            <a:r>
              <a:rPr lang="en-US" sz="2000" dirty="0" err="1" smtClean="0"/>
              <a:t>Gatz</a:t>
            </a:r>
            <a:r>
              <a:rPr lang="en-US" sz="2000" dirty="0" smtClean="0"/>
              <a:t>,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Kate Cueno,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Hannah Smith,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Nick Stiner,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Don Hann, Archeologist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Katee Withee, Archeologist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Dustin Hollowell, Wildlife Biologist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Allen Taylor,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Dan Armichardy,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Rosie Gonzalez,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Bob Hassmiller, Hydrologist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Mary Lou Welby, Hydrologist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Ed Clark,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 Boyce, Fuels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4880" y="1566357"/>
            <a:ext cx="3995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Ken Boucher,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Joe Rausch, Botany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Hersh</a:t>
            </a:r>
            <a:r>
              <a:rPr lang="en-US" sz="2000" dirty="0"/>
              <a:t> McNeil,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Paula Brooks, Botany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Scott Officer, </a:t>
            </a:r>
            <a:r>
              <a:rPr lang="en-US" sz="2000" dirty="0" smtClean="0"/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Susan Jane Brown,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Pam Hardy,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Dave Hannibal,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Zach Williams,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King Williams,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Larry </a:t>
            </a:r>
            <a:r>
              <a:rPr lang="en-US" sz="2000" dirty="0" err="1" smtClean="0"/>
              <a:t>Blasing</a:t>
            </a:r>
            <a:r>
              <a:rPr lang="en-US" sz="2000" dirty="0" smtClean="0"/>
              <a:t>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 </a:t>
            </a:r>
            <a:r>
              <a:rPr lang="en-US" sz="2000" dirty="0" err="1" smtClean="0"/>
              <a:t>Lillebo</a:t>
            </a:r>
            <a:r>
              <a:rPr lang="en-US" sz="2000" dirty="0" smtClean="0"/>
              <a:t>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Mark Webb,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Trent Seager, BMFP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James Johnston, OSU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And many, many more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727" r="19447"/>
          <a:stretch/>
        </p:blipFill>
        <p:spPr>
          <a:xfrm>
            <a:off x="7146139" y="182738"/>
            <a:ext cx="1860701" cy="15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7205" y="5562600"/>
            <a:ext cx="1632426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Proposal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393" y="182739"/>
            <a:ext cx="787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Questions?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1" y="1604438"/>
            <a:ext cx="8668143" cy="45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4756"/>
            <a:ext cx="7886700" cy="799071"/>
          </a:xfrm>
        </p:spPr>
        <p:txBody>
          <a:bodyPr/>
          <a:lstStyle/>
          <a:p>
            <a:pPr algn="ctr"/>
            <a:r>
              <a:rPr lang="en-US" b="1" dirty="0" smtClean="0"/>
              <a:t>Setting the Stage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24" y="1087394"/>
            <a:ext cx="3624650" cy="551111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BMFP Collaborative gaining momentum</a:t>
            </a:r>
          </a:p>
          <a:p>
            <a:r>
              <a:rPr lang="en-US" dirty="0" smtClean="0"/>
              <a:t>Resource areas were not in alignment</a:t>
            </a:r>
          </a:p>
          <a:p>
            <a:r>
              <a:rPr lang="en-US" dirty="0" smtClean="0"/>
              <a:t>Projects were slow and taking too long to plan</a:t>
            </a:r>
          </a:p>
          <a:p>
            <a:r>
              <a:rPr lang="en-US" dirty="0" smtClean="0"/>
              <a:t>Malheur Lumber announces shutdown</a:t>
            </a:r>
          </a:p>
          <a:p>
            <a:r>
              <a:rPr lang="en-US" dirty="0" smtClean="0"/>
              <a:t>Factors aligned to create the perfect storm</a:t>
            </a:r>
          </a:p>
          <a:p>
            <a:r>
              <a:rPr lang="en-US" dirty="0" smtClean="0"/>
              <a:t>The solution: accelerated restoration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7578"/>
          <a:stretch/>
        </p:blipFill>
        <p:spPr>
          <a:xfrm>
            <a:off x="3861256" y="1161536"/>
            <a:ext cx="5097457" cy="21583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60" y="3558749"/>
            <a:ext cx="2184053" cy="1870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392" t="21352" r="30792" b="24567"/>
          <a:stretch/>
        </p:blipFill>
        <p:spPr>
          <a:xfrm>
            <a:off x="3532723" y="3962400"/>
            <a:ext cx="3396610" cy="21253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7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804" t="17418" r="23364" b="14551"/>
          <a:stretch/>
        </p:blipFill>
        <p:spPr>
          <a:xfrm>
            <a:off x="4537816" y="1232129"/>
            <a:ext cx="4452359" cy="53994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44239" y="196553"/>
            <a:ext cx="6571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Forest Level Planning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7718" y="1232129"/>
            <a:ext cx="334995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District Leadership Teams developed Program of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Based on integrated resource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Tradeoffs between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Focuses efforts, increasing efficiency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Needed to keep priorities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35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804" t="17418" r="23364" b="14551"/>
          <a:stretch/>
        </p:blipFill>
        <p:spPr>
          <a:xfrm>
            <a:off x="6499442" y="1077437"/>
            <a:ext cx="2450551" cy="2971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44239" y="196553"/>
            <a:ext cx="6571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3-Pronged Approach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2187" y="1495098"/>
            <a:ext cx="36578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Vegetation NEPA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Aquatic Restoration EA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Range NEPA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222187" y="2914116"/>
            <a:ext cx="26116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Combine data collection and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Travel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Recreation System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WRAPs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AMPs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458" t="14672" r="35420" b="1848"/>
          <a:stretch/>
        </p:blipFill>
        <p:spPr>
          <a:xfrm>
            <a:off x="5934651" y="3734405"/>
            <a:ext cx="2434995" cy="2971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4405"/>
          <a:stretch/>
        </p:blipFill>
        <p:spPr>
          <a:xfrm>
            <a:off x="2905869" y="3657493"/>
            <a:ext cx="2104796" cy="2971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3739" t="12861" r="34299" b="10877"/>
          <a:stretch/>
        </p:blipFill>
        <p:spPr>
          <a:xfrm>
            <a:off x="3764012" y="1077437"/>
            <a:ext cx="2299447" cy="2971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18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7205" y="5562600"/>
            <a:ext cx="1632426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Proposal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2996" y="5960743"/>
            <a:ext cx="1734452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Decision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44239" y="196553"/>
            <a:ext cx="6571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Data Collection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378" y="831674"/>
            <a:ext cx="36061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Stand Exams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Stream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Road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Heritage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Wildlife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Data collection augments the landscape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8" y="4359476"/>
            <a:ext cx="3065584" cy="22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21" t="18144" r="3423" b="9555"/>
          <a:stretch/>
        </p:blipFill>
        <p:spPr>
          <a:xfrm>
            <a:off x="335641" y="4442814"/>
            <a:ext cx="3887844" cy="22348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874" y="3144603"/>
            <a:ext cx="304800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6306" t="14200" r="25676" b="3805"/>
          <a:stretch/>
        </p:blipFill>
        <p:spPr>
          <a:xfrm>
            <a:off x="5012245" y="965994"/>
            <a:ext cx="3770972" cy="28867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CCCCCC">
                <a:alpha val="50000"/>
                <a:lumMod val="50000"/>
                <a:lumOff val="50000"/>
              </a:srgbClr>
            </a:gs>
            <a:gs pos="0">
              <a:schemeClr val="bg1">
                <a:lumMod val="95000"/>
                <a:alpha val="9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4239" y="196553"/>
            <a:ext cx="6571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Malheur NF NEPA Triangle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378"/>
          <a:stretch/>
        </p:blipFill>
        <p:spPr>
          <a:xfrm>
            <a:off x="148284" y="1059194"/>
            <a:ext cx="8880389" cy="57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2748" y="130649"/>
            <a:ext cx="8135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Collaboration and Public Involvement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324" y="3638045"/>
            <a:ext cx="2518047" cy="309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206" y="3638045"/>
            <a:ext cx="2961477" cy="3099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60" y="4629550"/>
            <a:ext cx="3151905" cy="2103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660" y="1423818"/>
            <a:ext cx="35134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Issue based vs. project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</a:t>
            </a:r>
            <a:r>
              <a:rPr lang="en-US" sz="2600" dirty="0" smtClean="0"/>
              <a:t>ieldtrips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Science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Zones of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Public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Open 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County Court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69" y="1577198"/>
            <a:ext cx="4183005" cy="19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2996" y="5960743"/>
            <a:ext cx="1734452" cy="362393"/>
          </a:xfrm>
          <a:prstGeom prst="rect">
            <a:avLst/>
          </a:prstGeom>
          <a:noFill/>
        </p:spPr>
        <p:txBody>
          <a:bodyPr wrap="square" lIns="89902" tIns="44951" rIns="89902" bIns="44951" rtlCol="0">
            <a:spAutoFit/>
          </a:bodyPr>
          <a:lstStyle/>
          <a:p>
            <a:pPr defTabSz="899071"/>
            <a:r>
              <a:rPr lang="en-US" sz="1765" b="1" dirty="0">
                <a:solidFill>
                  <a:prstClr val="white"/>
                </a:solidFill>
              </a:rPr>
              <a:t>Decision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4631" y="176286"/>
            <a:ext cx="7879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Developing the Purpose and Need: Resiliency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252" t="15713" r="13646" b="5873"/>
          <a:stretch/>
        </p:blipFill>
        <p:spPr>
          <a:xfrm>
            <a:off x="2752041" y="1538550"/>
            <a:ext cx="6243076" cy="5170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092" y="1415000"/>
            <a:ext cx="264494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Landscape resiliency: ecological and socio-economic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Focus on process and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Supported by Forest Plan, collaborative, and scientific literature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83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34631" y="176286"/>
            <a:ext cx="7879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Calibri" panose="020F0502020204030204"/>
              </a:rPr>
              <a:t>Developing the Purpose and Need: Resiliency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252" t="15713" r="13646" b="5873"/>
          <a:stretch/>
        </p:blipFill>
        <p:spPr>
          <a:xfrm>
            <a:off x="1552704" y="1529406"/>
            <a:ext cx="6243076" cy="5170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19656" y="3072384"/>
            <a:ext cx="5824728" cy="1883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724</TotalTime>
  <Words>510</Words>
  <Application>Microsoft Office PowerPoint</Application>
  <PresentationFormat>On-screen Show (4:3)</PresentationFormat>
  <Paragraphs>122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Malheur Story</vt:lpstr>
      <vt:lpstr>Setting the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Lindsay, Amanda -FS</dc:creator>
  <cp:lastModifiedBy>Friesen, Cheryl -FS</cp:lastModifiedBy>
  <cp:revision>45</cp:revision>
  <cp:lastPrinted>2019-11-04T19:31:57Z</cp:lastPrinted>
  <dcterms:created xsi:type="dcterms:W3CDTF">2019-10-08T16:47:04Z</dcterms:created>
  <dcterms:modified xsi:type="dcterms:W3CDTF">2019-11-27T21:17:49Z</dcterms:modified>
</cp:coreProperties>
</file>