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59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54"/>
    <a:srgbClr val="FFFF99"/>
    <a:srgbClr val="E8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509ECA-B3D1-4063-8036-7F7AED1C74B8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B1019D-69C6-4C0E-B87D-A4C2EBC43500}">
      <dgm:prSet phldrT="[Text]"/>
      <dgm:spPr>
        <a:solidFill>
          <a:srgbClr val="FFC00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Hot-spots of Ecological Function</a:t>
          </a:r>
          <a:endParaRPr lang="en-US" b="1" dirty="0">
            <a:solidFill>
              <a:schemeClr val="tx1"/>
            </a:solidFill>
          </a:endParaRPr>
        </a:p>
      </dgm:t>
    </dgm:pt>
    <dgm:pt modelId="{648817A5-53E5-473F-A1B8-5C6BCD62417D}" type="parTrans" cxnId="{43C0CE3F-C727-426F-9448-4EF810456A8C}">
      <dgm:prSet/>
      <dgm:spPr/>
      <dgm:t>
        <a:bodyPr/>
        <a:lstStyle/>
        <a:p>
          <a:endParaRPr lang="en-US"/>
        </a:p>
      </dgm:t>
    </dgm:pt>
    <dgm:pt modelId="{C84CEB17-2B2D-473C-BA39-7DA1BE299F7E}" type="sibTrans" cxnId="{43C0CE3F-C727-426F-9448-4EF810456A8C}">
      <dgm:prSet/>
      <dgm:spPr/>
      <dgm:t>
        <a:bodyPr/>
        <a:lstStyle/>
        <a:p>
          <a:endParaRPr lang="en-US"/>
        </a:p>
      </dgm:t>
    </dgm:pt>
    <dgm:pt modelId="{5457B811-4773-47F0-8E6F-75280DE68C8D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en-US" dirty="0" smtClean="0">
              <a:solidFill>
                <a:schemeClr val="tx1"/>
              </a:solidFill>
            </a:rPr>
            <a:t>Disturbance (debris flow,  </a:t>
          </a:r>
        </a:p>
        <a:p>
          <a:pPr>
            <a:spcAft>
              <a:spcPts val="0"/>
            </a:spcAft>
          </a:pPr>
          <a:r>
            <a:rPr lang="en-US" dirty="0" smtClean="0">
              <a:solidFill>
                <a:schemeClr val="tx1"/>
              </a:solidFill>
            </a:rPr>
            <a:t>fire, </a:t>
          </a:r>
          <a:r>
            <a:rPr lang="en-US" dirty="0" err="1" smtClean="0">
              <a:solidFill>
                <a:schemeClr val="tx1"/>
              </a:solidFill>
            </a:rPr>
            <a:t>etc</a:t>
          </a:r>
          <a:r>
            <a:rPr lang="en-US" dirty="0" smtClean="0">
              <a:solidFill>
                <a:schemeClr val="tx1"/>
              </a:solidFill>
            </a:rPr>
            <a:t>)</a:t>
          </a:r>
          <a:endParaRPr lang="en-US" dirty="0">
            <a:solidFill>
              <a:schemeClr val="tx1"/>
            </a:solidFill>
          </a:endParaRPr>
        </a:p>
      </dgm:t>
    </dgm:pt>
    <dgm:pt modelId="{E6A4431E-B9DC-441D-A9FD-B0C781EDC789}" type="parTrans" cxnId="{CA4F8AFF-A80A-4A85-B8BD-2C43478BE02C}">
      <dgm:prSet/>
      <dgm:spPr/>
      <dgm:t>
        <a:bodyPr/>
        <a:lstStyle/>
        <a:p>
          <a:endParaRPr lang="en-US"/>
        </a:p>
      </dgm:t>
    </dgm:pt>
    <dgm:pt modelId="{F933A6AE-4D1F-4A96-8222-013E460B5A7A}" type="sibTrans" cxnId="{CA4F8AFF-A80A-4A85-B8BD-2C43478BE02C}">
      <dgm:prSet/>
      <dgm:spPr/>
      <dgm:t>
        <a:bodyPr/>
        <a:lstStyle/>
        <a:p>
          <a:endParaRPr lang="en-US"/>
        </a:p>
      </dgm:t>
    </dgm:pt>
    <dgm:pt modelId="{EDDE5371-4D50-489B-B9D9-37BB21EC36AD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Large Wood</a:t>
          </a:r>
          <a:endParaRPr lang="en-US" dirty="0">
            <a:solidFill>
              <a:schemeClr val="tx1"/>
            </a:solidFill>
          </a:endParaRPr>
        </a:p>
      </dgm:t>
    </dgm:pt>
    <dgm:pt modelId="{2483983B-E716-4A6D-89DC-B41BD09B58D7}" type="parTrans" cxnId="{312B9786-40B9-4248-9B5D-D0CAAF87705D}">
      <dgm:prSet/>
      <dgm:spPr/>
      <dgm:t>
        <a:bodyPr/>
        <a:lstStyle/>
        <a:p>
          <a:endParaRPr lang="en-US"/>
        </a:p>
      </dgm:t>
    </dgm:pt>
    <dgm:pt modelId="{BF2C2F8E-71B5-46E0-9828-2A17D883DE0A}" type="sibTrans" cxnId="{312B9786-40B9-4248-9B5D-D0CAAF87705D}">
      <dgm:prSet/>
      <dgm:spPr/>
      <dgm:t>
        <a:bodyPr/>
        <a:lstStyle/>
        <a:p>
          <a:endParaRPr lang="en-US"/>
        </a:p>
      </dgm:t>
    </dgm:pt>
    <dgm:pt modelId="{19537037-B165-47BF-AD88-3150722DDC23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Headwaters</a:t>
          </a:r>
          <a:endParaRPr lang="en-US" dirty="0">
            <a:solidFill>
              <a:schemeClr val="tx1"/>
            </a:solidFill>
          </a:endParaRPr>
        </a:p>
      </dgm:t>
    </dgm:pt>
    <dgm:pt modelId="{E07FDF47-4774-448B-81AC-3426095FC848}" type="parTrans" cxnId="{E882AE24-33DF-45A0-9EF0-66EDB8677BE1}">
      <dgm:prSet/>
      <dgm:spPr/>
      <dgm:t>
        <a:bodyPr/>
        <a:lstStyle/>
        <a:p>
          <a:endParaRPr lang="en-US"/>
        </a:p>
      </dgm:t>
    </dgm:pt>
    <dgm:pt modelId="{C23C89BF-9E03-4DF1-A2D3-7374B2E30C04}" type="sibTrans" cxnId="{E882AE24-33DF-45A0-9EF0-66EDB8677BE1}">
      <dgm:prSet/>
      <dgm:spPr/>
      <dgm:t>
        <a:bodyPr/>
        <a:lstStyle/>
        <a:p>
          <a:endParaRPr lang="en-US"/>
        </a:p>
      </dgm:t>
    </dgm:pt>
    <dgm:pt modelId="{2F634F9D-DC58-4BC7-97DF-0FD475939EF7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Tributary Junctions</a:t>
          </a:r>
          <a:endParaRPr lang="en-US" dirty="0">
            <a:solidFill>
              <a:schemeClr val="tx1"/>
            </a:solidFill>
          </a:endParaRPr>
        </a:p>
      </dgm:t>
    </dgm:pt>
    <dgm:pt modelId="{5C49E56C-785B-456A-9045-B58E2848E335}" type="parTrans" cxnId="{879B1CC3-98FC-4078-A409-66D61F9A1E82}">
      <dgm:prSet/>
      <dgm:spPr/>
      <dgm:t>
        <a:bodyPr/>
        <a:lstStyle/>
        <a:p>
          <a:endParaRPr lang="en-US"/>
        </a:p>
      </dgm:t>
    </dgm:pt>
    <dgm:pt modelId="{A0C80344-E9AF-4039-94F7-D750242DC047}" type="sibTrans" cxnId="{879B1CC3-98FC-4078-A409-66D61F9A1E82}">
      <dgm:prSet/>
      <dgm:spPr/>
      <dgm:t>
        <a:bodyPr/>
        <a:lstStyle/>
        <a:p>
          <a:endParaRPr lang="en-US"/>
        </a:p>
      </dgm:t>
    </dgm:pt>
    <dgm:pt modelId="{3747A8FB-501B-4762-90EA-ED71D2B67503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0" dirty="0" smtClean="0">
              <a:solidFill>
                <a:schemeClr val="tx1"/>
              </a:solidFill>
            </a:rPr>
            <a:t>Terrestrial Wildlife Needs</a:t>
          </a:r>
          <a:endParaRPr lang="en-US" b="0" dirty="0">
            <a:solidFill>
              <a:schemeClr val="tx1"/>
            </a:solidFill>
          </a:endParaRPr>
        </a:p>
      </dgm:t>
    </dgm:pt>
    <dgm:pt modelId="{8382003C-6E11-457D-85AA-7F74E1CB5D6F}" type="parTrans" cxnId="{A4AAE444-7825-4B8D-B756-44261D44CD9C}">
      <dgm:prSet/>
      <dgm:spPr/>
      <dgm:t>
        <a:bodyPr/>
        <a:lstStyle/>
        <a:p>
          <a:endParaRPr lang="en-US"/>
        </a:p>
      </dgm:t>
    </dgm:pt>
    <dgm:pt modelId="{84D0D27F-52A4-46CE-82EC-A624D41D0990}" type="sibTrans" cxnId="{A4AAE444-7825-4B8D-B756-44261D44CD9C}">
      <dgm:prSet/>
      <dgm:spPr/>
      <dgm:t>
        <a:bodyPr/>
        <a:lstStyle/>
        <a:p>
          <a:endParaRPr lang="en-US"/>
        </a:p>
      </dgm:t>
    </dgm:pt>
    <dgm:pt modelId="{137B6166-5232-4C78-8C2F-43A825FFE81F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Thermal Loading</a:t>
          </a:r>
          <a:endParaRPr lang="en-US" dirty="0">
            <a:solidFill>
              <a:schemeClr val="tx1"/>
            </a:solidFill>
          </a:endParaRPr>
        </a:p>
      </dgm:t>
    </dgm:pt>
    <dgm:pt modelId="{15189A0E-F856-4531-A0E7-2EA05E7A4014}" type="parTrans" cxnId="{922C76A6-56FC-4D70-9B36-E8D6123C3B61}">
      <dgm:prSet/>
      <dgm:spPr/>
      <dgm:t>
        <a:bodyPr/>
        <a:lstStyle/>
        <a:p>
          <a:endParaRPr lang="en-US"/>
        </a:p>
      </dgm:t>
    </dgm:pt>
    <dgm:pt modelId="{A09CC402-72A4-42BE-B9CE-4AE7AD96E137}" type="sibTrans" cxnId="{922C76A6-56FC-4D70-9B36-E8D6123C3B61}">
      <dgm:prSet/>
      <dgm:spPr/>
      <dgm:t>
        <a:bodyPr/>
        <a:lstStyle/>
        <a:p>
          <a:endParaRPr lang="en-US"/>
        </a:p>
      </dgm:t>
    </dgm:pt>
    <dgm:pt modelId="{252C770A-4D0C-45B1-A3C3-7EA034106914}" type="pres">
      <dgm:prSet presAssocID="{CE509ECA-B3D1-4063-8036-7F7AED1C74B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80EF286-08EF-467C-9D65-B0BEB4231C31}" type="pres">
      <dgm:prSet presAssocID="{E5B1019D-69C6-4C0E-B87D-A4C2EBC43500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DC437F0C-318C-4CAA-B0A5-E2F46A1E92CB}" type="pres">
      <dgm:prSet presAssocID="{5457B811-4773-47F0-8E6F-75280DE68C8D}" presName="Accent1" presStyleCnt="0"/>
      <dgm:spPr/>
    </dgm:pt>
    <dgm:pt modelId="{2168482D-1B4E-4682-A452-6CE233A8985E}" type="pres">
      <dgm:prSet presAssocID="{5457B811-4773-47F0-8E6F-75280DE68C8D}" presName="Accent" presStyleLbl="bgShp" presStyleIdx="0" presStyleCnt="6"/>
      <dgm:spPr/>
    </dgm:pt>
    <dgm:pt modelId="{CB1E7E40-02ED-40DF-8D97-19A5A1891985}" type="pres">
      <dgm:prSet presAssocID="{5457B811-4773-47F0-8E6F-75280DE68C8D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AA0123-D57B-4E74-96E2-28335A44A2CF}" type="pres">
      <dgm:prSet presAssocID="{EDDE5371-4D50-489B-B9D9-37BB21EC36AD}" presName="Accent2" presStyleCnt="0"/>
      <dgm:spPr/>
    </dgm:pt>
    <dgm:pt modelId="{A07A6337-F8EA-4B57-B75E-747DA5767E3B}" type="pres">
      <dgm:prSet presAssocID="{EDDE5371-4D50-489B-B9D9-37BB21EC36AD}" presName="Accent" presStyleLbl="bgShp" presStyleIdx="1" presStyleCnt="6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D032BF9F-CAC6-46D3-89BF-3A08AE5CC64F}" type="pres">
      <dgm:prSet presAssocID="{EDDE5371-4D50-489B-B9D9-37BB21EC36AD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9AE31-CA3A-4354-95CD-7B8B4A5F78DB}" type="pres">
      <dgm:prSet presAssocID="{19537037-B165-47BF-AD88-3150722DDC23}" presName="Accent3" presStyleCnt="0"/>
      <dgm:spPr/>
    </dgm:pt>
    <dgm:pt modelId="{B6BA7225-81DF-4209-819E-68A700FE174B}" type="pres">
      <dgm:prSet presAssocID="{19537037-B165-47BF-AD88-3150722DDC23}" presName="Accent" presStyleLbl="bgShp" presStyleIdx="2" presStyleCnt="6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C2B91DBA-765C-4D68-AB4D-08546F7D7253}" type="pres">
      <dgm:prSet presAssocID="{19537037-B165-47BF-AD88-3150722DDC23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74D67-A44D-41B8-BE34-083EA634E33A}" type="pres">
      <dgm:prSet presAssocID="{2F634F9D-DC58-4BC7-97DF-0FD475939EF7}" presName="Accent4" presStyleCnt="0"/>
      <dgm:spPr/>
    </dgm:pt>
    <dgm:pt modelId="{AF55CDE8-F2BC-4BAC-A956-94C7CB7AD0DC}" type="pres">
      <dgm:prSet presAssocID="{2F634F9D-DC58-4BC7-97DF-0FD475939EF7}" presName="Accent" presStyleLbl="bgShp" presStyleIdx="3" presStyleCnt="6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DA9F40C0-B1C0-441B-9ED9-C040C038CFD6}" type="pres">
      <dgm:prSet presAssocID="{2F634F9D-DC58-4BC7-97DF-0FD475939EF7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79972C-465A-4408-ACCA-E2F4FB581AB0}" type="pres">
      <dgm:prSet presAssocID="{3747A8FB-501B-4762-90EA-ED71D2B67503}" presName="Accent5" presStyleCnt="0"/>
      <dgm:spPr/>
    </dgm:pt>
    <dgm:pt modelId="{C0832DCC-4884-4483-BCD2-71EBBEF320ED}" type="pres">
      <dgm:prSet presAssocID="{3747A8FB-501B-4762-90EA-ED71D2B67503}" presName="Accent" presStyleLbl="bgShp" presStyleIdx="4" presStyleCnt="6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ACDD0E06-DD9E-40D1-BBA5-85E30651AD5F}" type="pres">
      <dgm:prSet presAssocID="{3747A8FB-501B-4762-90EA-ED71D2B67503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903AA-22D1-4E08-863C-0BCA3CB94549}" type="pres">
      <dgm:prSet presAssocID="{137B6166-5232-4C78-8C2F-43A825FFE81F}" presName="Accent6" presStyleCnt="0"/>
      <dgm:spPr/>
    </dgm:pt>
    <dgm:pt modelId="{A6DCDC4A-66E9-485C-BB8D-0466C1447D53}" type="pres">
      <dgm:prSet presAssocID="{137B6166-5232-4C78-8C2F-43A825FFE81F}" presName="Accent" presStyleLbl="bgShp" presStyleIdx="5" presStyleCnt="6"/>
      <dgm:spPr>
        <a:solidFill>
          <a:schemeClr val="bg1"/>
        </a:solidFill>
      </dgm:spPr>
      <dgm:t>
        <a:bodyPr/>
        <a:lstStyle/>
        <a:p>
          <a:endParaRPr lang="en-US"/>
        </a:p>
      </dgm:t>
    </dgm:pt>
    <dgm:pt modelId="{D0D3AA74-DA3D-4F2B-8386-8A05A46BA8EC}" type="pres">
      <dgm:prSet presAssocID="{137B6166-5232-4C78-8C2F-43A825FFE81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8495EA-1E2C-4023-BCF2-957611999743}" type="presOf" srcId="{137B6166-5232-4C78-8C2F-43A825FFE81F}" destId="{D0D3AA74-DA3D-4F2B-8386-8A05A46BA8EC}" srcOrd="0" destOrd="0" presId="urn:microsoft.com/office/officeart/2011/layout/HexagonRadial"/>
    <dgm:cxn modelId="{EDC8AA15-0E26-417D-A798-0D5B9A1C2586}" type="presOf" srcId="{EDDE5371-4D50-489B-B9D9-37BB21EC36AD}" destId="{D032BF9F-CAC6-46D3-89BF-3A08AE5CC64F}" srcOrd="0" destOrd="0" presId="urn:microsoft.com/office/officeart/2011/layout/HexagonRadial"/>
    <dgm:cxn modelId="{1BF30E61-4ADA-476A-B157-FB5BF6AF964E}" type="presOf" srcId="{19537037-B165-47BF-AD88-3150722DDC23}" destId="{C2B91DBA-765C-4D68-AB4D-08546F7D7253}" srcOrd="0" destOrd="0" presId="urn:microsoft.com/office/officeart/2011/layout/HexagonRadial"/>
    <dgm:cxn modelId="{AB9CD0E0-5583-495C-BE50-5845AF66BAAA}" type="presOf" srcId="{2F634F9D-DC58-4BC7-97DF-0FD475939EF7}" destId="{DA9F40C0-B1C0-441B-9ED9-C040C038CFD6}" srcOrd="0" destOrd="0" presId="urn:microsoft.com/office/officeart/2011/layout/HexagonRadial"/>
    <dgm:cxn modelId="{43C0CE3F-C727-426F-9448-4EF810456A8C}" srcId="{CE509ECA-B3D1-4063-8036-7F7AED1C74B8}" destId="{E5B1019D-69C6-4C0E-B87D-A4C2EBC43500}" srcOrd="0" destOrd="0" parTransId="{648817A5-53E5-473F-A1B8-5C6BCD62417D}" sibTransId="{C84CEB17-2B2D-473C-BA39-7DA1BE299F7E}"/>
    <dgm:cxn modelId="{A4AAE444-7825-4B8D-B756-44261D44CD9C}" srcId="{E5B1019D-69C6-4C0E-B87D-A4C2EBC43500}" destId="{3747A8FB-501B-4762-90EA-ED71D2B67503}" srcOrd="4" destOrd="0" parTransId="{8382003C-6E11-457D-85AA-7F74E1CB5D6F}" sibTransId="{84D0D27F-52A4-46CE-82EC-A624D41D0990}"/>
    <dgm:cxn modelId="{CA4F8AFF-A80A-4A85-B8BD-2C43478BE02C}" srcId="{E5B1019D-69C6-4C0E-B87D-A4C2EBC43500}" destId="{5457B811-4773-47F0-8E6F-75280DE68C8D}" srcOrd="0" destOrd="0" parTransId="{E6A4431E-B9DC-441D-A9FD-B0C781EDC789}" sibTransId="{F933A6AE-4D1F-4A96-8222-013E460B5A7A}"/>
    <dgm:cxn modelId="{922C76A6-56FC-4D70-9B36-E8D6123C3B61}" srcId="{E5B1019D-69C6-4C0E-B87D-A4C2EBC43500}" destId="{137B6166-5232-4C78-8C2F-43A825FFE81F}" srcOrd="5" destOrd="0" parTransId="{15189A0E-F856-4531-A0E7-2EA05E7A4014}" sibTransId="{A09CC402-72A4-42BE-B9CE-4AE7AD96E137}"/>
    <dgm:cxn modelId="{879B1CC3-98FC-4078-A409-66D61F9A1E82}" srcId="{E5B1019D-69C6-4C0E-B87D-A4C2EBC43500}" destId="{2F634F9D-DC58-4BC7-97DF-0FD475939EF7}" srcOrd="3" destOrd="0" parTransId="{5C49E56C-785B-456A-9045-B58E2848E335}" sibTransId="{A0C80344-E9AF-4039-94F7-D750242DC047}"/>
    <dgm:cxn modelId="{564E3D30-B5FA-43D0-9EB3-6DEA013E9D18}" type="presOf" srcId="{CE509ECA-B3D1-4063-8036-7F7AED1C74B8}" destId="{252C770A-4D0C-45B1-A3C3-7EA034106914}" srcOrd="0" destOrd="0" presId="urn:microsoft.com/office/officeart/2011/layout/HexagonRadial"/>
    <dgm:cxn modelId="{D7161618-8830-4FE0-9855-F96F28C71FF1}" type="presOf" srcId="{3747A8FB-501B-4762-90EA-ED71D2B67503}" destId="{ACDD0E06-DD9E-40D1-BBA5-85E30651AD5F}" srcOrd="0" destOrd="0" presId="urn:microsoft.com/office/officeart/2011/layout/HexagonRadial"/>
    <dgm:cxn modelId="{865F549C-A1F4-4294-92D4-8A124B4143A1}" type="presOf" srcId="{5457B811-4773-47F0-8E6F-75280DE68C8D}" destId="{CB1E7E40-02ED-40DF-8D97-19A5A1891985}" srcOrd="0" destOrd="0" presId="urn:microsoft.com/office/officeart/2011/layout/HexagonRadial"/>
    <dgm:cxn modelId="{E882AE24-33DF-45A0-9EF0-66EDB8677BE1}" srcId="{E5B1019D-69C6-4C0E-B87D-A4C2EBC43500}" destId="{19537037-B165-47BF-AD88-3150722DDC23}" srcOrd="2" destOrd="0" parTransId="{E07FDF47-4774-448B-81AC-3426095FC848}" sibTransId="{C23C89BF-9E03-4DF1-A2D3-7374B2E30C04}"/>
    <dgm:cxn modelId="{35F5B7BD-CA4B-4792-9FD4-642E34C808FC}" type="presOf" srcId="{E5B1019D-69C6-4C0E-B87D-A4C2EBC43500}" destId="{380EF286-08EF-467C-9D65-B0BEB4231C31}" srcOrd="0" destOrd="0" presId="urn:microsoft.com/office/officeart/2011/layout/HexagonRadial"/>
    <dgm:cxn modelId="{312B9786-40B9-4248-9B5D-D0CAAF87705D}" srcId="{E5B1019D-69C6-4C0E-B87D-A4C2EBC43500}" destId="{EDDE5371-4D50-489B-B9D9-37BB21EC36AD}" srcOrd="1" destOrd="0" parTransId="{2483983B-E716-4A6D-89DC-B41BD09B58D7}" sibTransId="{BF2C2F8E-71B5-46E0-9828-2A17D883DE0A}"/>
    <dgm:cxn modelId="{5C06A7F3-F606-43AA-BEFE-4031385AC679}" type="presParOf" srcId="{252C770A-4D0C-45B1-A3C3-7EA034106914}" destId="{380EF286-08EF-467C-9D65-B0BEB4231C31}" srcOrd="0" destOrd="0" presId="urn:microsoft.com/office/officeart/2011/layout/HexagonRadial"/>
    <dgm:cxn modelId="{15F4DDF3-0431-4F04-96D2-7D0CFBEB4EF5}" type="presParOf" srcId="{252C770A-4D0C-45B1-A3C3-7EA034106914}" destId="{DC437F0C-318C-4CAA-B0A5-E2F46A1E92CB}" srcOrd="1" destOrd="0" presId="urn:microsoft.com/office/officeart/2011/layout/HexagonRadial"/>
    <dgm:cxn modelId="{A5D9C515-925B-4711-9188-8ED82577104A}" type="presParOf" srcId="{DC437F0C-318C-4CAA-B0A5-E2F46A1E92CB}" destId="{2168482D-1B4E-4682-A452-6CE233A8985E}" srcOrd="0" destOrd="0" presId="urn:microsoft.com/office/officeart/2011/layout/HexagonRadial"/>
    <dgm:cxn modelId="{7467EFA7-FE8F-45EF-BFB9-AC9242556C14}" type="presParOf" srcId="{252C770A-4D0C-45B1-A3C3-7EA034106914}" destId="{CB1E7E40-02ED-40DF-8D97-19A5A1891985}" srcOrd="2" destOrd="0" presId="urn:microsoft.com/office/officeart/2011/layout/HexagonRadial"/>
    <dgm:cxn modelId="{91A91B49-1B90-4FCD-A687-BF5BBA6234DB}" type="presParOf" srcId="{252C770A-4D0C-45B1-A3C3-7EA034106914}" destId="{2BAA0123-D57B-4E74-96E2-28335A44A2CF}" srcOrd="3" destOrd="0" presId="urn:microsoft.com/office/officeart/2011/layout/HexagonRadial"/>
    <dgm:cxn modelId="{9D3E8554-36CB-42C6-9572-D2E5C157A6FB}" type="presParOf" srcId="{2BAA0123-D57B-4E74-96E2-28335A44A2CF}" destId="{A07A6337-F8EA-4B57-B75E-747DA5767E3B}" srcOrd="0" destOrd="0" presId="urn:microsoft.com/office/officeart/2011/layout/HexagonRadial"/>
    <dgm:cxn modelId="{49906BC0-D47C-41BC-9179-9DB0EE17B956}" type="presParOf" srcId="{252C770A-4D0C-45B1-A3C3-7EA034106914}" destId="{D032BF9F-CAC6-46D3-89BF-3A08AE5CC64F}" srcOrd="4" destOrd="0" presId="urn:microsoft.com/office/officeart/2011/layout/HexagonRadial"/>
    <dgm:cxn modelId="{CBEB30ED-68CA-4DB2-9F40-AD949EF41E49}" type="presParOf" srcId="{252C770A-4D0C-45B1-A3C3-7EA034106914}" destId="{7479AE31-CA3A-4354-95CD-7B8B4A5F78DB}" srcOrd="5" destOrd="0" presId="urn:microsoft.com/office/officeart/2011/layout/HexagonRadial"/>
    <dgm:cxn modelId="{DE6BD8D2-B265-4118-BBFF-33D6C2A38BF4}" type="presParOf" srcId="{7479AE31-CA3A-4354-95CD-7B8B4A5F78DB}" destId="{B6BA7225-81DF-4209-819E-68A700FE174B}" srcOrd="0" destOrd="0" presId="urn:microsoft.com/office/officeart/2011/layout/HexagonRadial"/>
    <dgm:cxn modelId="{83D5D649-253D-4F77-8A9E-683ECC28B41E}" type="presParOf" srcId="{252C770A-4D0C-45B1-A3C3-7EA034106914}" destId="{C2B91DBA-765C-4D68-AB4D-08546F7D7253}" srcOrd="6" destOrd="0" presId="urn:microsoft.com/office/officeart/2011/layout/HexagonRadial"/>
    <dgm:cxn modelId="{01DD6EA9-0153-434B-AEEF-47E22B246B40}" type="presParOf" srcId="{252C770A-4D0C-45B1-A3C3-7EA034106914}" destId="{16874D67-A44D-41B8-BE34-083EA634E33A}" srcOrd="7" destOrd="0" presId="urn:microsoft.com/office/officeart/2011/layout/HexagonRadial"/>
    <dgm:cxn modelId="{1A67ADD2-DF1A-4B94-8EC4-2CCE3D543E25}" type="presParOf" srcId="{16874D67-A44D-41B8-BE34-083EA634E33A}" destId="{AF55CDE8-F2BC-4BAC-A956-94C7CB7AD0DC}" srcOrd="0" destOrd="0" presId="urn:microsoft.com/office/officeart/2011/layout/HexagonRadial"/>
    <dgm:cxn modelId="{0720AC0B-4166-41B5-BC79-F87C6CD89476}" type="presParOf" srcId="{252C770A-4D0C-45B1-A3C3-7EA034106914}" destId="{DA9F40C0-B1C0-441B-9ED9-C040C038CFD6}" srcOrd="8" destOrd="0" presId="urn:microsoft.com/office/officeart/2011/layout/HexagonRadial"/>
    <dgm:cxn modelId="{EE6B1585-E03A-4F94-8539-3D44A87F8748}" type="presParOf" srcId="{252C770A-4D0C-45B1-A3C3-7EA034106914}" destId="{9479972C-465A-4408-ACCA-E2F4FB581AB0}" srcOrd="9" destOrd="0" presId="urn:microsoft.com/office/officeart/2011/layout/HexagonRadial"/>
    <dgm:cxn modelId="{56FC6812-0D03-48E3-AF40-3AA98C925D10}" type="presParOf" srcId="{9479972C-465A-4408-ACCA-E2F4FB581AB0}" destId="{C0832DCC-4884-4483-BCD2-71EBBEF320ED}" srcOrd="0" destOrd="0" presId="urn:microsoft.com/office/officeart/2011/layout/HexagonRadial"/>
    <dgm:cxn modelId="{31002FFC-F6D8-475E-B97C-4CC5540981D4}" type="presParOf" srcId="{252C770A-4D0C-45B1-A3C3-7EA034106914}" destId="{ACDD0E06-DD9E-40D1-BBA5-85E30651AD5F}" srcOrd="10" destOrd="0" presId="urn:microsoft.com/office/officeart/2011/layout/HexagonRadial"/>
    <dgm:cxn modelId="{8FEA9799-5647-401B-9E02-AE22DDEF429A}" type="presParOf" srcId="{252C770A-4D0C-45B1-A3C3-7EA034106914}" destId="{12C903AA-22D1-4E08-863C-0BCA3CB94549}" srcOrd="11" destOrd="0" presId="urn:microsoft.com/office/officeart/2011/layout/HexagonRadial"/>
    <dgm:cxn modelId="{261A9EC5-1BEE-4CE7-9628-9383126AB1DB}" type="presParOf" srcId="{12C903AA-22D1-4E08-863C-0BCA3CB94549}" destId="{A6DCDC4A-66E9-485C-BB8D-0466C1447D53}" srcOrd="0" destOrd="0" presId="urn:microsoft.com/office/officeart/2011/layout/HexagonRadial"/>
    <dgm:cxn modelId="{A1C2DC41-1F3D-4AA4-A71E-8C466ECE554E}" type="presParOf" srcId="{252C770A-4D0C-45B1-A3C3-7EA034106914}" destId="{D0D3AA74-DA3D-4F2B-8386-8A05A46BA8E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EF286-08EF-467C-9D65-B0BEB4231C31}">
      <dsp:nvSpPr>
        <dsp:cNvPr id="0" name=""/>
        <dsp:cNvSpPr/>
      </dsp:nvSpPr>
      <dsp:spPr>
        <a:xfrm>
          <a:off x="2666016" y="1679778"/>
          <a:ext cx="2135071" cy="1846922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Hot-spots of Ecological Function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019827" y="1985839"/>
        <a:ext cx="1427449" cy="1234800"/>
      </dsp:txXfrm>
    </dsp:sp>
    <dsp:sp modelId="{A07A6337-F8EA-4B57-B75E-747DA5767E3B}">
      <dsp:nvSpPr>
        <dsp:cNvPr id="0" name=""/>
        <dsp:cNvSpPr/>
      </dsp:nvSpPr>
      <dsp:spPr>
        <a:xfrm>
          <a:off x="4002980" y="796150"/>
          <a:ext cx="805556" cy="69409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1E7E40-02ED-40DF-8D97-19A5A1891985}">
      <dsp:nvSpPr>
        <dsp:cNvPr id="0" name=""/>
        <dsp:cNvSpPr/>
      </dsp:nvSpPr>
      <dsp:spPr>
        <a:xfrm>
          <a:off x="2862687" y="0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chemeClr val="tx1"/>
              </a:solidFill>
            </a:rPr>
            <a:t>Disturbance (debris flow,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smtClean="0">
              <a:solidFill>
                <a:schemeClr val="tx1"/>
              </a:solidFill>
            </a:rPr>
            <a:t>fire, </a:t>
          </a:r>
          <a:r>
            <a:rPr lang="en-US" sz="1600" kern="1200" dirty="0" err="1" smtClean="0">
              <a:solidFill>
                <a:schemeClr val="tx1"/>
              </a:solidFill>
            </a:rPr>
            <a:t>etc</a:t>
          </a:r>
          <a:r>
            <a:rPr lang="en-US" sz="1600" kern="1200" dirty="0" smtClean="0">
              <a:solidFill>
                <a:schemeClr val="tx1"/>
              </a:solidFill>
            </a:rPr>
            <a:t>)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3152645" y="250848"/>
        <a:ext cx="1169759" cy="1011978"/>
      </dsp:txXfrm>
    </dsp:sp>
    <dsp:sp modelId="{B6BA7225-81DF-4209-819E-68A700FE174B}">
      <dsp:nvSpPr>
        <dsp:cNvPr id="0" name=""/>
        <dsp:cNvSpPr/>
      </dsp:nvSpPr>
      <dsp:spPr>
        <a:xfrm>
          <a:off x="4943127" y="2093734"/>
          <a:ext cx="805556" cy="69409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32BF9F-CAC6-46D3-89BF-3A08AE5CC64F}">
      <dsp:nvSpPr>
        <dsp:cNvPr id="0" name=""/>
        <dsp:cNvSpPr/>
      </dsp:nvSpPr>
      <dsp:spPr>
        <a:xfrm>
          <a:off x="4467342" y="931011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Large Wood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757300" y="1181859"/>
        <a:ext cx="1169759" cy="1011978"/>
      </dsp:txXfrm>
    </dsp:sp>
    <dsp:sp modelId="{AF55CDE8-F2BC-4BAC-A956-94C7CB7AD0DC}">
      <dsp:nvSpPr>
        <dsp:cNvPr id="0" name=""/>
        <dsp:cNvSpPr/>
      </dsp:nvSpPr>
      <dsp:spPr>
        <a:xfrm>
          <a:off x="4290040" y="3558463"/>
          <a:ext cx="805556" cy="69409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91DBA-765C-4D68-AB4D-08546F7D7253}">
      <dsp:nvSpPr>
        <dsp:cNvPr id="0" name=""/>
        <dsp:cNvSpPr/>
      </dsp:nvSpPr>
      <dsp:spPr>
        <a:xfrm>
          <a:off x="4467342" y="2761272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Headwaters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757300" y="3012120"/>
        <a:ext cx="1169759" cy="1011978"/>
      </dsp:txXfrm>
    </dsp:sp>
    <dsp:sp modelId="{C0832DCC-4884-4483-BCD2-71EBBEF320ED}">
      <dsp:nvSpPr>
        <dsp:cNvPr id="0" name=""/>
        <dsp:cNvSpPr/>
      </dsp:nvSpPr>
      <dsp:spPr>
        <a:xfrm>
          <a:off x="2669989" y="3710508"/>
          <a:ext cx="805556" cy="69409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9F40C0-B1C0-441B-9ED9-C040C038CFD6}">
      <dsp:nvSpPr>
        <dsp:cNvPr id="0" name=""/>
        <dsp:cNvSpPr/>
      </dsp:nvSpPr>
      <dsp:spPr>
        <a:xfrm>
          <a:off x="2862687" y="3693325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Tributary Junctions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3152645" y="3944173"/>
        <a:ext cx="1169759" cy="1011978"/>
      </dsp:txXfrm>
    </dsp:sp>
    <dsp:sp modelId="{A6DCDC4A-66E9-485C-BB8D-0466C1447D53}">
      <dsp:nvSpPr>
        <dsp:cNvPr id="0" name=""/>
        <dsp:cNvSpPr/>
      </dsp:nvSpPr>
      <dsp:spPr>
        <a:xfrm>
          <a:off x="1714446" y="2413444"/>
          <a:ext cx="805556" cy="694093"/>
        </a:xfrm>
        <a:prstGeom prst="hexagon">
          <a:avLst>
            <a:gd name="adj" fmla="val 28900"/>
            <a:gd name="vf" fmla="val 11547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D0E06-DD9E-40D1-BBA5-85E30651AD5F}">
      <dsp:nvSpPr>
        <dsp:cNvPr id="0" name=""/>
        <dsp:cNvSpPr/>
      </dsp:nvSpPr>
      <dsp:spPr>
        <a:xfrm>
          <a:off x="1250581" y="2762313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smtClean="0">
              <a:solidFill>
                <a:schemeClr val="tx1"/>
              </a:solidFill>
            </a:rPr>
            <a:t>Terrestrial Wildlife Needs</a:t>
          </a:r>
          <a:endParaRPr lang="en-US" sz="1600" b="0" kern="1200" dirty="0">
            <a:solidFill>
              <a:schemeClr val="tx1"/>
            </a:solidFill>
          </a:endParaRPr>
        </a:p>
      </dsp:txBody>
      <dsp:txXfrm>
        <a:off x="1540539" y="3013161"/>
        <a:ext cx="1169759" cy="1011978"/>
      </dsp:txXfrm>
    </dsp:sp>
    <dsp:sp modelId="{D0D3AA74-DA3D-4F2B-8386-8A05A46BA8EC}">
      <dsp:nvSpPr>
        <dsp:cNvPr id="0" name=""/>
        <dsp:cNvSpPr/>
      </dsp:nvSpPr>
      <dsp:spPr>
        <a:xfrm>
          <a:off x="1250581" y="928928"/>
          <a:ext cx="1749675" cy="1513674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</a:rPr>
            <a:t>Thermal Loading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540539" y="1179776"/>
        <a:ext cx="1169759" cy="1011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AE8ECF-51B7-4C21-8FE9-3FB77A0B6DB1}" type="datetimeFigureOut">
              <a:rPr lang="en-US" smtClean="0"/>
              <a:t>10/30/2012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C4A554-F1A2-46C7-8B21-68E38622617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6400800" cy="3505200"/>
          </a:xfrm>
          <a:ln w="57150"/>
        </p:spPr>
        <p:txBody>
          <a:bodyPr>
            <a:noAutofit/>
          </a:bodyPr>
          <a:lstStyle/>
          <a:p>
            <a:pPr algn="l"/>
            <a:r>
              <a:rPr lang="en-US" sz="7200" dirty="0" smtClean="0">
                <a:solidFill>
                  <a:schemeClr val="tx2">
                    <a:lumMod val="90000"/>
                  </a:schemeClr>
                </a:solidFill>
              </a:rPr>
              <a:t>Aquatic </a:t>
            </a:r>
            <a:br>
              <a:rPr lang="en-US" sz="72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7200" dirty="0" smtClean="0">
                <a:solidFill>
                  <a:schemeClr val="tx2">
                    <a:lumMod val="90000"/>
                  </a:schemeClr>
                </a:solidFill>
              </a:rPr>
              <a:t>	Conservation </a:t>
            </a:r>
            <a:br>
              <a:rPr lang="en-US" sz="7200" dirty="0" smtClean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7200" dirty="0" smtClean="0">
                <a:solidFill>
                  <a:schemeClr val="tx2">
                    <a:lumMod val="90000"/>
                  </a:schemeClr>
                </a:solidFill>
              </a:rPr>
              <a:t>		Strategy</a:t>
            </a:r>
            <a:endParaRPr lang="en-US" sz="72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876800"/>
            <a:ext cx="7010400" cy="1524000"/>
          </a:xfrm>
        </p:spPr>
        <p:txBody>
          <a:bodyPr/>
          <a:lstStyle/>
          <a:p>
            <a:pPr algn="ctr"/>
            <a:r>
              <a:rPr lang="en-US" sz="3200" b="1" dirty="0" smtClean="0"/>
              <a:t>Dede Olson</a:t>
            </a:r>
          </a:p>
          <a:p>
            <a:pPr algn="ctr"/>
            <a:r>
              <a:rPr lang="en-US" b="1" i="1" dirty="0" smtClean="0"/>
              <a:t>US Forest Service, Pacific Northwest Research Station, Corvallis, OR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91330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3C54"/>
                </a:solidFill>
              </a:rPr>
              <a:t>ACS:  Where are we today?</a:t>
            </a:r>
            <a:endParaRPr lang="en-US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32004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b="1" dirty="0" smtClean="0"/>
              <a:t>      </a:t>
            </a:r>
            <a:r>
              <a:rPr lang="en-US" sz="2800" b="1" u="sng" dirty="0" smtClean="0"/>
              <a:t>Riparian Reserves</a:t>
            </a:r>
            <a:endParaRPr lang="en-US" sz="2800" u="sng" dirty="0"/>
          </a:p>
          <a:p>
            <a:pPr lvl="1">
              <a:spcBef>
                <a:spcPts val="1200"/>
              </a:spcBef>
            </a:pPr>
            <a:r>
              <a:rPr lang="en-US" b="1" dirty="0" smtClean="0"/>
              <a:t>Role </a:t>
            </a:r>
            <a:r>
              <a:rPr lang="en-US" b="1" dirty="0"/>
              <a:t>of federal lands </a:t>
            </a:r>
            <a:r>
              <a:rPr lang="en-US" dirty="0"/>
              <a:t>in region has changed 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b="1" dirty="0" smtClean="0"/>
              <a:t>Riparian </a:t>
            </a:r>
            <a:r>
              <a:rPr lang="en-US" b="1" dirty="0"/>
              <a:t>restoration </a:t>
            </a:r>
            <a:r>
              <a:rPr lang="en-US" dirty="0"/>
              <a:t>is a </a:t>
            </a:r>
            <a:r>
              <a:rPr lang="en-US" dirty="0" smtClean="0"/>
              <a:t>priority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Managing </a:t>
            </a:r>
            <a:r>
              <a:rPr lang="en-US" b="1" dirty="0"/>
              <a:t>zones within </a:t>
            </a:r>
            <a:r>
              <a:rPr lang="en-US" dirty="0"/>
              <a:t>Interim RR </a:t>
            </a:r>
            <a:r>
              <a:rPr lang="en-US" dirty="0" smtClean="0"/>
              <a:t>boundaries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Integration of thermal loading, natural </a:t>
            </a:r>
            <a:r>
              <a:rPr lang="en-US" b="1" dirty="0"/>
              <a:t>disturbance </a:t>
            </a:r>
            <a:r>
              <a:rPr lang="en-US" b="1" dirty="0" smtClean="0"/>
              <a:t>, &amp; climate change</a:t>
            </a:r>
          </a:p>
        </p:txBody>
      </p:sp>
    </p:spTree>
    <p:extLst>
      <p:ext uri="{BB962C8B-B14F-4D97-AF65-F5344CB8AC3E}">
        <p14:creationId xmlns:p14="http://schemas.microsoft.com/office/powerpoint/2010/main" val="174354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3C54"/>
                </a:solidFill>
              </a:rPr>
              <a:t>ACS:  Where are we today?</a:t>
            </a:r>
            <a:endParaRPr lang="en-US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6482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 marL="393192" lvl="1" indent="0">
              <a:spcBef>
                <a:spcPts val="1200"/>
              </a:spcBef>
              <a:buNone/>
            </a:pPr>
            <a:r>
              <a:rPr lang="en-US" sz="2800" b="1" u="sng" dirty="0" smtClean="0"/>
              <a:t>Research &amp; Development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New tools </a:t>
            </a:r>
            <a:r>
              <a:rPr lang="en-US" dirty="0" smtClean="0"/>
              <a:t>for watershed assessment and Riparian Reserve delineation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Landscape connectivity </a:t>
            </a:r>
            <a:r>
              <a:rPr lang="en-US" dirty="0" smtClean="0"/>
              <a:t>designs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Water </a:t>
            </a:r>
            <a:r>
              <a:rPr lang="en-US" b="1" dirty="0"/>
              <a:t>quality </a:t>
            </a:r>
            <a:r>
              <a:rPr lang="en-US" dirty="0"/>
              <a:t>research needed</a:t>
            </a:r>
          </a:p>
          <a:p>
            <a:pPr marL="393192" lvl="1" indent="0">
              <a:spcBef>
                <a:spcPts val="1200"/>
              </a:spcBef>
              <a:buNone/>
            </a:pPr>
            <a:endParaRPr lang="en-US" b="1" u="sng" dirty="0" smtClean="0"/>
          </a:p>
          <a:p>
            <a:pPr marL="393192" lvl="1" indent="0">
              <a:spcBef>
                <a:spcPts val="1200"/>
              </a:spcBef>
              <a:buNone/>
            </a:pPr>
            <a:r>
              <a:rPr lang="en-US" sz="2800" b="1" u="sng" dirty="0" smtClean="0"/>
              <a:t>Monitoring</a:t>
            </a:r>
            <a:r>
              <a:rPr lang="en-US" sz="2800" b="1" dirty="0" smtClean="0"/>
              <a:t> </a:t>
            </a:r>
            <a:r>
              <a:rPr lang="en-US" b="1" dirty="0" smtClean="0"/>
              <a:t> </a:t>
            </a:r>
            <a:endParaRPr lang="en-US" b="1" dirty="0"/>
          </a:p>
          <a:p>
            <a:pPr lvl="1">
              <a:spcBef>
                <a:spcPts val="1200"/>
              </a:spcBef>
            </a:pPr>
            <a:r>
              <a:rPr lang="en-US" sz="2400" dirty="0" smtClean="0"/>
              <a:t>Ongoing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/>
              <a:t>Budgets shrinking - do same with less?</a:t>
            </a:r>
          </a:p>
        </p:txBody>
      </p:sp>
    </p:spTree>
    <p:extLst>
      <p:ext uri="{BB962C8B-B14F-4D97-AF65-F5344CB8AC3E}">
        <p14:creationId xmlns:p14="http://schemas.microsoft.com/office/powerpoint/2010/main" val="20970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67512"/>
            <a:ext cx="8229600" cy="78028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		    </a:t>
            </a:r>
            <a:r>
              <a:rPr lang="en-US" sz="5600" b="1" dirty="0" smtClean="0">
                <a:solidFill>
                  <a:srgbClr val="003C54"/>
                </a:solidFill>
              </a:rPr>
              <a:t>ACS Objectives</a:t>
            </a:r>
            <a:endParaRPr lang="en-US" sz="3100" b="1" dirty="0">
              <a:solidFill>
                <a:srgbClr val="003C54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59352"/>
          </a:xfrm>
        </p:spPr>
        <p:txBody>
          <a:bodyPr/>
          <a:lstStyle/>
          <a:p>
            <a:r>
              <a:rPr lang="en-US" dirty="0">
                <a:solidFill>
                  <a:srgbClr val="003C54"/>
                </a:solidFill>
              </a:rPr>
              <a:t>Maintain and restore: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762000" y="2057400"/>
            <a:ext cx="7543800" cy="4343400"/>
          </a:xfrm>
          <a:solidFill>
            <a:srgbClr val="E8FDFE"/>
          </a:solidFill>
        </p:spPr>
        <p:txBody>
          <a:bodyPr>
            <a:normAutofit fontScale="85000" lnSpcReduction="20000"/>
          </a:bodyPr>
          <a:lstStyle/>
          <a:p>
            <a:pPr>
              <a:spcBef>
                <a:spcPts val="1100"/>
              </a:spcBef>
            </a:pPr>
            <a:r>
              <a:rPr lang="en-US" sz="2800" b="1" dirty="0" smtClean="0"/>
              <a:t>Watershed </a:t>
            </a:r>
            <a:r>
              <a:rPr lang="en-US" sz="2800" b="1" dirty="0"/>
              <a:t>F</a:t>
            </a:r>
            <a:r>
              <a:rPr lang="en-US" sz="2800" b="1" dirty="0" smtClean="0"/>
              <a:t>eatures </a:t>
            </a:r>
          </a:p>
          <a:p>
            <a:pPr>
              <a:spcBef>
                <a:spcPts val="1100"/>
              </a:spcBef>
            </a:pPr>
            <a:r>
              <a:rPr lang="en-US" sz="2800" b="1" dirty="0" smtClean="0"/>
              <a:t>Connectivity</a:t>
            </a:r>
            <a:endParaRPr lang="en-US" sz="2800" dirty="0" smtClean="0"/>
          </a:p>
          <a:p>
            <a:pPr>
              <a:spcBef>
                <a:spcPts val="1100"/>
              </a:spcBef>
            </a:pPr>
            <a:r>
              <a:rPr lang="en-US" sz="2800" b="1" dirty="0" smtClean="0"/>
              <a:t>Physical integrity </a:t>
            </a:r>
          </a:p>
          <a:p>
            <a:pPr>
              <a:spcBef>
                <a:spcPts val="1100"/>
              </a:spcBef>
            </a:pPr>
            <a:r>
              <a:rPr lang="en-US" sz="2800" b="1" dirty="0" smtClean="0"/>
              <a:t>Water quality </a:t>
            </a:r>
          </a:p>
          <a:p>
            <a:pPr>
              <a:spcBef>
                <a:spcPts val="1100"/>
              </a:spcBef>
            </a:pPr>
            <a:r>
              <a:rPr lang="en-US" sz="2800" b="1" dirty="0" smtClean="0"/>
              <a:t>Sediment regime</a:t>
            </a:r>
            <a:endParaRPr lang="en-US" sz="2800" dirty="0" smtClean="0"/>
          </a:p>
          <a:p>
            <a:pPr>
              <a:spcBef>
                <a:spcPts val="1100"/>
              </a:spcBef>
            </a:pPr>
            <a:r>
              <a:rPr lang="en-US" sz="2800" b="1" dirty="0" smtClean="0"/>
              <a:t>In-stream flows</a:t>
            </a:r>
            <a:endParaRPr lang="en-US" sz="2800" dirty="0" smtClean="0"/>
          </a:p>
          <a:p>
            <a:pPr>
              <a:spcBef>
                <a:spcPts val="1100"/>
              </a:spcBef>
            </a:pPr>
            <a:r>
              <a:rPr lang="en-US" sz="2800" b="1" dirty="0" smtClean="0"/>
              <a:t>Timing of floodplain inundation </a:t>
            </a:r>
          </a:p>
          <a:p>
            <a:pPr>
              <a:spcBef>
                <a:spcPts val="1100"/>
              </a:spcBef>
            </a:pPr>
            <a:r>
              <a:rPr lang="en-US" sz="2800" b="1" dirty="0"/>
              <a:t>T</a:t>
            </a:r>
            <a:r>
              <a:rPr lang="en-US" sz="2800" b="1" dirty="0" smtClean="0"/>
              <a:t>hermal regulation</a:t>
            </a:r>
          </a:p>
          <a:p>
            <a:pPr>
              <a:spcBef>
                <a:spcPts val="1100"/>
              </a:spcBef>
            </a:pPr>
            <a:r>
              <a:rPr lang="en-US" sz="2800" b="1" dirty="0" smtClean="0"/>
              <a:t>Down wood distribution</a:t>
            </a:r>
          </a:p>
          <a:p>
            <a:pPr>
              <a:spcBef>
                <a:spcPts val="1100"/>
              </a:spcBef>
            </a:pPr>
            <a:r>
              <a:rPr lang="en-US" sz="2800" b="1" dirty="0" smtClean="0"/>
              <a:t>Habitat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0824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3C54"/>
                </a:solidFill>
              </a:rPr>
              <a:t>ACS Components</a:t>
            </a:r>
            <a:endParaRPr lang="en-US" b="1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905000"/>
            <a:ext cx="4724400" cy="25908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800" b="1" dirty="0" smtClean="0"/>
              <a:t>Key Watersheds </a:t>
            </a:r>
            <a:endParaRPr lang="en-US" sz="2800" dirty="0" smtClean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Watershed Analysis </a:t>
            </a:r>
            <a:endParaRPr lang="en-US" sz="2800" dirty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Watershed Restoration </a:t>
            </a:r>
            <a:endParaRPr lang="en-US" sz="2800" dirty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Riparian </a:t>
            </a:r>
            <a:r>
              <a:rPr lang="en-US" sz="2800" b="1" dirty="0"/>
              <a:t>Reserves </a:t>
            </a:r>
            <a:endParaRPr lang="en-US" sz="2800" dirty="0"/>
          </a:p>
          <a:p>
            <a:pPr marL="0" indent="0">
              <a:spcBef>
                <a:spcPts val="14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28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467600" cy="10668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Identical Approaches to Attain ACS across Region not Supported</a:t>
            </a:r>
            <a:endParaRPr lang="en-US" sz="28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21698378"/>
              </p:ext>
            </p:extLst>
          </p:nvPr>
        </p:nvGraphicFramePr>
        <p:xfrm>
          <a:off x="838200" y="1422400"/>
          <a:ext cx="74676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 rot="20243681">
            <a:off x="202621" y="2093056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Watershed Conditions Are Unequal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384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3C54"/>
                </a:solidFill>
              </a:rPr>
              <a:t>ACS Components</a:t>
            </a:r>
            <a:endParaRPr lang="en-US" b="1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05000"/>
            <a:ext cx="6781800" cy="36576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>
              <a:spcBef>
                <a:spcPts val="1400"/>
              </a:spcBef>
            </a:pPr>
            <a:r>
              <a:rPr lang="en-US" sz="2800" b="1" dirty="0" smtClean="0"/>
              <a:t>Key Watersheds </a:t>
            </a:r>
            <a:endParaRPr lang="en-US" sz="2800" dirty="0" smtClean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Watershed Analysis </a:t>
            </a:r>
            <a:endParaRPr lang="en-US" sz="2800" dirty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Watershed Restoration </a:t>
            </a:r>
            <a:endParaRPr lang="en-US" sz="2800" dirty="0"/>
          </a:p>
          <a:p>
            <a:pPr>
              <a:spcBef>
                <a:spcPts val="1400"/>
              </a:spcBef>
            </a:pPr>
            <a:r>
              <a:rPr lang="en-US" sz="2800" b="1" dirty="0" smtClean="0"/>
              <a:t>Riparian </a:t>
            </a:r>
            <a:r>
              <a:rPr lang="en-US" sz="2800" b="1" dirty="0"/>
              <a:t>Reserves </a:t>
            </a:r>
            <a:endParaRPr lang="en-US" sz="2800" dirty="0"/>
          </a:p>
          <a:p>
            <a:pPr lvl="1">
              <a:spcBef>
                <a:spcPts val="1400"/>
              </a:spcBef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Interim guidance</a:t>
            </a:r>
          </a:p>
          <a:p>
            <a:pPr marL="667512" lvl="2" indent="0">
              <a:spcBef>
                <a:spcPts val="1400"/>
              </a:spcBef>
              <a:buNone/>
            </a:pPr>
            <a:r>
              <a:rPr lang="en-US" sz="2400" b="1" u="sng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en-US" sz="2400" b="1" u="sng" dirty="0">
                <a:solidFill>
                  <a:schemeClr val="accent1">
                    <a:lumMod val="75000"/>
                  </a:schemeClr>
                </a:solidFill>
              </a:rPr>
              <a:t>and 2 site-potential tree heights</a:t>
            </a:r>
          </a:p>
          <a:p>
            <a:pPr>
              <a:spcBef>
                <a:spcPts val="14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99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3C54"/>
                </a:solidFill>
              </a:rPr>
              <a:t>Species Protected by Riparian Reserves</a:t>
            </a:r>
            <a:endParaRPr lang="en-US" sz="4000" b="1" dirty="0">
              <a:solidFill>
                <a:srgbClr val="003C54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8448" y="1143000"/>
            <a:ext cx="8763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Mollusks</a:t>
            </a:r>
            <a:r>
              <a:rPr lang="en-US" sz="1600" dirty="0"/>
              <a:t>			</a:t>
            </a:r>
            <a:r>
              <a:rPr lang="en-US" sz="1600" i="1" dirty="0" err="1"/>
              <a:t>Ancotrema</a:t>
            </a:r>
            <a:r>
              <a:rPr lang="en-US" sz="1600" i="1" dirty="0"/>
              <a:t> </a:t>
            </a:r>
            <a:r>
              <a:rPr lang="en-US" sz="1600" i="1" dirty="0" err="1"/>
              <a:t>voyanum</a:t>
            </a:r>
            <a:r>
              <a:rPr lang="en-US" sz="1600" i="1" dirty="0"/>
              <a:t>, </a:t>
            </a:r>
            <a:r>
              <a:rPr lang="en-US" sz="1600" i="1" dirty="0" err="1"/>
              <a:t>Crypotmastix</a:t>
            </a:r>
            <a:r>
              <a:rPr lang="en-US" sz="1600" i="1" dirty="0"/>
              <a:t> </a:t>
            </a:r>
            <a:r>
              <a:rPr lang="en-US" sz="1600" i="1" dirty="0" err="1"/>
              <a:t>devia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smtClean="0"/>
              <a:t>C</a:t>
            </a:r>
            <a:r>
              <a:rPr lang="en-US" sz="1600" i="1" dirty="0"/>
              <a:t>. </a:t>
            </a:r>
            <a:r>
              <a:rPr lang="en-US" sz="1600" i="1" dirty="0" err="1"/>
              <a:t>henersoni</a:t>
            </a:r>
            <a:r>
              <a:rPr lang="en-US" sz="1600" i="1" dirty="0"/>
              <a:t>, </a:t>
            </a:r>
            <a:r>
              <a:rPr lang="en-US" sz="1600" i="1" dirty="0" err="1"/>
              <a:t>Monadenia</a:t>
            </a:r>
            <a:r>
              <a:rPr lang="en-US" sz="1600" i="1" dirty="0"/>
              <a:t> fidelis </a:t>
            </a:r>
            <a:r>
              <a:rPr lang="en-US" sz="1600" i="1" dirty="0" err="1"/>
              <a:t>salmonensis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Verspericola</a:t>
            </a:r>
            <a:r>
              <a:rPr lang="en-US" sz="1600" i="1" dirty="0" smtClean="0"/>
              <a:t> </a:t>
            </a:r>
            <a:r>
              <a:rPr lang="en-US" sz="1600" i="1" dirty="0" err="1"/>
              <a:t>depressa</a:t>
            </a:r>
            <a:r>
              <a:rPr lang="en-US" sz="1600" i="1" dirty="0"/>
              <a:t>, V. </a:t>
            </a:r>
            <a:r>
              <a:rPr lang="en-US" sz="1600" i="1" dirty="0" err="1"/>
              <a:t>sierranus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Fluminicola</a:t>
            </a:r>
            <a:r>
              <a:rPr lang="en-US" sz="1600" i="1" dirty="0" smtClean="0"/>
              <a:t> </a:t>
            </a:r>
            <a:r>
              <a:rPr lang="en-US" sz="1600" dirty="0" smtClean="0"/>
              <a:t>sp. </a:t>
            </a:r>
            <a:r>
              <a:rPr lang="en-US" sz="1600" dirty="0" err="1" smtClean="0"/>
              <a:t>nov.</a:t>
            </a:r>
            <a:r>
              <a:rPr lang="en-US" sz="1600" dirty="0" smtClean="0"/>
              <a:t> 1-20</a:t>
            </a:r>
            <a:r>
              <a:rPr lang="en-US" sz="1600" i="1" dirty="0"/>
              <a:t>, F. </a:t>
            </a:r>
            <a:r>
              <a:rPr lang="en-US" sz="1600" i="1" dirty="0" err="1"/>
              <a:t>seminalis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Helisoma</a:t>
            </a:r>
            <a:r>
              <a:rPr lang="en-US" sz="1600" i="1" dirty="0" smtClean="0"/>
              <a:t> </a:t>
            </a:r>
            <a:r>
              <a:rPr lang="en-US" sz="1600" i="1" dirty="0" err="1"/>
              <a:t>newberryi</a:t>
            </a:r>
            <a:r>
              <a:rPr lang="en-US" sz="1600" i="1" dirty="0"/>
              <a:t> </a:t>
            </a:r>
            <a:r>
              <a:rPr lang="en-US" sz="1600" i="1" dirty="0" err="1"/>
              <a:t>newberryi</a:t>
            </a:r>
            <a:r>
              <a:rPr lang="en-US" sz="1600" i="1" dirty="0"/>
              <a:t>, </a:t>
            </a:r>
            <a:r>
              <a:rPr lang="en-US" sz="1600" i="1" dirty="0" err="1"/>
              <a:t>Juga</a:t>
            </a:r>
            <a:r>
              <a:rPr lang="en-US" sz="1600" i="1" dirty="0"/>
              <a:t> (C.) </a:t>
            </a:r>
            <a:r>
              <a:rPr lang="en-US" sz="1600" i="1" dirty="0" err="1"/>
              <a:t>acutifilosa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smtClean="0"/>
              <a:t>J</a:t>
            </a:r>
            <a:r>
              <a:rPr lang="en-US" sz="1600" i="1" dirty="0"/>
              <a:t>. (C.) </a:t>
            </a:r>
            <a:r>
              <a:rPr lang="en-US" sz="1600" i="1" dirty="0" err="1"/>
              <a:t>occata</a:t>
            </a:r>
            <a:r>
              <a:rPr lang="en-US" sz="1600" i="1" dirty="0"/>
              <a:t>, J (O</a:t>
            </a:r>
            <a:r>
              <a:rPr lang="en-US" sz="1600" i="1" dirty="0" smtClean="0"/>
              <a:t>.)</a:t>
            </a:r>
            <a:r>
              <a:rPr lang="en-US" sz="1600" dirty="0" smtClean="0"/>
              <a:t>sp. </a:t>
            </a:r>
            <a:r>
              <a:rPr lang="en-US" sz="1600" dirty="0" err="1" smtClean="0"/>
              <a:t>nov.</a:t>
            </a:r>
            <a:r>
              <a:rPr lang="en-US" sz="1600" dirty="0" smtClean="0"/>
              <a:t> </a:t>
            </a:r>
            <a:r>
              <a:rPr lang="en-US" sz="1600" dirty="0"/>
              <a:t>2-3</a:t>
            </a:r>
            <a:r>
              <a:rPr lang="en-US" sz="1600" i="1" dirty="0"/>
              <a:t>, J. (</a:t>
            </a:r>
            <a:r>
              <a:rPr lang="en-US" sz="1600" i="1" dirty="0" err="1"/>
              <a:t>Oreobasis</a:t>
            </a:r>
            <a:r>
              <a:rPr lang="en-US" sz="1600" i="1" dirty="0"/>
              <a:t>) </a:t>
            </a:r>
            <a:r>
              <a:rPr lang="en-US" sz="1600" i="1" dirty="0" err="1"/>
              <a:t>orickensis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Lanx</a:t>
            </a:r>
            <a:r>
              <a:rPr lang="en-US" sz="1600" i="1" dirty="0" smtClean="0"/>
              <a:t> </a:t>
            </a:r>
            <a:r>
              <a:rPr lang="en-US" sz="1600" i="1" dirty="0" err="1"/>
              <a:t>alta</a:t>
            </a:r>
            <a:r>
              <a:rPr lang="en-US" sz="1600" i="1" dirty="0"/>
              <a:t>, </a:t>
            </a:r>
            <a:r>
              <a:rPr lang="en-US" sz="1600" i="1" dirty="0" err="1"/>
              <a:t>Lyogyrus</a:t>
            </a:r>
            <a:r>
              <a:rPr lang="en-US" sz="1600" i="1" dirty="0"/>
              <a:t> </a:t>
            </a:r>
            <a:r>
              <a:rPr lang="en-US" sz="1600" dirty="0" smtClean="0"/>
              <a:t>sp. </a:t>
            </a:r>
            <a:r>
              <a:rPr lang="en-US" sz="1600" dirty="0" err="1" smtClean="0"/>
              <a:t>nov.</a:t>
            </a:r>
            <a:r>
              <a:rPr lang="en-US" sz="1600" dirty="0" smtClean="0"/>
              <a:t> </a:t>
            </a:r>
            <a:r>
              <a:rPr lang="en-US" sz="1600" dirty="0"/>
              <a:t>1, 3</a:t>
            </a:r>
            <a:r>
              <a:rPr lang="en-US" sz="1600" i="1" dirty="0"/>
              <a:t>, </a:t>
            </a:r>
            <a:r>
              <a:rPr lang="en-US" sz="1600" i="1" dirty="0" err="1"/>
              <a:t>Pyrgulopsis</a:t>
            </a:r>
            <a:r>
              <a:rPr lang="en-US" sz="1600" i="1" dirty="0"/>
              <a:t> </a:t>
            </a:r>
            <a:r>
              <a:rPr lang="en-US" sz="1600" i="1" dirty="0" err="1"/>
              <a:t>intermedia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Vorticifex</a:t>
            </a:r>
            <a:r>
              <a:rPr lang="en-US" sz="1600" i="1" dirty="0" smtClean="0"/>
              <a:t> </a:t>
            </a:r>
            <a:r>
              <a:rPr lang="en-US" sz="1600" i="1" dirty="0" err="1"/>
              <a:t>klamathensis</a:t>
            </a:r>
            <a:r>
              <a:rPr lang="en-US" sz="1600" i="1" dirty="0"/>
              <a:t> </a:t>
            </a:r>
            <a:r>
              <a:rPr lang="en-US" sz="1600" i="1" dirty="0" err="1"/>
              <a:t>sintsini</a:t>
            </a:r>
            <a:r>
              <a:rPr lang="en-US" sz="1600" i="1" dirty="0"/>
              <a:t>, V. </a:t>
            </a:r>
            <a:r>
              <a:rPr lang="en-US" sz="1600" dirty="0" smtClean="0"/>
              <a:t>sp. </a:t>
            </a:r>
            <a:r>
              <a:rPr lang="en-US" sz="1600" dirty="0" err="1" smtClean="0"/>
              <a:t>nov.</a:t>
            </a:r>
            <a:r>
              <a:rPr lang="en-US" sz="1600" dirty="0" smtClean="0"/>
              <a:t> 1</a:t>
            </a:r>
            <a:endParaRPr lang="en-US" sz="1600" dirty="0"/>
          </a:p>
          <a:p>
            <a:r>
              <a:rPr lang="en-US" sz="1600" b="1" dirty="0"/>
              <a:t>Amphibians</a:t>
            </a:r>
            <a:endParaRPr lang="en-US" sz="1600" dirty="0"/>
          </a:p>
          <a:p>
            <a:r>
              <a:rPr lang="en-US" sz="1600" dirty="0"/>
              <a:t>   Riparian			</a:t>
            </a:r>
            <a:r>
              <a:rPr lang="en-US" sz="1600" i="1" dirty="0" err="1"/>
              <a:t>Aneides</a:t>
            </a:r>
            <a:r>
              <a:rPr lang="en-US" sz="1600" i="1" dirty="0"/>
              <a:t> </a:t>
            </a:r>
            <a:r>
              <a:rPr lang="en-US" sz="1600" i="1" dirty="0" err="1"/>
              <a:t>flavipunctatus</a:t>
            </a:r>
            <a:r>
              <a:rPr lang="en-US" sz="1600" i="1" dirty="0"/>
              <a:t>, </a:t>
            </a:r>
            <a:r>
              <a:rPr lang="en-US" sz="1600" i="1" dirty="0" err="1"/>
              <a:t>Rhyacotriton</a:t>
            </a:r>
            <a:r>
              <a:rPr lang="en-US" sz="1600" i="1" dirty="0"/>
              <a:t> </a:t>
            </a:r>
            <a:r>
              <a:rPr lang="en-US" sz="1600" i="1" dirty="0" err="1"/>
              <a:t>cascadae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smtClean="0"/>
              <a:t>R</a:t>
            </a:r>
            <a:r>
              <a:rPr lang="en-US" sz="1600" i="1" dirty="0"/>
              <a:t>. </a:t>
            </a:r>
            <a:r>
              <a:rPr lang="en-US" sz="1600" i="1" dirty="0" err="1"/>
              <a:t>kezeri</a:t>
            </a:r>
            <a:r>
              <a:rPr lang="en-US" sz="1600" i="1" dirty="0"/>
              <a:t>, R. </a:t>
            </a:r>
            <a:r>
              <a:rPr lang="en-US" sz="1600" i="1" dirty="0" err="1"/>
              <a:t>variegatus</a:t>
            </a:r>
            <a:r>
              <a:rPr lang="en-US" sz="1600" i="1" dirty="0"/>
              <a:t>, </a:t>
            </a:r>
            <a:r>
              <a:rPr lang="en-US" sz="1600" i="1" dirty="0" err="1"/>
              <a:t>Dicamptodon</a:t>
            </a:r>
            <a:r>
              <a:rPr lang="en-US" sz="1600" i="1" dirty="0"/>
              <a:t> </a:t>
            </a:r>
            <a:r>
              <a:rPr lang="en-US" sz="1600" i="1" dirty="0" err="1"/>
              <a:t>copei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Plethodon</a:t>
            </a:r>
            <a:r>
              <a:rPr lang="en-US" sz="1600" i="1" dirty="0" smtClean="0"/>
              <a:t> </a:t>
            </a:r>
            <a:r>
              <a:rPr lang="en-US" sz="1600" i="1" dirty="0" err="1"/>
              <a:t>vandykei</a:t>
            </a:r>
            <a:r>
              <a:rPr lang="en-US" sz="1600" i="1" dirty="0"/>
              <a:t>, </a:t>
            </a:r>
            <a:r>
              <a:rPr lang="en-US" sz="1600" i="1" dirty="0" err="1"/>
              <a:t>Ascaphus</a:t>
            </a:r>
            <a:r>
              <a:rPr lang="en-US" sz="1600" i="1" dirty="0"/>
              <a:t> </a:t>
            </a:r>
            <a:r>
              <a:rPr lang="en-US" sz="1600" i="1" dirty="0" err="1" smtClean="0"/>
              <a:t>truei</a:t>
            </a:r>
            <a:endParaRPr lang="en-US" sz="1600" i="1" dirty="0" smtClean="0"/>
          </a:p>
          <a:p>
            <a:endParaRPr lang="en-US" sz="1600" dirty="0"/>
          </a:p>
          <a:p>
            <a:r>
              <a:rPr lang="en-US" sz="1600" b="1" dirty="0"/>
              <a:t>Fish			</a:t>
            </a:r>
            <a:r>
              <a:rPr lang="en-US" sz="1600" dirty="0" smtClean="0"/>
              <a:t>Coho </a:t>
            </a:r>
            <a:r>
              <a:rPr lang="en-US" sz="1600" dirty="0"/>
              <a:t>Salmon, Fall and Spring Chinook Salmon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Resident </a:t>
            </a:r>
            <a:r>
              <a:rPr lang="en-US" sz="1600" dirty="0"/>
              <a:t>and Sea-run Cutthroat </a:t>
            </a:r>
            <a:r>
              <a:rPr lang="en-US" sz="1600" dirty="0" smtClean="0"/>
              <a:t>Trout, resident </a:t>
            </a:r>
            <a:r>
              <a:rPr lang="en-US" sz="1600" dirty="0"/>
              <a:t>Rainbow Trout</a:t>
            </a:r>
          </a:p>
          <a:p>
            <a:r>
              <a:rPr lang="en-US" sz="1600" dirty="0" smtClean="0"/>
              <a:t>			Summer </a:t>
            </a:r>
            <a:r>
              <a:rPr lang="en-US" sz="1600" dirty="0"/>
              <a:t>and Winter Steelhead </a:t>
            </a:r>
            <a:endParaRPr lang="en-US" sz="1600" dirty="0" smtClean="0"/>
          </a:p>
          <a:p>
            <a:r>
              <a:rPr lang="en-US" sz="1600" b="1" dirty="0"/>
              <a:t>	 </a:t>
            </a:r>
            <a:endParaRPr lang="en-US" sz="1600" dirty="0"/>
          </a:p>
          <a:p>
            <a:r>
              <a:rPr lang="en-US" sz="1600" b="1" dirty="0" smtClean="0"/>
              <a:t>Birds</a:t>
            </a:r>
            <a:r>
              <a:rPr lang="en-US" sz="1600" b="1" dirty="0"/>
              <a:t>			</a:t>
            </a:r>
            <a:r>
              <a:rPr lang="en-US" sz="1600" dirty="0"/>
              <a:t>Common </a:t>
            </a:r>
            <a:r>
              <a:rPr lang="en-US" sz="1600" dirty="0" smtClean="0"/>
              <a:t>merganser (</a:t>
            </a:r>
            <a:r>
              <a:rPr lang="en-US" sz="1600" dirty="0"/>
              <a:t>Marbled </a:t>
            </a:r>
            <a:r>
              <a:rPr lang="en-US" sz="1600" dirty="0" err="1"/>
              <a:t>Murrelet</a:t>
            </a:r>
            <a:r>
              <a:rPr lang="en-US" sz="1600" dirty="0"/>
              <a:t>, Northern Spotted Owl</a:t>
            </a:r>
            <a:r>
              <a:rPr lang="en-US" sz="1600" dirty="0" smtClean="0"/>
              <a:t>)</a:t>
            </a:r>
          </a:p>
          <a:p>
            <a:endParaRPr lang="en-US" sz="1600" dirty="0"/>
          </a:p>
          <a:p>
            <a:r>
              <a:rPr lang="en-US" sz="1600" b="1" dirty="0" smtClean="0"/>
              <a:t>Mammals</a:t>
            </a:r>
            <a:r>
              <a:rPr lang="en-US" sz="1600" b="1" dirty="0"/>
              <a:t>		</a:t>
            </a:r>
            <a:r>
              <a:rPr lang="en-US" sz="1600" dirty="0"/>
              <a:t>Fringed, Long-eared, and Long-legged </a:t>
            </a:r>
            <a:r>
              <a:rPr lang="en-US" sz="1600" dirty="0" err="1" smtClean="0"/>
              <a:t>Myotis</a:t>
            </a:r>
            <a:r>
              <a:rPr lang="en-US" sz="1600" dirty="0" smtClean="0"/>
              <a:t>, Hoary </a:t>
            </a:r>
            <a:r>
              <a:rPr lang="en-US" sz="1600" dirty="0"/>
              <a:t>B</a:t>
            </a:r>
            <a:r>
              <a:rPr lang="en-US" sz="1600" dirty="0" smtClean="0"/>
              <a:t>at</a:t>
            </a:r>
            <a:r>
              <a:rPr lang="en-US" sz="1600" dirty="0"/>
              <a:t>, 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en-US" sz="1600" dirty="0" smtClean="0"/>
              <a:t>		Pallid </a:t>
            </a:r>
            <a:r>
              <a:rPr lang="en-US" sz="1600" dirty="0"/>
              <a:t>bat, Silver-haired bat</a:t>
            </a:r>
          </a:p>
          <a:p>
            <a:r>
              <a:rPr lang="en-US" sz="1600" b="1" dirty="0" smtClean="0"/>
              <a:t>	</a:t>
            </a:r>
            <a:r>
              <a:rPr lang="en-US" sz="1600" b="1" dirty="0"/>
              <a:t>		</a:t>
            </a:r>
            <a:r>
              <a:rPr lang="en-US" sz="1600" dirty="0"/>
              <a:t>Fisher, Marten, Red Tree Vole</a:t>
            </a:r>
          </a:p>
        </p:txBody>
      </p:sp>
    </p:spTree>
    <p:extLst>
      <p:ext uri="{BB962C8B-B14F-4D97-AF65-F5344CB8AC3E}">
        <p14:creationId xmlns:p14="http://schemas.microsoft.com/office/powerpoint/2010/main" val="262225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3C54"/>
                </a:solidFill>
              </a:rPr>
              <a:t>Species Protected by Riparian Reserves</a:t>
            </a:r>
            <a:endParaRPr lang="en-US" sz="4000" b="1" dirty="0">
              <a:solidFill>
                <a:srgbClr val="003C54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219200"/>
            <a:ext cx="891540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Bryophytes</a:t>
            </a:r>
            <a:r>
              <a:rPr lang="en-US" sz="1600" dirty="0"/>
              <a:t>		</a:t>
            </a:r>
            <a:r>
              <a:rPr lang="en-US" sz="1600" i="1" dirty="0" err="1" smtClean="0"/>
              <a:t>Antitrichia</a:t>
            </a:r>
            <a:r>
              <a:rPr lang="en-US" sz="1600" i="1" dirty="0" smtClean="0"/>
              <a:t> </a:t>
            </a:r>
            <a:r>
              <a:rPr lang="en-US" sz="1600" i="1" dirty="0" err="1"/>
              <a:t>curtipendula</a:t>
            </a:r>
            <a:r>
              <a:rPr lang="en-US" sz="1600" i="1" dirty="0"/>
              <a:t>, </a:t>
            </a:r>
            <a:r>
              <a:rPr lang="en-US" sz="1600" i="1" dirty="0" err="1"/>
              <a:t>Douinia</a:t>
            </a:r>
            <a:r>
              <a:rPr lang="en-US" sz="1600" i="1" dirty="0"/>
              <a:t> </a:t>
            </a:r>
            <a:r>
              <a:rPr lang="en-US" sz="1600" i="1" dirty="0" err="1"/>
              <a:t>ovata</a:t>
            </a:r>
            <a:r>
              <a:rPr lang="en-US" sz="1600" i="1" dirty="0"/>
              <a:t>, </a:t>
            </a:r>
            <a:r>
              <a:rPr lang="en-US" sz="1600" i="1" dirty="0" err="1"/>
              <a:t>Kurzia</a:t>
            </a:r>
            <a:r>
              <a:rPr lang="en-US" sz="1600" i="1" dirty="0"/>
              <a:t> </a:t>
            </a:r>
            <a:r>
              <a:rPr lang="en-US" sz="1600" i="1" dirty="0" err="1"/>
              <a:t>makinoana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Scouleria</a:t>
            </a:r>
            <a:r>
              <a:rPr lang="en-US" sz="1600" i="1" dirty="0" smtClean="0"/>
              <a:t> </a:t>
            </a:r>
            <a:r>
              <a:rPr lang="en-US" sz="1600" i="1" dirty="0" err="1"/>
              <a:t>marginata</a:t>
            </a:r>
            <a:r>
              <a:rPr lang="en-US" sz="1600" i="1" dirty="0"/>
              <a:t>, </a:t>
            </a:r>
            <a:r>
              <a:rPr lang="en-US" sz="1600" i="1" dirty="0" err="1"/>
              <a:t>Tritomaria</a:t>
            </a:r>
            <a:r>
              <a:rPr lang="en-US" sz="1600" i="1" dirty="0"/>
              <a:t> </a:t>
            </a:r>
            <a:r>
              <a:rPr lang="en-US" sz="1600" i="1" dirty="0" err="1"/>
              <a:t>exectiformis</a:t>
            </a:r>
            <a:endParaRPr lang="en-US" sz="1600" dirty="0"/>
          </a:p>
          <a:p>
            <a:r>
              <a:rPr lang="en-US" sz="1600" b="1" dirty="0"/>
              <a:t>Fungi</a:t>
            </a:r>
            <a:endParaRPr lang="en-US" sz="1600" dirty="0"/>
          </a:p>
          <a:p>
            <a:r>
              <a:rPr lang="en-US" sz="1600" dirty="0"/>
              <a:t>   Rare </a:t>
            </a:r>
            <a:r>
              <a:rPr lang="en-US" sz="1600" dirty="0" err="1"/>
              <a:t>chantrelles</a:t>
            </a:r>
            <a:r>
              <a:rPr lang="en-US" sz="1600" dirty="0"/>
              <a:t>		</a:t>
            </a:r>
            <a:r>
              <a:rPr lang="en-US" sz="1600" i="1" dirty="0" err="1"/>
              <a:t>Polyozellous</a:t>
            </a:r>
            <a:r>
              <a:rPr lang="en-US" sz="1600" i="1" dirty="0"/>
              <a:t> multiplex</a:t>
            </a:r>
            <a:endParaRPr lang="en-US" sz="1600" dirty="0"/>
          </a:p>
          <a:p>
            <a:r>
              <a:rPr lang="en-US" sz="1600" dirty="0"/>
              <a:t>   Rare gilled mushrooms	</a:t>
            </a:r>
            <a:r>
              <a:rPr lang="en-US" sz="1600" i="1" dirty="0" err="1"/>
              <a:t>Clitocybesubditopoda</a:t>
            </a:r>
            <a:r>
              <a:rPr lang="en-US" sz="1600" i="1" dirty="0"/>
              <a:t>, C. </a:t>
            </a:r>
            <a:r>
              <a:rPr lang="en-US" sz="1600" i="1" dirty="0" err="1"/>
              <a:t>senilis</a:t>
            </a:r>
            <a:r>
              <a:rPr lang="en-US" sz="1600" i="1" dirty="0"/>
              <a:t>, </a:t>
            </a:r>
            <a:r>
              <a:rPr lang="en-US" sz="1600" i="1" dirty="0" err="1"/>
              <a:t>Neolentinus</a:t>
            </a:r>
            <a:r>
              <a:rPr lang="en-US" sz="1600" i="1" dirty="0"/>
              <a:t> </a:t>
            </a:r>
            <a:r>
              <a:rPr lang="en-US" sz="1600" i="1" dirty="0" err="1"/>
              <a:t>adherens</a:t>
            </a:r>
            <a:r>
              <a:rPr lang="en-US" sz="1600" i="1" dirty="0"/>
              <a:t>, 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Rhodocybe</a:t>
            </a:r>
            <a:r>
              <a:rPr lang="en-US" sz="1600" i="1" dirty="0" smtClean="0"/>
              <a:t> </a:t>
            </a:r>
            <a:r>
              <a:rPr lang="en-US" sz="1600" i="1" dirty="0" err="1"/>
              <a:t>nitida</a:t>
            </a:r>
            <a:r>
              <a:rPr lang="en-US" sz="1600" i="1" dirty="0"/>
              <a:t>, </a:t>
            </a:r>
            <a:r>
              <a:rPr lang="en-US" sz="1600" i="1" dirty="0" err="1"/>
              <a:t>Rhodocybe</a:t>
            </a:r>
            <a:r>
              <a:rPr lang="en-US" sz="1600" i="1" dirty="0"/>
              <a:t> </a:t>
            </a:r>
            <a:r>
              <a:rPr lang="en-US" sz="1600" i="1" dirty="0" err="1"/>
              <a:t>speciosa</a:t>
            </a:r>
            <a:r>
              <a:rPr lang="en-US" sz="1600" i="1" dirty="0"/>
              <a:t>, </a:t>
            </a:r>
            <a:endParaRPr lang="en-US" sz="1600" dirty="0"/>
          </a:p>
          <a:p>
            <a:r>
              <a:rPr lang="en-US" sz="1600" i="1" dirty="0" smtClean="0"/>
              <a:t>			</a:t>
            </a:r>
            <a:r>
              <a:rPr lang="en-US" sz="1600" i="1" dirty="0" err="1" smtClean="0"/>
              <a:t>Tricholomposis</a:t>
            </a:r>
            <a:r>
              <a:rPr lang="en-US" sz="1600" i="1" dirty="0" smtClean="0"/>
              <a:t> </a:t>
            </a:r>
            <a:r>
              <a:rPr lang="en-US" sz="1600" i="1" dirty="0" err="1"/>
              <a:t>fulvenscens</a:t>
            </a:r>
            <a:endParaRPr lang="en-US" sz="1600" dirty="0"/>
          </a:p>
          <a:p>
            <a:r>
              <a:rPr lang="en-US" sz="1600" dirty="0"/>
              <a:t>    Rare cup fungi		</a:t>
            </a:r>
            <a:r>
              <a:rPr lang="en-US" sz="1600" i="1" dirty="0" err="1"/>
              <a:t>Helvella</a:t>
            </a:r>
            <a:r>
              <a:rPr lang="en-US" sz="1600" i="1" dirty="0"/>
              <a:t> </a:t>
            </a:r>
            <a:r>
              <a:rPr lang="en-US" sz="1600" i="1" dirty="0" err="1"/>
              <a:t>compressa</a:t>
            </a:r>
            <a:r>
              <a:rPr lang="en-US" sz="1600" i="1" dirty="0"/>
              <a:t>, H. </a:t>
            </a:r>
            <a:r>
              <a:rPr lang="en-US" sz="1600" i="1" dirty="0" err="1"/>
              <a:t>crassitunicata</a:t>
            </a:r>
            <a:r>
              <a:rPr lang="en-US" sz="1600" i="1" dirty="0"/>
              <a:t>, H. </a:t>
            </a:r>
            <a:r>
              <a:rPr lang="en-US" sz="1600" i="1" dirty="0" err="1"/>
              <a:t>elastica</a:t>
            </a:r>
            <a:r>
              <a:rPr lang="en-US" sz="1600" i="1" dirty="0"/>
              <a:t>, </a:t>
            </a:r>
            <a:r>
              <a:rPr lang="en-US" sz="1600" i="1" dirty="0" smtClean="0"/>
              <a:t>H</a:t>
            </a:r>
            <a:r>
              <a:rPr lang="en-US" sz="1600" i="1" dirty="0"/>
              <a:t>. </a:t>
            </a:r>
            <a:r>
              <a:rPr lang="en-US" sz="1600" i="1" dirty="0" err="1"/>
              <a:t>maculata</a:t>
            </a:r>
            <a:endParaRPr lang="en-US" sz="1600" dirty="0"/>
          </a:p>
          <a:p>
            <a:r>
              <a:rPr lang="en-US" sz="1600" dirty="0"/>
              <a:t>    Jelly mushroom		</a:t>
            </a:r>
            <a:r>
              <a:rPr lang="en-US" sz="1600" i="1" dirty="0" err="1"/>
              <a:t>Phlogiotis</a:t>
            </a:r>
            <a:r>
              <a:rPr lang="en-US" sz="1600" i="1" dirty="0"/>
              <a:t> </a:t>
            </a:r>
            <a:r>
              <a:rPr lang="en-US" sz="1600" i="1" dirty="0" err="1"/>
              <a:t>helvelloides</a:t>
            </a:r>
            <a:endParaRPr lang="en-US" sz="1600" dirty="0"/>
          </a:p>
          <a:p>
            <a:r>
              <a:rPr lang="en-US" sz="1600" i="1" dirty="0"/>
              <a:t>    </a:t>
            </a:r>
            <a:r>
              <a:rPr lang="en-US" sz="1600" dirty="0"/>
              <a:t>Moss-dwelling mushroom	</a:t>
            </a:r>
            <a:r>
              <a:rPr lang="en-US" sz="1600" i="1" dirty="0" err="1"/>
              <a:t>Cyphellostereum</a:t>
            </a:r>
            <a:r>
              <a:rPr lang="en-US" sz="1600" i="1" dirty="0"/>
              <a:t> leave, </a:t>
            </a:r>
            <a:r>
              <a:rPr lang="en-US" sz="1600" i="1" dirty="0" err="1"/>
              <a:t>Galerina</a:t>
            </a:r>
            <a:r>
              <a:rPr lang="en-US" sz="1600" i="1" dirty="0"/>
              <a:t> </a:t>
            </a:r>
            <a:r>
              <a:rPr lang="en-US" sz="1600" i="1" dirty="0" err="1"/>
              <a:t>atkinsoniana</a:t>
            </a:r>
            <a:r>
              <a:rPr lang="en-US" sz="1600" i="1" dirty="0"/>
              <a:t>, G. </a:t>
            </a:r>
            <a:r>
              <a:rPr lang="en-US" sz="1600" i="1" dirty="0" err="1"/>
              <a:t>cerina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smtClean="0"/>
              <a:t>G</a:t>
            </a:r>
            <a:r>
              <a:rPr lang="en-US" sz="1600" i="1" dirty="0"/>
              <a:t>. </a:t>
            </a:r>
            <a:r>
              <a:rPr lang="en-US" sz="1600" i="1" dirty="0" err="1"/>
              <a:t>hetrocysis</a:t>
            </a:r>
            <a:r>
              <a:rPr lang="en-US" sz="1600" i="1" dirty="0"/>
              <a:t>, G. </a:t>
            </a:r>
            <a:r>
              <a:rPr lang="en-US" sz="1600" i="1" dirty="0" err="1"/>
              <a:t>sphagnicola</a:t>
            </a:r>
            <a:r>
              <a:rPr lang="en-US" sz="1600" i="1" dirty="0"/>
              <a:t>, G. </a:t>
            </a:r>
            <a:r>
              <a:rPr lang="en-US" sz="1600" i="1" dirty="0" err="1"/>
              <a:t>vittaeformis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Rickenella</a:t>
            </a:r>
            <a:r>
              <a:rPr lang="en-US" sz="1600" i="1" dirty="0" smtClean="0"/>
              <a:t> </a:t>
            </a:r>
            <a:r>
              <a:rPr lang="en-US" sz="1600" i="1" dirty="0" err="1"/>
              <a:t>setipes</a:t>
            </a:r>
            <a:endParaRPr lang="en-US" sz="1600" dirty="0"/>
          </a:p>
          <a:p>
            <a:r>
              <a:rPr lang="en-US" sz="1600" b="1" dirty="0"/>
              <a:t>Lichens</a:t>
            </a:r>
            <a:endParaRPr lang="en-US" sz="1600" dirty="0"/>
          </a:p>
          <a:p>
            <a:r>
              <a:rPr lang="en-US" sz="1600" dirty="0"/>
              <a:t>   Riparian lichens		</a:t>
            </a:r>
            <a:r>
              <a:rPr lang="en-US" sz="1600" i="1" dirty="0" err="1"/>
              <a:t>Certelia</a:t>
            </a:r>
            <a:r>
              <a:rPr lang="en-US" sz="1600" i="1" dirty="0"/>
              <a:t> </a:t>
            </a:r>
            <a:r>
              <a:rPr lang="en-US" sz="1600" i="1" dirty="0" err="1"/>
              <a:t>cetrarioides</a:t>
            </a:r>
            <a:r>
              <a:rPr lang="en-US" sz="1600" i="1" dirty="0"/>
              <a:t>, </a:t>
            </a:r>
            <a:r>
              <a:rPr lang="en-US" sz="1600" i="1" dirty="0" err="1"/>
              <a:t>Collema</a:t>
            </a:r>
            <a:r>
              <a:rPr lang="en-US" sz="1600" i="1" dirty="0"/>
              <a:t> </a:t>
            </a:r>
            <a:r>
              <a:rPr lang="en-US" sz="1600" i="1" dirty="0" err="1"/>
              <a:t>nigrescens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Leptogium</a:t>
            </a:r>
            <a:r>
              <a:rPr lang="en-US" sz="1600" i="1" dirty="0" smtClean="0"/>
              <a:t> </a:t>
            </a:r>
            <a:r>
              <a:rPr lang="en-US" sz="1600" i="1" dirty="0" err="1"/>
              <a:t>burnetiae</a:t>
            </a:r>
            <a:r>
              <a:rPr lang="en-US" sz="1600" i="1" dirty="0"/>
              <a:t> </a:t>
            </a:r>
            <a:r>
              <a:rPr lang="en-US" sz="1600" dirty="0"/>
              <a:t>var.</a:t>
            </a:r>
            <a:r>
              <a:rPr lang="en-US" sz="1600" i="1" dirty="0"/>
              <a:t> </a:t>
            </a:r>
            <a:r>
              <a:rPr lang="en-US" sz="1600" i="1" dirty="0" err="1"/>
              <a:t>hirsutum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smtClean="0"/>
              <a:t>L</a:t>
            </a:r>
            <a:r>
              <a:rPr lang="en-US" sz="1600" i="1" dirty="0"/>
              <a:t>. </a:t>
            </a:r>
            <a:r>
              <a:rPr lang="en-US" sz="1600" i="1" dirty="0" err="1"/>
              <a:t>cyanescens</a:t>
            </a:r>
            <a:r>
              <a:rPr lang="en-US" sz="1600" i="1" dirty="0"/>
              <a:t>, L. </a:t>
            </a:r>
            <a:r>
              <a:rPr lang="en-US" sz="1600" i="1" dirty="0" err="1"/>
              <a:t>saturninum</a:t>
            </a:r>
            <a:r>
              <a:rPr lang="en-US" sz="1600" i="1" dirty="0"/>
              <a:t>, L. </a:t>
            </a:r>
            <a:r>
              <a:rPr lang="en-US" sz="1600" i="1" dirty="0" err="1"/>
              <a:t>teretiusculum</a:t>
            </a:r>
            <a:endParaRPr lang="en-US" sz="1600" dirty="0"/>
          </a:p>
          <a:p>
            <a:r>
              <a:rPr lang="en-US" sz="1600" i="1" dirty="0"/>
              <a:t>			</a:t>
            </a:r>
            <a:r>
              <a:rPr lang="en-US" sz="1600" i="1" dirty="0" err="1" smtClean="0"/>
              <a:t>Platismatia</a:t>
            </a:r>
            <a:r>
              <a:rPr lang="en-US" sz="1600" i="1" dirty="0" smtClean="0"/>
              <a:t> </a:t>
            </a:r>
            <a:r>
              <a:rPr lang="en-US" sz="1600" i="1" dirty="0"/>
              <a:t>lacunose, </a:t>
            </a:r>
            <a:r>
              <a:rPr lang="en-US" sz="1600" i="1" dirty="0" err="1"/>
              <a:t>Ramalina</a:t>
            </a:r>
            <a:r>
              <a:rPr lang="en-US" sz="1600" i="1" dirty="0"/>
              <a:t> </a:t>
            </a:r>
            <a:r>
              <a:rPr lang="en-US" sz="1600" i="1" dirty="0" err="1"/>
              <a:t>thrausta</a:t>
            </a:r>
            <a:r>
              <a:rPr lang="en-US" sz="1600" i="1" dirty="0"/>
              <a:t>, </a:t>
            </a:r>
            <a:r>
              <a:rPr lang="en-US" sz="1600" i="1" dirty="0" err="1"/>
              <a:t>Usnea</a:t>
            </a:r>
            <a:r>
              <a:rPr lang="en-US" sz="1600" i="1" dirty="0"/>
              <a:t> </a:t>
            </a:r>
            <a:r>
              <a:rPr lang="en-US" sz="1600" i="1" dirty="0" err="1"/>
              <a:t>longissima</a:t>
            </a:r>
            <a:endParaRPr lang="en-US" sz="1600" dirty="0"/>
          </a:p>
          <a:p>
            <a:r>
              <a:rPr lang="en-US" sz="1600" dirty="0"/>
              <a:t>   Aquatic lichens		</a:t>
            </a:r>
            <a:r>
              <a:rPr lang="en-US" sz="1600" i="1" dirty="0" err="1"/>
              <a:t>Dermatocarpon</a:t>
            </a:r>
            <a:r>
              <a:rPr lang="en-US" sz="1600" i="1" dirty="0"/>
              <a:t> </a:t>
            </a:r>
            <a:r>
              <a:rPr lang="en-US" sz="1600" i="1" dirty="0" err="1"/>
              <a:t>luridum</a:t>
            </a:r>
            <a:r>
              <a:rPr lang="en-US" sz="1600" i="1" dirty="0"/>
              <a:t>, </a:t>
            </a:r>
            <a:r>
              <a:rPr lang="en-US" sz="1600" i="1" dirty="0" err="1"/>
              <a:t>Hydrothyria</a:t>
            </a:r>
            <a:r>
              <a:rPr lang="en-US" sz="1600" i="1" dirty="0"/>
              <a:t> </a:t>
            </a:r>
            <a:r>
              <a:rPr lang="en-US" sz="1600" i="1" dirty="0" err="1"/>
              <a:t>venosa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600" i="1" dirty="0"/>
              <a:t>			</a:t>
            </a:r>
            <a:r>
              <a:rPr lang="en-US" sz="1600" i="1" dirty="0" err="1" smtClean="0"/>
              <a:t>Leptogium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rivale</a:t>
            </a:r>
            <a:endParaRPr lang="en-US" sz="1600" i="1" dirty="0" smtClean="0"/>
          </a:p>
          <a:p>
            <a:r>
              <a:rPr lang="en-US" sz="1600" b="1" dirty="0" smtClean="0"/>
              <a:t>Vascular Plants</a:t>
            </a:r>
            <a:r>
              <a:rPr lang="en-US" sz="1600" dirty="0" smtClean="0"/>
              <a:t>		</a:t>
            </a:r>
            <a:r>
              <a:rPr lang="en-US" sz="1600" i="1" dirty="0" err="1" smtClean="0"/>
              <a:t>Bensoniella</a:t>
            </a:r>
            <a:r>
              <a:rPr lang="en-US" sz="1600" i="1" dirty="0" smtClean="0"/>
              <a:t> oregano, </a:t>
            </a:r>
            <a:r>
              <a:rPr lang="en-US" sz="1600" i="1" dirty="0" err="1" smtClean="0"/>
              <a:t>Botrychium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minganense</a:t>
            </a:r>
            <a:endParaRPr lang="en-US" sz="1600" dirty="0" smtClean="0"/>
          </a:p>
          <a:p>
            <a:r>
              <a:rPr lang="en-US" sz="1600" i="1" dirty="0" smtClean="0"/>
              <a:t>			B. </a:t>
            </a:r>
            <a:r>
              <a:rPr lang="en-US" sz="1600" i="1" dirty="0" err="1" smtClean="0"/>
              <a:t>montanum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Coptis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trifolia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7872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3C54"/>
                </a:solidFill>
              </a:rPr>
              <a:t>ACS Research &amp; Monitoring </a:t>
            </a:r>
            <a:endParaRPr lang="en-US" b="1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086600" cy="52578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 marL="0" lvl="1" indent="0">
              <a:buClr>
                <a:schemeClr val="accent3"/>
              </a:buClr>
              <a:buSzPct val="95000"/>
              <a:buNone/>
            </a:pPr>
            <a:r>
              <a:rPr lang="en-US" sz="3200" b="1" dirty="0" smtClean="0"/>
              <a:t>  </a:t>
            </a:r>
            <a:r>
              <a:rPr lang="en-US" sz="3200" b="1" u="sng" dirty="0" smtClean="0"/>
              <a:t>Studies &amp; Models</a:t>
            </a:r>
          </a:p>
          <a:p>
            <a:pPr marL="822960" lvl="3" indent="-274320">
              <a:spcBef>
                <a:spcPts val="1000"/>
              </a:spcBef>
              <a:buSzPct val="95000"/>
            </a:pPr>
            <a:r>
              <a:rPr lang="en-US" sz="2900" b="1" dirty="0" smtClean="0"/>
              <a:t>Riparian Buffer</a:t>
            </a:r>
            <a:endParaRPr lang="en-US" sz="2900" dirty="0" smtClean="0"/>
          </a:p>
          <a:p>
            <a:pPr marL="822960" lvl="3" indent="-274320">
              <a:spcBef>
                <a:spcPts val="1000"/>
              </a:spcBef>
              <a:buSzPct val="95000"/>
            </a:pPr>
            <a:r>
              <a:rPr lang="en-US" sz="2900" b="1" dirty="0"/>
              <a:t>Intrinsic Potential </a:t>
            </a:r>
            <a:r>
              <a:rPr lang="en-US" sz="2900" b="1" dirty="0" smtClean="0"/>
              <a:t> </a:t>
            </a:r>
            <a:endParaRPr lang="en-US" sz="2900" dirty="0"/>
          </a:p>
          <a:p>
            <a:pPr marL="822960" lvl="3" indent="-274320">
              <a:spcBef>
                <a:spcPts val="1000"/>
              </a:spcBef>
              <a:buSzPct val="95000"/>
            </a:pPr>
            <a:r>
              <a:rPr lang="en-US" sz="2900" b="1" dirty="0" smtClean="0"/>
              <a:t>Down wood </a:t>
            </a:r>
          </a:p>
          <a:p>
            <a:pPr marL="822960" lvl="3" indent="-274320">
              <a:spcBef>
                <a:spcPts val="1000"/>
              </a:spcBef>
              <a:buSzPct val="95000"/>
            </a:pPr>
            <a:r>
              <a:rPr lang="en-US" sz="2900" b="1" dirty="0" smtClean="0"/>
              <a:t>Sediment  </a:t>
            </a:r>
          </a:p>
          <a:p>
            <a:pPr marL="822960" lvl="3" indent="-274320">
              <a:spcBef>
                <a:spcPts val="1000"/>
              </a:spcBef>
              <a:buSzPct val="95000"/>
            </a:pPr>
            <a:r>
              <a:rPr lang="en-US" sz="2900" b="1" dirty="0" smtClean="0"/>
              <a:t>Debris flow </a:t>
            </a:r>
          </a:p>
          <a:p>
            <a:pPr marL="548640" lvl="3" indent="0">
              <a:spcBef>
                <a:spcPts val="1000"/>
              </a:spcBef>
              <a:buSzPct val="95000"/>
              <a:buNone/>
            </a:pPr>
            <a:endParaRPr lang="en-US" sz="2900" b="1" dirty="0" smtClean="0"/>
          </a:p>
          <a:p>
            <a:pPr marL="274320" lvl="2" indent="0">
              <a:spcBef>
                <a:spcPts val="1000"/>
              </a:spcBef>
              <a:buClr>
                <a:schemeClr val="accent3"/>
              </a:buClr>
              <a:buSzPct val="95000"/>
              <a:buNone/>
            </a:pPr>
            <a:r>
              <a:rPr lang="en-US" sz="3200" b="1" u="sng" dirty="0" smtClean="0"/>
              <a:t>Aquatic-Riparian Effectiveness Monitoring Program (AREMP)</a:t>
            </a:r>
          </a:p>
        </p:txBody>
      </p:sp>
    </p:spTree>
    <p:extLst>
      <p:ext uri="{BB962C8B-B14F-4D97-AF65-F5344CB8AC3E}">
        <p14:creationId xmlns:p14="http://schemas.microsoft.com/office/powerpoint/2010/main" val="166627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3C54"/>
                </a:solidFill>
              </a:rPr>
              <a:t>ACS:  Where are we today?</a:t>
            </a:r>
            <a:endParaRPr lang="en-US" b="1" dirty="0">
              <a:solidFill>
                <a:srgbClr val="003C5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962400"/>
          </a:xfrm>
          <a:solidFill>
            <a:srgbClr val="E8FDFE"/>
          </a:solidFill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b="1" u="sng" dirty="0" smtClean="0"/>
              <a:t>Watershed Analyses</a:t>
            </a:r>
            <a:r>
              <a:rPr lang="en-US" dirty="0" smtClean="0"/>
              <a:t>:  ghost of intentions past?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u="sng" dirty="0" smtClean="0"/>
              <a:t>Key Watersheds</a:t>
            </a:r>
            <a:r>
              <a:rPr lang="en-US" b="1" dirty="0" smtClean="0"/>
              <a:t>:  </a:t>
            </a:r>
            <a:r>
              <a:rPr lang="en-US" dirty="0" smtClean="0"/>
              <a:t>update needed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u="sng" dirty="0" smtClean="0"/>
              <a:t>Watershed Restoration</a:t>
            </a:r>
            <a:r>
              <a:rPr lang="en-US" b="1" dirty="0" smtClean="0"/>
              <a:t>: 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 future for </a:t>
            </a:r>
            <a:r>
              <a:rPr lang="en-US" b="1" dirty="0" smtClean="0"/>
              <a:t>density management </a:t>
            </a:r>
            <a:r>
              <a:rPr lang="en-US" dirty="0" smtClean="0"/>
              <a:t>as a way of business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managing for </a:t>
            </a:r>
            <a:r>
              <a:rPr lang="en-US" b="1" dirty="0" smtClean="0"/>
              <a:t>natural </a:t>
            </a:r>
            <a:r>
              <a:rPr lang="en-US" b="1" dirty="0" smtClean="0"/>
              <a:t>disturbances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dirty="0" smtClean="0"/>
              <a:t>managing for </a:t>
            </a:r>
            <a:r>
              <a:rPr lang="en-US" b="1" dirty="0" smtClean="0"/>
              <a:t>early-</a:t>
            </a:r>
            <a:r>
              <a:rPr lang="en-US" b="1" dirty="0" err="1" smtClean="0"/>
              <a:t>seral</a:t>
            </a:r>
            <a:endParaRPr lang="en-US" dirty="0" smtClean="0"/>
          </a:p>
          <a:p>
            <a:pPr lvl="1">
              <a:spcBef>
                <a:spcPts val="1200"/>
              </a:spcBef>
            </a:pPr>
            <a:r>
              <a:rPr lang="en-US" b="1" dirty="0" smtClean="0"/>
              <a:t>climate change </a:t>
            </a:r>
            <a:r>
              <a:rPr lang="en-US" dirty="0" smtClean="0"/>
              <a:t>integration</a:t>
            </a:r>
          </a:p>
        </p:txBody>
      </p:sp>
    </p:spTree>
    <p:extLst>
      <p:ext uri="{BB962C8B-B14F-4D97-AF65-F5344CB8AC3E}">
        <p14:creationId xmlns:p14="http://schemas.microsoft.com/office/powerpoint/2010/main" val="1421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340</TotalTime>
  <Words>259</Words>
  <Application>Microsoft Office PowerPoint</Application>
  <PresentationFormat>On-screen Show (4:3)</PresentationFormat>
  <Paragraphs>114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Aquatic   Conservation    Strategy</vt:lpstr>
      <vt:lpstr>      ACS Objectives</vt:lpstr>
      <vt:lpstr>ACS Components</vt:lpstr>
      <vt:lpstr>Identical Approaches to Attain ACS across Region not Supported</vt:lpstr>
      <vt:lpstr>ACS Components</vt:lpstr>
      <vt:lpstr>Species Protected by Riparian Reserves</vt:lpstr>
      <vt:lpstr>Species Protected by Riparian Reserves</vt:lpstr>
      <vt:lpstr>ACS Research &amp; Monitoring </vt:lpstr>
      <vt:lpstr>ACS:  Where are we today?</vt:lpstr>
      <vt:lpstr>ACS:  Where are we today?</vt:lpstr>
      <vt:lpstr>ACS:  Where are we today?</vt:lpstr>
    </vt:vector>
  </TitlesOfParts>
  <Company>Forest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Aquatic   Conservation    Strategy</dc:title>
  <dc:creator>dedeolson</dc:creator>
  <cp:lastModifiedBy>dedeolson</cp:lastModifiedBy>
  <cp:revision>24</cp:revision>
  <dcterms:created xsi:type="dcterms:W3CDTF">2012-10-26T23:04:56Z</dcterms:created>
  <dcterms:modified xsi:type="dcterms:W3CDTF">2012-10-30T14:50:31Z</dcterms:modified>
</cp:coreProperties>
</file>