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7" r:id="rId4"/>
    <p:sldId id="258" r:id="rId5"/>
    <p:sldId id="259" r:id="rId6"/>
    <p:sldId id="262" r:id="rId7"/>
    <p:sldId id="263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7" autoAdjust="0"/>
    <p:restoredTop sz="94660"/>
  </p:normalViewPr>
  <p:slideViewPr>
    <p:cSldViewPr snapToGrid="0">
      <p:cViewPr varScale="1">
        <p:scale>
          <a:sx n="76" d="100"/>
          <a:sy n="76" d="100"/>
        </p:scale>
        <p:origin x="132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7D8D5-4A37-4995-9DFD-8B4838A6FF80}" type="datetimeFigureOut">
              <a:rPr lang="en-US" smtClean="0"/>
              <a:t>2/28/2017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2F755-FCF4-4BEE-90AA-6EFF63803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360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7D8D5-4A37-4995-9DFD-8B4838A6FF80}" type="datetimeFigureOut">
              <a:rPr lang="en-US" smtClean="0"/>
              <a:t>2/28/2017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2F755-FCF4-4BEE-90AA-6EFF63803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907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7D8D5-4A37-4995-9DFD-8B4838A6FF80}" type="datetimeFigureOut">
              <a:rPr lang="en-US" smtClean="0"/>
              <a:t>2/28/2017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2F755-FCF4-4BEE-90AA-6EFF63803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8338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7D8D5-4A37-4995-9DFD-8B4838A6FF80}" type="datetimeFigureOut">
              <a:rPr lang="en-US" smtClean="0"/>
              <a:t>2/28/2017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2F755-FCF4-4BEE-90AA-6EFF63803B2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124553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7D8D5-4A37-4995-9DFD-8B4838A6FF80}" type="datetimeFigureOut">
              <a:rPr lang="en-US" smtClean="0"/>
              <a:t>2/28/2017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2F755-FCF4-4BEE-90AA-6EFF63803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1123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7D8D5-4A37-4995-9DFD-8B4838A6FF80}" type="datetimeFigureOut">
              <a:rPr lang="en-US" smtClean="0"/>
              <a:t>2/28/2017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2F755-FCF4-4BEE-90AA-6EFF63803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1415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7D8D5-4A37-4995-9DFD-8B4838A6FF80}" type="datetimeFigureOut">
              <a:rPr lang="en-US" smtClean="0"/>
              <a:t>2/28/2017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2F755-FCF4-4BEE-90AA-6EFF63803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7517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7D8D5-4A37-4995-9DFD-8B4838A6FF80}" type="datetimeFigureOut">
              <a:rPr lang="en-US" smtClean="0"/>
              <a:t>2/28/2017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2F755-FCF4-4BEE-90AA-6EFF63803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516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7D8D5-4A37-4995-9DFD-8B4838A6FF80}" type="datetimeFigureOut">
              <a:rPr lang="en-US" smtClean="0"/>
              <a:t>2/28/2017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2F755-FCF4-4BEE-90AA-6EFF63803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554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7D8D5-4A37-4995-9DFD-8B4838A6FF80}" type="datetimeFigureOut">
              <a:rPr lang="en-US" smtClean="0"/>
              <a:t>2/28/2017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2F755-FCF4-4BEE-90AA-6EFF63803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540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7D8D5-4A37-4995-9DFD-8B4838A6FF80}" type="datetimeFigureOut">
              <a:rPr lang="en-US" smtClean="0"/>
              <a:t>2/28/2017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2F755-FCF4-4BEE-90AA-6EFF63803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921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7D8D5-4A37-4995-9DFD-8B4838A6FF80}" type="datetimeFigureOut">
              <a:rPr lang="en-US" smtClean="0"/>
              <a:t>2/28/2017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2F755-FCF4-4BEE-90AA-6EFF63803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85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7D8D5-4A37-4995-9DFD-8B4838A6FF80}" type="datetimeFigureOut">
              <a:rPr lang="en-US" smtClean="0"/>
              <a:t>2/28/2017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2F755-FCF4-4BEE-90AA-6EFF63803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668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7D8D5-4A37-4995-9DFD-8B4838A6FF80}" type="datetimeFigureOut">
              <a:rPr lang="en-US" smtClean="0"/>
              <a:t>2/28/2017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2F755-FCF4-4BEE-90AA-6EFF63803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331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7D8D5-4A37-4995-9DFD-8B4838A6FF80}" type="datetimeFigureOut">
              <a:rPr lang="en-US" smtClean="0"/>
              <a:t>2/28/2017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2F755-FCF4-4BEE-90AA-6EFF63803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743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7D8D5-4A37-4995-9DFD-8B4838A6FF80}" type="datetimeFigureOut">
              <a:rPr lang="en-US" smtClean="0"/>
              <a:t>2/28/2017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2F755-FCF4-4BEE-90AA-6EFF63803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959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7D8D5-4A37-4995-9DFD-8B4838A6FF80}" type="datetimeFigureOut">
              <a:rPr lang="en-US" smtClean="0"/>
              <a:t>2/28/2017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2F755-FCF4-4BEE-90AA-6EFF63803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962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1B77D8D5-4A37-4995-9DFD-8B4838A6FF80}" type="datetimeFigureOut">
              <a:rPr lang="en-US" smtClean="0"/>
              <a:t>2/28/2017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DF92F755-FCF4-4BEE-90AA-6EFF63803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2489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0927" y="612464"/>
            <a:ext cx="9144000" cy="1641490"/>
          </a:xfrm>
        </p:spPr>
        <p:txBody>
          <a:bodyPr>
            <a:normAutofit/>
          </a:bodyPr>
          <a:lstStyle/>
          <a:p>
            <a:pPr algn="ctr"/>
            <a:r>
              <a:rPr lang="en-US" sz="5400" dirty="0" smtClean="0"/>
              <a:t>DNR’s Smoke management Plan Update:</a:t>
            </a:r>
            <a:br>
              <a:rPr lang="en-US" sz="5400" dirty="0" smtClean="0"/>
            </a:br>
            <a:r>
              <a:rPr lang="en-US" sz="5400" dirty="0" smtClean="0"/>
              <a:t>Options, Tradeoffs, and Challenges</a:t>
            </a:r>
            <a:endParaRPr lang="en-US" sz="5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30" b="11117"/>
          <a:stretch/>
        </p:blipFill>
        <p:spPr>
          <a:xfrm>
            <a:off x="634482" y="2500336"/>
            <a:ext cx="5039237" cy="369264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8798" y="2491842"/>
            <a:ext cx="4941311" cy="3701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804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dirty="0" smtClean="0"/>
              <a:t>Why are we updating?	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0000" y="1825625"/>
            <a:ext cx="10233800" cy="2746375"/>
          </a:xfrm>
        </p:spPr>
        <p:txBody>
          <a:bodyPr>
            <a:normAutofit/>
          </a:bodyPr>
          <a:lstStyle/>
          <a:p>
            <a:r>
              <a:rPr lang="en-US" sz="4000" dirty="0" smtClean="0"/>
              <a:t>The Smoke Management Plan has not had a significant revision since 1998</a:t>
            </a:r>
          </a:p>
          <a:p>
            <a:r>
              <a:rPr lang="en-US" sz="4000" dirty="0" smtClean="0"/>
              <a:t>2016</a:t>
            </a:r>
            <a:r>
              <a:rPr lang="en-US" sz="4000" dirty="0"/>
              <a:t> </a:t>
            </a:r>
            <a:r>
              <a:rPr lang="en-US" sz="4000" dirty="0" smtClean="0"/>
              <a:t>Budget </a:t>
            </a:r>
          </a:p>
          <a:p>
            <a:r>
              <a:rPr lang="en-US" sz="4000" dirty="0" smtClean="0"/>
              <a:t>HB 2928: the Forest Resiliency Burning Pilot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6349" y="4572000"/>
            <a:ext cx="9339301" cy="1731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0135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dirty="0" smtClean="0"/>
              <a:t>Sideboards and Limits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</a:pPr>
            <a:r>
              <a:rPr lang="en-US" sz="4800" dirty="0" smtClean="0"/>
              <a:t>Federal (Clean Air Act):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3600" dirty="0" smtClean="0"/>
              <a:t>Prevent impairment of visibility in Class I </a:t>
            </a:r>
            <a:r>
              <a:rPr lang="en-US" sz="3600" dirty="0" err="1" smtClean="0"/>
              <a:t>airsheds</a:t>
            </a:r>
            <a:r>
              <a:rPr lang="en-US" sz="3600" dirty="0" smtClean="0"/>
              <a:t>: </a:t>
            </a:r>
          </a:p>
          <a:p>
            <a:pPr marL="9144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i="1" dirty="0" smtClean="0"/>
              <a:t>“all </a:t>
            </a:r>
            <a:r>
              <a:rPr lang="en-US" sz="3600" i="1" dirty="0"/>
              <a:t>international parks, all national wilderness areas and memorial parks which exceed 5,000 acres in size, and all national parks which exceed 6,000 acres in size</a:t>
            </a:r>
            <a:r>
              <a:rPr lang="en-US" sz="3600" i="1" dirty="0" smtClean="0"/>
              <a:t>.” </a:t>
            </a:r>
          </a:p>
          <a:p>
            <a:pPr lvl="1"/>
            <a:r>
              <a:rPr lang="en-US" sz="3600" dirty="0" smtClean="0"/>
              <a:t>Confirms that federal agencies are subject to enforcement actions for violation of the Smoke Management Plan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299733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sz="6600" dirty="0" smtClean="0"/>
              <a:t>Sideboards and Limits (cont’d)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0000" y="2124205"/>
            <a:ext cx="10233800" cy="4351338"/>
          </a:xfrm>
        </p:spPr>
        <p:txBody>
          <a:bodyPr/>
          <a:lstStyle/>
          <a:p>
            <a:r>
              <a:rPr lang="en-US" sz="4400" dirty="0" smtClean="0"/>
              <a:t>State</a:t>
            </a:r>
            <a:r>
              <a:rPr lang="en-US" sz="4000" dirty="0" smtClean="0"/>
              <a:t> Forest Protection Laws</a:t>
            </a:r>
          </a:p>
          <a:p>
            <a:pPr lvl="1"/>
            <a:r>
              <a:rPr lang="en-US" sz="3300" dirty="0" smtClean="0"/>
              <a:t>Requires a permit from DNR to burn on agency-protected lands, and stipulates that burning will be done in compliance with State Clean Air Act.</a:t>
            </a:r>
          </a:p>
          <a:p>
            <a:r>
              <a:rPr lang="en-US" sz="3700" dirty="0" smtClean="0"/>
              <a:t>State Clean Air Act</a:t>
            </a:r>
          </a:p>
          <a:p>
            <a:pPr lvl="1"/>
            <a:r>
              <a:rPr lang="en-US" sz="3300" dirty="0" smtClean="0"/>
              <a:t>Authorizes DNR to issue and regulate burn permits for forest health, fire hazard reduction, education of firefighters, and </a:t>
            </a:r>
            <a:r>
              <a:rPr lang="en-US" sz="3300" dirty="0" err="1" smtClean="0"/>
              <a:t>silvicultural</a:t>
            </a:r>
            <a:r>
              <a:rPr lang="en-US" sz="3300" dirty="0" smtClean="0"/>
              <a:t> production improvement.</a:t>
            </a:r>
          </a:p>
        </p:txBody>
      </p:sp>
    </p:spTree>
    <p:extLst>
      <p:ext uri="{BB962C8B-B14F-4D97-AF65-F5344CB8AC3E}">
        <p14:creationId xmlns:p14="http://schemas.microsoft.com/office/powerpoint/2010/main" val="51462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6600" dirty="0" smtClean="0"/>
              <a:t>Mandated Emissions Reduction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000" y="4356586"/>
            <a:ext cx="6322200" cy="12568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Note</a:t>
            </a:r>
            <a:r>
              <a:rPr lang="en-US" b="1" dirty="0" smtClean="0"/>
              <a:t>:</a:t>
            </a:r>
            <a:r>
              <a:rPr lang="en-US" dirty="0" smtClean="0"/>
              <a:t> The exemption for forest health burning has no bearing on the daily go/no-go smoke management decision. </a:t>
            </a: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3262" y="3454400"/>
            <a:ext cx="4081624" cy="306121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956300" y="2209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07775" y="1690688"/>
            <a:ext cx="11487111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Washington State Clean Air Act required DNR to reduce emissions from </a:t>
            </a:r>
            <a:r>
              <a:rPr lang="en-US" sz="2800" dirty="0" err="1"/>
              <a:t>silvicultural</a:t>
            </a:r>
            <a:r>
              <a:rPr lang="en-US" sz="2800" dirty="0"/>
              <a:t> burning by:</a:t>
            </a:r>
          </a:p>
          <a:p>
            <a:pPr lvl="1"/>
            <a:r>
              <a:rPr lang="en-US" sz="2800" dirty="0"/>
              <a:t>20% from baseline levels by December 31, 1994,</a:t>
            </a:r>
          </a:p>
          <a:p>
            <a:pPr lvl="1"/>
            <a:r>
              <a:rPr lang="en-US" sz="2800" dirty="0"/>
              <a:t>Then by 50% from that level by December 31, 2000, which will form a new emissions baseline.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047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dirty="0" smtClean="0"/>
              <a:t>Stakeholders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600" b="1" dirty="0" smtClean="0"/>
              <a:t>Private:</a:t>
            </a:r>
            <a:r>
              <a:rPr lang="en-US" sz="3600" dirty="0" smtClean="0"/>
              <a:t> Eastern and western Washington Timber Producers—primarily pile-burners.</a:t>
            </a:r>
          </a:p>
          <a:p>
            <a:pPr marL="0" indent="0">
              <a:buNone/>
            </a:pPr>
            <a:r>
              <a:rPr lang="en-US" sz="3600" b="1" dirty="0" smtClean="0"/>
              <a:t>NGO:</a:t>
            </a:r>
            <a:r>
              <a:rPr lang="en-US" sz="3600" dirty="0" smtClean="0"/>
              <a:t> Conservation Districts, Fire Districts, conservation and restoration-oriented non-profits.</a:t>
            </a:r>
            <a:endParaRPr lang="en-US" sz="3600" b="1" dirty="0" smtClean="0"/>
          </a:p>
          <a:p>
            <a:pPr marL="0" indent="0">
              <a:buNone/>
            </a:pPr>
            <a:r>
              <a:rPr lang="en-US" sz="3600" b="1" dirty="0" smtClean="0"/>
              <a:t>Federal: </a:t>
            </a:r>
            <a:r>
              <a:rPr lang="en-US" sz="3600" dirty="0" smtClean="0"/>
              <a:t>Forest Service, National Park Service, EPA, DOD</a:t>
            </a:r>
          </a:p>
          <a:p>
            <a:pPr marL="0" indent="0">
              <a:buNone/>
            </a:pPr>
            <a:r>
              <a:rPr lang="en-US" sz="3600" b="1" dirty="0" smtClean="0"/>
              <a:t>State: </a:t>
            </a:r>
            <a:r>
              <a:rPr lang="en-US" sz="3600" dirty="0" smtClean="0"/>
              <a:t>Department of Ecology, Washington Department of Fish and Wildlife</a:t>
            </a:r>
          </a:p>
          <a:p>
            <a:pPr marL="0" indent="0">
              <a:buNone/>
            </a:pPr>
            <a:r>
              <a:rPr lang="en-US" sz="3600" b="1" dirty="0" smtClean="0"/>
              <a:t>Public Health:</a:t>
            </a:r>
            <a:r>
              <a:rPr lang="en-US" sz="3600" dirty="0" smtClean="0"/>
              <a:t> Local Clean Air Agencies, American Lung Association, Better Breathers Clubs</a:t>
            </a:r>
          </a:p>
          <a:p>
            <a:pPr marL="0" indent="0">
              <a:buNone/>
            </a:pPr>
            <a:endParaRPr lang="en-US" sz="3600" b="1" dirty="0" smtClean="0"/>
          </a:p>
          <a:p>
            <a:pPr marL="0" indent="0">
              <a:buNone/>
            </a:pP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428143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dirty="0" smtClean="0"/>
              <a:t>Timeline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600" dirty="0" smtClean="0"/>
              <a:t>October 2016-October 2017</a:t>
            </a:r>
          </a:p>
          <a:p>
            <a:pPr lvl="1"/>
            <a:r>
              <a:rPr lang="en-US" sz="3200" dirty="0" smtClean="0"/>
              <a:t>Stakeholder outreach, data-gathering, mapping, modeling</a:t>
            </a:r>
          </a:p>
          <a:p>
            <a:pPr lvl="1"/>
            <a:r>
              <a:rPr lang="en-US" sz="3200" dirty="0" smtClean="0"/>
              <a:t>Writing</a:t>
            </a:r>
          </a:p>
          <a:p>
            <a:pPr lvl="1"/>
            <a:r>
              <a:rPr lang="en-US" sz="3200" dirty="0" smtClean="0"/>
              <a:t>Compiling all lessons learned from Pilot Project</a:t>
            </a:r>
          </a:p>
          <a:p>
            <a:pPr marL="0" indent="0">
              <a:buNone/>
            </a:pPr>
            <a:r>
              <a:rPr lang="en-US" sz="3600" dirty="0" smtClean="0"/>
              <a:t>October 2017-March 2018</a:t>
            </a:r>
          </a:p>
          <a:p>
            <a:pPr lvl="1"/>
            <a:r>
              <a:rPr lang="en-US" sz="3200" dirty="0" smtClean="0"/>
              <a:t>Initial draft of SMP update complete</a:t>
            </a:r>
          </a:p>
          <a:p>
            <a:pPr lvl="1"/>
            <a:r>
              <a:rPr lang="en-US" sz="3200" dirty="0" smtClean="0"/>
              <a:t>Assemble expert groups to review relevant sections</a:t>
            </a:r>
          </a:p>
          <a:p>
            <a:pPr marL="0" indent="0">
              <a:buNone/>
            </a:pPr>
            <a:r>
              <a:rPr lang="en-US" sz="3600" dirty="0" smtClean="0"/>
              <a:t>March 2018-October 2018</a:t>
            </a:r>
          </a:p>
          <a:p>
            <a:pPr lvl="1"/>
            <a:r>
              <a:rPr lang="en-US" sz="3200" dirty="0" smtClean="0"/>
              <a:t>Finalize updated SMP, work through rule-adoption process.</a:t>
            </a:r>
          </a:p>
          <a:p>
            <a:pPr lvl="1"/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1389366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dirty="0" smtClean="0"/>
              <a:t>Options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Zoning: Using better on-the-ground collaboration and wisdom to make better decisions.</a:t>
            </a:r>
          </a:p>
          <a:p>
            <a:pPr lvl="1"/>
            <a:r>
              <a:rPr lang="en-US" dirty="0" smtClean="0"/>
              <a:t>More latitude for burners</a:t>
            </a:r>
          </a:p>
          <a:p>
            <a:pPr lvl="1"/>
            <a:r>
              <a:rPr lang="en-US" dirty="0" smtClean="0"/>
              <a:t>More risk-tolerance for DNR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Enforcement vs. Forecast: Placing smoke management decision in the hands of agencies who want to burn, and enforcing using state’s smoke-monitoring infrastructure.</a:t>
            </a:r>
          </a:p>
          <a:p>
            <a:pPr lvl="1"/>
            <a:r>
              <a:rPr lang="en-US" dirty="0" smtClean="0"/>
              <a:t>More latitude for burners</a:t>
            </a:r>
          </a:p>
          <a:p>
            <a:pPr lvl="1"/>
            <a:r>
              <a:rPr lang="en-US" dirty="0" smtClean="0"/>
              <a:t>Potentially higher risk of </a:t>
            </a:r>
            <a:r>
              <a:rPr lang="en-US" dirty="0" smtClean="0"/>
              <a:t>intrusions</a:t>
            </a:r>
          </a:p>
          <a:p>
            <a:pPr marL="0" indent="0">
              <a:buNone/>
            </a:pPr>
            <a:r>
              <a:rPr lang="en-US" dirty="0" smtClean="0"/>
              <a:t>Earlier Smoke Management Approval: 24 hour advance notice, close of business prior day.</a:t>
            </a:r>
          </a:p>
          <a:p>
            <a:pPr lvl="1"/>
            <a:r>
              <a:rPr lang="en-US" dirty="0" smtClean="0"/>
              <a:t>Burners have more comfort </a:t>
            </a:r>
            <a:r>
              <a:rPr lang="en-US" dirty="0" smtClean="0"/>
              <a:t>deploying resources</a:t>
            </a:r>
          </a:p>
          <a:p>
            <a:pPr lvl="1"/>
            <a:r>
              <a:rPr lang="en-US" dirty="0" smtClean="0"/>
              <a:t>DNR more concerned about intrusions</a:t>
            </a:r>
          </a:p>
          <a:p>
            <a:pPr marL="0" indent="0">
              <a:buNone/>
            </a:pPr>
            <a:r>
              <a:rPr lang="en-US" dirty="0" smtClean="0"/>
              <a:t>Blackened acres Vs. Emissions Calculations</a:t>
            </a:r>
          </a:p>
          <a:p>
            <a:pPr lvl="1"/>
            <a:r>
              <a:rPr lang="en-US" dirty="0" smtClean="0"/>
              <a:t>Easier to calculate=More certainty for burners and DNR</a:t>
            </a:r>
          </a:p>
          <a:p>
            <a:pPr lvl="1"/>
            <a:r>
              <a:rPr lang="en-US" dirty="0" smtClean="0"/>
              <a:t>Impact to agency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58387007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317</TotalTime>
  <Words>443</Words>
  <Application>Microsoft Office PowerPoint</Application>
  <PresentationFormat>Widescreen</PresentationFormat>
  <Paragraphs>49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Corbel</vt:lpstr>
      <vt:lpstr>Depth</vt:lpstr>
      <vt:lpstr>DNR’s Smoke management Plan Update: Options, Tradeoffs, and Challenges</vt:lpstr>
      <vt:lpstr>Why are we updating? </vt:lpstr>
      <vt:lpstr>Sideboards and Limits</vt:lpstr>
      <vt:lpstr>Sideboards and Limits (cont’d)</vt:lpstr>
      <vt:lpstr>Mandated Emissions Reduction</vt:lpstr>
      <vt:lpstr>Stakeholders</vt:lpstr>
      <vt:lpstr>Timeline</vt:lpstr>
      <vt:lpstr>Options</vt:lpstr>
    </vt:vector>
  </TitlesOfParts>
  <Company>DNR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DNR’s Smoke management Plan Update: Options, Tradeoffs, and Challenges</dc:title>
  <dc:creator>Guzzo, Jonathan (DNR)</dc:creator>
  <cp:lastModifiedBy>Guzzo, Jonathan (DNR)</cp:lastModifiedBy>
  <cp:revision>16</cp:revision>
  <dcterms:created xsi:type="dcterms:W3CDTF">2017-02-27T16:59:21Z</dcterms:created>
  <dcterms:modified xsi:type="dcterms:W3CDTF">2017-02-28T15:55:32Z</dcterms:modified>
</cp:coreProperties>
</file>