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88" r:id="rId2"/>
    <p:sldId id="289" r:id="rId3"/>
    <p:sldId id="415" r:id="rId4"/>
    <p:sldId id="416" r:id="rId5"/>
    <p:sldId id="417" r:id="rId6"/>
    <p:sldId id="421" r:id="rId7"/>
    <p:sldId id="420" r:id="rId8"/>
    <p:sldId id="372" r:id="rId9"/>
    <p:sldId id="377" r:id="rId10"/>
    <p:sldId id="378" r:id="rId11"/>
    <p:sldId id="393" r:id="rId12"/>
    <p:sldId id="379" r:id="rId13"/>
    <p:sldId id="303" r:id="rId14"/>
    <p:sldId id="310" r:id="rId15"/>
    <p:sldId id="272" r:id="rId16"/>
    <p:sldId id="337" r:id="rId17"/>
    <p:sldId id="396" r:id="rId18"/>
    <p:sldId id="313" r:id="rId19"/>
    <p:sldId id="315" r:id="rId20"/>
    <p:sldId id="328" r:id="rId21"/>
    <p:sldId id="322" r:id="rId22"/>
    <p:sldId id="429" r:id="rId23"/>
    <p:sldId id="323" r:id="rId24"/>
    <p:sldId id="327" r:id="rId25"/>
    <p:sldId id="425" r:id="rId26"/>
    <p:sldId id="331" r:id="rId27"/>
    <p:sldId id="346" r:id="rId28"/>
    <p:sldId id="424" r:id="rId29"/>
    <p:sldId id="330" r:id="rId30"/>
    <p:sldId id="392" r:id="rId31"/>
    <p:sldId id="409" r:id="rId32"/>
    <p:sldId id="412" r:id="rId33"/>
    <p:sldId id="428" r:id="rId34"/>
    <p:sldId id="41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78" autoAdjust="0"/>
  </p:normalViewPr>
  <p:slideViewPr>
    <p:cSldViewPr snapToGrid="0">
      <p:cViewPr varScale="1">
        <p:scale>
          <a:sx n="81" d="100"/>
          <a:sy n="81" d="100"/>
        </p:scale>
        <p:origin x="52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9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F744-627E-4E2D-BC7F-4086A21C6A17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8E0B3-086C-4229-8BBB-84B4A051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4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1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4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35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28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55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52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70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0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72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8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1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9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3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8E0B3-086C-4229-8BBB-84B4A051C4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0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8196" r="3481"/>
          <a:stretch/>
        </p:blipFill>
        <p:spPr>
          <a:xfrm>
            <a:off x="404669" y="438150"/>
            <a:ext cx="917478" cy="963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-1" y="3626275"/>
            <a:ext cx="6038849" cy="69789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182880" indent="0">
              <a:buNone/>
            </a:pPr>
            <a:r>
              <a:rPr lang="en-US" sz="6000" b="0" cap="none" dirty="0" smtClean="0">
                <a:solidFill>
                  <a:srgbClr val="C00000"/>
                </a:solidFill>
                <a:effectLst/>
              </a:rPr>
              <a:t>Aquatic and Riparian Conservation Strategy</a:t>
            </a:r>
            <a:endParaRPr lang="en-US" sz="6000" b="0" cap="none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-133350" y="4562429"/>
            <a:ext cx="6172199" cy="168953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en-US" sz="3200" b="0" dirty="0" smtClean="0">
                <a:solidFill>
                  <a:srgbClr val="000066"/>
                </a:solidFill>
                <a:effectLst/>
                <a:latin typeface="Century Gothic" pitchFamily="34" charset="0"/>
              </a:rPr>
              <a:t>Brian Staab, Jim Capurso</a:t>
            </a:r>
          </a:p>
          <a:p>
            <a:pPr marL="18288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en-US" sz="3200" b="0" dirty="0" smtClean="0">
                <a:solidFill>
                  <a:srgbClr val="000066"/>
                </a:solidFill>
                <a:effectLst/>
                <a:latin typeface="Century Gothic" pitchFamily="34" charset="0"/>
              </a:rPr>
              <a:t>John </a:t>
            </a:r>
            <a:r>
              <a:rPr lang="en-US" sz="3200" b="0" dirty="0" err="1" smtClean="0">
                <a:solidFill>
                  <a:srgbClr val="000066"/>
                </a:solidFill>
                <a:effectLst/>
                <a:latin typeface="Century Gothic" pitchFamily="34" charset="0"/>
              </a:rPr>
              <a:t>Chatel</a:t>
            </a:r>
            <a:r>
              <a:rPr lang="en-US" sz="3200" b="0" dirty="0" smtClean="0">
                <a:solidFill>
                  <a:srgbClr val="000066"/>
                </a:solidFill>
                <a:effectLst/>
                <a:latin typeface="Century Gothic" pitchFamily="34" charset="0"/>
              </a:rPr>
              <a:t>, Scott Woltering </a:t>
            </a:r>
          </a:p>
          <a:p>
            <a:pPr marL="182880" indent="0" algn="ctr">
              <a:spcBef>
                <a:spcPts val="600"/>
              </a:spcBef>
              <a:buFont typeface="Georgia" pitchFamily="18" charset="0"/>
              <a:buNone/>
            </a:pPr>
            <a:endParaRPr lang="en-US" sz="1800" b="0" dirty="0">
              <a:solidFill>
                <a:srgbClr val="000066"/>
              </a:solidFill>
              <a:effectLst/>
              <a:latin typeface="Century Gothic" pitchFamily="34" charset="0"/>
            </a:endParaRPr>
          </a:p>
          <a:p>
            <a:pPr marL="18288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en-US" sz="2800" b="0" dirty="0" smtClean="0">
                <a:solidFill>
                  <a:srgbClr val="000066"/>
                </a:solidFill>
                <a:effectLst/>
                <a:latin typeface="Century Gothic" pitchFamily="34" charset="0"/>
              </a:rPr>
              <a:t>November 2, 2016</a:t>
            </a:r>
          </a:p>
        </p:txBody>
      </p:sp>
      <p:pic>
        <p:nvPicPr>
          <p:cNvPr id="10" name="Picture 9" descr="Clearwater Cr 2008 GPNF SLanigan 26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8849" y="228600"/>
            <a:ext cx="5905500" cy="6461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9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12178"/>
            <a:ext cx="10364451" cy="1228876"/>
          </a:xfrm>
        </p:spPr>
        <p:txBody>
          <a:bodyPr>
            <a:norm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Approach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0292" y="1233603"/>
            <a:ext cx="11447585" cy="6021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</a:rPr>
              <a:t>Maintain fundamental goals, components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>
                <a:solidFill>
                  <a:srgbClr val="002060"/>
                </a:solidFill>
              </a:rPr>
              <a:t>R</a:t>
            </a:r>
            <a:r>
              <a:rPr lang="en-US" sz="4400" cap="none" dirty="0" smtClean="0">
                <a:solidFill>
                  <a:srgbClr val="002060"/>
                </a:solidFill>
              </a:rPr>
              <a:t>efine </a:t>
            </a:r>
            <a:r>
              <a:rPr lang="en-US" sz="4400" cap="none" dirty="0">
                <a:solidFill>
                  <a:srgbClr val="002060"/>
                </a:solidFill>
              </a:rPr>
              <a:t>as </a:t>
            </a:r>
            <a:r>
              <a:rPr lang="en-US" sz="4400" cap="none" dirty="0" smtClean="0">
                <a:solidFill>
                  <a:srgbClr val="002060"/>
                </a:solidFill>
              </a:rPr>
              <a:t>needed</a:t>
            </a:r>
            <a:endParaRPr lang="en-US" sz="40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</a:rPr>
              <a:t>n</a:t>
            </a:r>
            <a:r>
              <a:rPr lang="en-US" sz="4000" cap="none" dirty="0" smtClean="0">
                <a:solidFill>
                  <a:srgbClr val="002060"/>
                </a:solidFill>
              </a:rPr>
              <a:t>ew issues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new science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new policy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lessons </a:t>
            </a:r>
            <a:r>
              <a:rPr lang="en-US" sz="4000" cap="none" dirty="0">
                <a:solidFill>
                  <a:srgbClr val="002060"/>
                </a:solidFill>
              </a:rPr>
              <a:t>learned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endParaRPr lang="en-US" sz="2800" cap="none" dirty="0" smtClean="0">
              <a:solidFill>
                <a:srgbClr val="002060"/>
              </a:solidFill>
            </a:endParaRPr>
          </a:p>
          <a:p>
            <a:pPr marL="457200" lvl="1" indent="0" defTabSz="457200"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75000"/>
              <a:buNone/>
            </a:pPr>
            <a:endParaRPr lang="en-US" sz="4400" cap="none" dirty="0" smtClean="0">
              <a:solidFill>
                <a:srgbClr val="002060"/>
              </a:solidFill>
            </a:endParaRPr>
          </a:p>
          <a:p>
            <a:pPr lvl="1" defTabSz="457200"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400" cap="none" dirty="0" smtClean="0">
              <a:solidFill>
                <a:srgbClr val="002060"/>
              </a:solidFill>
            </a:endParaRPr>
          </a:p>
          <a:p>
            <a:pPr marL="0" indent="0"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None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marL="457200" lvl="1" indent="0"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None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cap="none" dirty="0" smtClean="0">
              <a:solidFill>
                <a:srgbClr val="002060"/>
              </a:solidFill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0" y="2462479"/>
            <a:ext cx="5317946" cy="2936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2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72693"/>
            <a:ext cx="12192000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Ongoing Refinements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85445" y="1771739"/>
            <a:ext cx="6285205" cy="414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</a:rPr>
              <a:t>Some Key Issues</a:t>
            </a:r>
            <a:endParaRPr lang="en-US" sz="48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</a:rPr>
              <a:t>Invasive Species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</a:rPr>
              <a:t>Climate Change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</a:rPr>
              <a:t>Roads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Grazing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Riparian Management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400" cap="none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0650" y="2092803"/>
            <a:ext cx="3790950" cy="372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97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0560" y="1101309"/>
            <a:ext cx="11064240" cy="4506675"/>
          </a:xfrm>
        </p:spPr>
        <p:txBody>
          <a:bodyPr>
            <a:noAutofit/>
          </a:bodyPr>
          <a:lstStyle/>
          <a:p>
            <a:pPr defTabSz="457200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Informed by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 Review of </a:t>
            </a:r>
            <a:r>
              <a:rPr lang="en-US" sz="3600" cap="none" dirty="0">
                <a:solidFill>
                  <a:srgbClr val="002060"/>
                </a:solidFill>
                <a:latin typeface="+mj-lt"/>
              </a:rPr>
              <a:t>e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xisting strategies (2004)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 NWFP Science Assessment (2006) 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 Science 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Review of draft ARCS (2006)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Ongoing Plan revisions</a:t>
            </a:r>
            <a:endParaRPr lang="en-US" sz="3600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20-years of status and trend monitoring (AREMP, PIBO)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 NWFP Science Synthesis (2016)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1600" dirty="0"/>
          </a:p>
          <a:p>
            <a:endParaRPr lang="en-US" sz="1800" cap="none" dirty="0">
              <a:solidFill>
                <a:srgbClr val="002060"/>
              </a:solidFill>
            </a:endParaRPr>
          </a:p>
          <a:p>
            <a:endParaRPr lang="en-US" sz="1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-10342"/>
            <a:ext cx="10364451" cy="1228876"/>
          </a:xfrm>
        </p:spPr>
        <p:txBody>
          <a:bodyPr>
            <a:norm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Background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626575"/>
            <a:ext cx="12192000" cy="4654549"/>
          </a:xfrm>
        </p:spPr>
        <p:txBody>
          <a:bodyPr>
            <a:noAutofit/>
          </a:bodyPr>
          <a:lstStyle/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Maintain, restore health </a:t>
            </a:r>
            <a:r>
              <a:rPr lang="en-US" sz="4800" cap="none" dirty="0">
                <a:solidFill>
                  <a:srgbClr val="002060"/>
                </a:solidFill>
                <a:latin typeface="+mj-lt"/>
              </a:rPr>
              <a:t>of watersheds and </a:t>
            </a: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r>
              <a:rPr lang="en-US" sz="4800" cap="none" dirty="0">
                <a:solidFill>
                  <a:srgbClr val="002060"/>
                </a:solidFill>
                <a:latin typeface="+mj-lt"/>
              </a:rPr>
              <a:t>a</a:t>
            </a: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quatic/riparian ecosystems.</a:t>
            </a:r>
          </a:p>
          <a:p>
            <a:pPr marL="0" indent="0" algn="ctr" defTabSz="457200">
              <a:lnSpc>
                <a:spcPct val="100000"/>
              </a:lnSpc>
              <a:spcBef>
                <a:spcPts val="300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Networks of properly functioning watersheds </a:t>
            </a:r>
          </a:p>
          <a:p>
            <a:pPr algn="ctr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Char char="-"/>
            </a:pPr>
            <a:r>
              <a:rPr lang="en-US" sz="3600" cap="none" dirty="0">
                <a:solidFill>
                  <a:srgbClr val="002060"/>
                </a:solidFill>
                <a:latin typeface="+mj-lt"/>
              </a:rPr>
              <a:t>f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ish populations</a:t>
            </a:r>
          </a:p>
          <a:p>
            <a:pPr algn="ctr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Char char="-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other </a:t>
            </a:r>
            <a:r>
              <a:rPr lang="en-US" sz="3600" cap="none" dirty="0" smtClean="0">
                <a:solidFill>
                  <a:srgbClr val="002060"/>
                </a:solidFill>
              </a:rPr>
              <a:t>aquatic/riparian 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organisms </a:t>
            </a:r>
          </a:p>
          <a:p>
            <a:pPr algn="ctr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Char char="-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State-designated uses of water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cap="none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2062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ARCS Goals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2062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ARCS Elements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ARCS%20element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40183"/>
            <a:ext cx="5105400" cy="4974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133350" y="1494691"/>
            <a:ext cx="6232281" cy="4561741"/>
          </a:xfrm>
        </p:spPr>
        <p:txBody>
          <a:bodyPr>
            <a:noAutofit/>
          </a:bodyPr>
          <a:lstStyle/>
          <a:p>
            <a:pPr marL="457200" lvl="1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75000"/>
              <a:buNone/>
            </a:pPr>
            <a:r>
              <a:rPr lang="en-US" sz="3400" b="1" u="sng" cap="none" dirty="0" smtClean="0">
                <a:solidFill>
                  <a:srgbClr val="002060"/>
                </a:solidFill>
                <a:latin typeface="+mj-lt"/>
              </a:rPr>
              <a:t>Plan Components</a:t>
            </a:r>
            <a:r>
              <a:rPr lang="en-US" sz="3400" b="1" cap="none" dirty="0" smtClean="0">
                <a:solidFill>
                  <a:srgbClr val="002060"/>
                </a:solidFill>
                <a:latin typeface="+mj-lt"/>
              </a:rPr>
              <a:t>		</a:t>
            </a:r>
            <a:endParaRPr lang="en-US" sz="3400" b="1" u="sng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Management Areas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Desired Conditions		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Suitability								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Objectives							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Standards 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Guidelines</a:t>
            </a:r>
          </a:p>
          <a:p>
            <a:pPr marL="0" indent="0">
              <a:buNone/>
            </a:pPr>
            <a:endParaRPr lang="en-US" sz="1800" cap="none" dirty="0">
              <a:solidFill>
                <a:srgbClr val="002060"/>
              </a:solidFill>
            </a:endParaRPr>
          </a:p>
          <a:p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3775" y="-22380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Implementation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89785" y="1494691"/>
            <a:ext cx="6266611" cy="4561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None/>
            </a:pPr>
            <a:r>
              <a:rPr lang="en-US" sz="3400" b="1" u="sng" cap="none" dirty="0" smtClean="0">
                <a:solidFill>
                  <a:srgbClr val="002060"/>
                </a:solidFill>
                <a:latin typeface="+mj-lt"/>
              </a:rPr>
              <a:t>Other Plan Content</a:t>
            </a:r>
            <a:r>
              <a:rPr lang="en-US" sz="3400" b="1" cap="none" dirty="0" smtClean="0">
                <a:solidFill>
                  <a:srgbClr val="002060"/>
                </a:solidFill>
                <a:latin typeface="+mj-lt"/>
              </a:rPr>
              <a:t>					</a:t>
            </a:r>
            <a:endParaRPr lang="en-US" sz="3400" b="1" u="sng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Watershed Analysis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Watershed Restoration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Monitoring and Evaluation</a:t>
            </a:r>
          </a:p>
          <a:p>
            <a:pPr marL="457200" lvl="1" indent="0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None/>
            </a:pPr>
            <a:endParaRPr lang="en-US" sz="3400" cap="none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cap="none" dirty="0" smtClean="0">
              <a:solidFill>
                <a:srgbClr val="002060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46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" y="1695450"/>
            <a:ext cx="12001500" cy="480694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</a:rPr>
              <a:t>Riparian Management Areas, RMAs</a:t>
            </a:r>
            <a:endParaRPr lang="en-US" sz="48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800" cap="none" dirty="0">
                <a:solidFill>
                  <a:srgbClr val="002060"/>
                </a:solidFill>
                <a:latin typeface="+mj-lt"/>
              </a:rPr>
              <a:t>l</a:t>
            </a:r>
            <a:r>
              <a:rPr lang="en-US" sz="3800" cap="none" dirty="0" smtClean="0">
                <a:solidFill>
                  <a:srgbClr val="002060"/>
                </a:solidFill>
                <a:latin typeface="+mj-lt"/>
              </a:rPr>
              <a:t>ands along waterbodies, unstable areas 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800" cap="none" dirty="0" smtClean="0">
                <a:solidFill>
                  <a:srgbClr val="002060"/>
                </a:solidFill>
                <a:latin typeface="+mj-lt"/>
              </a:rPr>
              <a:t>RMA widths </a:t>
            </a:r>
          </a:p>
          <a:p>
            <a:pPr marL="1234440" lvl="2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3000" cap="none" dirty="0" smtClean="0">
                <a:solidFill>
                  <a:srgbClr val="002060"/>
                </a:solidFill>
                <a:latin typeface="+mj-lt"/>
              </a:rPr>
              <a:t>= NWFP </a:t>
            </a:r>
            <a:r>
              <a:rPr lang="en-US" sz="3000" cap="none" dirty="0">
                <a:solidFill>
                  <a:srgbClr val="002060"/>
                </a:solidFill>
                <a:latin typeface="+mj-lt"/>
              </a:rPr>
              <a:t>Riparian </a:t>
            </a:r>
            <a:r>
              <a:rPr lang="en-US" sz="3000" cap="none" dirty="0" smtClean="0">
                <a:solidFill>
                  <a:srgbClr val="002060"/>
                </a:solidFill>
                <a:latin typeface="+mj-lt"/>
              </a:rPr>
              <a:t>Reserves</a:t>
            </a:r>
          </a:p>
          <a:p>
            <a:pPr marL="1234440" lvl="2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3000" cap="none" dirty="0">
                <a:solidFill>
                  <a:srgbClr val="002060"/>
                </a:solidFill>
              </a:rPr>
              <a:t>~</a:t>
            </a:r>
            <a:r>
              <a:rPr lang="en-US" sz="3000" cap="none" dirty="0" smtClean="0">
                <a:solidFill>
                  <a:srgbClr val="002060"/>
                </a:solidFill>
              </a:rPr>
              <a:t> RHCAs in PAC-INFISH</a:t>
            </a:r>
            <a:endParaRPr lang="en-US" sz="34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endParaRPr lang="en-US" sz="40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3967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Management Areas 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723730"/>
            <a:ext cx="9988092" cy="480694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</a:rPr>
              <a:t>Riparian Management Areas, RMAs</a:t>
            </a:r>
            <a:endParaRPr lang="en-US" sz="48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800" cap="none" dirty="0" smtClean="0">
                <a:solidFill>
                  <a:srgbClr val="002060"/>
                </a:solidFill>
                <a:latin typeface="+mj-lt"/>
              </a:rPr>
              <a:t>maintain </a:t>
            </a:r>
            <a:r>
              <a:rPr lang="en-US" sz="3800" cap="none" dirty="0" smtClean="0">
                <a:solidFill>
                  <a:srgbClr val="002060"/>
                </a:solidFill>
                <a:latin typeface="+mj-lt"/>
              </a:rPr>
              <a:t>functional conditions or restore degraded conditions</a:t>
            </a:r>
          </a:p>
          <a:p>
            <a:pPr marL="1234440" lvl="2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water quality </a:t>
            </a:r>
            <a:endParaRPr lang="en-US" sz="3400" cap="none" dirty="0">
              <a:solidFill>
                <a:srgbClr val="002060"/>
              </a:solidFill>
              <a:latin typeface="+mj-lt"/>
            </a:endParaRPr>
          </a:p>
          <a:p>
            <a:pPr marL="1234440" lvl="2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aquatic/riparian species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endParaRPr lang="en-US" sz="40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3967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Management Areas 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75448"/>
            <a:ext cx="6644640" cy="465454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Key Watersheds, KWS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large, long-term ‘</a:t>
            </a:r>
            <a:r>
              <a:rPr lang="en-US" sz="3400" cap="none" dirty="0">
                <a:solidFill>
                  <a:srgbClr val="002060"/>
                </a:solidFill>
                <a:latin typeface="+mj-lt"/>
              </a:rPr>
              <a:t>aquatic conservation’ </a:t>
            </a: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network</a:t>
            </a:r>
            <a:endParaRPr lang="en-US" sz="3400" cap="none" dirty="0">
              <a:solidFill>
                <a:srgbClr val="002060"/>
              </a:solidFill>
              <a:latin typeface="+mj-lt"/>
            </a:endParaRPr>
          </a:p>
          <a:p>
            <a:pPr marL="1234440" lvl="2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3200" cap="none" dirty="0">
                <a:solidFill>
                  <a:srgbClr val="002060"/>
                </a:solidFill>
                <a:latin typeface="+mj-lt"/>
              </a:rPr>
              <a:t>b</a:t>
            </a:r>
            <a:r>
              <a:rPr lang="en-US" sz="3200" cap="none" dirty="0" smtClean="0">
                <a:solidFill>
                  <a:srgbClr val="002060"/>
                </a:solidFill>
                <a:latin typeface="+mj-lt"/>
              </a:rPr>
              <a:t>est habitat </a:t>
            </a:r>
            <a:r>
              <a:rPr lang="en-US" sz="3200" cap="none" dirty="0">
                <a:solidFill>
                  <a:srgbClr val="002060"/>
                </a:solidFill>
                <a:latin typeface="+mj-lt"/>
              </a:rPr>
              <a:t>for </a:t>
            </a:r>
            <a:r>
              <a:rPr lang="en-US" sz="3200" cap="none" dirty="0" smtClean="0">
                <a:solidFill>
                  <a:srgbClr val="002060"/>
                </a:solidFill>
                <a:latin typeface="+mj-lt"/>
              </a:rPr>
              <a:t>rare, at-risk fish</a:t>
            </a:r>
            <a:endParaRPr lang="en-US" sz="3200" cap="none" dirty="0">
              <a:solidFill>
                <a:srgbClr val="002060"/>
              </a:solidFill>
              <a:latin typeface="+mj-lt"/>
            </a:endParaRPr>
          </a:p>
          <a:p>
            <a:pPr marL="1234440" lvl="2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3200" cap="none" dirty="0" smtClean="0">
                <a:solidFill>
                  <a:srgbClr val="002060"/>
                </a:solidFill>
                <a:latin typeface="+mj-lt"/>
              </a:rPr>
              <a:t>high-quality </a:t>
            </a:r>
            <a:r>
              <a:rPr lang="en-US" sz="3200" cap="none" dirty="0">
                <a:solidFill>
                  <a:srgbClr val="002060"/>
                </a:solidFill>
                <a:latin typeface="+mj-lt"/>
              </a:rPr>
              <a:t>water </a:t>
            </a:r>
            <a:endParaRPr lang="en-US" sz="32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no </a:t>
            </a: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change during Plan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endParaRPr lang="en-US" sz="3400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34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21324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Other Areas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23" y="2012415"/>
            <a:ext cx="4971325" cy="364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3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1329" y="2036578"/>
            <a:ext cx="6050280" cy="465454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Priority Watersheds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  <a:latin typeface="+mj-lt"/>
              </a:rPr>
              <a:t>s</a:t>
            </a: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maller, near-term restoration </a:t>
            </a:r>
            <a:r>
              <a:rPr lang="en-US" sz="4000" cap="none" dirty="0">
                <a:solidFill>
                  <a:srgbClr val="002060"/>
                </a:solidFill>
                <a:latin typeface="+mj-lt"/>
              </a:rPr>
              <a:t>focus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usually subset </a:t>
            </a:r>
            <a:r>
              <a:rPr lang="en-US" sz="4000" cap="none" dirty="0">
                <a:solidFill>
                  <a:srgbClr val="002060"/>
                </a:solidFill>
                <a:latin typeface="+mj-lt"/>
              </a:rPr>
              <a:t>of KWS </a:t>
            </a: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network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changes regularly</a:t>
            </a:r>
            <a:endParaRPr lang="en-US" sz="4000" cap="none" dirty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2800" cap="none" dirty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endParaRPr lang="en-US" sz="40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61406"/>
            <a:ext cx="7252302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Other Areas 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16" t="17704" r="33334" b="10444"/>
          <a:stretch/>
        </p:blipFill>
        <p:spPr>
          <a:xfrm>
            <a:off x="7369260" y="85770"/>
            <a:ext cx="4630290" cy="6509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1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8160" y="1935480"/>
            <a:ext cx="4872990" cy="398907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ARCS Overview</a:t>
            </a: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Current Status</a:t>
            </a:r>
          </a:p>
          <a:p>
            <a:pPr defTabSz="4572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Next Steps</a:t>
            </a:r>
            <a:endParaRPr lang="en-US" sz="3600" cap="none" dirty="0" smtClean="0">
              <a:solidFill>
                <a:srgbClr val="002060"/>
              </a:solidFill>
            </a:endParaRPr>
          </a:p>
          <a:p>
            <a:endParaRPr lang="en-US" sz="2400" cap="none" dirty="0">
              <a:solidFill>
                <a:srgbClr val="002060"/>
              </a:solidFill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0749" y="178775"/>
            <a:ext cx="10364451" cy="1390650"/>
          </a:xfrm>
        </p:spPr>
        <p:txBody>
          <a:bodyPr>
            <a:norm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Today’s Menu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2100" y="1657350"/>
            <a:ext cx="5867400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1488066"/>
            <a:ext cx="5852882" cy="4436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70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1450" y="2151171"/>
            <a:ext cx="7505700" cy="414019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17 Desired Conditions</a:t>
            </a:r>
          </a:p>
          <a:p>
            <a:pPr marL="777240" lvl="1" indent="-457200"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Forest-wide (14)</a:t>
            </a:r>
          </a:p>
          <a:p>
            <a:pPr marL="777240" lvl="1" indent="-457200"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Key Watersheds (3)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32825" y="2824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Desired Conditions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1950" y="1661469"/>
            <a:ext cx="3676650" cy="469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22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885950"/>
            <a:ext cx="6438900" cy="438784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</a:rPr>
              <a:t>Foundation</a:t>
            </a:r>
            <a:endParaRPr lang="en-US" sz="40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9 NWFP-ACS Objectives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8 PACFISH/INFISH Riparian Goals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1875" y="41577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Desired Conditions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14" descr="sp4800_2002_lef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49477" y="1981200"/>
            <a:ext cx="5585323" cy="4190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34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1450" y="2009769"/>
            <a:ext cx="11430000" cy="4140199"/>
          </a:xfrm>
        </p:spPr>
        <p:txBody>
          <a:bodyPr>
            <a:noAutofit/>
          </a:bodyPr>
          <a:lstStyle/>
          <a:p>
            <a:r>
              <a:rPr lang="en-US" sz="3200" cap="none" dirty="0" smtClean="0">
                <a:solidFill>
                  <a:srgbClr val="002060"/>
                </a:solidFill>
              </a:rPr>
              <a:t>DC-10</a:t>
            </a:r>
            <a:r>
              <a:rPr lang="en-US" sz="3200" cap="none" dirty="0">
                <a:solidFill>
                  <a:srgbClr val="002060"/>
                </a:solidFill>
              </a:rPr>
              <a:t>. </a:t>
            </a:r>
            <a:r>
              <a:rPr lang="en-US" sz="3200" cap="none" dirty="0" smtClean="0">
                <a:solidFill>
                  <a:srgbClr val="002060"/>
                </a:solidFill>
              </a:rPr>
              <a:t>Consistent with their inherent capability, NFS lands contain the </a:t>
            </a:r>
            <a:r>
              <a:rPr lang="en-US" sz="3200" cap="none" dirty="0">
                <a:solidFill>
                  <a:srgbClr val="002060"/>
                </a:solidFill>
              </a:rPr>
              <a:t>species composition and structural diversity of </a:t>
            </a:r>
            <a:r>
              <a:rPr lang="en-US" sz="3200" cap="none" dirty="0" smtClean="0">
                <a:solidFill>
                  <a:srgbClr val="002060"/>
                </a:solidFill>
              </a:rPr>
              <a:t>plant communities </a:t>
            </a:r>
            <a:r>
              <a:rPr lang="en-US" sz="3200" cap="none" dirty="0">
                <a:solidFill>
                  <a:srgbClr val="002060"/>
                </a:solidFill>
              </a:rPr>
              <a:t>in riparian areas and wetlands </a:t>
            </a:r>
            <a:r>
              <a:rPr lang="en-US" sz="3200" cap="none" dirty="0" smtClean="0">
                <a:solidFill>
                  <a:srgbClr val="002060"/>
                </a:solidFill>
              </a:rPr>
              <a:t>needed to: </a:t>
            </a:r>
            <a:endParaRPr lang="en-US" sz="4000" cap="none" dirty="0" smtClean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000" cap="none" dirty="0" smtClean="0">
                <a:solidFill>
                  <a:srgbClr val="002060"/>
                </a:solidFill>
              </a:rPr>
              <a:t>regulate stream temperatures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000" cap="none" dirty="0" smtClean="0">
                <a:solidFill>
                  <a:srgbClr val="002060"/>
                </a:solidFill>
              </a:rPr>
              <a:t>provide sufficient LWD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000" cap="none" dirty="0" smtClean="0">
                <a:solidFill>
                  <a:srgbClr val="002060"/>
                </a:solidFill>
              </a:rPr>
              <a:t>etc.</a:t>
            </a:r>
          </a:p>
          <a:p>
            <a:pPr marL="457200" lvl="1" indent="0">
              <a:buNone/>
            </a:pPr>
            <a:endParaRPr lang="en-US" sz="3000" cap="none" dirty="0" smtClean="0">
              <a:solidFill>
                <a:srgbClr val="002060"/>
              </a:solidFill>
            </a:endParaRPr>
          </a:p>
          <a:p>
            <a:pPr lvl="1"/>
            <a:endParaRPr lang="en-US" sz="3000" cap="none" dirty="0" smtClean="0">
              <a:solidFill>
                <a:srgbClr val="00206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32825" y="2824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Desired Conditions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472" y="1714800"/>
            <a:ext cx="6863316" cy="404494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RMAs unsuitable for</a:t>
            </a: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new </a:t>
            </a:r>
            <a:r>
              <a:rPr lang="en-US" sz="3200" cap="none" dirty="0">
                <a:solidFill>
                  <a:srgbClr val="002060"/>
                </a:solidFill>
              </a:rPr>
              <a:t>facilities, except </a:t>
            </a:r>
            <a:endParaRPr lang="en-US" sz="3200" cap="none" dirty="0" smtClean="0">
              <a:solidFill>
                <a:srgbClr val="002060"/>
              </a:solidFill>
            </a:endParaRPr>
          </a:p>
          <a:p>
            <a:pPr lvl="2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2800" cap="none" dirty="0" smtClean="0">
                <a:solidFill>
                  <a:srgbClr val="002060"/>
                </a:solidFill>
              </a:rPr>
              <a:t>those </a:t>
            </a:r>
            <a:r>
              <a:rPr lang="en-US" sz="2800" cap="none" dirty="0">
                <a:solidFill>
                  <a:srgbClr val="002060"/>
                </a:solidFill>
              </a:rPr>
              <a:t>needed for resource </a:t>
            </a:r>
            <a:r>
              <a:rPr lang="en-US" sz="2800" cap="none" dirty="0" smtClean="0">
                <a:solidFill>
                  <a:srgbClr val="002060"/>
                </a:solidFill>
              </a:rPr>
              <a:t>protection </a:t>
            </a:r>
          </a:p>
          <a:p>
            <a:pPr lvl="2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2800" cap="none" dirty="0" smtClean="0">
                <a:solidFill>
                  <a:srgbClr val="002060"/>
                </a:solidFill>
              </a:rPr>
              <a:t>those </a:t>
            </a:r>
            <a:r>
              <a:rPr lang="en-US" sz="2800" cap="none" dirty="0">
                <a:solidFill>
                  <a:srgbClr val="002060"/>
                </a:solidFill>
              </a:rPr>
              <a:t>that </a:t>
            </a:r>
            <a:r>
              <a:rPr lang="en-US" sz="2800" cap="none" dirty="0" smtClean="0">
                <a:solidFill>
                  <a:srgbClr val="002060"/>
                </a:solidFill>
              </a:rPr>
              <a:t>must </a:t>
            </a:r>
            <a:r>
              <a:rPr lang="en-US" sz="2800" cap="none" dirty="0">
                <a:solidFill>
                  <a:srgbClr val="002060"/>
                </a:solidFill>
              </a:rPr>
              <a:t>be in </a:t>
            </a:r>
            <a:r>
              <a:rPr lang="en-US" sz="2800" cap="none" dirty="0" smtClean="0">
                <a:solidFill>
                  <a:srgbClr val="002060"/>
                </a:solidFill>
              </a:rPr>
              <a:t>RMA’s</a:t>
            </a:r>
            <a:endParaRPr lang="en-US" sz="28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new </a:t>
            </a:r>
            <a:r>
              <a:rPr lang="en-US" sz="3200" cap="none" dirty="0">
                <a:solidFill>
                  <a:srgbClr val="002060"/>
                </a:solidFill>
              </a:rPr>
              <a:t>designated motorized use </a:t>
            </a:r>
            <a:r>
              <a:rPr lang="en-US" sz="3200" cap="none" dirty="0" smtClean="0">
                <a:solidFill>
                  <a:srgbClr val="002060"/>
                </a:solidFill>
              </a:rPr>
              <a:t>areas</a:t>
            </a:r>
            <a:endParaRPr lang="en-US" sz="32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scheduled </a:t>
            </a:r>
            <a:r>
              <a:rPr lang="en-US" sz="3200" cap="none" dirty="0">
                <a:solidFill>
                  <a:srgbClr val="002060"/>
                </a:solidFill>
              </a:rPr>
              <a:t>timber </a:t>
            </a:r>
            <a:r>
              <a:rPr lang="en-US" sz="3200" cap="none" dirty="0" smtClean="0">
                <a:solidFill>
                  <a:srgbClr val="002060"/>
                </a:solidFill>
              </a:rPr>
              <a:t>production</a:t>
            </a:r>
            <a:endParaRPr lang="en-US" sz="32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waste </a:t>
            </a:r>
            <a:r>
              <a:rPr lang="en-US" sz="3200" cap="none" dirty="0">
                <a:solidFill>
                  <a:srgbClr val="002060"/>
                </a:solidFill>
              </a:rPr>
              <a:t>and disposal </a:t>
            </a:r>
            <a:r>
              <a:rPr lang="en-US" sz="3200" cap="none" dirty="0" smtClean="0">
                <a:solidFill>
                  <a:srgbClr val="002060"/>
                </a:solidFill>
              </a:rPr>
              <a:t>areas</a:t>
            </a:r>
            <a:endParaRPr lang="en-US" sz="32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endParaRPr lang="en-US" sz="32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5675" y="216478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Suitability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97" y="2058344"/>
            <a:ext cx="5152701" cy="3864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11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1450" y="1771650"/>
            <a:ext cx="11887200" cy="448309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>
                <a:solidFill>
                  <a:srgbClr val="002060"/>
                </a:solidFill>
                <a:latin typeface="+mj-lt"/>
              </a:rPr>
              <a:t>5</a:t>
            </a: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9 in 10 activity categories</a:t>
            </a:r>
            <a:endParaRPr lang="en-US" sz="4400" cap="none" dirty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watershed management, restoration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riparian management</a:t>
            </a:r>
            <a:endParaRPr lang="en-US" sz="3400" cap="none" dirty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timber, fuels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roads, grazing, minerals</a:t>
            </a:r>
            <a:endParaRPr lang="en-US" sz="3400" cap="none" dirty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recreation, lands &amp; special uses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Most based on PACFISH, INFISH and NWFP-ACS.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6079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Standards &amp; Guidelines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image0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4377" r="3213" b="4079"/>
          <a:stretch/>
        </p:blipFill>
        <p:spPr bwMode="auto">
          <a:xfrm>
            <a:off x="7577504" y="1968754"/>
            <a:ext cx="4385933" cy="3447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5730" y="1377950"/>
            <a:ext cx="11887200" cy="521335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RMA-1</a:t>
            </a:r>
            <a:endParaRPr lang="en-US" sz="4400" cap="none" dirty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200" cap="none" dirty="0">
                <a:solidFill>
                  <a:srgbClr val="002060"/>
                </a:solidFill>
              </a:rPr>
              <a:t>aquatic and </a:t>
            </a:r>
            <a:r>
              <a:rPr lang="en-US" sz="3200" cap="none" dirty="0" smtClean="0">
                <a:solidFill>
                  <a:srgbClr val="002060"/>
                </a:solidFill>
              </a:rPr>
              <a:t>riparian </a:t>
            </a:r>
            <a:r>
              <a:rPr lang="en-US" sz="3200" cap="none" dirty="0">
                <a:solidFill>
                  <a:srgbClr val="002060"/>
                </a:solidFill>
              </a:rPr>
              <a:t>resources </a:t>
            </a:r>
            <a:r>
              <a:rPr lang="en-US" sz="3200" cap="none" dirty="0" smtClean="0">
                <a:solidFill>
                  <a:srgbClr val="002060"/>
                </a:solidFill>
              </a:rPr>
              <a:t>are primary emphasis</a:t>
            </a:r>
          </a:p>
          <a:p>
            <a:pPr marL="777240" lvl="1" indent="-457200">
              <a:lnSpc>
                <a:spcPct val="1000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when DCs are attained, </a:t>
            </a:r>
            <a:r>
              <a:rPr lang="en-US" sz="3200" cap="none" dirty="0">
                <a:solidFill>
                  <a:srgbClr val="002060"/>
                </a:solidFill>
              </a:rPr>
              <a:t>projects shall maintain those conditions. </a:t>
            </a:r>
            <a:endParaRPr lang="en-US" sz="3200" cap="none" dirty="0" smtClean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otherwise…projects </a:t>
            </a:r>
            <a:r>
              <a:rPr lang="en-US" sz="3200" cap="none" dirty="0">
                <a:solidFill>
                  <a:srgbClr val="002060"/>
                </a:solidFill>
              </a:rPr>
              <a:t>or permitted activities shall restore or not retard attainment of </a:t>
            </a:r>
            <a:r>
              <a:rPr lang="en-US" sz="3200" cap="none" dirty="0" smtClean="0">
                <a:solidFill>
                  <a:srgbClr val="002060"/>
                </a:solidFill>
              </a:rPr>
              <a:t>DCs.</a:t>
            </a:r>
          </a:p>
          <a:p>
            <a:pPr marL="777240" lvl="1" indent="-457200">
              <a:lnSpc>
                <a:spcPct val="1000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r>
              <a:rPr lang="en-US" sz="3200" cap="none" dirty="0">
                <a:solidFill>
                  <a:srgbClr val="002060"/>
                </a:solidFill>
              </a:rPr>
              <a:t>e</a:t>
            </a:r>
            <a:r>
              <a:rPr lang="en-US" sz="3200" cap="none" dirty="0" smtClean="0">
                <a:solidFill>
                  <a:srgbClr val="002060"/>
                </a:solidFill>
              </a:rPr>
              <a:t>xceptions: short-term effects, limitations on FS authorities.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6079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Standards &amp; Guidelines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562100"/>
            <a:ext cx="11963398" cy="448309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General purpose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400" cap="none" dirty="0">
                <a:solidFill>
                  <a:srgbClr val="002060"/>
                </a:solidFill>
                <a:latin typeface="+mj-lt"/>
              </a:rPr>
              <a:t>s</a:t>
            </a: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tatus, trend of </a:t>
            </a: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watershed/aquatic ecosystems, key processes</a:t>
            </a:r>
            <a:endParaRPr lang="en-US" sz="3400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400" cap="none" dirty="0">
                <a:solidFill>
                  <a:srgbClr val="002060"/>
                </a:solidFill>
                <a:latin typeface="+mj-lt"/>
              </a:rPr>
              <a:t>s</a:t>
            </a: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pecify DCs, appropriate activities to achieve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400" cap="none" dirty="0" smtClean="0">
                <a:solidFill>
                  <a:srgbClr val="002060"/>
                </a:solidFill>
                <a:latin typeface="+mj-lt"/>
              </a:rPr>
              <a:t>decision-making, ESA consultation</a:t>
            </a:r>
          </a:p>
          <a:p>
            <a:pPr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</a:rPr>
              <a:t>General process</a:t>
            </a:r>
          </a:p>
          <a:p>
            <a:pPr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</a:rPr>
              <a:t>Expected </a:t>
            </a:r>
            <a:r>
              <a:rPr lang="en-US" sz="4400" cap="none" dirty="0" smtClean="0">
                <a:solidFill>
                  <a:srgbClr val="002060"/>
                </a:solidFill>
              </a:rPr>
              <a:t>products</a:t>
            </a:r>
            <a:endParaRPr lang="en-US" sz="44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endParaRPr lang="en-US" sz="3200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Century Gothic" panose="020B0502020202020204" pitchFamily="34" charset="0"/>
              <a:buChar char="-"/>
            </a:pPr>
            <a:endParaRPr lang="en-US" sz="32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36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3289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Watershed Analysis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48" y="1720374"/>
            <a:ext cx="7370346" cy="485775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When and where?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</a:rPr>
              <a:t>Forests </a:t>
            </a:r>
            <a:r>
              <a:rPr lang="en-US" sz="3600" cap="none" dirty="0" smtClean="0">
                <a:solidFill>
                  <a:srgbClr val="002060"/>
                </a:solidFill>
              </a:rPr>
              <a:t>identify # of </a:t>
            </a:r>
            <a:r>
              <a:rPr lang="en-US" sz="3600" cap="none" dirty="0" smtClean="0">
                <a:solidFill>
                  <a:srgbClr val="002060"/>
                </a:solidFill>
              </a:rPr>
              <a:t>new/updated </a:t>
            </a:r>
            <a:r>
              <a:rPr lang="en-US" sz="3600" cap="none" dirty="0" smtClean="0">
                <a:solidFill>
                  <a:srgbClr val="002060"/>
                </a:solidFill>
              </a:rPr>
              <a:t>analyses during Plan 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</a:rPr>
              <a:t>Identify potential watersheds</a:t>
            </a:r>
            <a:endParaRPr lang="en-US" sz="3600" cap="none" dirty="0">
              <a:solidFill>
                <a:srgbClr val="002060"/>
              </a:solidFill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400" cap="non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4907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Watershed Analysis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23082" t="18120" r="19442" b="11580"/>
          <a:stretch/>
        </p:blipFill>
        <p:spPr bwMode="auto">
          <a:xfrm>
            <a:off x="7838974" y="2015692"/>
            <a:ext cx="3874169" cy="303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8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9037" y="1377951"/>
            <a:ext cx="6159354" cy="485775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When and where?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Prior to</a:t>
            </a: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</a:rPr>
              <a:t>developing restoration plans per WCF</a:t>
            </a: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changing RMA widths</a:t>
            </a: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timber salvage in RMAs</a:t>
            </a:r>
          </a:p>
          <a:p>
            <a:pPr lvl="1" defTabSz="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>
                <a:solidFill>
                  <a:srgbClr val="002060"/>
                </a:solidFill>
                <a:latin typeface="+mj-lt"/>
              </a:rPr>
              <a:t>n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ew facilities in RMAs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400" cap="non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4907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Watershed Analysis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025" t="14830" r="39128" b="4208"/>
          <a:stretch/>
        </p:blipFill>
        <p:spPr>
          <a:xfrm>
            <a:off x="7340895" y="1377951"/>
            <a:ext cx="4038599" cy="5130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069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409700"/>
            <a:ext cx="11791950" cy="48006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Formal, modern strategy 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  <a:latin typeface="+mj-lt"/>
              </a:rPr>
              <a:t>R6 Aquatic Restoration Strategy (‘06)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  <a:latin typeface="+mj-lt"/>
              </a:rPr>
              <a:t>Watershed Condition Framework (‘11)</a:t>
            </a:r>
          </a:p>
          <a:p>
            <a:pPr lvl="2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800" cap="none" dirty="0" smtClean="0">
                <a:solidFill>
                  <a:srgbClr val="002060"/>
                </a:solidFill>
                <a:latin typeface="+mj-lt"/>
              </a:rPr>
              <a:t>Priority Watersheds</a:t>
            </a:r>
          </a:p>
          <a:p>
            <a:pPr lvl="2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800" cap="none" dirty="0" smtClean="0">
                <a:solidFill>
                  <a:srgbClr val="002060"/>
                </a:solidFill>
                <a:latin typeface="+mj-lt"/>
              </a:rPr>
              <a:t>Restoration Plans</a:t>
            </a:r>
          </a:p>
          <a:p>
            <a:pPr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</a:pPr>
            <a:r>
              <a:rPr lang="en-US" sz="3600" cap="none" dirty="0" smtClean="0">
                <a:solidFill>
                  <a:srgbClr val="002060"/>
                </a:solidFill>
              </a:rPr>
              <a:t>Objectives</a:t>
            </a:r>
            <a:endParaRPr lang="en-US" sz="36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individual treatments</a:t>
            </a: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3200" cap="none" dirty="0" smtClean="0">
                <a:solidFill>
                  <a:srgbClr val="002060"/>
                </a:solidFill>
              </a:rPr>
              <a:t># </a:t>
            </a:r>
            <a:r>
              <a:rPr lang="en-US" sz="3200" cap="none" dirty="0">
                <a:solidFill>
                  <a:srgbClr val="002060"/>
                </a:solidFill>
              </a:rPr>
              <a:t>watersheds restored 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36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28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3200" cap="non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477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Watershed Restoration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45954" y="1260474"/>
            <a:ext cx="3498396" cy="2720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45954" y="4086225"/>
            <a:ext cx="3517446" cy="268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5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82779" y="1410991"/>
            <a:ext cx="8817402" cy="5029199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Regional aquatic/riparian </a:t>
            </a: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strategy,       RF </a:t>
            </a: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Direction for Plan Revision.</a:t>
            </a:r>
            <a:endParaRPr lang="en-US" sz="40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2800" cap="none" dirty="0">
                <a:solidFill>
                  <a:srgbClr val="002060"/>
                </a:solidFill>
              </a:rPr>
              <a:t> </a:t>
            </a:r>
            <a:r>
              <a:rPr lang="en-US" sz="3600" cap="none" dirty="0" smtClean="0">
                <a:solidFill>
                  <a:srgbClr val="002060"/>
                </a:solidFill>
              </a:rPr>
              <a:t>R6</a:t>
            </a:r>
            <a:endParaRPr lang="en-US" sz="3600" cap="none" dirty="0">
              <a:solidFill>
                <a:srgbClr val="002060"/>
              </a:solidFill>
            </a:endParaRPr>
          </a:p>
          <a:p>
            <a:pPr lvl="1" defTabSz="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>
                <a:solidFill>
                  <a:srgbClr val="002060"/>
                </a:solidFill>
              </a:rPr>
              <a:t> </a:t>
            </a:r>
            <a:r>
              <a:rPr lang="en-US" sz="3600" cap="none" dirty="0" smtClean="0">
                <a:solidFill>
                  <a:srgbClr val="002060"/>
                </a:solidFill>
              </a:rPr>
              <a:t>NWFP area of R5</a:t>
            </a:r>
            <a:endParaRPr lang="en-US" sz="3600" cap="none" dirty="0">
              <a:solidFill>
                <a:srgbClr val="002060"/>
              </a:solidFill>
            </a:endParaRPr>
          </a:p>
          <a:p>
            <a:pPr defTabSz="45720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Integrates, refines 3 existing strategies.</a:t>
            </a:r>
          </a:p>
          <a:p>
            <a:pPr lvl="1" defTabSz="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 NWFP-ACS</a:t>
            </a:r>
          </a:p>
          <a:p>
            <a:pPr lvl="1" defTabSz="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PACFISH</a:t>
            </a:r>
          </a:p>
          <a:p>
            <a:pPr lvl="1" defTabSz="4572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3600" cap="none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INFISH</a:t>
            </a:r>
            <a:endParaRPr lang="en-US" sz="3600" cap="none" dirty="0" smtClean="0">
              <a:solidFill>
                <a:srgbClr val="002060"/>
              </a:solidFill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cap="none" dirty="0">
              <a:solidFill>
                <a:srgbClr val="002060"/>
              </a:solidFill>
              <a:latin typeface="+mj-lt"/>
            </a:endParaRPr>
          </a:p>
          <a:p>
            <a:endParaRPr lang="en-US" sz="11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95251"/>
            <a:ext cx="10364451" cy="1390650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What is ARCS?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97433"/>
            <a:ext cx="12192000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2006600"/>
            <a:ext cx="11887200" cy="4483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Implementation &amp; Effectiveness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overall Plan</a:t>
            </a:r>
          </a:p>
          <a:p>
            <a:pPr lvl="1" defTabSz="457200">
              <a:lnSpc>
                <a:spcPct val="100000"/>
              </a:lnSpc>
              <a:spcBef>
                <a:spcPts val="1800"/>
              </a:spcBef>
              <a:buClr>
                <a:srgbClr val="002060"/>
              </a:buClr>
              <a:buSzPct val="80000"/>
              <a:buFont typeface="Century Gothic" panose="020B0502020202020204" pitchFamily="34" charset="0"/>
              <a:buChar char="-"/>
            </a:pPr>
            <a:r>
              <a:rPr lang="en-US" sz="3600" cap="none" dirty="0" smtClean="0">
                <a:solidFill>
                  <a:srgbClr val="002060"/>
                </a:solidFill>
                <a:latin typeface="+mj-lt"/>
              </a:rPr>
              <a:t>S&amp;Gs / BMPs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</a:rPr>
              <a:t>Aquatic species distribution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</a:rPr>
              <a:t>Status &amp; trend of watersheds/aquatic habitats</a:t>
            </a:r>
            <a:endParaRPr lang="en-US" sz="4000" cap="none" dirty="0">
              <a:solidFill>
                <a:srgbClr val="002060"/>
              </a:solidFill>
            </a:endParaRPr>
          </a:p>
          <a:p>
            <a:pPr defTabSz="4572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50000"/>
                </a:schemeClr>
              </a:buClr>
              <a:buFont typeface="Century Gothic" panose="020B0502020202020204" pitchFamily="34" charset="0"/>
              <a:buChar char="-"/>
            </a:pPr>
            <a:endParaRPr lang="en-US" sz="4400" cap="none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0" y="1308826"/>
            <a:ext cx="3632200" cy="3693842"/>
            <a:chOff x="7404315" y="1622409"/>
            <a:chExt cx="4152685" cy="403993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14" t="29056" r="5637" b="26562"/>
            <a:stretch/>
          </p:blipFill>
          <p:spPr bwMode="auto">
            <a:xfrm>
              <a:off x="7404315" y="1622409"/>
              <a:ext cx="4152685" cy="40399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356600" y="2006600"/>
              <a:ext cx="3175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8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2100" y="1790700"/>
            <a:ext cx="11579058" cy="50673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1</a:t>
            </a:r>
            <a:r>
              <a:rPr lang="en-US" sz="4800" cap="none" baseline="30000" dirty="0" smtClean="0">
                <a:solidFill>
                  <a:srgbClr val="002060"/>
                </a:solidFill>
                <a:latin typeface="+mj-lt"/>
              </a:rPr>
              <a:t>st</a:t>
            </a: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 Review:  Dec 2015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NR </a:t>
            </a:r>
            <a:r>
              <a:rPr lang="en-US" sz="4000" cap="none" dirty="0">
                <a:solidFill>
                  <a:srgbClr val="002060"/>
                </a:solidFill>
              </a:rPr>
              <a:t>and Planning in </a:t>
            </a:r>
            <a:r>
              <a:rPr lang="en-US" sz="4000" cap="none" dirty="0" smtClean="0">
                <a:solidFill>
                  <a:srgbClr val="002060"/>
                </a:solidFill>
              </a:rPr>
              <a:t>ROs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endParaRPr lang="en-US" sz="16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4800" cap="none" baseline="30000" dirty="0" smtClean="0">
                <a:solidFill>
                  <a:srgbClr val="002060"/>
                </a:solidFill>
                <a:latin typeface="+mj-lt"/>
              </a:rPr>
              <a:t>nd</a:t>
            </a:r>
            <a:r>
              <a:rPr lang="en-US" sz="4800" cap="none" dirty="0" smtClean="0">
                <a:solidFill>
                  <a:srgbClr val="002060"/>
                </a:solidFill>
                <a:latin typeface="+mj-lt"/>
              </a:rPr>
              <a:t> Review: March-May 2016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All staffs in ROs</a:t>
            </a:r>
            <a:endParaRPr lang="en-US" sz="40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</a:rPr>
              <a:t>Select Forest staff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80000"/>
            </a:pPr>
            <a:endParaRPr lang="en-US" sz="4000" cap="none" dirty="0" smtClean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6337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Status &amp; Timelines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8286" y="1676400"/>
            <a:ext cx="6905464" cy="5105936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Final Internal ARCS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December 2016</a:t>
            </a:r>
            <a:endParaRPr lang="en-US" sz="48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000" cap="none" dirty="0">
                <a:solidFill>
                  <a:srgbClr val="002060"/>
                </a:solidFill>
              </a:rPr>
              <a:t>Internal Rollout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Interagency Coordination</a:t>
            </a:r>
            <a:endParaRPr lang="en-US" sz="4000" cap="none" dirty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Public engagement</a:t>
            </a:r>
            <a:endParaRPr lang="en-US" sz="4000" cap="none" dirty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000" cap="none" dirty="0" smtClean="0">
                <a:solidFill>
                  <a:srgbClr val="002060"/>
                </a:solidFill>
                <a:latin typeface="+mj-lt"/>
              </a:rPr>
              <a:t>Implementation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endParaRPr lang="en-US" sz="4000" cap="none" dirty="0" smtClean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6337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Status &amp; Timelines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80" y="1805819"/>
            <a:ext cx="5123341" cy="3842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3535" y="1809750"/>
            <a:ext cx="11506039" cy="504825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Assist</a:t>
            </a:r>
            <a:endParaRPr lang="en-US" sz="4800" cap="none" dirty="0">
              <a:solidFill>
                <a:srgbClr val="002060"/>
              </a:solidFill>
            </a:endParaRP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200" cap="none" dirty="0" smtClean="0">
                <a:solidFill>
                  <a:srgbClr val="002060"/>
                </a:solidFill>
                <a:latin typeface="+mj-lt"/>
              </a:rPr>
              <a:t>Specifying DCs at finer-scales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200" cap="none" dirty="0" smtClean="0">
                <a:solidFill>
                  <a:srgbClr val="002060"/>
                </a:solidFill>
              </a:rPr>
              <a:t>Defining purpose and need, proposed actions</a:t>
            </a:r>
          </a:p>
          <a:p>
            <a:pPr marL="777240" lvl="1" indent="-4572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Font typeface="Century Gothic" panose="020B0502020202020204" pitchFamily="34" charset="0"/>
              <a:buChar char="-"/>
            </a:pPr>
            <a:r>
              <a:rPr lang="en-US" sz="4200" cap="none" dirty="0" smtClean="0">
                <a:solidFill>
                  <a:srgbClr val="002060"/>
                </a:solidFill>
              </a:rPr>
              <a:t>Monitoring</a:t>
            </a:r>
            <a:endParaRPr lang="en-US" sz="4200" cap="none" dirty="0">
              <a:solidFill>
                <a:srgbClr val="002060"/>
              </a:solidFill>
            </a:endParaRPr>
          </a:p>
          <a:p>
            <a:pPr marL="1348740" lvl="2" indent="-571500">
              <a:lnSpc>
                <a:spcPct val="100000"/>
              </a:lnSpc>
              <a:spcBef>
                <a:spcPts val="12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en-US" sz="3800" cap="none" dirty="0">
                <a:solidFill>
                  <a:srgbClr val="002060"/>
                </a:solidFill>
              </a:rPr>
              <a:t>l</a:t>
            </a:r>
            <a:r>
              <a:rPr lang="en-US" sz="3800" cap="none" dirty="0" smtClean="0">
                <a:solidFill>
                  <a:srgbClr val="002060"/>
                </a:solidFill>
              </a:rPr>
              <a:t>ong-term </a:t>
            </a:r>
            <a:r>
              <a:rPr lang="en-US" sz="3800" cap="none" dirty="0" smtClean="0">
                <a:solidFill>
                  <a:srgbClr val="002060"/>
                </a:solidFill>
              </a:rPr>
              <a:t>Range</a:t>
            </a:r>
            <a:endParaRPr lang="en-US" sz="3800" cap="none" dirty="0">
              <a:solidFill>
                <a:srgbClr val="002060"/>
              </a:solidFill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buClr>
                <a:srgbClr val="002060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</a:endParaRP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63375"/>
            <a:ext cx="12191999" cy="1228876"/>
          </a:xfrm>
        </p:spPr>
        <p:txBody>
          <a:bodyPr>
            <a:no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Role of Ecology Program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0" dirty="0">
                <a:solidFill>
                  <a:schemeClr val="bg1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f</a:t>
            </a:r>
            <a:r>
              <a:rPr lang="en-US" sz="20000" dirty="0" smtClean="0">
                <a:solidFill>
                  <a:schemeClr val="bg1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in [end]</a:t>
            </a:r>
            <a:endParaRPr lang="en-US" sz="20000" dirty="0">
              <a:solidFill>
                <a:schemeClr val="bg1"/>
              </a:solidFill>
              <a:latin typeface="Vijaya" panose="020B0604020202020204" pitchFamily="34" charset="0"/>
              <a:cs typeface="Vijaya" panose="020B0604020202020204" pitchFamily="34" charset="0"/>
            </a:endParaRPr>
          </a:p>
          <a:p>
            <a:pPr algn="ctr"/>
            <a:endParaRPr lang="en-US" sz="18000" dirty="0" smtClean="0">
              <a:solidFill>
                <a:schemeClr val="bg1"/>
              </a:solidFill>
              <a:latin typeface="Vijaya" panose="020B0604020202020204" pitchFamily="34" charset="0"/>
              <a:cs typeface="Vijaya" panose="020B0604020202020204" pitchFamily="34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pic>
        <p:nvPicPr>
          <p:cNvPr id="4" name="Picture 6" descr="C:\Documents and Settings\disaak\My Documents\My Pictures\best salmon\MM7783_090918_2340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93" b="7410"/>
          <a:stretch/>
        </p:blipFill>
        <p:spPr bwMode="auto">
          <a:xfrm>
            <a:off x="1912100" y="2805030"/>
            <a:ext cx="8283699" cy="3796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8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2840" r="45270" b="15953"/>
          <a:stretch/>
        </p:blipFill>
        <p:spPr bwMode="auto">
          <a:xfrm>
            <a:off x="139482" y="81736"/>
            <a:ext cx="3425125" cy="6629029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44115" t="66706" r="37475" b="19163"/>
          <a:stretch/>
        </p:blipFill>
        <p:spPr bwMode="auto">
          <a:xfrm>
            <a:off x="3950165" y="3227147"/>
            <a:ext cx="3039573" cy="1430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63745" t="66706" r="3326" b="13340"/>
          <a:stretch/>
        </p:blipFill>
        <p:spPr bwMode="auto">
          <a:xfrm>
            <a:off x="3843580" y="4587505"/>
            <a:ext cx="5005953" cy="1937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43580" y="1156318"/>
            <a:ext cx="8234120" cy="1390650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Geographic Scope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498" y="1687399"/>
            <a:ext cx="7237708" cy="3893270"/>
          </a:xfrm>
        </p:spPr>
        <p:txBody>
          <a:bodyPr>
            <a:normAutofit fontScale="25000" lnSpcReduction="20000"/>
          </a:bodyPr>
          <a:lstStyle/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17600" cap="none" dirty="0">
                <a:solidFill>
                  <a:srgbClr val="002060"/>
                </a:solidFill>
                <a:latin typeface="+mj-lt"/>
              </a:rPr>
              <a:t>M</a:t>
            </a:r>
            <a:r>
              <a:rPr lang="en-US" sz="17600" cap="none" dirty="0" smtClean="0">
                <a:solidFill>
                  <a:srgbClr val="002060"/>
                </a:solidFill>
                <a:latin typeface="+mj-lt"/>
              </a:rPr>
              <a:t>inimum Plan </a:t>
            </a:r>
            <a:r>
              <a:rPr lang="en-US" sz="17600" cap="none" dirty="0" smtClean="0">
                <a:solidFill>
                  <a:srgbClr val="002060"/>
                </a:solidFill>
                <a:latin typeface="+mj-lt"/>
              </a:rPr>
              <a:t>components.</a:t>
            </a:r>
            <a:endParaRPr lang="en-US" sz="176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17600" cap="none" dirty="0" smtClean="0">
                <a:solidFill>
                  <a:srgbClr val="002060"/>
                </a:solidFill>
                <a:latin typeface="+mj-lt"/>
              </a:rPr>
              <a:t>Other Plan Content.</a:t>
            </a: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17600" cap="none" dirty="0" smtClean="0">
                <a:solidFill>
                  <a:srgbClr val="002060"/>
                </a:solidFill>
                <a:latin typeface="+mj-lt"/>
              </a:rPr>
              <a:t>Direction to develop additional Plan content.</a:t>
            </a:r>
            <a:endParaRPr lang="en-US" sz="16000" cap="none" dirty="0" smtClean="0">
              <a:solidFill>
                <a:srgbClr val="002060"/>
              </a:solidFill>
              <a:latin typeface="+mj-lt"/>
            </a:endParaRPr>
          </a:p>
          <a:p>
            <a:pPr lvl="1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3200" dirty="0"/>
          </a:p>
          <a:p>
            <a:endParaRPr lang="en-US" sz="3200" cap="none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2062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What is ARCS?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312"/>
          <a:stretch/>
        </p:blipFill>
        <p:spPr>
          <a:xfrm>
            <a:off x="7165495" y="1574800"/>
            <a:ext cx="4704648" cy="4206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9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69720"/>
            <a:ext cx="12192000" cy="4825999"/>
          </a:xfrm>
        </p:spPr>
        <p:txBody>
          <a:bodyPr>
            <a:normAutofit fontScale="25000" lnSpcReduction="20000"/>
          </a:bodyPr>
          <a:lstStyle/>
          <a:p>
            <a:pPr marL="0" indent="0" algn="ctr"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r>
              <a:rPr lang="en-US" sz="19200" cap="none" dirty="0">
                <a:solidFill>
                  <a:srgbClr val="002060"/>
                </a:solidFill>
                <a:latin typeface="+mj-lt"/>
              </a:rPr>
              <a:t>Non-decisional, RF </a:t>
            </a:r>
            <a:r>
              <a:rPr lang="en-US" sz="19200" cap="none" dirty="0" smtClean="0">
                <a:solidFill>
                  <a:srgbClr val="002060"/>
                </a:solidFill>
                <a:latin typeface="+mj-lt"/>
              </a:rPr>
              <a:t>direction.</a:t>
            </a:r>
            <a:endParaRPr lang="en-US" sz="19200" cap="none" dirty="0">
              <a:solidFill>
                <a:srgbClr val="002060"/>
              </a:solidFill>
              <a:latin typeface="+mj-lt"/>
            </a:endParaRPr>
          </a:p>
          <a:p>
            <a:pPr marL="0" indent="0" algn="ctr"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r>
              <a:rPr lang="en-US" sz="19200" cap="none" dirty="0" smtClean="0">
                <a:solidFill>
                  <a:srgbClr val="002060"/>
                </a:solidFill>
                <a:latin typeface="+mj-lt"/>
              </a:rPr>
              <a:t>Not FP direction, until in a Plan.</a:t>
            </a:r>
          </a:p>
          <a:p>
            <a:pPr marL="0" indent="0" algn="ctr"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r>
              <a:rPr lang="en-US" sz="19200" cap="none" dirty="0" smtClean="0">
                <a:solidFill>
                  <a:srgbClr val="002060"/>
                </a:solidFill>
                <a:latin typeface="+mj-lt"/>
              </a:rPr>
              <a:t>Forests tailor to local issues, landscapes.</a:t>
            </a:r>
          </a:p>
          <a:p>
            <a:pPr marL="457200" lvl="1" indent="0" algn="ctr" defTabSz="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None/>
            </a:pPr>
            <a:r>
              <a:rPr lang="en-US" sz="14400" cap="none" dirty="0">
                <a:solidFill>
                  <a:srgbClr val="002060"/>
                </a:solidFill>
                <a:latin typeface="+mj-lt"/>
              </a:rPr>
              <a:t>m</a:t>
            </a:r>
            <a:r>
              <a:rPr lang="en-US" sz="14400" cap="none" dirty="0" smtClean="0">
                <a:solidFill>
                  <a:srgbClr val="002060"/>
                </a:solidFill>
                <a:latin typeface="+mj-lt"/>
              </a:rPr>
              <a:t>ore specificity</a:t>
            </a:r>
          </a:p>
          <a:p>
            <a:pPr marL="457200" lvl="1" indent="0" algn="ctr" defTabSz="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None/>
            </a:pPr>
            <a:r>
              <a:rPr lang="en-US" sz="14400" cap="none" dirty="0" smtClean="0">
                <a:solidFill>
                  <a:srgbClr val="002060"/>
                </a:solidFill>
                <a:latin typeface="+mj-lt"/>
              </a:rPr>
              <a:t>refinements</a:t>
            </a:r>
          </a:p>
          <a:p>
            <a:pPr marL="457200" lvl="1" indent="0" algn="ctr" defTabSz="4572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5000"/>
              <a:buNone/>
            </a:pPr>
            <a:r>
              <a:rPr lang="en-US" sz="14400" cap="none" dirty="0" smtClean="0">
                <a:solidFill>
                  <a:srgbClr val="002060"/>
                </a:solidFill>
                <a:latin typeface="+mj-lt"/>
              </a:rPr>
              <a:t>integration with broader Plan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06225"/>
            <a:ext cx="12192000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What is ARCS?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5600" y="1574800"/>
            <a:ext cx="6603139" cy="5079999"/>
          </a:xfrm>
        </p:spPr>
        <p:txBody>
          <a:bodyPr>
            <a:normAutofit fontScale="77500" lnSpcReduction="20000"/>
          </a:bodyPr>
          <a:lstStyle/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Background / History</a:t>
            </a: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Strategy </a:t>
            </a: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Scientific Basis</a:t>
            </a: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Risks and Uncertainties </a:t>
            </a: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>
                <a:solidFill>
                  <a:srgbClr val="002060"/>
                </a:solidFill>
                <a:latin typeface="+mj-lt"/>
              </a:rPr>
              <a:t>Implementation</a:t>
            </a:r>
          </a:p>
          <a:p>
            <a:pPr defTabSz="457200">
              <a:spcBef>
                <a:spcPts val="18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Linkage to other Planning Direction</a:t>
            </a:r>
          </a:p>
          <a:p>
            <a:pPr lvl="1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900" dirty="0"/>
          </a:p>
          <a:p>
            <a:endParaRPr lang="en-US" sz="900" cap="none" dirty="0">
              <a:solidFill>
                <a:srgbClr val="002060"/>
              </a:solidFill>
            </a:endParaRPr>
          </a:p>
          <a:p>
            <a:endParaRPr lang="en-US" sz="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206225"/>
            <a:ext cx="10364451" cy="1228876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ARCS Content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85" y="1511301"/>
            <a:ext cx="3777550" cy="4357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9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9276" y="1627355"/>
            <a:ext cx="11447585" cy="6021953"/>
          </a:xfrm>
        </p:spPr>
        <p:txBody>
          <a:bodyPr>
            <a:noAutofit/>
          </a:bodyPr>
          <a:lstStyle/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Effort began in 2003.  </a:t>
            </a:r>
          </a:p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Final strategy in 2008.</a:t>
            </a:r>
          </a:p>
          <a:p>
            <a:pPr defTabSz="457200">
              <a:lnSpc>
                <a:spcPct val="130000"/>
              </a:lnSpc>
              <a:spcBef>
                <a:spcPts val="1200"/>
              </a:spcBef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  <a:latin typeface="+mj-lt"/>
              </a:rPr>
              <a:t>Currently being updated</a:t>
            </a:r>
            <a:endParaRPr lang="en-US" sz="4400" cap="none" dirty="0" smtClean="0">
              <a:solidFill>
                <a:srgbClr val="002060"/>
              </a:solidFill>
            </a:endParaRPr>
          </a:p>
          <a:p>
            <a:pPr lvl="1" defTabSz="457200"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r>
              <a:rPr lang="en-US" sz="4000" cap="none" dirty="0" smtClean="0">
                <a:solidFill>
                  <a:srgbClr val="002060"/>
                </a:solidFill>
              </a:rPr>
              <a:t>2012 </a:t>
            </a:r>
            <a:r>
              <a:rPr lang="en-US" sz="4000" cap="none" dirty="0">
                <a:solidFill>
                  <a:srgbClr val="002060"/>
                </a:solidFill>
              </a:rPr>
              <a:t>Planning Rule</a:t>
            </a:r>
          </a:p>
          <a:p>
            <a:pPr marL="0" indent="0"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marL="457200" lvl="1" indent="0"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cap="none" dirty="0">
              <a:solidFill>
                <a:srgbClr val="002060"/>
              </a:solidFill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95251"/>
            <a:ext cx="10364451" cy="1390650"/>
          </a:xfrm>
        </p:spPr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chemeClr val="accent5">
                    <a:lumMod val="75000"/>
                  </a:schemeClr>
                </a:solidFill>
              </a:rPr>
              <a:t>Background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404" t="29491" r="37162" b="19529"/>
          <a:stretch/>
        </p:blipFill>
        <p:spPr>
          <a:xfrm>
            <a:off x="7938873" y="1321008"/>
            <a:ext cx="3640010" cy="4584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428" t="21769" r="34912" b="11494"/>
          <a:stretch/>
        </p:blipFill>
        <p:spPr>
          <a:xfrm>
            <a:off x="7267614" y="1935480"/>
            <a:ext cx="3756333" cy="475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4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75" y="-5407"/>
            <a:ext cx="10364451" cy="1228876"/>
          </a:xfrm>
        </p:spPr>
        <p:txBody>
          <a:bodyPr>
            <a:normAutofit/>
          </a:bodyPr>
          <a:lstStyle/>
          <a:p>
            <a:r>
              <a:rPr lang="en-US" sz="7200" cap="none" dirty="0" smtClean="0">
                <a:solidFill>
                  <a:schemeClr val="accent5">
                    <a:lumMod val="75000"/>
                  </a:schemeClr>
                </a:solidFill>
              </a:rPr>
              <a:t>Intent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1599" y="1055082"/>
            <a:ext cx="11808802" cy="6021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</a:rPr>
              <a:t>Develop one, unified aquatic strategy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>
                <a:solidFill>
                  <a:srgbClr val="002060"/>
                </a:solidFill>
              </a:rPr>
              <a:t>b</a:t>
            </a:r>
            <a:r>
              <a:rPr lang="en-US" sz="4000" cap="none" dirty="0" smtClean="0">
                <a:solidFill>
                  <a:srgbClr val="002060"/>
                </a:solidFill>
              </a:rPr>
              <a:t>uild on successes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consistency</a:t>
            </a:r>
            <a:r>
              <a:rPr lang="en-US" sz="4000" cap="none" dirty="0">
                <a:solidFill>
                  <a:srgbClr val="002060"/>
                </a:solidFill>
              </a:rPr>
              <a:t>, </a:t>
            </a:r>
            <a:r>
              <a:rPr lang="en-US" sz="4000" cap="none" dirty="0" smtClean="0">
                <a:solidFill>
                  <a:srgbClr val="002060"/>
                </a:solidFill>
              </a:rPr>
              <a:t>efficiency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communication, coordination </a:t>
            </a:r>
          </a:p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4400" cap="none" dirty="0" smtClean="0">
                <a:solidFill>
                  <a:srgbClr val="002060"/>
                </a:solidFill>
              </a:rPr>
              <a:t>Implement Columbia Basin Strategy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Tw Cen MT" panose="020B0602020104020603" pitchFamily="34" charset="0"/>
              <a:buChar char="-"/>
            </a:pPr>
            <a:r>
              <a:rPr lang="en-US" sz="4000" cap="none" dirty="0" smtClean="0">
                <a:solidFill>
                  <a:srgbClr val="002060"/>
                </a:solidFill>
              </a:rPr>
              <a:t>long-term </a:t>
            </a:r>
            <a:r>
              <a:rPr lang="en-US" sz="4000" cap="none" dirty="0" smtClean="0">
                <a:solidFill>
                  <a:srgbClr val="002060"/>
                </a:solidFill>
              </a:rPr>
              <a:t>strategy to replace PACFISH/INFISH.</a:t>
            </a:r>
          </a:p>
          <a:p>
            <a:pPr lvl="1" defTabSz="457200"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Tw Cen MT" panose="020B0602020104020603" pitchFamily="34" charset="0"/>
              <a:buChar char="–"/>
            </a:pPr>
            <a:endParaRPr lang="en-US" sz="4000" cap="none" dirty="0" smtClean="0">
              <a:solidFill>
                <a:srgbClr val="002060"/>
              </a:solidFill>
            </a:endParaRPr>
          </a:p>
          <a:p>
            <a:pPr marL="0" indent="0"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None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endParaRPr lang="en-US" sz="4400" cap="none" dirty="0" smtClean="0">
              <a:solidFill>
                <a:srgbClr val="002060"/>
              </a:solidFill>
              <a:latin typeface="+mj-lt"/>
            </a:endParaRPr>
          </a:p>
          <a:p>
            <a:pPr marL="457200" lvl="1" indent="0" defTabSz="457200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None/>
            </a:pPr>
            <a:endParaRPr lang="en-US" sz="4000" cap="none" dirty="0" smtClean="0">
              <a:solidFill>
                <a:srgbClr val="002060"/>
              </a:solidFill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cap="none" dirty="0" smtClean="0">
              <a:solidFill>
                <a:srgbClr val="002060"/>
              </a:solidFill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7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7200</TotalTime>
  <Words>744</Words>
  <Application>Microsoft Office PowerPoint</Application>
  <PresentationFormat>Widescreen</PresentationFormat>
  <Paragraphs>253</Paragraphs>
  <Slides>34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Georgia</vt:lpstr>
      <vt:lpstr>Tw Cen MT</vt:lpstr>
      <vt:lpstr>Vijaya</vt:lpstr>
      <vt:lpstr>Wingdings</vt:lpstr>
      <vt:lpstr>Droplet</vt:lpstr>
      <vt:lpstr>Aquatic and Riparian Conservation Strategy</vt:lpstr>
      <vt:lpstr>Today’s Menu</vt:lpstr>
      <vt:lpstr>What is ARCS?</vt:lpstr>
      <vt:lpstr>Geographic Scope</vt:lpstr>
      <vt:lpstr>What is ARCS?</vt:lpstr>
      <vt:lpstr>What is ARCS?</vt:lpstr>
      <vt:lpstr>ARCS Content</vt:lpstr>
      <vt:lpstr>Background</vt:lpstr>
      <vt:lpstr>Intent</vt:lpstr>
      <vt:lpstr>Approach</vt:lpstr>
      <vt:lpstr>Ongoing Refinements</vt:lpstr>
      <vt:lpstr>Background</vt:lpstr>
      <vt:lpstr>ARCS Goals</vt:lpstr>
      <vt:lpstr>ARCS Elements</vt:lpstr>
      <vt:lpstr>Implementation</vt:lpstr>
      <vt:lpstr>Management Areas </vt:lpstr>
      <vt:lpstr>Management Areas </vt:lpstr>
      <vt:lpstr>Other Areas</vt:lpstr>
      <vt:lpstr>Other Areas </vt:lpstr>
      <vt:lpstr>Desired Conditions</vt:lpstr>
      <vt:lpstr>Desired Conditions</vt:lpstr>
      <vt:lpstr>Desired Conditions</vt:lpstr>
      <vt:lpstr>Suitability</vt:lpstr>
      <vt:lpstr>Standards &amp; Guidelines</vt:lpstr>
      <vt:lpstr>Standards &amp; Guidelines</vt:lpstr>
      <vt:lpstr>Watershed Analysis</vt:lpstr>
      <vt:lpstr>Watershed Analysis</vt:lpstr>
      <vt:lpstr>Watershed Analysis</vt:lpstr>
      <vt:lpstr>Watershed Restoration</vt:lpstr>
      <vt:lpstr>Monitoring</vt:lpstr>
      <vt:lpstr>Status &amp; Timelines</vt:lpstr>
      <vt:lpstr>Status &amp; Timelines</vt:lpstr>
      <vt:lpstr>Role of Ecology Program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Staab, Brian -FS</dc:creator>
  <cp:lastModifiedBy>Staab, Brian -FS</cp:lastModifiedBy>
  <cp:revision>327</cp:revision>
  <dcterms:created xsi:type="dcterms:W3CDTF">2014-09-12T17:25:11Z</dcterms:created>
  <dcterms:modified xsi:type="dcterms:W3CDTF">2016-11-01T21:15:59Z</dcterms:modified>
</cp:coreProperties>
</file>