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1"/>
  </p:sldMasterIdLst>
  <p:notesMasterIdLst>
    <p:notesMasterId r:id="rId26"/>
  </p:notesMasterIdLst>
  <p:handoutMasterIdLst>
    <p:handoutMasterId r:id="rId27"/>
  </p:handoutMasterIdLst>
  <p:sldIdLst>
    <p:sldId id="2043" r:id="rId2"/>
    <p:sldId id="2047" r:id="rId3"/>
    <p:sldId id="2117" r:id="rId4"/>
    <p:sldId id="2105" r:id="rId5"/>
    <p:sldId id="2107" r:id="rId6"/>
    <p:sldId id="2099" r:id="rId7"/>
    <p:sldId id="2115" r:id="rId8"/>
    <p:sldId id="2138" r:id="rId9"/>
    <p:sldId id="2075" r:id="rId10"/>
    <p:sldId id="2084" r:id="rId11"/>
    <p:sldId id="2085" r:id="rId12"/>
    <p:sldId id="2119" r:id="rId13"/>
    <p:sldId id="2104" r:id="rId14"/>
    <p:sldId id="2127" r:id="rId15"/>
    <p:sldId id="2116" r:id="rId16"/>
    <p:sldId id="2137" r:id="rId17"/>
    <p:sldId id="2067" r:id="rId18"/>
    <p:sldId id="2100" r:id="rId19"/>
    <p:sldId id="2126" r:id="rId20"/>
    <p:sldId id="2066" r:id="rId21"/>
    <p:sldId id="2129" r:id="rId22"/>
    <p:sldId id="2134" r:id="rId23"/>
    <p:sldId id="2135" r:id="rId24"/>
    <p:sldId id="213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7344" userDrawn="1">
          <p15:clr>
            <a:srgbClr val="A4A3A4"/>
          </p15:clr>
        </p15:guide>
        <p15:guide id="3" pos="1080" userDrawn="1">
          <p15:clr>
            <a:srgbClr val="A4A3A4"/>
          </p15:clr>
        </p15:guide>
        <p15:guide id="4" pos="3576" userDrawn="1">
          <p15:clr>
            <a:srgbClr val="A4A3A4"/>
          </p15:clr>
        </p15:guide>
        <p15:guide id="5" orient="horz" pos="360" userDrawn="1">
          <p15:clr>
            <a:srgbClr val="A4A3A4"/>
          </p15:clr>
        </p15:guide>
        <p15:guide id="6" orient="horz" pos="3984" userDrawn="1">
          <p15:clr>
            <a:srgbClr val="A4A3A4"/>
          </p15:clr>
        </p15:guide>
        <p15:guide id="7" pos="5520" userDrawn="1">
          <p15:clr>
            <a:srgbClr val="A4A3A4"/>
          </p15:clr>
        </p15:guide>
        <p15:guide id="8" pos="2160" userDrawn="1">
          <p15:clr>
            <a:srgbClr val="A4A3A4"/>
          </p15:clr>
        </p15:guide>
        <p15:guide id="9" pos="352" userDrawn="1">
          <p15:clr>
            <a:srgbClr val="A4A3A4"/>
          </p15:clr>
        </p15:guide>
        <p15:guide id="10" orient="horz" pos="37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AB35"/>
    <a:srgbClr val="94B77C"/>
    <a:srgbClr val="5374B1"/>
    <a:srgbClr val="FFFFC0"/>
    <a:srgbClr val="E8E5B8"/>
    <a:srgbClr val="7F2F2D"/>
    <a:srgbClr val="E4E9CA"/>
    <a:srgbClr val="44546A"/>
    <a:srgbClr val="ABEB99"/>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65" autoAdjust="0"/>
    <p:restoredTop sz="77215" autoAdjust="0"/>
  </p:normalViewPr>
  <p:slideViewPr>
    <p:cSldViewPr snapToGrid="0" snapToObjects="1" showGuides="1">
      <p:cViewPr varScale="1">
        <p:scale>
          <a:sx n="90" d="100"/>
          <a:sy n="90" d="100"/>
        </p:scale>
        <p:origin x="1758" y="78"/>
      </p:cViewPr>
      <p:guideLst>
        <p:guide orient="horz" pos="2160"/>
        <p:guide pos="7344"/>
        <p:guide pos="1080"/>
        <p:guide pos="3576"/>
        <p:guide orient="horz" pos="360"/>
        <p:guide orient="horz" pos="3984"/>
        <p:guide pos="5520"/>
        <p:guide pos="2160"/>
        <p:guide pos="352"/>
        <p:guide orient="horz" pos="372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77" d="100"/>
          <a:sy n="77" d="100"/>
        </p:scale>
        <p:origin x="343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46367838-CB9E-1C4E-B6E3-A78C0BA0072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dirty="0">
              <a:latin typeface="Domine" panose="02040503040403060204" pitchFamily="18" charset="0"/>
            </a:endParaRPr>
          </a:p>
        </p:txBody>
      </p:sp>
      <p:sp>
        <p:nvSpPr>
          <p:cNvPr id="3" name="Date Placeholder 2">
            <a:extLst>
              <a:ext uri="{FF2B5EF4-FFF2-40B4-BE49-F238E27FC236}">
                <a16:creationId xmlns="" xmlns:a16="http://schemas.microsoft.com/office/drawing/2014/main" id="{104E375D-1A8F-9F4D-8CC8-BAE8A5E919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F18E09-BFC9-6B48-96B7-BE5177A01D51}" type="datetimeFigureOut">
              <a:rPr lang="es-ES_tradnl" smtClean="0">
                <a:latin typeface="Domine" panose="02040503040403060204" pitchFamily="18" charset="0"/>
              </a:rPr>
              <a:t>27/11/2019</a:t>
            </a:fld>
            <a:endParaRPr lang="es-ES_tradnl" dirty="0">
              <a:latin typeface="Domine" panose="02040503040403060204" pitchFamily="18" charset="0"/>
            </a:endParaRPr>
          </a:p>
        </p:txBody>
      </p:sp>
      <p:sp>
        <p:nvSpPr>
          <p:cNvPr id="4" name="Footer Placeholder 3">
            <a:extLst>
              <a:ext uri="{FF2B5EF4-FFF2-40B4-BE49-F238E27FC236}">
                <a16:creationId xmlns="" xmlns:a16="http://schemas.microsoft.com/office/drawing/2014/main" id="{F5E7A4FF-704A-954D-BC9C-F371462E0F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dirty="0">
              <a:latin typeface="Domine" panose="02040503040403060204" pitchFamily="18" charset="0"/>
            </a:endParaRPr>
          </a:p>
        </p:txBody>
      </p:sp>
      <p:sp>
        <p:nvSpPr>
          <p:cNvPr id="5" name="Slide Number Placeholder 4">
            <a:extLst>
              <a:ext uri="{FF2B5EF4-FFF2-40B4-BE49-F238E27FC236}">
                <a16:creationId xmlns="" xmlns:a16="http://schemas.microsoft.com/office/drawing/2014/main" id="{2B4880EF-7252-FC47-A361-5A3684F19A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BF8D33-B625-EE45-B94F-4FC0DF67D7D4}" type="slidenum">
              <a:rPr lang="es-ES_tradnl" smtClean="0">
                <a:latin typeface="Domine" panose="02040503040403060204" pitchFamily="18" charset="0"/>
              </a:rPr>
              <a:t>‹#›</a:t>
            </a:fld>
            <a:endParaRPr lang="es-ES_tradnl" dirty="0">
              <a:latin typeface="Domine" panose="02040503040403060204" pitchFamily="18" charset="0"/>
            </a:endParaRPr>
          </a:p>
        </p:txBody>
      </p:sp>
    </p:spTree>
    <p:extLst>
      <p:ext uri="{BB962C8B-B14F-4D97-AF65-F5344CB8AC3E}">
        <p14:creationId xmlns:p14="http://schemas.microsoft.com/office/powerpoint/2010/main" val="15830752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Domine" panose="02040503040403060204"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Domine" panose="02040503040403060204" pitchFamily="18" charset="0"/>
              </a:defRPr>
            </a:lvl1pPr>
          </a:lstStyle>
          <a:p>
            <a:fld id="{88EDFB7E-8A14-5F4A-A8BC-FEC574E653A4}" type="datetimeFigureOut">
              <a:rPr lang="en-US" smtClean="0"/>
              <a:pPr/>
              <a:t>11/27/2019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Domine" panose="02040503040403060204"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Domine" panose="02040503040403060204" pitchFamily="18" charset="0"/>
              </a:defRPr>
            </a:lvl1pPr>
          </a:lstStyle>
          <a:p>
            <a:fld id="{4A1814F3-7BF6-CC41-BA5F-F3649E84E65E}" type="slidenum">
              <a:rPr lang="en-US" smtClean="0"/>
              <a:pPr/>
              <a:t>‹#›</a:t>
            </a:fld>
            <a:endParaRPr lang="en-US" dirty="0"/>
          </a:p>
        </p:txBody>
      </p:sp>
    </p:spTree>
    <p:extLst>
      <p:ext uri="{BB962C8B-B14F-4D97-AF65-F5344CB8AC3E}">
        <p14:creationId xmlns:p14="http://schemas.microsoft.com/office/powerpoint/2010/main" val="3550263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Domine" panose="02040503040403060204" pitchFamily="18" charset="0"/>
        <a:ea typeface="+mn-ea"/>
        <a:cs typeface="+mn-cs"/>
      </a:defRPr>
    </a:lvl1pPr>
    <a:lvl2pPr marL="457200" algn="l" defTabSz="914400" rtl="0" eaLnBrk="1" latinLnBrk="0" hangingPunct="1">
      <a:defRPr sz="1200" b="0" i="0" kern="1200">
        <a:solidFill>
          <a:schemeClr val="tx1"/>
        </a:solidFill>
        <a:latin typeface="Domine" panose="02040503040403060204" pitchFamily="18" charset="0"/>
        <a:ea typeface="+mn-ea"/>
        <a:cs typeface="+mn-cs"/>
      </a:defRPr>
    </a:lvl2pPr>
    <a:lvl3pPr marL="914400" algn="l" defTabSz="914400" rtl="0" eaLnBrk="1" latinLnBrk="0" hangingPunct="1">
      <a:defRPr sz="1200" b="0" i="0" kern="1200">
        <a:solidFill>
          <a:schemeClr val="tx1"/>
        </a:solidFill>
        <a:latin typeface="Domine" panose="02040503040403060204" pitchFamily="18" charset="0"/>
        <a:ea typeface="+mn-ea"/>
        <a:cs typeface="+mn-cs"/>
      </a:defRPr>
    </a:lvl3pPr>
    <a:lvl4pPr marL="1371600" algn="l" defTabSz="914400" rtl="0" eaLnBrk="1" latinLnBrk="0" hangingPunct="1">
      <a:defRPr sz="1200" b="0" i="0" kern="1200">
        <a:solidFill>
          <a:schemeClr val="tx1"/>
        </a:solidFill>
        <a:latin typeface="Domine" panose="02040503040403060204" pitchFamily="18" charset="0"/>
        <a:ea typeface="+mn-ea"/>
        <a:cs typeface="+mn-cs"/>
      </a:defRPr>
    </a:lvl4pPr>
    <a:lvl5pPr marL="1828800" algn="l" defTabSz="914400" rtl="0" eaLnBrk="1" latinLnBrk="0" hangingPunct="1">
      <a:defRPr sz="1200" b="0" i="0" kern="1200">
        <a:solidFill>
          <a:schemeClr val="tx1"/>
        </a:solidFill>
        <a:latin typeface="Domine" panose="020405030404030602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a:t>
            </a:r>
            <a:r>
              <a:rPr lang="en-US" dirty="0" err="1" smtClean="0"/>
              <a:t>Cheyrl</a:t>
            </a:r>
            <a:r>
              <a:rPr lang="en-US" dirty="0" smtClean="0"/>
              <a:t> asked me</a:t>
            </a:r>
            <a:r>
              <a:rPr lang="en-US" baseline="0" dirty="0" smtClean="0"/>
              <a:t> to give this talk about how wildlife perceive landscapes, I thought long and hard </a:t>
            </a:r>
            <a:endParaRPr lang="en-US" dirty="0"/>
          </a:p>
        </p:txBody>
      </p:sp>
      <p:sp>
        <p:nvSpPr>
          <p:cNvPr id="4" name="Slide Number Placeholder 3"/>
          <p:cNvSpPr>
            <a:spLocks noGrp="1"/>
          </p:cNvSpPr>
          <p:nvPr>
            <p:ph type="sldNum" sz="quarter" idx="10"/>
          </p:nvPr>
        </p:nvSpPr>
        <p:spPr/>
        <p:txBody>
          <a:bodyPr/>
          <a:lstStyle/>
          <a:p>
            <a:fld id="{4A1814F3-7BF6-CC41-BA5F-F3649E84E65E}" type="slidenum">
              <a:rPr lang="en-US" smtClean="0"/>
              <a:pPr/>
              <a:t>1</a:t>
            </a:fld>
            <a:endParaRPr lang="en-US" dirty="0"/>
          </a:p>
        </p:txBody>
      </p:sp>
    </p:spTree>
    <p:extLst>
      <p:ext uri="{BB962C8B-B14F-4D97-AF65-F5344CB8AC3E}">
        <p14:creationId xmlns:p14="http://schemas.microsoft.com/office/powerpoint/2010/main" val="2992588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i="1" dirty="0" smtClean="0"/>
              <a:t>Matter taken up by species (i.e. food items)</a:t>
            </a:r>
          </a:p>
          <a:p>
            <a:r>
              <a:rPr lang="en-US" sz="1200" i="1" dirty="0" smtClean="0"/>
              <a:t>Objects associated with species (i.e. nest tree)</a:t>
            </a:r>
          </a:p>
          <a:p>
            <a:r>
              <a:rPr lang="en-US" sz="1200" i="1" dirty="0" smtClean="0"/>
              <a:t>Conditions than influence the use of a location (i.e. </a:t>
            </a:r>
            <a:r>
              <a:rPr lang="en-US" sz="1200" i="1" dirty="0" err="1" smtClean="0"/>
              <a:t>landcover</a:t>
            </a:r>
            <a:r>
              <a:rPr lang="en-US" sz="1200" i="1" dirty="0" smtClean="0"/>
              <a:t>, slope, etc. )</a:t>
            </a:r>
            <a:r>
              <a:rPr lang="en-US" sz="1200" dirty="0" smtClean="0"/>
              <a:t>	</a:t>
            </a:r>
          </a:p>
          <a:p>
            <a:endParaRPr lang="en-US" dirty="0" smtClean="0"/>
          </a:p>
        </p:txBody>
      </p:sp>
      <p:sp>
        <p:nvSpPr>
          <p:cNvPr id="4" name="Slide Number Placeholder 3"/>
          <p:cNvSpPr>
            <a:spLocks noGrp="1"/>
          </p:cNvSpPr>
          <p:nvPr>
            <p:ph type="sldNum" sz="quarter" idx="10"/>
          </p:nvPr>
        </p:nvSpPr>
        <p:spPr/>
        <p:txBody>
          <a:bodyPr/>
          <a:lstStyle/>
          <a:p>
            <a:fld id="{4A1814F3-7BF6-CC41-BA5F-F3649E84E65E}" type="slidenum">
              <a:rPr lang="en-US" smtClean="0"/>
              <a:pPr/>
              <a:t>10</a:t>
            </a:fld>
            <a:endParaRPr lang="en-US" dirty="0"/>
          </a:p>
        </p:txBody>
      </p:sp>
    </p:spTree>
    <p:extLst>
      <p:ext uri="{BB962C8B-B14F-4D97-AF65-F5344CB8AC3E}">
        <p14:creationId xmlns:p14="http://schemas.microsoft.com/office/powerpoint/2010/main" val="1614342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building </a:t>
            </a:r>
            <a:r>
              <a:rPr lang="en-US" baseline="0" dirty="0" smtClean="0"/>
              <a:t>upon the knowledge of what vegetative components birds and mammals require in multiple life history stages– we are able to map potentially suitable cover types across the landscape. </a:t>
            </a:r>
            <a:endParaRPr lang="en-US" dirty="0" smtClean="0"/>
          </a:p>
        </p:txBody>
      </p:sp>
      <p:sp>
        <p:nvSpPr>
          <p:cNvPr id="4" name="Slide Number Placeholder 3"/>
          <p:cNvSpPr>
            <a:spLocks noGrp="1"/>
          </p:cNvSpPr>
          <p:nvPr>
            <p:ph type="sldNum" sz="quarter" idx="10"/>
          </p:nvPr>
        </p:nvSpPr>
        <p:spPr/>
        <p:txBody>
          <a:bodyPr/>
          <a:lstStyle/>
          <a:p>
            <a:fld id="{4A1814F3-7BF6-CC41-BA5F-F3649E84E65E}" type="slidenum">
              <a:rPr lang="en-US" smtClean="0"/>
              <a:pPr/>
              <a:t>11</a:t>
            </a:fld>
            <a:endParaRPr lang="en-US" dirty="0"/>
          </a:p>
        </p:txBody>
      </p:sp>
    </p:spTree>
    <p:extLst>
      <p:ext uri="{BB962C8B-B14F-4D97-AF65-F5344CB8AC3E}">
        <p14:creationId xmlns:p14="http://schemas.microsoft.com/office/powerpoint/2010/main" val="2658841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smtClean="0"/>
              <a:t>Ex) Mapping Suitable Cover</a:t>
            </a:r>
          </a:p>
          <a:p>
            <a:pPr marL="342900" indent="-342900">
              <a:buFont typeface="Arial" panose="020B0604020202020204" pitchFamily="34" charset="0"/>
              <a:buChar char="•"/>
            </a:pPr>
            <a:r>
              <a:rPr lang="en-US" sz="1200" dirty="0" smtClean="0"/>
              <a:t>Use expert knowledge to select list of resource conditions important to species </a:t>
            </a:r>
          </a:p>
          <a:p>
            <a:pPr marL="342900" indent="-342900">
              <a:buFont typeface="Arial" panose="020B0604020202020204" pitchFamily="34" charset="0"/>
              <a:buChar char="•"/>
            </a:pPr>
            <a:r>
              <a:rPr lang="en-US" sz="1200" dirty="0" smtClean="0"/>
              <a:t>Train and test a spatial resource selection model using owl </a:t>
            </a:r>
          </a:p>
          <a:p>
            <a:r>
              <a:rPr lang="en-US" sz="1200" dirty="0" smtClean="0"/>
              <a:t>     location data</a:t>
            </a:r>
          </a:p>
          <a:p>
            <a:pPr marL="342900" indent="-342900">
              <a:buFont typeface="Arial" panose="020B0604020202020204" pitchFamily="34" charset="0"/>
              <a:buChar char="•"/>
            </a:pPr>
            <a:r>
              <a:rPr lang="en-US" sz="1200" dirty="0" smtClean="0"/>
              <a:t>Classify probability of use into suitable vs. non-suitable cover</a:t>
            </a:r>
            <a:r>
              <a:rPr lang="en-US" sz="1100" dirty="0" smtClean="0"/>
              <a:t>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A1814F3-7BF6-CC41-BA5F-F3649E84E65E}" type="slidenum">
              <a:rPr lang="en-US" smtClean="0"/>
              <a:pPr/>
              <a:t>12</a:t>
            </a:fld>
            <a:endParaRPr lang="en-US" dirty="0"/>
          </a:p>
        </p:txBody>
      </p:sp>
    </p:spTree>
    <p:extLst>
      <p:ext uri="{BB962C8B-B14F-4D97-AF65-F5344CB8AC3E}">
        <p14:creationId xmlns:p14="http://schemas.microsoft.com/office/powerpoint/2010/main" val="1429543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subset</a:t>
            </a:r>
            <a:r>
              <a:rPr lang="en-US" baseline="0" dirty="0" smtClean="0"/>
              <a:t> of suitable cover for Northern Spotted owls – we have a lot of info for spotted owls so Ray was able to predict cover types suitable for different habitat </a:t>
            </a:r>
          </a:p>
          <a:p>
            <a:endParaRPr lang="en-US" baseline="0" dirty="0" smtClean="0"/>
          </a:p>
          <a:p>
            <a:r>
              <a:rPr lang="en-US" dirty="0" smtClean="0"/>
              <a:t>Spotted owl  Nesting conditions</a:t>
            </a:r>
            <a:endParaRPr lang="en-US" baseline="0" dirty="0" smtClean="0"/>
          </a:p>
          <a:p>
            <a:r>
              <a:rPr lang="en-US" baseline="0" dirty="0" smtClean="0"/>
              <a:t>-multilayered multispecies forest canopy dominated by large conifers</a:t>
            </a:r>
          </a:p>
          <a:p>
            <a:r>
              <a:rPr lang="en-US" baseline="0" dirty="0" smtClean="0"/>
              <a:t>-moderate to high canopy cover 60-80%</a:t>
            </a:r>
          </a:p>
          <a:p>
            <a:r>
              <a:rPr lang="en-US" dirty="0" smtClean="0"/>
              <a:t>-Substantial decadence and course</a:t>
            </a:r>
            <a:r>
              <a:rPr lang="en-US" baseline="0" dirty="0" smtClean="0"/>
              <a:t> woody debris</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A1814F3-7BF6-CC41-BA5F-F3649E84E65E}" type="slidenum">
              <a:rPr lang="en-US" smtClean="0"/>
              <a:pPr/>
              <a:t>13</a:t>
            </a:fld>
            <a:endParaRPr lang="en-US" dirty="0"/>
          </a:p>
        </p:txBody>
      </p:sp>
    </p:spTree>
    <p:extLst>
      <p:ext uri="{BB962C8B-B14F-4D97-AF65-F5344CB8AC3E}">
        <p14:creationId xmlns:p14="http://schemas.microsoft.com/office/powerpoint/2010/main" val="3473732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subset</a:t>
            </a:r>
            <a:r>
              <a:rPr lang="en-US" baseline="0" dirty="0" smtClean="0"/>
              <a:t> of suitable cover Marbled </a:t>
            </a:r>
            <a:r>
              <a:rPr lang="en-US" baseline="0" dirty="0" err="1" smtClean="0"/>
              <a:t>murrelets</a:t>
            </a:r>
            <a:r>
              <a:rPr lang="en-US" baseline="0" dirty="0" smtClean="0"/>
              <a:t>– their cover type maps are focused primarily NESTING COVER within </a:t>
            </a:r>
            <a:r>
              <a:rPr lang="en-US" baseline="0" dirty="0" err="1" smtClean="0"/>
              <a:t>comuting</a:t>
            </a:r>
            <a:r>
              <a:rPr lang="en-US" baseline="0" dirty="0" smtClean="0"/>
              <a:t> distance to the ocean</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A1814F3-7BF6-CC41-BA5F-F3649E84E65E}" type="slidenum">
              <a:rPr lang="en-US" smtClean="0"/>
              <a:pPr/>
              <a:t>14</a:t>
            </a:fld>
            <a:endParaRPr lang="en-US" dirty="0"/>
          </a:p>
        </p:txBody>
      </p:sp>
    </p:spTree>
    <p:extLst>
      <p:ext uri="{BB962C8B-B14F-4D97-AF65-F5344CB8AC3E}">
        <p14:creationId xmlns:p14="http://schemas.microsoft.com/office/powerpoint/2010/main" val="1665632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planning management</a:t>
            </a:r>
            <a:r>
              <a:rPr lang="en-US" baseline="0" dirty="0" smtClean="0"/>
              <a:t> actions we need to consider how they will contribute to fragmentation of cover and the amount of edge conditions at the landscape broader scale. </a:t>
            </a:r>
            <a:endParaRPr lang="en-US" dirty="0" smtClean="0"/>
          </a:p>
          <a:p>
            <a:pPr lvl="1"/>
            <a:endParaRPr lang="en-US" baseline="0" dirty="0" smtClean="0"/>
          </a:p>
        </p:txBody>
      </p:sp>
      <p:sp>
        <p:nvSpPr>
          <p:cNvPr id="4" name="Slide Number Placeholder 3"/>
          <p:cNvSpPr>
            <a:spLocks noGrp="1"/>
          </p:cNvSpPr>
          <p:nvPr>
            <p:ph type="sldNum" sz="quarter" idx="10"/>
          </p:nvPr>
        </p:nvSpPr>
        <p:spPr/>
        <p:txBody>
          <a:bodyPr/>
          <a:lstStyle/>
          <a:p>
            <a:fld id="{4A1814F3-7BF6-CC41-BA5F-F3649E84E65E}" type="slidenum">
              <a:rPr lang="en-US" smtClean="0"/>
              <a:pPr/>
              <a:t>15</a:t>
            </a:fld>
            <a:endParaRPr lang="en-US" dirty="0"/>
          </a:p>
        </p:txBody>
      </p:sp>
    </p:spTree>
    <p:extLst>
      <p:ext uri="{BB962C8B-B14F-4D97-AF65-F5344CB8AC3E}">
        <p14:creationId xmlns:p14="http://schemas.microsoft.com/office/powerpoint/2010/main" val="1471863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planning management</a:t>
            </a:r>
            <a:r>
              <a:rPr lang="en-US" baseline="0" dirty="0" smtClean="0"/>
              <a:t> actions we need to consider how they will contribute to fragmentation of cover and the amount of edge conditions at the landscape broader scale. </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 simplistic definition of fragmentation is the process where </a:t>
            </a:r>
            <a:r>
              <a:rPr lang="en-US" baseline="0" dirty="0" smtClean="0"/>
              <a:t>large patches of habitat are broken into smaller patches which become increasingly isolated. </a:t>
            </a:r>
          </a:p>
          <a:p>
            <a:r>
              <a:rPr lang="en-US" dirty="0" smtClean="0"/>
              <a:t>How species respond to fragmentation depends</a:t>
            </a:r>
            <a:r>
              <a:rPr lang="en-US" baseline="0" dirty="0" smtClean="0"/>
              <a:t> upon their natural history. </a:t>
            </a:r>
            <a:endParaRPr lang="en-US" dirty="0" smtClean="0"/>
          </a:p>
          <a:p>
            <a:pPr lvl="1"/>
            <a:endParaRPr lang="en-US" baseline="0" dirty="0" smtClean="0"/>
          </a:p>
          <a:p>
            <a:pPr lvl="1"/>
            <a:r>
              <a:rPr lang="en-US" baseline="0" dirty="0" smtClean="0"/>
              <a:t>While its true that there was natural heterogeneity in our forest habitats and </a:t>
            </a:r>
            <a:r>
              <a:rPr lang="en-US" baseline="0" dirty="0" err="1" smtClean="0"/>
              <a:t>pnw</a:t>
            </a:r>
            <a:r>
              <a:rPr lang="en-US" baseline="0" dirty="0" smtClean="0"/>
              <a:t> landscapes, anthropomorphic fragmentation typically doesn’t generate the same types of heterogeneity and </a:t>
            </a:r>
          </a:p>
          <a:p>
            <a:pPr lvl="1"/>
            <a:r>
              <a:rPr lang="en-US" sz="1200" b="0" i="0" kern="1200" baseline="0" dirty="0" smtClean="0">
                <a:solidFill>
                  <a:schemeClr val="tx1"/>
                </a:solidFill>
                <a:effectLst/>
                <a:latin typeface="Domine" panose="02040503040403060204" pitchFamily="18" charset="0"/>
                <a:ea typeface="+mn-ea"/>
                <a:cs typeface="+mn-cs"/>
              </a:rPr>
              <a:t>Thus </a:t>
            </a:r>
            <a:r>
              <a:rPr lang="en-US" sz="1200" b="0" i="0" kern="1200" dirty="0" smtClean="0">
                <a:solidFill>
                  <a:schemeClr val="tx1"/>
                </a:solidFill>
                <a:effectLst/>
                <a:latin typeface="Domine" panose="02040503040403060204" pitchFamily="18" charset="0"/>
                <a:ea typeface="+mn-ea"/>
                <a:cs typeface="+mn-cs"/>
              </a:rPr>
              <a:t>many of the organisms in these habitats are </a:t>
            </a:r>
            <a:r>
              <a:rPr lang="en-US" sz="1200" b="0" i="0" kern="1200" dirty="0" err="1" smtClean="0">
                <a:solidFill>
                  <a:schemeClr val="tx1"/>
                </a:solidFill>
                <a:effectLst/>
                <a:latin typeface="Domine" panose="02040503040403060204" pitchFamily="18" charset="0"/>
                <a:ea typeface="+mn-ea"/>
                <a:cs typeface="+mn-cs"/>
              </a:rPr>
              <a:t>not“adapted</a:t>
            </a:r>
            <a:r>
              <a:rPr lang="en-US" sz="1200" b="0" i="0" kern="1200" dirty="0" smtClean="0">
                <a:solidFill>
                  <a:schemeClr val="tx1"/>
                </a:solidFill>
                <a:effectLst/>
                <a:latin typeface="Domine" panose="02040503040403060204" pitchFamily="18" charset="0"/>
                <a:ea typeface="+mn-ea"/>
                <a:cs typeface="+mn-cs"/>
              </a:rPr>
              <a:t>” to deal with effects</a:t>
            </a:r>
            <a:r>
              <a:rPr lang="en-US" sz="1200" b="0" i="0" kern="1200" baseline="0" dirty="0" smtClean="0">
                <a:solidFill>
                  <a:schemeClr val="tx1"/>
                </a:solidFill>
                <a:effectLst/>
                <a:latin typeface="Domine" panose="02040503040403060204" pitchFamily="18" charset="0"/>
                <a:ea typeface="+mn-ea"/>
                <a:cs typeface="+mn-cs"/>
              </a:rPr>
              <a:t> of human mediated </a:t>
            </a:r>
            <a:r>
              <a:rPr lang="en-US" sz="1200" b="0" i="0" kern="1200" dirty="0" smtClean="0">
                <a:solidFill>
                  <a:schemeClr val="tx1"/>
                </a:solidFill>
                <a:effectLst/>
                <a:latin typeface="Domine" panose="02040503040403060204" pitchFamily="18" charset="0"/>
                <a:ea typeface="+mn-ea"/>
                <a:cs typeface="+mn-cs"/>
              </a:rPr>
              <a:t>fragmentation.</a:t>
            </a:r>
            <a:endParaRPr lang="en-US" baseline="0" dirty="0" smtClean="0"/>
          </a:p>
          <a:p>
            <a:pPr lvl="1"/>
            <a:endParaRPr lang="en-US" baseline="0" dirty="0" smtClean="0"/>
          </a:p>
        </p:txBody>
      </p:sp>
      <p:sp>
        <p:nvSpPr>
          <p:cNvPr id="4" name="Slide Number Placeholder 3"/>
          <p:cNvSpPr>
            <a:spLocks noGrp="1"/>
          </p:cNvSpPr>
          <p:nvPr>
            <p:ph type="sldNum" sz="quarter" idx="10"/>
          </p:nvPr>
        </p:nvSpPr>
        <p:spPr/>
        <p:txBody>
          <a:bodyPr/>
          <a:lstStyle/>
          <a:p>
            <a:fld id="{4A1814F3-7BF6-CC41-BA5F-F3649E84E65E}" type="slidenum">
              <a:rPr lang="en-US" smtClean="0"/>
              <a:pPr/>
              <a:t>16</a:t>
            </a:fld>
            <a:endParaRPr lang="en-US" dirty="0"/>
          </a:p>
        </p:txBody>
      </p:sp>
    </p:spTree>
    <p:extLst>
      <p:ext uri="{BB962C8B-B14F-4D97-AF65-F5344CB8AC3E}">
        <p14:creationId xmlns:p14="http://schemas.microsoft.com/office/powerpoint/2010/main" val="1446373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4A1814F3-7BF6-CC41-BA5F-F3649E84E65E}" type="slidenum">
              <a:rPr lang="en-US" smtClean="0"/>
              <a:pPr/>
              <a:t>17</a:t>
            </a:fld>
            <a:endParaRPr lang="en-US" dirty="0"/>
          </a:p>
        </p:txBody>
      </p:sp>
    </p:spTree>
    <p:extLst>
      <p:ext uri="{BB962C8B-B14F-4D97-AF65-F5344CB8AC3E}">
        <p14:creationId xmlns:p14="http://schemas.microsoft.com/office/powerpoint/2010/main" val="1304616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solidFill>
                  <a:schemeClr val="accent1"/>
                </a:solidFill>
              </a:rPr>
              <a:t>Edge is just a</a:t>
            </a:r>
            <a:r>
              <a:rPr lang="en-US" baseline="0" dirty="0" smtClean="0">
                <a:solidFill>
                  <a:schemeClr val="accent1"/>
                </a:solidFill>
              </a:rPr>
              <a:t> boundary between 2 patches of different habitat</a:t>
            </a:r>
          </a:p>
          <a:p>
            <a:pPr lvl="1"/>
            <a:endParaRPr lang="en-US" baseline="0" dirty="0" smtClean="0">
              <a:solidFill>
                <a:schemeClr val="accent1"/>
              </a:solidFill>
            </a:endParaRPr>
          </a:p>
          <a:p>
            <a:pPr lvl="1"/>
            <a:r>
              <a:rPr lang="en-US" baseline="0" dirty="0" smtClean="0">
                <a:solidFill>
                  <a:schemeClr val="accent1"/>
                </a:solidFill>
              </a:rPr>
              <a:t>Extent of effect usually depends upon the contrast between the 2 patches. </a:t>
            </a:r>
          </a:p>
          <a:p>
            <a:pPr lvl="1"/>
            <a:endParaRPr lang="en-US" baseline="0" dirty="0" smtClean="0">
              <a:solidFill>
                <a:schemeClr val="accent1"/>
              </a:solidFill>
            </a:endParaRPr>
          </a:p>
          <a:p>
            <a:pPr marL="400050" indent="-400050">
              <a:buFont typeface="Arial" panose="020B0604020202020204" pitchFamily="34" charset="0"/>
              <a:buChar char="•"/>
            </a:pPr>
            <a:r>
              <a:rPr lang="en-US" sz="3200" dirty="0" smtClean="0"/>
              <a:t>Change abiotic conditions–</a:t>
            </a:r>
            <a:r>
              <a:rPr lang="en-US" sz="3200" baseline="0" dirty="0" smtClean="0"/>
              <a:t> the climate within one patch is affected by adjacent patches—severity depends upon </a:t>
            </a:r>
            <a:endParaRPr lang="en-US" sz="3200" dirty="0" smtClean="0"/>
          </a:p>
          <a:p>
            <a:pPr marL="400050" indent="-400050">
              <a:buFont typeface="Arial" panose="020B0604020202020204" pitchFamily="34" charset="0"/>
              <a:buChar char="•"/>
            </a:pPr>
            <a:r>
              <a:rPr lang="en-US" sz="3200" dirty="0" smtClean="0"/>
              <a:t>Change biotic interactions-</a:t>
            </a:r>
            <a:endParaRPr lang="en-US" sz="600" dirty="0" smtClean="0"/>
          </a:p>
          <a:p>
            <a:pPr marL="400050" indent="-400050">
              <a:buFont typeface="Arial" panose="020B0604020202020204" pitchFamily="34" charset="0"/>
              <a:buChar char="•"/>
            </a:pPr>
            <a:r>
              <a:rPr lang="en-US" sz="3200" dirty="0" smtClean="0"/>
              <a:t>Barrier to dispersal </a:t>
            </a:r>
          </a:p>
          <a:p>
            <a:pPr lvl="1"/>
            <a:endParaRPr lang="en-US" baseline="0" dirty="0" smtClean="0">
              <a:solidFill>
                <a:schemeClr val="accent1"/>
              </a:solidFill>
            </a:endParaRPr>
          </a:p>
          <a:p>
            <a:pPr lvl="1"/>
            <a:r>
              <a:rPr lang="en-US" baseline="0" dirty="0" smtClean="0">
                <a:solidFill>
                  <a:schemeClr val="accent1"/>
                </a:solidFill>
              </a:rPr>
              <a:t>What constitutes an edge and a barrier is species specific. </a:t>
            </a:r>
            <a:endParaRPr lang="en-US" dirty="0" smtClean="0">
              <a:solidFill>
                <a:schemeClr val="accent1"/>
              </a:solidFill>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4A1814F3-7BF6-CC41-BA5F-F3649E84E65E}" type="slidenum">
              <a:rPr lang="en-US" smtClean="0"/>
              <a:pPr/>
              <a:t>18</a:t>
            </a:fld>
            <a:endParaRPr lang="en-US" dirty="0"/>
          </a:p>
        </p:txBody>
      </p:sp>
    </p:spTree>
    <p:extLst>
      <p:ext uri="{BB962C8B-B14F-4D97-AF65-F5344CB8AC3E}">
        <p14:creationId xmlns:p14="http://schemas.microsoft.com/office/powerpoint/2010/main" val="1586577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solidFill>
                  <a:schemeClr val="accent1"/>
                </a:solidFill>
              </a:rPr>
              <a:t>Edge is just a</a:t>
            </a:r>
            <a:r>
              <a:rPr lang="en-US" baseline="0" dirty="0" smtClean="0">
                <a:solidFill>
                  <a:schemeClr val="accent1"/>
                </a:solidFill>
              </a:rPr>
              <a:t> boundary between 2 patches of different habitat</a:t>
            </a:r>
          </a:p>
          <a:p>
            <a:pPr lvl="1"/>
            <a:endParaRPr lang="en-US" baseline="0" dirty="0" smtClean="0">
              <a:solidFill>
                <a:schemeClr val="accent1"/>
              </a:solidFill>
            </a:endParaRPr>
          </a:p>
          <a:p>
            <a:pPr lvl="1"/>
            <a:endParaRPr lang="en-US" baseline="0" dirty="0" smtClean="0">
              <a:solidFill>
                <a:schemeClr val="accent1"/>
              </a:solidFill>
            </a:endParaRPr>
          </a:p>
          <a:p>
            <a:pPr lvl="1"/>
            <a:r>
              <a:rPr lang="en-US" baseline="0" dirty="0" smtClean="0">
                <a:solidFill>
                  <a:schemeClr val="accent1"/>
                </a:solidFill>
              </a:rPr>
              <a:t>What constitutes an edge and a barrier is species specific. </a:t>
            </a:r>
            <a:endParaRPr lang="en-US" dirty="0" smtClean="0">
              <a:solidFill>
                <a:schemeClr val="accent1"/>
              </a:solidFill>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4A1814F3-7BF6-CC41-BA5F-F3649E84E65E}" type="slidenum">
              <a:rPr lang="en-US" smtClean="0"/>
              <a:pPr/>
              <a:t>19</a:t>
            </a:fld>
            <a:endParaRPr lang="en-US" dirty="0"/>
          </a:p>
        </p:txBody>
      </p:sp>
    </p:spTree>
    <p:extLst>
      <p:ext uri="{BB962C8B-B14F-4D97-AF65-F5344CB8AC3E}">
        <p14:creationId xmlns:p14="http://schemas.microsoft.com/office/powerpoint/2010/main" val="703684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solidFill>
                  <a:schemeClr val="accent1"/>
                </a:solidFill>
              </a:rPr>
              <a:t>Physical size</a:t>
            </a:r>
          </a:p>
          <a:p>
            <a:pPr lvl="1"/>
            <a:r>
              <a:rPr lang="en-US" dirty="0" smtClean="0">
                <a:solidFill>
                  <a:schemeClr val="accent1"/>
                </a:solidFill>
              </a:rPr>
              <a:t>Mobility </a:t>
            </a:r>
          </a:p>
          <a:p>
            <a:pPr lvl="1"/>
            <a:r>
              <a:rPr lang="en-US" dirty="0" smtClean="0">
                <a:solidFill>
                  <a:schemeClr val="accent1"/>
                </a:solidFill>
              </a:rPr>
              <a:t>Breeding strategy</a:t>
            </a:r>
          </a:p>
          <a:p>
            <a:pPr lvl="1"/>
            <a:r>
              <a:rPr lang="en-US" dirty="0" smtClean="0">
                <a:solidFill>
                  <a:schemeClr val="accent1"/>
                </a:solidFill>
              </a:rPr>
              <a:t>Foraging requirements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baseline="0" dirty="0" smtClean="0">
              <a:solidFill>
                <a:schemeClr val="accent1"/>
              </a:solidFill>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accent1"/>
                </a:solidFill>
              </a:rPr>
              <a:t>My research specialty is quantitative wildlife population modelling and </a:t>
            </a:r>
            <a:r>
              <a:rPr lang="en-US" dirty="0" smtClean="0"/>
              <a:t>Identifying</a:t>
            </a:r>
            <a:r>
              <a:rPr lang="en-US" baseline="0" dirty="0" smtClean="0"/>
              <a:t> what vegetation conditions are most closely associated with different species</a:t>
            </a:r>
            <a:endParaRPr lang="en-US" dirty="0" smtClean="0"/>
          </a:p>
          <a:p>
            <a:pPr lvl="1"/>
            <a:r>
              <a:rPr lang="en-US" dirty="0" smtClean="0">
                <a:solidFill>
                  <a:schemeClr val="accent1"/>
                </a:solidFill>
              </a:rPr>
              <a:t>Today</a:t>
            </a:r>
            <a:r>
              <a:rPr lang="en-US" baseline="0" dirty="0" smtClean="0">
                <a:solidFill>
                  <a:schemeClr val="accent1"/>
                </a:solidFill>
              </a:rPr>
              <a:t> I’m going to run through a basic review of wildlife habitat and landscape scale habitat considerations to focus on when you are thinking about effects of land management on wildlife species.</a:t>
            </a:r>
          </a:p>
          <a:p>
            <a:pPr lvl="1"/>
            <a:endParaRPr lang="en-US" baseline="0" dirty="0" smtClean="0">
              <a:solidFill>
                <a:schemeClr val="accent1"/>
              </a:solidFill>
            </a:endParaRPr>
          </a:p>
          <a:p>
            <a:pPr lvl="1"/>
            <a:endParaRPr lang="en-US" baseline="0" dirty="0" smtClean="0">
              <a:solidFill>
                <a:schemeClr val="accent1"/>
              </a:solidFill>
            </a:endParaRPr>
          </a:p>
          <a:p>
            <a:endParaRPr lang="en-US" dirty="0"/>
          </a:p>
        </p:txBody>
      </p:sp>
      <p:sp>
        <p:nvSpPr>
          <p:cNvPr id="4" name="Slide Number Placeholder 3"/>
          <p:cNvSpPr>
            <a:spLocks noGrp="1"/>
          </p:cNvSpPr>
          <p:nvPr>
            <p:ph type="sldNum" sz="quarter" idx="10"/>
          </p:nvPr>
        </p:nvSpPr>
        <p:spPr/>
        <p:txBody>
          <a:bodyPr/>
          <a:lstStyle/>
          <a:p>
            <a:fld id="{4A1814F3-7BF6-CC41-BA5F-F3649E84E65E}" type="slidenum">
              <a:rPr lang="en-US" smtClean="0"/>
              <a:pPr/>
              <a:t>2</a:t>
            </a:fld>
            <a:endParaRPr lang="en-US" dirty="0"/>
          </a:p>
        </p:txBody>
      </p:sp>
    </p:spTree>
    <p:extLst>
      <p:ext uri="{BB962C8B-B14F-4D97-AF65-F5344CB8AC3E}">
        <p14:creationId xmlns:p14="http://schemas.microsoft.com/office/powerpoint/2010/main" val="3587159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Corridors are used to connect patches of habitat.  The can be manmade or natural.  Most corridors consist of existing streams, drainages or riparian strips and they enhance an animal’s ability to move among patches. 10. Connectivity of corridors is important in maintaining the movement and migration of terrestrial animals and it encourages gene flow between subpopulations.  Wildlife corridors are becoming increasingly popular in North America and Europe.  Corridors </a:t>
            </a:r>
          </a:p>
          <a:p>
            <a:r>
              <a:rPr lang="en-US" dirty="0" smtClean="0"/>
              <a:t>such as this one depicted in the photo allow terrestrial animals to cross barriers such as roads or other areas fragmented by humans.   11. Corridor may act as a filter, providing dispersal routes for some species.  Although corridors are exceptionally good there are some negative issues with them.  Diseases can be easily spread between patches and in some cases corridors may encourage the spread of invasive or exotic species.  This photo depicts reptile and amphibian tunnel that goes under the road.  The fence funnels the animals to the tunnel providing them with a safer way to the other side of the road.  If you have ever driven on highway 21 through Bastrop, Texas you may have seen something similar for the endangered Houston toad.</a:t>
            </a:r>
            <a:endParaRPr lang="en-US" dirty="0"/>
          </a:p>
        </p:txBody>
      </p:sp>
      <p:sp>
        <p:nvSpPr>
          <p:cNvPr id="4" name="Slide Number Placeholder 3"/>
          <p:cNvSpPr>
            <a:spLocks noGrp="1"/>
          </p:cNvSpPr>
          <p:nvPr>
            <p:ph type="sldNum" sz="quarter" idx="10"/>
          </p:nvPr>
        </p:nvSpPr>
        <p:spPr/>
        <p:txBody>
          <a:bodyPr/>
          <a:lstStyle/>
          <a:p>
            <a:fld id="{4A1814F3-7BF6-CC41-BA5F-F3649E84E65E}" type="slidenum">
              <a:rPr lang="en-US" smtClean="0"/>
              <a:pPr/>
              <a:t>20</a:t>
            </a:fld>
            <a:endParaRPr lang="en-US" dirty="0"/>
          </a:p>
        </p:txBody>
      </p:sp>
    </p:spTree>
    <p:extLst>
      <p:ext uri="{BB962C8B-B14F-4D97-AF65-F5344CB8AC3E}">
        <p14:creationId xmlns:p14="http://schemas.microsoft.com/office/powerpoint/2010/main" val="3664787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1814F3-7BF6-CC41-BA5F-F3649E84E65E}" type="slidenum">
              <a:rPr lang="en-US" smtClean="0"/>
              <a:pPr/>
              <a:t>21</a:t>
            </a:fld>
            <a:endParaRPr lang="en-US" dirty="0"/>
          </a:p>
        </p:txBody>
      </p:sp>
    </p:spTree>
    <p:extLst>
      <p:ext uri="{BB962C8B-B14F-4D97-AF65-F5344CB8AC3E}">
        <p14:creationId xmlns:p14="http://schemas.microsoft.com/office/powerpoint/2010/main" val="1925794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1814F3-7BF6-CC41-BA5F-F3649E84E65E}" type="slidenum">
              <a:rPr lang="en-US" smtClean="0"/>
              <a:pPr/>
              <a:t>22</a:t>
            </a:fld>
            <a:endParaRPr lang="en-US" dirty="0"/>
          </a:p>
        </p:txBody>
      </p:sp>
    </p:spTree>
    <p:extLst>
      <p:ext uri="{BB962C8B-B14F-4D97-AF65-F5344CB8AC3E}">
        <p14:creationId xmlns:p14="http://schemas.microsoft.com/office/powerpoint/2010/main" val="2621384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Either through manipulation of the shape of</a:t>
            </a:r>
            <a:r>
              <a:rPr lang="en-US" baseline="0" dirty="0" smtClean="0"/>
              <a:t> edges or through strategically softening edge boundaries</a:t>
            </a:r>
            <a:endParaRPr lang="en-US" dirty="0"/>
          </a:p>
        </p:txBody>
      </p:sp>
      <p:sp>
        <p:nvSpPr>
          <p:cNvPr id="4" name="Slide Number Placeholder 3"/>
          <p:cNvSpPr>
            <a:spLocks noGrp="1"/>
          </p:cNvSpPr>
          <p:nvPr>
            <p:ph type="sldNum" sz="quarter" idx="10"/>
          </p:nvPr>
        </p:nvSpPr>
        <p:spPr/>
        <p:txBody>
          <a:bodyPr/>
          <a:lstStyle/>
          <a:p>
            <a:fld id="{4A1814F3-7BF6-CC41-BA5F-F3649E84E65E}" type="slidenum">
              <a:rPr lang="en-US" smtClean="0"/>
              <a:pPr/>
              <a:t>23</a:t>
            </a:fld>
            <a:endParaRPr lang="en-US" dirty="0"/>
          </a:p>
        </p:txBody>
      </p:sp>
    </p:spTree>
    <p:extLst>
      <p:ext uri="{BB962C8B-B14F-4D97-AF65-F5344CB8AC3E}">
        <p14:creationId xmlns:p14="http://schemas.microsoft.com/office/powerpoint/2010/main" val="891524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1814F3-7BF6-CC41-BA5F-F3649E84E65E}" type="slidenum">
              <a:rPr lang="en-US" smtClean="0"/>
              <a:pPr/>
              <a:t>24</a:t>
            </a:fld>
            <a:endParaRPr lang="en-US" dirty="0"/>
          </a:p>
        </p:txBody>
      </p:sp>
    </p:spTree>
    <p:extLst>
      <p:ext uri="{BB962C8B-B14F-4D97-AF65-F5344CB8AC3E}">
        <p14:creationId xmlns:p14="http://schemas.microsoft.com/office/powerpoint/2010/main" val="1306837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fld id="{4A1814F3-7BF6-CC41-BA5F-F3649E84E65E}" type="slidenum">
              <a:rPr lang="en-US" smtClean="0"/>
              <a:pPr/>
              <a:t>3</a:t>
            </a:fld>
            <a:endParaRPr lang="en-US" dirty="0"/>
          </a:p>
        </p:txBody>
      </p:sp>
    </p:spTree>
    <p:extLst>
      <p:ext uri="{BB962C8B-B14F-4D97-AF65-F5344CB8AC3E}">
        <p14:creationId xmlns:p14="http://schemas.microsoft.com/office/powerpoint/2010/main" val="1223153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b="0" i="0" kern="1200" dirty="0" smtClean="0">
                <a:solidFill>
                  <a:schemeClr val="tx1"/>
                </a:solidFill>
                <a:effectLst/>
                <a:latin typeface="Domine" panose="02040503040403060204" pitchFamily="18" charset="0"/>
                <a:ea typeface="+mn-ea"/>
                <a:cs typeface="+mn-cs"/>
              </a:rPr>
              <a:t>To understand how our management of the environment affects them, we need to identify the “scales” – spatial scales, temporal scales of</a:t>
            </a:r>
            <a:r>
              <a:rPr lang="en-US" sz="1200" b="0" i="0" kern="1200" baseline="0" dirty="0" smtClean="0">
                <a:solidFill>
                  <a:schemeClr val="tx1"/>
                </a:solidFill>
                <a:effectLst/>
                <a:latin typeface="Domine" panose="02040503040403060204" pitchFamily="18" charset="0"/>
                <a:ea typeface="+mn-ea"/>
                <a:cs typeface="+mn-cs"/>
              </a:rPr>
              <a:t> resource use for the species of interest.</a:t>
            </a:r>
          </a:p>
          <a:p>
            <a:pPr lvl="1"/>
            <a:endParaRPr lang="en-US" sz="1200" b="0" i="0" kern="1200" dirty="0" smtClean="0">
              <a:solidFill>
                <a:schemeClr val="tx1"/>
              </a:solidFill>
              <a:effectLst/>
              <a:latin typeface="Domine" panose="02040503040403060204" pitchFamily="18" charset="0"/>
              <a:ea typeface="+mn-ea"/>
              <a:cs typeface="+mn-cs"/>
            </a:endParaRPr>
          </a:p>
          <a:p>
            <a:pPr lvl="1"/>
            <a:r>
              <a:rPr lang="en-US" sz="1200" b="0" i="0" kern="1200" dirty="0" smtClean="0">
                <a:solidFill>
                  <a:schemeClr val="tx1"/>
                </a:solidFill>
                <a:effectLst/>
                <a:latin typeface="Domine" panose="02040503040403060204" pitchFamily="18" charset="0"/>
                <a:ea typeface="+mn-ea"/>
                <a:cs typeface="+mn-cs"/>
              </a:rPr>
              <a:t>Different organisms will be affected by</a:t>
            </a:r>
            <a:r>
              <a:rPr lang="en-US" sz="1200" b="0" i="0" kern="1200" baseline="0" dirty="0" smtClean="0">
                <a:solidFill>
                  <a:schemeClr val="tx1"/>
                </a:solidFill>
                <a:effectLst/>
                <a:latin typeface="Domine" panose="02040503040403060204" pitchFamily="18" charset="0"/>
                <a:ea typeface="+mn-ea"/>
                <a:cs typeface="+mn-cs"/>
              </a:rPr>
              <a:t> management actions differently = </a:t>
            </a:r>
            <a:r>
              <a:rPr lang="en-US" sz="1200" b="0" i="0" kern="1200" dirty="0" smtClean="0">
                <a:solidFill>
                  <a:schemeClr val="tx1"/>
                </a:solidFill>
                <a:effectLst/>
                <a:latin typeface="Domine" panose="02040503040403060204" pitchFamily="18" charset="0"/>
                <a:ea typeface="+mn-ea"/>
                <a:cs typeface="+mn-cs"/>
              </a:rPr>
              <a:t>Animals with low mobility may be very sensitive to what</a:t>
            </a:r>
            <a:r>
              <a:rPr lang="en-US" sz="1200" b="0" i="0" kern="1200" baseline="0" dirty="0" smtClean="0">
                <a:solidFill>
                  <a:schemeClr val="tx1"/>
                </a:solidFill>
                <a:effectLst/>
                <a:latin typeface="Domine" panose="02040503040403060204" pitchFamily="18" charset="0"/>
                <a:ea typeface="+mn-ea"/>
                <a:cs typeface="+mn-cs"/>
              </a:rPr>
              <a:t> we consider small scale changes</a:t>
            </a:r>
          </a:p>
          <a:p>
            <a:pPr lvl="1"/>
            <a:r>
              <a:rPr lang="en-US" sz="1200" b="0" i="0" kern="1200" baseline="0" dirty="0" smtClean="0">
                <a:solidFill>
                  <a:schemeClr val="tx1"/>
                </a:solidFill>
                <a:effectLst/>
                <a:latin typeface="Domine" panose="02040503040403060204" pitchFamily="18" charset="0"/>
                <a:ea typeface="+mn-ea"/>
                <a:cs typeface="+mn-cs"/>
              </a:rPr>
              <a:t>Animals with high mobility and flexible dispersal parameters may be affected by large management actions only</a:t>
            </a:r>
          </a:p>
          <a:p>
            <a:pPr lvl="1"/>
            <a:endParaRPr lang="en-US" sz="1200" b="0" i="0" kern="1200" baseline="0" dirty="0" smtClean="0">
              <a:solidFill>
                <a:schemeClr val="tx1"/>
              </a:solidFill>
              <a:effectLst/>
              <a:latin typeface="Domine" panose="02040503040403060204" pitchFamily="18" charset="0"/>
              <a:ea typeface="+mn-ea"/>
              <a:cs typeface="+mn-cs"/>
            </a:endParaRPr>
          </a:p>
          <a:p>
            <a:pPr lvl="1"/>
            <a:r>
              <a:rPr lang="en-US" sz="1200" b="0" i="0" kern="1200" dirty="0" smtClean="0">
                <a:solidFill>
                  <a:schemeClr val="tx1"/>
                </a:solidFill>
                <a:effectLst/>
                <a:latin typeface="Domine" panose="02040503040403060204" pitchFamily="18" charset="0"/>
                <a:ea typeface="+mn-ea"/>
                <a:cs typeface="+mn-cs"/>
              </a:rPr>
              <a:t> </a:t>
            </a:r>
          </a:p>
        </p:txBody>
      </p:sp>
      <p:sp>
        <p:nvSpPr>
          <p:cNvPr id="4" name="Slide Number Placeholder 3"/>
          <p:cNvSpPr>
            <a:spLocks noGrp="1"/>
          </p:cNvSpPr>
          <p:nvPr>
            <p:ph type="sldNum" sz="quarter" idx="10"/>
          </p:nvPr>
        </p:nvSpPr>
        <p:spPr/>
        <p:txBody>
          <a:bodyPr/>
          <a:lstStyle/>
          <a:p>
            <a:fld id="{4A1814F3-7BF6-CC41-BA5F-F3649E84E65E}" type="slidenum">
              <a:rPr lang="en-US" smtClean="0"/>
              <a:pPr/>
              <a:t>4</a:t>
            </a:fld>
            <a:endParaRPr lang="en-US" dirty="0"/>
          </a:p>
        </p:txBody>
      </p:sp>
    </p:spTree>
    <p:extLst>
      <p:ext uri="{BB962C8B-B14F-4D97-AF65-F5344CB8AC3E}">
        <p14:creationId xmlns:p14="http://schemas.microsoft.com/office/powerpoint/2010/main" val="524996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a:t>
            </a:r>
            <a:r>
              <a:rPr lang="en-US" baseline="0" dirty="0" smtClean="0"/>
              <a:t> of a surprisingly large spatial scale for the spotted skunk. </a:t>
            </a:r>
            <a:endParaRPr lang="en-US" dirty="0" smtClean="0"/>
          </a:p>
          <a:p>
            <a:r>
              <a:rPr lang="en-US" dirty="0" smtClean="0"/>
              <a:t>Spotted Skunks</a:t>
            </a:r>
            <a:r>
              <a:rPr lang="en-US" baseline="0" dirty="0" smtClean="0"/>
              <a:t> are very small </a:t>
            </a:r>
            <a:r>
              <a:rPr lang="en-US" baseline="0" dirty="0" err="1" smtClean="0"/>
              <a:t>mesocarnivores</a:t>
            </a:r>
            <a:r>
              <a:rPr lang="en-US" baseline="0" dirty="0" smtClean="0"/>
              <a:t>– but Graduate Student Marie Tosa found that they can travel very far distances during the nonbreeding season. </a:t>
            </a:r>
          </a:p>
          <a:p>
            <a:endParaRPr lang="en-US" dirty="0"/>
          </a:p>
        </p:txBody>
      </p:sp>
      <p:sp>
        <p:nvSpPr>
          <p:cNvPr id="4" name="Slide Number Placeholder 3"/>
          <p:cNvSpPr>
            <a:spLocks noGrp="1"/>
          </p:cNvSpPr>
          <p:nvPr>
            <p:ph type="sldNum" sz="quarter" idx="10"/>
          </p:nvPr>
        </p:nvSpPr>
        <p:spPr/>
        <p:txBody>
          <a:bodyPr/>
          <a:lstStyle/>
          <a:p>
            <a:fld id="{4A1814F3-7BF6-CC41-BA5F-F3649E84E65E}" type="slidenum">
              <a:rPr lang="en-US" smtClean="0"/>
              <a:pPr/>
              <a:t>5</a:t>
            </a:fld>
            <a:endParaRPr lang="en-US" dirty="0"/>
          </a:p>
        </p:txBody>
      </p:sp>
    </p:spTree>
    <p:extLst>
      <p:ext uri="{BB962C8B-B14F-4D97-AF65-F5344CB8AC3E}">
        <p14:creationId xmlns:p14="http://schemas.microsoft.com/office/powerpoint/2010/main" val="3675226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solidFill>
                  <a:schemeClr val="accent1"/>
                </a:solidFill>
              </a:rPr>
              <a:t>Red Tree Voles---</a:t>
            </a:r>
            <a:r>
              <a:rPr lang="en-US" baseline="0" dirty="0" smtClean="0">
                <a:solidFill>
                  <a:schemeClr val="accent1"/>
                </a:solidFill>
              </a:rPr>
              <a:t> Red tree voles have very low mobility – In old growth stands they may spend their entire life within one tree. </a:t>
            </a:r>
            <a:endParaRPr lang="en-US" dirty="0"/>
          </a:p>
        </p:txBody>
      </p:sp>
      <p:sp>
        <p:nvSpPr>
          <p:cNvPr id="4" name="Slide Number Placeholder 3"/>
          <p:cNvSpPr>
            <a:spLocks noGrp="1"/>
          </p:cNvSpPr>
          <p:nvPr>
            <p:ph type="sldNum" sz="quarter" idx="10"/>
          </p:nvPr>
        </p:nvSpPr>
        <p:spPr/>
        <p:txBody>
          <a:bodyPr/>
          <a:lstStyle/>
          <a:p>
            <a:fld id="{4A1814F3-7BF6-CC41-BA5F-F3649E84E65E}" type="slidenum">
              <a:rPr lang="en-US" smtClean="0"/>
              <a:pPr/>
              <a:t>6</a:t>
            </a:fld>
            <a:endParaRPr lang="en-US" dirty="0"/>
          </a:p>
        </p:txBody>
      </p:sp>
    </p:spTree>
    <p:extLst>
      <p:ext uri="{BB962C8B-B14F-4D97-AF65-F5344CB8AC3E}">
        <p14:creationId xmlns:p14="http://schemas.microsoft.com/office/powerpoint/2010/main" val="2397206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fld id="{4A1814F3-7BF6-CC41-BA5F-F3649E84E65E}" type="slidenum">
              <a:rPr lang="en-US" smtClean="0"/>
              <a:pPr/>
              <a:t>7</a:t>
            </a:fld>
            <a:endParaRPr lang="en-US" dirty="0"/>
          </a:p>
        </p:txBody>
      </p:sp>
    </p:spTree>
    <p:extLst>
      <p:ext uri="{BB962C8B-B14F-4D97-AF65-F5344CB8AC3E}">
        <p14:creationId xmlns:p14="http://schemas.microsoft.com/office/powerpoint/2010/main" val="2232669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fld id="{4A1814F3-7BF6-CC41-BA5F-F3649E84E65E}" type="slidenum">
              <a:rPr lang="en-US" smtClean="0"/>
              <a:pPr/>
              <a:t>8</a:t>
            </a:fld>
            <a:endParaRPr lang="en-US" dirty="0"/>
          </a:p>
        </p:txBody>
      </p:sp>
    </p:spTree>
    <p:extLst>
      <p:ext uri="{BB962C8B-B14F-4D97-AF65-F5344CB8AC3E}">
        <p14:creationId xmlns:p14="http://schemas.microsoft.com/office/powerpoint/2010/main" val="3593871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Therefore, as land managers and wildlife biologists we are typically focused on the identification, availability, and relative importance of environmental resources and vegetation structures</a:t>
            </a:r>
            <a:r>
              <a:rPr lang="en-US" baseline="0" dirty="0" smtClean="0"/>
              <a:t> that promote quality habitat</a:t>
            </a:r>
            <a:r>
              <a:rPr lang="en-US" dirty="0" smtClean="0"/>
              <a:t>.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A1814F3-7BF6-CC41-BA5F-F3649E84E65E}" type="slidenum">
              <a:rPr lang="en-US" smtClean="0"/>
              <a:pPr/>
              <a:t>9</a:t>
            </a:fld>
            <a:endParaRPr lang="en-US" dirty="0"/>
          </a:p>
        </p:txBody>
      </p:sp>
    </p:spTree>
    <p:extLst>
      <p:ext uri="{BB962C8B-B14F-4D97-AF65-F5344CB8AC3E}">
        <p14:creationId xmlns:p14="http://schemas.microsoft.com/office/powerpoint/2010/main" val="3130278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0CD552-C10E-614A-B810-77E320220E26}" type="datetimeFigureOut">
              <a:rPr lang="en-US" smtClean="0"/>
              <a:pPr/>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98EADF-C030-F84C-ADA0-FD2E39B5A33F}" type="slidenum">
              <a:rPr lang="en-US" smtClean="0"/>
              <a:pPr/>
              <a:t>‹#›</a:t>
            </a:fld>
            <a:endParaRPr lang="en-US" dirty="0"/>
          </a:p>
        </p:txBody>
      </p:sp>
    </p:spTree>
    <p:extLst>
      <p:ext uri="{BB962C8B-B14F-4D97-AF65-F5344CB8AC3E}">
        <p14:creationId xmlns:p14="http://schemas.microsoft.com/office/powerpoint/2010/main" val="2189352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0CD552-C10E-614A-B810-77E320220E26}" type="datetimeFigureOut">
              <a:rPr lang="en-US" smtClean="0"/>
              <a:pPr/>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98EADF-C030-F84C-ADA0-FD2E39B5A33F}" type="slidenum">
              <a:rPr lang="en-US" smtClean="0"/>
              <a:pPr/>
              <a:t>‹#›</a:t>
            </a:fld>
            <a:endParaRPr lang="en-US" dirty="0"/>
          </a:p>
        </p:txBody>
      </p:sp>
    </p:spTree>
    <p:extLst>
      <p:ext uri="{BB962C8B-B14F-4D97-AF65-F5344CB8AC3E}">
        <p14:creationId xmlns:p14="http://schemas.microsoft.com/office/powerpoint/2010/main" val="3270088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0CD552-C10E-614A-B810-77E320220E26}" type="datetimeFigureOut">
              <a:rPr lang="en-US" smtClean="0"/>
              <a:pPr/>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98EADF-C030-F84C-ADA0-FD2E39B5A33F}" type="slidenum">
              <a:rPr lang="en-US" smtClean="0"/>
              <a:pPr/>
              <a:t>‹#›</a:t>
            </a:fld>
            <a:endParaRPr lang="en-US" dirty="0"/>
          </a:p>
        </p:txBody>
      </p:sp>
    </p:spTree>
    <p:extLst>
      <p:ext uri="{BB962C8B-B14F-4D97-AF65-F5344CB8AC3E}">
        <p14:creationId xmlns:p14="http://schemas.microsoft.com/office/powerpoint/2010/main" val="1912840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TIF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253826"/>
      </p:ext>
    </p:extLst>
  </p:cSld>
  <p:clrMapOvr>
    <a:masterClrMapping/>
  </p:clrMapOvr>
  <p:extLst mod="1">
    <p:ext uri="{DCECCB84-F9BA-43D5-87BE-67443E8EF086}">
      <p15:sldGuideLst xmlns:p15="http://schemas.microsoft.com/office/powerpoint/2012/main">
        <p15:guide id="1"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ello">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388FF530-691A-5B4D-8518-1C186ECCDF7A}"/>
              </a:ext>
            </a:extLst>
          </p:cNvPr>
          <p:cNvPicPr>
            <a:picLocks noChangeAspect="1"/>
          </p:cNvPicPr>
          <p:nvPr userDrawn="1"/>
        </p:nvPicPr>
        <p:blipFill>
          <a:blip r:embed="rId2"/>
          <a:srcRect l="27638" t="55283" b="19528"/>
          <a:stretch>
            <a:fillRect/>
          </a:stretch>
        </p:blipFill>
        <p:spPr>
          <a:xfrm>
            <a:off x="0" y="4464424"/>
            <a:ext cx="12192000" cy="2393576"/>
          </a:xfrm>
          <a:custGeom>
            <a:avLst/>
            <a:gdLst>
              <a:gd name="connsiteX0" fmla="*/ 0 w 12192000"/>
              <a:gd name="connsiteY0" fmla="*/ 0 h 2393576"/>
              <a:gd name="connsiteX1" fmla="*/ 12192000 w 12192000"/>
              <a:gd name="connsiteY1" fmla="*/ 0 h 2393576"/>
              <a:gd name="connsiteX2" fmla="*/ 12192000 w 12192000"/>
              <a:gd name="connsiteY2" fmla="*/ 2393576 h 2393576"/>
              <a:gd name="connsiteX3" fmla="*/ 0 w 12192000"/>
              <a:gd name="connsiteY3" fmla="*/ 2393576 h 2393576"/>
            </a:gdLst>
            <a:ahLst/>
            <a:cxnLst>
              <a:cxn ang="0">
                <a:pos x="connsiteX0" y="connsiteY0"/>
              </a:cxn>
              <a:cxn ang="0">
                <a:pos x="connsiteX1" y="connsiteY1"/>
              </a:cxn>
              <a:cxn ang="0">
                <a:pos x="connsiteX2" y="connsiteY2"/>
              </a:cxn>
              <a:cxn ang="0">
                <a:pos x="connsiteX3" y="connsiteY3"/>
              </a:cxn>
            </a:cxnLst>
            <a:rect l="l" t="t" r="r" b="b"/>
            <a:pathLst>
              <a:path w="12192000" h="2393576">
                <a:moveTo>
                  <a:pt x="0" y="0"/>
                </a:moveTo>
                <a:lnTo>
                  <a:pt x="12192000" y="0"/>
                </a:lnTo>
                <a:lnTo>
                  <a:pt x="12192000" y="2393576"/>
                </a:lnTo>
                <a:lnTo>
                  <a:pt x="0" y="2393576"/>
                </a:lnTo>
                <a:close/>
              </a:path>
            </a:pathLst>
          </a:custGeom>
        </p:spPr>
      </p:pic>
      <p:sp>
        <p:nvSpPr>
          <p:cNvPr id="8" name="Picture Placeholder 7">
            <a:extLst>
              <a:ext uri="{FF2B5EF4-FFF2-40B4-BE49-F238E27FC236}">
                <a16:creationId xmlns="" xmlns:a16="http://schemas.microsoft.com/office/drawing/2014/main" id="{55F87788-73A9-1248-8D55-EE9D58105C57}"/>
              </a:ext>
            </a:extLst>
          </p:cNvPr>
          <p:cNvSpPr>
            <a:spLocks noGrp="1" noChangeAspect="1"/>
          </p:cNvSpPr>
          <p:nvPr>
            <p:ph type="pic" sz="quarter" idx="14"/>
          </p:nvPr>
        </p:nvSpPr>
        <p:spPr>
          <a:xfrm>
            <a:off x="1149270" y="744607"/>
            <a:ext cx="3917407" cy="3917408"/>
          </a:xfrm>
          <a:prstGeom prst="diamond">
            <a:avLst/>
          </a:prstGeom>
          <a:solidFill>
            <a:schemeClr val="bg1">
              <a:lumMod val="95000"/>
            </a:schemeClr>
          </a:solidFill>
          <a:effectLst/>
        </p:spPr>
        <p:txBody>
          <a:bodyPr wrap="square">
            <a:noAutofit/>
          </a:bodyPr>
          <a:lstStyle>
            <a:lvl1pPr marL="0" indent="0">
              <a:buNone/>
              <a:defRPr sz="900" b="0" i="0">
                <a:ln>
                  <a:noFill/>
                </a:ln>
                <a:solidFill>
                  <a:schemeClr val="tx2"/>
                </a:solidFill>
                <a:latin typeface="Domine" panose="02040503040403060204" pitchFamily="18" charset="0"/>
                <a:ea typeface="Roboto Regular" charset="0"/>
                <a:cs typeface="Abhaya Libre" panose="02000603000000000000" pitchFamily="2" charset="77"/>
              </a:defRPr>
            </a:lvl1pPr>
          </a:lstStyle>
          <a:p>
            <a:endParaRPr lang="en-US" dirty="0"/>
          </a:p>
        </p:txBody>
      </p:sp>
    </p:spTree>
    <p:extLst>
      <p:ext uri="{BB962C8B-B14F-4D97-AF65-F5344CB8AC3E}">
        <p14:creationId xmlns:p14="http://schemas.microsoft.com/office/powerpoint/2010/main" val="808089654"/>
      </p:ext>
    </p:extLst>
  </p:cSld>
  <p:clrMapOvr>
    <a:masterClrMapping/>
  </p:clrMapOvr>
  <p:extLst mod="1">
    <p:ext uri="{DCECCB84-F9BA-43D5-87BE-67443E8EF086}">
      <p15:sldGuideLst xmlns:p15="http://schemas.microsoft.com/office/powerpoint/2012/main">
        <p15:guide id="1"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General Slide_Right">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89ED377-709C-2146-9E73-36A7FA397AE8}"/>
              </a:ext>
            </a:extLst>
          </p:cNvPr>
          <p:cNvPicPr>
            <a:picLocks noChangeAspect="1"/>
          </p:cNvPicPr>
          <p:nvPr userDrawn="1"/>
        </p:nvPicPr>
        <p:blipFill>
          <a:blip r:embed="rId2"/>
          <a:srcRect t="48491" r="27638" b="18679"/>
          <a:stretch>
            <a:fillRect/>
          </a:stretch>
        </p:blipFill>
        <p:spPr>
          <a:xfrm>
            <a:off x="0" y="3980329"/>
            <a:ext cx="12192000" cy="3119718"/>
          </a:xfrm>
          <a:custGeom>
            <a:avLst/>
            <a:gdLst>
              <a:gd name="connsiteX0" fmla="*/ 0 w 12192000"/>
              <a:gd name="connsiteY0" fmla="*/ 0 h 3119718"/>
              <a:gd name="connsiteX1" fmla="*/ 12192000 w 12192000"/>
              <a:gd name="connsiteY1" fmla="*/ 0 h 3119718"/>
              <a:gd name="connsiteX2" fmla="*/ 12192000 w 12192000"/>
              <a:gd name="connsiteY2" fmla="*/ 3119718 h 3119718"/>
              <a:gd name="connsiteX3" fmla="*/ 0 w 12192000"/>
              <a:gd name="connsiteY3" fmla="*/ 3119718 h 3119718"/>
            </a:gdLst>
            <a:ahLst/>
            <a:cxnLst>
              <a:cxn ang="0">
                <a:pos x="connsiteX0" y="connsiteY0"/>
              </a:cxn>
              <a:cxn ang="0">
                <a:pos x="connsiteX1" y="connsiteY1"/>
              </a:cxn>
              <a:cxn ang="0">
                <a:pos x="connsiteX2" y="connsiteY2"/>
              </a:cxn>
              <a:cxn ang="0">
                <a:pos x="connsiteX3" y="connsiteY3"/>
              </a:cxn>
            </a:cxnLst>
            <a:rect l="l" t="t" r="r" b="b"/>
            <a:pathLst>
              <a:path w="12192000" h="3119718">
                <a:moveTo>
                  <a:pt x="0" y="0"/>
                </a:moveTo>
                <a:lnTo>
                  <a:pt x="12192000" y="0"/>
                </a:lnTo>
                <a:lnTo>
                  <a:pt x="12192000" y="3119718"/>
                </a:lnTo>
                <a:lnTo>
                  <a:pt x="0" y="3119718"/>
                </a:lnTo>
                <a:close/>
              </a:path>
            </a:pathLst>
          </a:custGeom>
        </p:spPr>
      </p:pic>
    </p:spTree>
    <p:extLst>
      <p:ext uri="{BB962C8B-B14F-4D97-AF65-F5344CB8AC3E}">
        <p14:creationId xmlns:p14="http://schemas.microsoft.com/office/powerpoint/2010/main" val="33084782"/>
      </p:ext>
    </p:extLst>
  </p:cSld>
  <p:clrMapOvr>
    <a:masterClrMapping/>
  </p:clrMapOvr>
  <p:transition advClick="0"/>
  <p:extLst mod="1">
    <p:ext uri="{DCECCB84-F9BA-43D5-87BE-67443E8EF086}">
      <p15:sldGuideLst xmlns:p15="http://schemas.microsoft.com/office/powerpoint/2012/main">
        <p15:guide id="1"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ransi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524526"/>
      </p:ext>
    </p:extLst>
  </p:cSld>
  <p:clrMapOvr>
    <a:masterClrMapping/>
  </p:clrMapOvr>
  <p:transition advClick="0"/>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1899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0CD552-C10E-614A-B810-77E320220E26}" type="datetimeFigureOut">
              <a:rPr lang="en-US" smtClean="0"/>
              <a:pPr/>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98EADF-C030-F84C-ADA0-FD2E39B5A33F}" type="slidenum">
              <a:rPr lang="en-US" smtClean="0"/>
              <a:pPr/>
              <a:t>‹#›</a:t>
            </a:fld>
            <a:endParaRPr lang="en-US" dirty="0"/>
          </a:p>
        </p:txBody>
      </p:sp>
    </p:spTree>
    <p:extLst>
      <p:ext uri="{BB962C8B-B14F-4D97-AF65-F5344CB8AC3E}">
        <p14:creationId xmlns:p14="http://schemas.microsoft.com/office/powerpoint/2010/main" val="1982685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0CD552-C10E-614A-B810-77E320220E26}" type="datetimeFigureOut">
              <a:rPr lang="en-US" smtClean="0"/>
              <a:pPr/>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98EADF-C030-F84C-ADA0-FD2E39B5A33F}" type="slidenum">
              <a:rPr lang="en-US" smtClean="0"/>
              <a:pPr/>
              <a:t>‹#›</a:t>
            </a:fld>
            <a:endParaRPr lang="en-US" dirty="0"/>
          </a:p>
        </p:txBody>
      </p:sp>
    </p:spTree>
    <p:extLst>
      <p:ext uri="{BB962C8B-B14F-4D97-AF65-F5344CB8AC3E}">
        <p14:creationId xmlns:p14="http://schemas.microsoft.com/office/powerpoint/2010/main" val="3587516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0CD552-C10E-614A-B810-77E320220E26}" type="datetimeFigureOut">
              <a:rPr lang="en-US" smtClean="0"/>
              <a:pPr/>
              <a:t>11/27/2019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98EADF-C030-F84C-ADA0-FD2E39B5A33F}" type="slidenum">
              <a:rPr lang="en-US" smtClean="0"/>
              <a:pPr/>
              <a:t>‹#›</a:t>
            </a:fld>
            <a:endParaRPr lang="en-US" dirty="0"/>
          </a:p>
        </p:txBody>
      </p:sp>
    </p:spTree>
    <p:extLst>
      <p:ext uri="{BB962C8B-B14F-4D97-AF65-F5344CB8AC3E}">
        <p14:creationId xmlns:p14="http://schemas.microsoft.com/office/powerpoint/2010/main" val="4235323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0CD552-C10E-614A-B810-77E320220E26}" type="datetimeFigureOut">
              <a:rPr lang="en-US" smtClean="0"/>
              <a:pPr/>
              <a:t>11/27/2019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998EADF-C030-F84C-ADA0-FD2E39B5A33F}" type="slidenum">
              <a:rPr lang="en-US" smtClean="0"/>
              <a:pPr/>
              <a:t>‹#›</a:t>
            </a:fld>
            <a:endParaRPr lang="en-US" dirty="0"/>
          </a:p>
        </p:txBody>
      </p:sp>
    </p:spTree>
    <p:extLst>
      <p:ext uri="{BB962C8B-B14F-4D97-AF65-F5344CB8AC3E}">
        <p14:creationId xmlns:p14="http://schemas.microsoft.com/office/powerpoint/2010/main" val="1204516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0CD552-C10E-614A-B810-77E320220E26}" type="datetimeFigureOut">
              <a:rPr lang="en-US" smtClean="0"/>
              <a:pPr/>
              <a:t>11/27/2019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998EADF-C030-F84C-ADA0-FD2E39B5A33F}" type="slidenum">
              <a:rPr lang="en-US" smtClean="0"/>
              <a:pPr/>
              <a:t>‹#›</a:t>
            </a:fld>
            <a:endParaRPr lang="en-US" dirty="0"/>
          </a:p>
        </p:txBody>
      </p:sp>
    </p:spTree>
    <p:extLst>
      <p:ext uri="{BB962C8B-B14F-4D97-AF65-F5344CB8AC3E}">
        <p14:creationId xmlns:p14="http://schemas.microsoft.com/office/powerpoint/2010/main" val="1389246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11/27/2019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82091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0CD552-C10E-614A-B810-77E320220E26}" type="datetimeFigureOut">
              <a:rPr lang="en-US" smtClean="0"/>
              <a:pPr/>
              <a:t>11/27/2019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98EADF-C030-F84C-ADA0-FD2E39B5A33F}" type="slidenum">
              <a:rPr lang="en-US" smtClean="0"/>
              <a:pPr/>
              <a:t>‹#›</a:t>
            </a:fld>
            <a:endParaRPr lang="en-US" dirty="0"/>
          </a:p>
        </p:txBody>
      </p:sp>
    </p:spTree>
    <p:extLst>
      <p:ext uri="{BB962C8B-B14F-4D97-AF65-F5344CB8AC3E}">
        <p14:creationId xmlns:p14="http://schemas.microsoft.com/office/powerpoint/2010/main" val="2507633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0CD552-C10E-614A-B810-77E320220E26}" type="datetimeFigureOut">
              <a:rPr lang="en-US" smtClean="0"/>
              <a:pPr/>
              <a:t>11/27/2019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98EADF-C030-F84C-ADA0-FD2E39B5A33F}" type="slidenum">
              <a:rPr lang="en-US" smtClean="0"/>
              <a:pPr/>
              <a:t>‹#›</a:t>
            </a:fld>
            <a:endParaRPr lang="en-US" dirty="0"/>
          </a:p>
        </p:txBody>
      </p:sp>
    </p:spTree>
    <p:extLst>
      <p:ext uri="{BB962C8B-B14F-4D97-AF65-F5344CB8AC3E}">
        <p14:creationId xmlns:p14="http://schemas.microsoft.com/office/powerpoint/2010/main" val="999590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0CD552-C10E-614A-B810-77E320220E26}" type="datetimeFigureOut">
              <a:rPr lang="en-US" smtClean="0"/>
              <a:pPr/>
              <a:t>11/27/2019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98EADF-C030-F84C-ADA0-FD2E39B5A33F}" type="slidenum">
              <a:rPr lang="en-US" smtClean="0"/>
              <a:pPr/>
              <a:t>‹#›</a:t>
            </a:fld>
            <a:endParaRPr lang="en-US" dirty="0"/>
          </a:p>
        </p:txBody>
      </p:sp>
    </p:spTree>
    <p:extLst>
      <p:ext uri="{BB962C8B-B14F-4D97-AF65-F5344CB8AC3E}">
        <p14:creationId xmlns:p14="http://schemas.microsoft.com/office/powerpoint/2010/main" val="376860053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65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6.png"/><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TextBox 233">
            <a:extLst>
              <a:ext uri="{FF2B5EF4-FFF2-40B4-BE49-F238E27FC236}">
                <a16:creationId xmlns="" xmlns:a16="http://schemas.microsoft.com/office/drawing/2014/main" id="{A90D9147-49C0-6A4B-9222-A40E04CA3632}"/>
              </a:ext>
            </a:extLst>
          </p:cNvPr>
          <p:cNvSpPr txBox="1"/>
          <p:nvPr/>
        </p:nvSpPr>
        <p:spPr>
          <a:xfrm>
            <a:off x="558800" y="1049755"/>
            <a:ext cx="11297140" cy="861774"/>
          </a:xfrm>
          <a:prstGeom prst="rect">
            <a:avLst/>
          </a:prstGeom>
          <a:noFill/>
        </p:spPr>
        <p:txBody>
          <a:bodyPr wrap="square" rtlCol="0" anchor="b">
            <a:spAutoFit/>
          </a:bodyPr>
          <a:lstStyle/>
          <a:p>
            <a:pPr>
              <a:lnSpc>
                <a:spcPts val="6000"/>
              </a:lnSpc>
            </a:pPr>
            <a:r>
              <a:rPr lang="en-US" sz="5400" b="1" dirty="0">
                <a:solidFill>
                  <a:schemeClr val="tx2"/>
                </a:solidFill>
                <a:latin typeface="Domine" panose="02040503040403060204" pitchFamily="18" charset="0"/>
                <a:ea typeface="Nunito Bold" charset="0"/>
                <a:cs typeface="Abhaya Libre ExtraBold" panose="02000603000000000000" pitchFamily="2" charset="77"/>
              </a:rPr>
              <a:t>How do wildlife perceive landscapes?</a:t>
            </a:r>
          </a:p>
        </p:txBody>
      </p:sp>
      <p:pic>
        <p:nvPicPr>
          <p:cNvPr id="4" name="Picture 3"/>
          <p:cNvPicPr>
            <a:picLocks noChangeAspect="1"/>
          </p:cNvPicPr>
          <p:nvPr/>
        </p:nvPicPr>
        <p:blipFill rotWithShape="1">
          <a:blip r:embed="rId3"/>
          <a:srcRect l="6632" t="3561" r="22994" b="21223"/>
          <a:stretch/>
        </p:blipFill>
        <p:spPr>
          <a:xfrm rot="264933">
            <a:off x="506446" y="3656340"/>
            <a:ext cx="1661016" cy="117706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2935" y="5797046"/>
            <a:ext cx="810130" cy="978908"/>
          </a:xfrm>
          <a:prstGeom prst="rect">
            <a:avLst/>
          </a:prstGeom>
        </p:spPr>
      </p:pic>
      <p:sp>
        <p:nvSpPr>
          <p:cNvPr id="6" name="Rectangle 5"/>
          <p:cNvSpPr/>
          <p:nvPr/>
        </p:nvSpPr>
        <p:spPr>
          <a:xfrm>
            <a:off x="5601629" y="2493999"/>
            <a:ext cx="6590371" cy="1569660"/>
          </a:xfrm>
          <a:prstGeom prst="rect">
            <a:avLst/>
          </a:prstGeom>
        </p:spPr>
        <p:txBody>
          <a:bodyPr wrap="square">
            <a:spAutoFit/>
          </a:bodyPr>
          <a:lstStyle/>
          <a:p>
            <a:r>
              <a:rPr lang="en-US" sz="3200" dirty="0"/>
              <a:t>Julianna M. Jenkins</a:t>
            </a:r>
          </a:p>
          <a:p>
            <a:r>
              <a:rPr lang="en-US" sz="3200" i="1" dirty="0" err="1" smtClean="0"/>
              <a:t>PNW</a:t>
            </a:r>
            <a:r>
              <a:rPr lang="en-US" sz="3200" i="1" dirty="0" smtClean="0"/>
              <a:t> </a:t>
            </a:r>
            <a:r>
              <a:rPr lang="en-US" sz="3200" i="1" dirty="0"/>
              <a:t>Research Station</a:t>
            </a:r>
          </a:p>
          <a:p>
            <a:r>
              <a:rPr lang="en-US" sz="3200" i="1" dirty="0" smtClean="0"/>
              <a:t>Julianna.jenkins@usda.gov</a:t>
            </a:r>
            <a:endParaRPr lang="en-US" sz="3200" i="1" dirty="0"/>
          </a:p>
        </p:txBody>
      </p:sp>
    </p:spTree>
    <p:extLst>
      <p:ext uri="{BB962C8B-B14F-4D97-AF65-F5344CB8AC3E}">
        <p14:creationId xmlns:p14="http://schemas.microsoft.com/office/powerpoint/2010/main" val="40030518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81000" y="279981"/>
            <a:ext cx="10515600" cy="1325562"/>
          </a:xfrm>
        </p:spPr>
        <p:txBody>
          <a:bodyPr>
            <a:normAutofit/>
          </a:bodyPr>
          <a:lstStyle/>
          <a:p>
            <a:r>
              <a:rPr lang="en-US" sz="6000" b="1" dirty="0" smtClean="0"/>
              <a:t>Resource:</a:t>
            </a:r>
            <a:endParaRPr lang="en-US" sz="6000" b="1" dirty="0"/>
          </a:p>
        </p:txBody>
      </p:sp>
      <p:sp>
        <p:nvSpPr>
          <p:cNvPr id="4" name="Content Placeholder 3"/>
          <p:cNvSpPr>
            <a:spLocks noGrp="1"/>
          </p:cNvSpPr>
          <p:nvPr>
            <p:ph idx="4294967295"/>
          </p:nvPr>
        </p:nvSpPr>
        <p:spPr>
          <a:xfrm>
            <a:off x="1676400" y="1163638"/>
            <a:ext cx="10515600" cy="4352925"/>
          </a:xfrm>
        </p:spPr>
        <p:txBody>
          <a:bodyPr>
            <a:normAutofit/>
          </a:bodyPr>
          <a:lstStyle/>
          <a:p>
            <a:pPr marL="0" indent="0">
              <a:buNone/>
            </a:pPr>
            <a:r>
              <a:rPr lang="en-US" sz="4400" dirty="0"/>
              <a:t>	</a:t>
            </a:r>
            <a:endParaRPr lang="en-US" sz="4400" dirty="0" smtClean="0"/>
          </a:p>
          <a:p>
            <a:pPr marL="0" indent="0">
              <a:buNone/>
            </a:pPr>
            <a:r>
              <a:rPr lang="en-US" sz="4400" dirty="0" smtClean="0"/>
              <a:t>               </a:t>
            </a:r>
            <a:endParaRPr lang="en-US" dirty="0"/>
          </a:p>
        </p:txBody>
      </p:sp>
      <p:sp>
        <p:nvSpPr>
          <p:cNvPr id="5" name="Content Placeholder 3"/>
          <p:cNvSpPr txBox="1">
            <a:spLocks/>
          </p:cNvSpPr>
          <p:nvPr/>
        </p:nvSpPr>
        <p:spPr>
          <a:xfrm>
            <a:off x="929268" y="1315729"/>
            <a:ext cx="3386254" cy="36242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i="1" dirty="0" smtClean="0"/>
              <a:t>Food item</a:t>
            </a:r>
          </a:p>
          <a:p>
            <a:r>
              <a:rPr lang="en-US" sz="4400" i="1" dirty="0" smtClean="0"/>
              <a:t>Object</a:t>
            </a:r>
          </a:p>
          <a:p>
            <a:r>
              <a:rPr lang="en-US" sz="4400" i="1" dirty="0" smtClean="0"/>
              <a:t>Condition</a:t>
            </a:r>
            <a:endParaRPr lang="en-US" sz="4400" dirty="0" smtClean="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8306" y="117958"/>
            <a:ext cx="5456549" cy="40914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stretch>
            <a:fillRect/>
          </a:stretch>
        </p:blipFill>
        <p:spPr>
          <a:xfrm flipH="1">
            <a:off x="8254770" y="3583045"/>
            <a:ext cx="437175" cy="626345"/>
          </a:xfrm>
          <a:prstGeom prst="rect">
            <a:avLst/>
          </a:prstGeom>
        </p:spPr>
      </p:pic>
      <p:pic>
        <p:nvPicPr>
          <p:cNvPr id="10" name="Picture 9"/>
          <p:cNvPicPr>
            <a:picLocks noChangeAspect="1"/>
          </p:cNvPicPr>
          <p:nvPr/>
        </p:nvPicPr>
        <p:blipFill rotWithShape="1">
          <a:blip r:embed="rId5"/>
          <a:srcRect l="12340" t="-212" r="13519" b="3932"/>
          <a:stretch/>
        </p:blipFill>
        <p:spPr>
          <a:xfrm>
            <a:off x="8473358" y="1669033"/>
            <a:ext cx="3532755" cy="5080715"/>
          </a:xfrm>
          <a:prstGeom prst="rect">
            <a:avLst/>
          </a:prstGeom>
        </p:spPr>
      </p:pic>
      <p:pic>
        <p:nvPicPr>
          <p:cNvPr id="11" name="Picture 10" descr="A tree in a forest&#10;&#10;Description automatically generated">
            <a:extLst>
              <a:ext uri="{FF2B5EF4-FFF2-40B4-BE49-F238E27FC236}">
                <a16:creationId xmlns:a16="http://schemas.microsoft.com/office/drawing/2014/main" xmlns="" id="{64859794-5281-4BD3-83BC-DC06E252FF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2656" y="3716778"/>
            <a:ext cx="3056532" cy="2292399"/>
          </a:xfrm>
          <a:prstGeom prst="rect">
            <a:avLst/>
          </a:prstGeom>
        </p:spPr>
      </p:pic>
    </p:spTree>
    <p:extLst>
      <p:ext uri="{BB962C8B-B14F-4D97-AF65-F5344CB8AC3E}">
        <p14:creationId xmlns:p14="http://schemas.microsoft.com/office/powerpoint/2010/main" val="4259907143"/>
      </p:ext>
    </p:extLst>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2234" y="571500"/>
            <a:ext cx="13402604" cy="23669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t>‘Suitable cover’  or  ‘Habitat Capable’ </a:t>
            </a:r>
          </a:p>
          <a:p>
            <a:endParaRPr lang="en-US" sz="5400" i="1" dirty="0" smtClean="0"/>
          </a:p>
          <a:p>
            <a:pPr marL="457200"/>
            <a:r>
              <a:rPr lang="en-US" sz="4800" i="1" dirty="0" smtClean="0"/>
              <a:t>Area that has the combination of</a:t>
            </a:r>
          </a:p>
          <a:p>
            <a:pPr marL="457200"/>
            <a:r>
              <a:rPr lang="en-US" sz="4800" i="1" dirty="0" smtClean="0"/>
              <a:t>(vegetative) </a:t>
            </a:r>
            <a:r>
              <a:rPr lang="en-US" sz="4800" i="1" u="sng" dirty="0" smtClean="0"/>
              <a:t>resources</a:t>
            </a:r>
            <a:r>
              <a:rPr lang="en-US" sz="4800" i="1" dirty="0" smtClean="0"/>
              <a:t> required by a species.</a:t>
            </a:r>
          </a:p>
          <a:p>
            <a:endParaRPr lang="en-US" sz="4800" i="1" dirty="0"/>
          </a:p>
        </p:txBody>
      </p:sp>
      <p:sp>
        <p:nvSpPr>
          <p:cNvPr id="2" name="Oval 1"/>
          <p:cNvSpPr/>
          <p:nvPr/>
        </p:nvSpPr>
        <p:spPr>
          <a:xfrm>
            <a:off x="2341755" y="3891777"/>
            <a:ext cx="6869152" cy="1851102"/>
          </a:xfrm>
          <a:prstGeom prst="ellipse">
            <a:avLst/>
          </a:prstGeom>
          <a:solidFill>
            <a:srgbClr val="FFFFC0"/>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2"/>
                </a:solidFill>
              </a:rPr>
              <a:t>Suitable Cover ≠ habitat</a:t>
            </a:r>
            <a:endParaRPr lang="en-US" sz="3600" dirty="0">
              <a:solidFill>
                <a:schemeClr val="tx2"/>
              </a:solidFill>
            </a:endParaRPr>
          </a:p>
        </p:txBody>
      </p:sp>
    </p:spTree>
    <p:extLst>
      <p:ext uri="{BB962C8B-B14F-4D97-AF65-F5344CB8AC3E}">
        <p14:creationId xmlns:p14="http://schemas.microsoft.com/office/powerpoint/2010/main" val="185111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1676400" y="1163638"/>
            <a:ext cx="10515600" cy="4352925"/>
          </a:xfrm>
        </p:spPr>
        <p:txBody>
          <a:bodyPr>
            <a:normAutofit/>
          </a:bodyPr>
          <a:lstStyle/>
          <a:p>
            <a:pPr marL="0" indent="0">
              <a:buNone/>
            </a:pPr>
            <a:r>
              <a:rPr lang="en-US" sz="4400" dirty="0"/>
              <a:t>	</a:t>
            </a:r>
            <a:endParaRPr lang="en-US" sz="4400" dirty="0" smtClean="0"/>
          </a:p>
          <a:p>
            <a:pPr marL="0" indent="0">
              <a:buNone/>
            </a:pPr>
            <a:r>
              <a:rPr lang="en-US" sz="4400" dirty="0" smtClean="0"/>
              <a:t>               </a:t>
            </a:r>
            <a:endParaRPr lang="en-US" dirty="0"/>
          </a:p>
        </p:txBody>
      </p:sp>
      <p:sp>
        <p:nvSpPr>
          <p:cNvPr id="3" name="Title 2"/>
          <p:cNvSpPr>
            <a:spLocks noGrp="1"/>
          </p:cNvSpPr>
          <p:nvPr>
            <p:ph type="title" idx="4294967295"/>
          </p:nvPr>
        </p:nvSpPr>
        <p:spPr>
          <a:xfrm>
            <a:off x="190542" y="161627"/>
            <a:ext cx="2876550" cy="3018591"/>
          </a:xfrm>
          <a:solidFill>
            <a:schemeClr val="accent6">
              <a:lumMod val="20000"/>
              <a:lumOff val="80000"/>
            </a:schemeClr>
          </a:solidFill>
        </p:spPr>
        <p:txBody>
          <a:bodyPr>
            <a:normAutofit/>
          </a:bodyPr>
          <a:lstStyle/>
          <a:p>
            <a:r>
              <a:rPr lang="en-US" sz="6000" dirty="0" smtClean="0"/>
              <a:t>Cover</a:t>
            </a:r>
            <a:br>
              <a:rPr lang="en-US" sz="6000" dirty="0" smtClean="0"/>
            </a:br>
            <a:r>
              <a:rPr lang="en-US" sz="6000" dirty="0" smtClean="0"/>
              <a:t>type</a:t>
            </a:r>
            <a:br>
              <a:rPr lang="en-US" sz="6000" dirty="0" smtClean="0"/>
            </a:br>
            <a:r>
              <a:rPr lang="en-US" sz="6000" dirty="0" smtClean="0"/>
              <a:t>mapping</a:t>
            </a:r>
            <a:endParaRPr lang="en-US" sz="6000" dirty="0"/>
          </a:p>
        </p:txBody>
      </p:sp>
      <p:sp>
        <p:nvSpPr>
          <p:cNvPr id="10" name="TextBox 9"/>
          <p:cNvSpPr txBox="1"/>
          <p:nvPr/>
        </p:nvSpPr>
        <p:spPr>
          <a:xfrm>
            <a:off x="9333752" y="6385863"/>
            <a:ext cx="3579021" cy="369332"/>
          </a:xfrm>
          <a:prstGeom prst="rect">
            <a:avLst/>
          </a:prstGeom>
          <a:noFill/>
        </p:spPr>
        <p:txBody>
          <a:bodyPr wrap="square" rtlCol="0">
            <a:spAutoFit/>
          </a:bodyPr>
          <a:lstStyle/>
          <a:p>
            <a:r>
              <a:rPr lang="en-US" dirty="0" smtClean="0"/>
              <a:t>Figure: </a:t>
            </a:r>
            <a:r>
              <a:rPr lang="en-US" dirty="0" err="1" smtClean="0"/>
              <a:t>Leblond</a:t>
            </a:r>
            <a:r>
              <a:rPr lang="en-US" dirty="0" smtClean="0"/>
              <a:t> et al. (2014)</a:t>
            </a:r>
            <a:endParaRPr lang="en-US" dirty="0"/>
          </a:p>
        </p:txBody>
      </p:sp>
      <p:sp>
        <p:nvSpPr>
          <p:cNvPr id="2" name="TextBox 1"/>
          <p:cNvSpPr txBox="1"/>
          <p:nvPr/>
        </p:nvSpPr>
        <p:spPr>
          <a:xfrm>
            <a:off x="3931920" y="161627"/>
            <a:ext cx="8196890" cy="400110"/>
          </a:xfrm>
          <a:prstGeom prst="rect">
            <a:avLst/>
          </a:prstGeom>
          <a:solidFill>
            <a:schemeClr val="bg1"/>
          </a:solidFill>
        </p:spPr>
        <p:txBody>
          <a:bodyPr wrap="square" rtlCol="0">
            <a:spAutoFit/>
          </a:bodyPr>
          <a:lstStyle/>
          <a:p>
            <a:endParaRPr lang="en-US" sz="2000" dirty="0"/>
          </a:p>
        </p:txBody>
      </p:sp>
      <p:pic>
        <p:nvPicPr>
          <p:cNvPr id="3080" name="Picture 8" descr="https://ars.els-cdn.com/content/image/1-s2.0-S0006320714002432-fx1_lr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9986" y="599513"/>
            <a:ext cx="8175492" cy="5658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161663"/>
      </p:ext>
    </p:extLst>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3174887" y="79109"/>
            <a:ext cx="8909318" cy="6851485"/>
          </a:xfrm>
          <a:prstGeom prst="rect">
            <a:avLst/>
          </a:prstGeom>
        </p:spPr>
      </p:pic>
      <p:sp>
        <p:nvSpPr>
          <p:cNvPr id="14" name="TextBox 13"/>
          <p:cNvSpPr txBox="1"/>
          <p:nvPr/>
        </p:nvSpPr>
        <p:spPr>
          <a:xfrm>
            <a:off x="3601375" y="5266381"/>
            <a:ext cx="3217534" cy="1477328"/>
          </a:xfrm>
          <a:prstGeom prst="rect">
            <a:avLst/>
          </a:prstGeom>
          <a:solidFill>
            <a:srgbClr val="FFFFC0"/>
          </a:solidFill>
        </p:spPr>
        <p:txBody>
          <a:bodyPr wrap="square" rtlCol="0">
            <a:spAutoFit/>
          </a:bodyPr>
          <a:lstStyle/>
          <a:p>
            <a:r>
              <a:rPr lang="en-US" dirty="0" err="1" smtClean="0"/>
              <a:t>NSO</a:t>
            </a:r>
            <a:r>
              <a:rPr lang="en-US" dirty="0" smtClean="0"/>
              <a:t> Cover types</a:t>
            </a:r>
          </a:p>
          <a:p>
            <a:endParaRPr lang="en-US" dirty="0"/>
          </a:p>
          <a:p>
            <a:endParaRPr lang="en-US" dirty="0" smtClean="0"/>
          </a:p>
          <a:p>
            <a:endParaRPr lang="en-US" dirty="0"/>
          </a:p>
          <a:p>
            <a:endParaRPr lang="en-US" dirty="0"/>
          </a:p>
        </p:txBody>
      </p:sp>
      <p:sp>
        <p:nvSpPr>
          <p:cNvPr id="4" name="Content Placeholder 3"/>
          <p:cNvSpPr>
            <a:spLocks noGrp="1"/>
          </p:cNvSpPr>
          <p:nvPr>
            <p:ph idx="4294967295"/>
          </p:nvPr>
        </p:nvSpPr>
        <p:spPr>
          <a:xfrm>
            <a:off x="1676400" y="1163638"/>
            <a:ext cx="10515600" cy="4352925"/>
          </a:xfrm>
        </p:spPr>
        <p:txBody>
          <a:bodyPr>
            <a:normAutofit/>
          </a:bodyPr>
          <a:lstStyle/>
          <a:p>
            <a:pPr marL="0" indent="0">
              <a:buNone/>
            </a:pPr>
            <a:r>
              <a:rPr lang="en-US" sz="4400" dirty="0"/>
              <a:t>	</a:t>
            </a:r>
            <a:endParaRPr lang="en-US" sz="4400" dirty="0" smtClean="0"/>
          </a:p>
          <a:p>
            <a:pPr marL="0" indent="0">
              <a:buNone/>
            </a:pPr>
            <a:r>
              <a:rPr lang="en-US" sz="4400" dirty="0" smtClean="0"/>
              <a:t>               </a:t>
            </a:r>
            <a:endParaRPr lang="en-US" dirty="0"/>
          </a:p>
        </p:txBody>
      </p:sp>
      <p:sp>
        <p:nvSpPr>
          <p:cNvPr id="3" name="Title 2"/>
          <p:cNvSpPr>
            <a:spLocks noGrp="1"/>
          </p:cNvSpPr>
          <p:nvPr>
            <p:ph type="title" idx="4294967295"/>
          </p:nvPr>
        </p:nvSpPr>
        <p:spPr>
          <a:xfrm>
            <a:off x="190542" y="161627"/>
            <a:ext cx="2876550" cy="3018591"/>
          </a:xfrm>
          <a:solidFill>
            <a:schemeClr val="accent6">
              <a:lumMod val="20000"/>
              <a:lumOff val="80000"/>
            </a:schemeClr>
          </a:solidFill>
        </p:spPr>
        <p:txBody>
          <a:bodyPr>
            <a:normAutofit/>
          </a:bodyPr>
          <a:lstStyle/>
          <a:p>
            <a:r>
              <a:rPr lang="en-US" sz="6000" dirty="0" smtClean="0"/>
              <a:t>Cover</a:t>
            </a:r>
            <a:br>
              <a:rPr lang="en-US" sz="6000" dirty="0" smtClean="0"/>
            </a:br>
            <a:r>
              <a:rPr lang="en-US" sz="6000" dirty="0" smtClean="0"/>
              <a:t>type</a:t>
            </a:r>
            <a:br>
              <a:rPr lang="en-US" sz="6000" dirty="0" smtClean="0"/>
            </a:br>
            <a:r>
              <a:rPr lang="en-US" sz="6000" dirty="0" smtClean="0"/>
              <a:t>mapping</a:t>
            </a:r>
            <a:endParaRPr lang="en-US" sz="6000" dirty="0"/>
          </a:p>
        </p:txBody>
      </p:sp>
      <p:sp>
        <p:nvSpPr>
          <p:cNvPr id="5" name="Content Placeholder 3"/>
          <p:cNvSpPr txBox="1">
            <a:spLocks/>
          </p:cNvSpPr>
          <p:nvPr/>
        </p:nvSpPr>
        <p:spPr>
          <a:xfrm>
            <a:off x="1460810" y="1315728"/>
            <a:ext cx="10515600" cy="4352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400" i="1" dirty="0" smtClean="0"/>
          </a:p>
          <a:p>
            <a:pPr marL="0" indent="0">
              <a:buFont typeface="Arial" panose="020B0604020202020204" pitchFamily="34" charset="0"/>
              <a:buNone/>
            </a:pPr>
            <a:endParaRPr lang="en-US" sz="4400" dirty="0" smtClean="0"/>
          </a:p>
          <a:p>
            <a:pPr marL="0" indent="0">
              <a:buFont typeface="Arial" panose="020B0604020202020204" pitchFamily="34" charset="0"/>
              <a:buNone/>
            </a:pPr>
            <a:r>
              <a:rPr lang="en-US" sz="4400" dirty="0" smtClean="0"/>
              <a:t> 		</a:t>
            </a:r>
          </a:p>
          <a:p>
            <a:pPr marL="0" indent="0">
              <a:buFont typeface="Arial" panose="020B0604020202020204" pitchFamily="34" charset="0"/>
              <a:buNone/>
            </a:pPr>
            <a:r>
              <a:rPr lang="en-US" sz="4400" dirty="0" smtClean="0"/>
              <a:t>                </a:t>
            </a:r>
            <a:endParaRPr lang="en-US" dirty="0"/>
          </a:p>
        </p:txBody>
      </p:sp>
      <p:sp>
        <p:nvSpPr>
          <p:cNvPr id="10" name="TextBox 9"/>
          <p:cNvSpPr txBox="1"/>
          <p:nvPr/>
        </p:nvSpPr>
        <p:spPr>
          <a:xfrm>
            <a:off x="9603152" y="424974"/>
            <a:ext cx="1903904" cy="923330"/>
          </a:xfrm>
          <a:prstGeom prst="rect">
            <a:avLst/>
          </a:prstGeom>
          <a:noFill/>
        </p:spPr>
        <p:txBody>
          <a:bodyPr wrap="square" rtlCol="0">
            <a:spAutoFit/>
          </a:bodyPr>
          <a:lstStyle/>
          <a:p>
            <a:r>
              <a:rPr lang="en-US" dirty="0" smtClean="0"/>
              <a:t>Wind River Watershed in</a:t>
            </a:r>
          </a:p>
          <a:p>
            <a:r>
              <a:rPr lang="en-US" dirty="0" smtClean="0"/>
              <a:t>Gifford Pinchot NF</a:t>
            </a:r>
            <a:endParaRPr lang="en-US" dirty="0"/>
          </a:p>
        </p:txBody>
      </p:sp>
      <p:pic>
        <p:nvPicPr>
          <p:cNvPr id="15" name="Picture 14"/>
          <p:cNvPicPr>
            <a:picLocks noChangeAspect="1"/>
          </p:cNvPicPr>
          <p:nvPr/>
        </p:nvPicPr>
        <p:blipFill>
          <a:blip r:embed="rId4"/>
          <a:stretch>
            <a:fillRect/>
          </a:stretch>
        </p:blipFill>
        <p:spPr>
          <a:xfrm>
            <a:off x="3348990" y="5259835"/>
            <a:ext cx="2942564" cy="1482466"/>
          </a:xfrm>
          <a:prstGeom prst="rect">
            <a:avLst/>
          </a:prstGeom>
        </p:spPr>
      </p:pic>
      <p:sp>
        <p:nvSpPr>
          <p:cNvPr id="6" name="Rectangle 5"/>
          <p:cNvSpPr/>
          <p:nvPr/>
        </p:nvSpPr>
        <p:spPr>
          <a:xfrm>
            <a:off x="10098214" y="6453422"/>
            <a:ext cx="1752466" cy="369332"/>
          </a:xfrm>
          <a:prstGeom prst="rect">
            <a:avLst/>
          </a:prstGeom>
        </p:spPr>
        <p:txBody>
          <a:bodyPr wrap="none">
            <a:spAutoFit/>
          </a:bodyPr>
          <a:lstStyle/>
          <a:p>
            <a:pPr algn="r"/>
            <a:r>
              <a:rPr lang="en-US" dirty="0"/>
              <a:t>Credit: Ray Davis</a:t>
            </a:r>
          </a:p>
        </p:txBody>
      </p:sp>
      <p:pic>
        <p:nvPicPr>
          <p:cNvPr id="16" name="Picture 15"/>
          <p:cNvPicPr>
            <a:picLocks noChangeAspect="1"/>
          </p:cNvPicPr>
          <p:nvPr/>
        </p:nvPicPr>
        <p:blipFill rotWithShape="1">
          <a:blip r:embed="rId5"/>
          <a:srcRect l="6632" t="3561" r="22994" b="21223"/>
          <a:stretch/>
        </p:blipFill>
        <p:spPr>
          <a:xfrm rot="264933">
            <a:off x="605644" y="3326291"/>
            <a:ext cx="3901206" cy="2764559"/>
          </a:xfrm>
          <a:prstGeom prst="rect">
            <a:avLst/>
          </a:prstGeom>
        </p:spPr>
      </p:pic>
      <p:pic>
        <p:nvPicPr>
          <p:cNvPr id="18" name="Picture 17"/>
          <p:cNvPicPr>
            <a:picLocks noChangeAspect="1"/>
          </p:cNvPicPr>
          <p:nvPr/>
        </p:nvPicPr>
        <p:blipFill>
          <a:blip r:embed="rId6"/>
          <a:stretch>
            <a:fillRect/>
          </a:stretch>
        </p:blipFill>
        <p:spPr>
          <a:xfrm>
            <a:off x="-5701963" y="-88900"/>
            <a:ext cx="5162668" cy="6858000"/>
          </a:xfrm>
          <a:prstGeom prst="rect">
            <a:avLst/>
          </a:prstGeom>
        </p:spPr>
      </p:pic>
    </p:spTree>
    <p:extLst>
      <p:ext uri="{BB962C8B-B14F-4D97-AF65-F5344CB8AC3E}">
        <p14:creationId xmlns:p14="http://schemas.microsoft.com/office/powerpoint/2010/main" val="4074515362"/>
      </p:ext>
    </p:extLst>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1676400" y="1163638"/>
            <a:ext cx="10515600" cy="4352925"/>
          </a:xfrm>
        </p:spPr>
        <p:txBody>
          <a:bodyPr>
            <a:normAutofit/>
          </a:bodyPr>
          <a:lstStyle/>
          <a:p>
            <a:pPr marL="0" indent="0">
              <a:buNone/>
            </a:pPr>
            <a:r>
              <a:rPr lang="en-US" sz="4400" dirty="0"/>
              <a:t>	</a:t>
            </a:r>
            <a:endParaRPr lang="en-US" sz="4400" dirty="0" smtClean="0"/>
          </a:p>
          <a:p>
            <a:pPr marL="0" indent="0">
              <a:buNone/>
            </a:pPr>
            <a:r>
              <a:rPr lang="en-US" sz="4400" dirty="0" smtClean="0"/>
              <a:t>               </a:t>
            </a:r>
            <a:endParaRPr lang="en-US" dirty="0"/>
          </a:p>
        </p:txBody>
      </p:sp>
      <p:sp>
        <p:nvSpPr>
          <p:cNvPr id="3" name="Title 2"/>
          <p:cNvSpPr>
            <a:spLocks noGrp="1"/>
          </p:cNvSpPr>
          <p:nvPr>
            <p:ph type="title" idx="4294967295"/>
          </p:nvPr>
        </p:nvSpPr>
        <p:spPr>
          <a:xfrm>
            <a:off x="190542" y="161627"/>
            <a:ext cx="2876550" cy="3018591"/>
          </a:xfrm>
          <a:solidFill>
            <a:schemeClr val="accent6">
              <a:lumMod val="20000"/>
              <a:lumOff val="80000"/>
            </a:schemeClr>
          </a:solidFill>
        </p:spPr>
        <p:txBody>
          <a:bodyPr>
            <a:normAutofit/>
          </a:bodyPr>
          <a:lstStyle/>
          <a:p>
            <a:r>
              <a:rPr lang="en-US" sz="6000" dirty="0" smtClean="0"/>
              <a:t>Cover</a:t>
            </a:r>
            <a:br>
              <a:rPr lang="en-US" sz="6000" dirty="0" smtClean="0"/>
            </a:br>
            <a:r>
              <a:rPr lang="en-US" sz="6000" dirty="0" smtClean="0"/>
              <a:t>type</a:t>
            </a:r>
            <a:br>
              <a:rPr lang="en-US" sz="6000" dirty="0" smtClean="0"/>
            </a:br>
            <a:r>
              <a:rPr lang="en-US" sz="6000" dirty="0" smtClean="0"/>
              <a:t>mapping</a:t>
            </a:r>
            <a:endParaRPr lang="en-US" sz="6000" dirty="0"/>
          </a:p>
        </p:txBody>
      </p:sp>
      <p:sp>
        <p:nvSpPr>
          <p:cNvPr id="5" name="Content Placeholder 3"/>
          <p:cNvSpPr txBox="1">
            <a:spLocks/>
          </p:cNvSpPr>
          <p:nvPr/>
        </p:nvSpPr>
        <p:spPr>
          <a:xfrm>
            <a:off x="1460810" y="1315728"/>
            <a:ext cx="10515600" cy="4352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400" i="1" dirty="0" smtClean="0"/>
          </a:p>
          <a:p>
            <a:pPr marL="0" indent="0">
              <a:buFont typeface="Arial" panose="020B0604020202020204" pitchFamily="34" charset="0"/>
              <a:buNone/>
            </a:pPr>
            <a:endParaRPr lang="en-US" sz="4400" dirty="0" smtClean="0"/>
          </a:p>
          <a:p>
            <a:pPr marL="0" indent="0">
              <a:buFont typeface="Arial" panose="020B0604020202020204" pitchFamily="34" charset="0"/>
              <a:buNone/>
            </a:pPr>
            <a:r>
              <a:rPr lang="en-US" sz="4400" dirty="0" smtClean="0"/>
              <a:t> 		</a:t>
            </a:r>
          </a:p>
          <a:p>
            <a:pPr marL="0" indent="0">
              <a:buFont typeface="Arial" panose="020B0604020202020204" pitchFamily="34" charset="0"/>
              <a:buNone/>
            </a:pPr>
            <a:r>
              <a:rPr lang="en-US" sz="4400" dirty="0" smtClean="0"/>
              <a:t>                </a:t>
            </a:r>
            <a:endParaRPr lang="en-US" dirty="0"/>
          </a:p>
        </p:txBody>
      </p:sp>
      <p:sp>
        <p:nvSpPr>
          <p:cNvPr id="10" name="TextBox 9"/>
          <p:cNvSpPr txBox="1"/>
          <p:nvPr/>
        </p:nvSpPr>
        <p:spPr>
          <a:xfrm>
            <a:off x="12702845" y="996885"/>
            <a:ext cx="1371295" cy="1477328"/>
          </a:xfrm>
          <a:prstGeom prst="rect">
            <a:avLst/>
          </a:prstGeom>
          <a:noFill/>
        </p:spPr>
        <p:txBody>
          <a:bodyPr wrap="square" rtlCol="0">
            <a:spAutoFit/>
          </a:bodyPr>
          <a:lstStyle/>
          <a:p>
            <a:r>
              <a:rPr lang="en-US" dirty="0" smtClean="0"/>
              <a:t>Wind River Watershed in</a:t>
            </a:r>
          </a:p>
          <a:p>
            <a:r>
              <a:rPr lang="en-US" dirty="0" smtClean="0"/>
              <a:t>Gifford Pinchot NF</a:t>
            </a:r>
            <a:endParaRPr lang="en-US" dirty="0"/>
          </a:p>
        </p:txBody>
      </p:sp>
      <p:pic>
        <p:nvPicPr>
          <p:cNvPr id="17" name="Picture 2" descr="http://online.sfsu.edu/bholzman/courses/Fall02%20projects/Bioegog%20of%20Marbled%20Murrelet_files/murrelet.jpg"/>
          <p:cNvPicPr>
            <a:picLocks noChangeAspect="1" noChangeArrowheads="1"/>
          </p:cNvPicPr>
          <p:nvPr/>
        </p:nvPicPr>
        <p:blipFill rotWithShape="1">
          <a:blip r:embed="rId3">
            <a:extLst>
              <a:ext uri="{28A0092B-C50C-407E-A947-70E740481C1C}">
                <a14:useLocalDpi xmlns:a14="http://schemas.microsoft.com/office/drawing/2010/main" val="0"/>
              </a:ext>
            </a:extLst>
          </a:blip>
          <a:srcRect t="10687"/>
          <a:stretch/>
        </p:blipFill>
        <p:spPr bwMode="auto">
          <a:xfrm>
            <a:off x="2427924" y="3616725"/>
            <a:ext cx="6659306" cy="41038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4"/>
          <a:srcRect l="4731"/>
          <a:stretch/>
        </p:blipFill>
        <p:spPr>
          <a:xfrm>
            <a:off x="5988205" y="346714"/>
            <a:ext cx="6437971" cy="8976732"/>
          </a:xfrm>
          <a:prstGeom prst="rect">
            <a:avLst/>
          </a:prstGeom>
        </p:spPr>
      </p:pic>
      <p:sp>
        <p:nvSpPr>
          <p:cNvPr id="20" name="Rectangle 19"/>
          <p:cNvSpPr/>
          <p:nvPr/>
        </p:nvSpPr>
        <p:spPr>
          <a:xfrm>
            <a:off x="6096000" y="6603116"/>
            <a:ext cx="2876685" cy="369332"/>
          </a:xfrm>
          <a:prstGeom prst="rect">
            <a:avLst/>
          </a:prstGeom>
        </p:spPr>
        <p:txBody>
          <a:bodyPr wrap="none">
            <a:spAutoFit/>
          </a:bodyPr>
          <a:lstStyle/>
          <a:p>
            <a:pPr algn="r"/>
            <a:r>
              <a:rPr lang="en-US" dirty="0"/>
              <a:t>Credit: </a:t>
            </a:r>
            <a:r>
              <a:rPr lang="en-US" dirty="0" smtClean="0"/>
              <a:t>Raphael et al. (2016)</a:t>
            </a:r>
            <a:endParaRPr lang="en-US" dirty="0"/>
          </a:p>
        </p:txBody>
      </p:sp>
    </p:spTree>
    <p:extLst>
      <p:ext uri="{BB962C8B-B14F-4D97-AF65-F5344CB8AC3E}">
        <p14:creationId xmlns:p14="http://schemas.microsoft.com/office/powerpoint/2010/main" val="2462674614"/>
      </p:ext>
    </p:extLst>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8800" y="468501"/>
            <a:ext cx="4993640" cy="2862322"/>
          </a:xfrm>
          <a:prstGeom prst="rect">
            <a:avLst/>
          </a:prstGeom>
        </p:spPr>
        <p:txBody>
          <a:bodyPr wrap="square">
            <a:spAutoFit/>
          </a:bodyPr>
          <a:lstStyle/>
          <a:p>
            <a:r>
              <a:rPr lang="en-US" sz="4400" dirty="0" smtClean="0">
                <a:solidFill>
                  <a:schemeClr val="tx2"/>
                </a:solidFill>
                <a:latin typeface="Times New Roman" panose="02020603050405020304" pitchFamily="18" charset="0"/>
              </a:rPr>
              <a:t>Consideration 3:</a:t>
            </a:r>
          </a:p>
          <a:p>
            <a:endParaRPr lang="en-US" sz="1400" dirty="0">
              <a:solidFill>
                <a:srgbClr val="000000"/>
              </a:solidFill>
              <a:latin typeface="Times New Roman" panose="02020603050405020304" pitchFamily="18" charset="0"/>
            </a:endParaRPr>
          </a:p>
          <a:p>
            <a:r>
              <a:rPr lang="en-US" sz="4400" dirty="0" smtClean="0">
                <a:solidFill>
                  <a:srgbClr val="000000"/>
                </a:solidFill>
                <a:latin typeface="Times New Roman" panose="02020603050405020304" pitchFamily="18" charset="0"/>
              </a:rPr>
              <a:t>Fragmentation and edge </a:t>
            </a:r>
            <a:r>
              <a:rPr lang="en-US" sz="4400" dirty="0">
                <a:solidFill>
                  <a:srgbClr val="000000"/>
                </a:solidFill>
                <a:latin typeface="Times New Roman" panose="02020603050405020304" pitchFamily="18" charset="0"/>
              </a:rPr>
              <a:t>e</a:t>
            </a:r>
            <a:r>
              <a:rPr lang="en-US" sz="4400" dirty="0" smtClean="0">
                <a:solidFill>
                  <a:srgbClr val="000000"/>
                </a:solidFill>
                <a:latin typeface="Times New Roman" panose="02020603050405020304" pitchFamily="18" charset="0"/>
              </a:rPr>
              <a:t>ffects</a:t>
            </a:r>
          </a:p>
          <a:p>
            <a:endParaRPr lang="en-US" sz="3200" dirty="0" smtClean="0">
              <a:solidFill>
                <a:srgbClr val="000000"/>
              </a:solidFill>
              <a:latin typeface="Times New Roman" panose="02020603050405020304" pitchFamily="18" charset="0"/>
            </a:endParaRPr>
          </a:p>
        </p:txBody>
      </p:sp>
      <p:grpSp>
        <p:nvGrpSpPr>
          <p:cNvPr id="6" name="Group 5"/>
          <p:cNvGrpSpPr/>
          <p:nvPr/>
        </p:nvGrpSpPr>
        <p:grpSpPr>
          <a:xfrm>
            <a:off x="5319695" y="95342"/>
            <a:ext cx="6906322" cy="6885321"/>
            <a:chOff x="5263376" y="231945"/>
            <a:chExt cx="7813287" cy="7042297"/>
          </a:xfrm>
        </p:grpSpPr>
        <p:pic>
          <p:nvPicPr>
            <p:cNvPr id="7" name="Picture 2" descr="https://cdn.britannica.com/69/167169-050-1380373E/forest-patch-landscape-mosaic.jpg"/>
            <p:cNvPicPr>
              <a:picLocks noChangeAspect="1" noChangeArrowheads="1"/>
            </p:cNvPicPr>
            <p:nvPr/>
          </p:nvPicPr>
          <p:blipFill rotWithShape="1">
            <a:blip r:embed="rId3">
              <a:extLst>
                <a:ext uri="{28A0092B-C50C-407E-A947-70E740481C1C}">
                  <a14:useLocalDpi xmlns:a14="http://schemas.microsoft.com/office/drawing/2010/main" val="0"/>
                </a:ext>
              </a:extLst>
            </a:blip>
            <a:srcRect l="4431" t="-1" r="-1057" b="-2460"/>
            <a:stretch/>
          </p:blipFill>
          <p:spPr bwMode="auto">
            <a:xfrm>
              <a:off x="5263376" y="231945"/>
              <a:ext cx="7813287" cy="704229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274526" y="260008"/>
              <a:ext cx="2743201" cy="8809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2819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l="15265" t="-214" r="30645" b="-3936"/>
          <a:stretch/>
        </p:blipFill>
        <p:spPr>
          <a:xfrm>
            <a:off x="7259444" y="3088122"/>
            <a:ext cx="4750419" cy="3769878"/>
          </a:xfrm>
          <a:prstGeom prst="rect">
            <a:avLst/>
          </a:prstGeom>
        </p:spPr>
      </p:pic>
      <p:pic>
        <p:nvPicPr>
          <p:cNvPr id="12" name="Picture 2" descr="checkerboard-land-5"/>
          <p:cNvPicPr>
            <a:picLocks noChangeAspect="1" noChangeArrowheads="1"/>
          </p:cNvPicPr>
          <p:nvPr/>
        </p:nvPicPr>
        <p:blipFill rotWithShape="1">
          <a:blip r:embed="rId4">
            <a:extLst>
              <a:ext uri="{28A0092B-C50C-407E-A947-70E740481C1C}">
                <a14:useLocalDpi xmlns:a14="http://schemas.microsoft.com/office/drawing/2010/main" val="0"/>
              </a:ext>
            </a:extLst>
          </a:blip>
          <a:srcRect r="6359" b="4211"/>
          <a:stretch/>
        </p:blipFill>
        <p:spPr bwMode="auto">
          <a:xfrm>
            <a:off x="1775081" y="3088122"/>
            <a:ext cx="5484363" cy="35786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58800" y="468501"/>
            <a:ext cx="4993640" cy="984885"/>
          </a:xfrm>
          <a:prstGeom prst="rect">
            <a:avLst/>
          </a:prstGeom>
        </p:spPr>
        <p:txBody>
          <a:bodyPr wrap="square">
            <a:spAutoFit/>
          </a:bodyPr>
          <a:lstStyle/>
          <a:p>
            <a:endParaRPr lang="en-US" sz="1400" dirty="0">
              <a:solidFill>
                <a:srgbClr val="000000"/>
              </a:solidFill>
              <a:latin typeface="Times New Roman" panose="02020603050405020304" pitchFamily="18" charset="0"/>
            </a:endParaRPr>
          </a:p>
          <a:p>
            <a:r>
              <a:rPr lang="en-US" sz="4400" dirty="0" smtClean="0">
                <a:solidFill>
                  <a:srgbClr val="000000"/>
                </a:solidFill>
                <a:latin typeface="Times New Roman" panose="02020603050405020304" pitchFamily="18" charset="0"/>
              </a:rPr>
              <a:t>Fragmentation</a:t>
            </a:r>
            <a:endParaRPr lang="en-US" sz="3200" dirty="0" smtClean="0">
              <a:solidFill>
                <a:srgbClr val="000000"/>
              </a:solidFill>
              <a:latin typeface="Times New Roman" panose="02020603050405020304" pitchFamily="18" charset="0"/>
            </a:endParaRPr>
          </a:p>
        </p:txBody>
      </p:sp>
      <p:pic>
        <p:nvPicPr>
          <p:cNvPr id="8" name="Picture 7"/>
          <p:cNvPicPr>
            <a:picLocks noChangeAspect="1"/>
          </p:cNvPicPr>
          <p:nvPr/>
        </p:nvPicPr>
        <p:blipFill>
          <a:blip r:embed="rId5"/>
          <a:stretch>
            <a:fillRect/>
          </a:stretch>
        </p:blipFill>
        <p:spPr>
          <a:xfrm>
            <a:off x="5201579" y="468501"/>
            <a:ext cx="6670834" cy="2566870"/>
          </a:xfrm>
          <a:prstGeom prst="rect">
            <a:avLst/>
          </a:prstGeom>
        </p:spPr>
      </p:pic>
    </p:spTree>
    <p:extLst>
      <p:ext uri="{BB962C8B-B14F-4D97-AF65-F5344CB8AC3E}">
        <p14:creationId xmlns:p14="http://schemas.microsoft.com/office/powerpoint/2010/main" val="2675040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376639" y="1494165"/>
            <a:ext cx="5153724" cy="2665240"/>
          </a:xfrm>
          <a:prstGeom prst="rect">
            <a:avLst/>
          </a:prstGeom>
          <a:solidFill>
            <a:schemeClr val="bg2"/>
          </a:solidFill>
          <a:ln w="38100">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Rectangle 4"/>
          <p:cNvSpPr/>
          <p:nvPr/>
        </p:nvSpPr>
        <p:spPr>
          <a:xfrm>
            <a:off x="1193180" y="1494165"/>
            <a:ext cx="4960824" cy="2665240"/>
          </a:xfrm>
          <a:prstGeom prst="rect">
            <a:avLst/>
          </a:prstGeom>
          <a:solidFill>
            <a:schemeClr val="bg2"/>
          </a:solidFill>
          <a:ln w="38100">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Rectangle 3"/>
          <p:cNvSpPr/>
          <p:nvPr/>
        </p:nvSpPr>
        <p:spPr>
          <a:xfrm>
            <a:off x="773952" y="299138"/>
            <a:ext cx="11238753" cy="861774"/>
          </a:xfrm>
          <a:prstGeom prst="rect">
            <a:avLst/>
          </a:prstGeom>
        </p:spPr>
        <p:txBody>
          <a:bodyPr wrap="square">
            <a:spAutoFit/>
          </a:bodyPr>
          <a:lstStyle/>
          <a:p>
            <a:pPr>
              <a:lnSpc>
                <a:spcPts val="6000"/>
              </a:lnSpc>
            </a:pPr>
            <a:r>
              <a:rPr lang="en-US" sz="5400" b="1" dirty="0" smtClean="0">
                <a:solidFill>
                  <a:schemeClr val="tx2"/>
                </a:solidFill>
                <a:latin typeface="Domine" panose="02040503040403060204" pitchFamily="18" charset="0"/>
                <a:ea typeface="Nunito Bold" charset="0"/>
                <a:cs typeface="Abhaya Libre ExtraBold" panose="02000603000000000000" pitchFamily="2" charset="77"/>
              </a:rPr>
              <a:t>Wildlife Impacts of Fragmentation</a:t>
            </a:r>
            <a:endParaRPr lang="en-US" sz="5400" b="1" dirty="0">
              <a:solidFill>
                <a:schemeClr val="tx2"/>
              </a:solidFill>
              <a:latin typeface="Domine" panose="02040503040403060204" pitchFamily="18" charset="0"/>
              <a:ea typeface="Nunito Bold" charset="0"/>
              <a:cs typeface="Abhaya Libre ExtraBold" panose="02000603000000000000" pitchFamily="2" charset="77"/>
            </a:endParaRPr>
          </a:p>
        </p:txBody>
      </p:sp>
      <p:sp>
        <p:nvSpPr>
          <p:cNvPr id="2" name="Rectangle 1"/>
          <p:cNvSpPr/>
          <p:nvPr/>
        </p:nvSpPr>
        <p:spPr>
          <a:xfrm>
            <a:off x="1039117" y="1659285"/>
            <a:ext cx="10452410" cy="3539430"/>
          </a:xfrm>
          <a:prstGeom prst="rect">
            <a:avLst/>
          </a:prstGeom>
        </p:spPr>
        <p:txBody>
          <a:bodyPr wrap="square" numCol="2">
            <a:spAutoFit/>
          </a:bodyPr>
          <a:lstStyle/>
          <a:p>
            <a:pPr marL="568325" indent="-285750"/>
            <a:r>
              <a:rPr lang="en-US" sz="2800" dirty="0" smtClean="0"/>
              <a:t>Increase  </a:t>
            </a:r>
          </a:p>
          <a:p>
            <a:pPr marL="568325" lvl="1" indent="-285750">
              <a:buFont typeface="Arial" panose="020B0604020202020204" pitchFamily="34" charset="0"/>
              <a:buChar char="•"/>
            </a:pPr>
            <a:r>
              <a:rPr lang="en-US" sz="2800" dirty="0" smtClean="0"/>
              <a:t>Generalist species</a:t>
            </a:r>
          </a:p>
          <a:p>
            <a:pPr marL="568325" lvl="1" indent="-285750">
              <a:buFont typeface="Arial" panose="020B0604020202020204" pitchFamily="34" charset="0"/>
              <a:buChar char="•"/>
            </a:pPr>
            <a:r>
              <a:rPr lang="en-US" sz="2800" dirty="0" smtClean="0"/>
              <a:t>Amount of edge habitat</a:t>
            </a:r>
          </a:p>
          <a:p>
            <a:pPr marL="568325" lvl="1" indent="-285750">
              <a:buFont typeface="Arial" panose="020B0604020202020204" pitchFamily="34" charset="0"/>
              <a:buChar char="•"/>
            </a:pPr>
            <a:r>
              <a:rPr lang="en-US" sz="2800" dirty="0" smtClean="0"/>
              <a:t>Exotics </a:t>
            </a:r>
          </a:p>
          <a:p>
            <a:pPr marL="568325" lvl="1" indent="-285750">
              <a:buFont typeface="Arial" panose="020B0604020202020204" pitchFamily="34" charset="0"/>
              <a:buChar char="•"/>
            </a:pPr>
            <a:r>
              <a:rPr lang="en-US" sz="2800" dirty="0" smtClean="0"/>
              <a:t>Novel predators</a:t>
            </a:r>
          </a:p>
          <a:p>
            <a:pPr marL="568325" indent="-285750"/>
            <a:endParaRPr lang="en-US" sz="2800" dirty="0" smtClean="0"/>
          </a:p>
          <a:p>
            <a:pPr marL="568325" indent="-285750"/>
            <a:r>
              <a:rPr lang="en-US" sz="2800" dirty="0" smtClean="0"/>
              <a:t> </a:t>
            </a:r>
          </a:p>
          <a:p>
            <a:pPr marL="568325" indent="-285750"/>
            <a:endParaRPr lang="en-US" sz="2800" dirty="0"/>
          </a:p>
          <a:p>
            <a:pPr marL="568325" indent="-285750"/>
            <a:r>
              <a:rPr lang="en-US" sz="2800" dirty="0" smtClean="0"/>
              <a:t>Decrease</a:t>
            </a:r>
          </a:p>
          <a:p>
            <a:pPr marL="623888" indent="-333375">
              <a:buFont typeface="Arial" panose="020B0604020202020204" pitchFamily="34" charset="0"/>
              <a:buChar char="•"/>
            </a:pPr>
            <a:r>
              <a:rPr lang="en-US" sz="2800" dirty="0" smtClean="0"/>
              <a:t>Amount of interior habitat </a:t>
            </a:r>
          </a:p>
          <a:p>
            <a:pPr marL="623888" lvl="2" indent="-333375">
              <a:buFont typeface="Arial" panose="020B0604020202020204" pitchFamily="34" charset="0"/>
              <a:buChar char="•"/>
            </a:pPr>
            <a:r>
              <a:rPr lang="en-US" sz="2800" dirty="0" smtClean="0"/>
              <a:t>Dispersal of interior specialists</a:t>
            </a:r>
          </a:p>
          <a:p>
            <a:pPr marL="623888" lvl="2" indent="-333375">
              <a:buFont typeface="Arial" panose="020B0604020202020204" pitchFamily="34" charset="0"/>
              <a:buChar char="•"/>
            </a:pPr>
            <a:r>
              <a:rPr lang="en-US" sz="2800" dirty="0" smtClean="0"/>
              <a:t>Richness of interior species  </a:t>
            </a:r>
            <a:endParaRPr lang="en-US" sz="2800" dirty="0"/>
          </a:p>
        </p:txBody>
      </p:sp>
    </p:spTree>
    <p:extLst>
      <p:ext uri="{BB962C8B-B14F-4D97-AF65-F5344CB8AC3E}">
        <p14:creationId xmlns:p14="http://schemas.microsoft.com/office/powerpoint/2010/main" val="3244859991"/>
      </p:ext>
    </p:extLst>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duotone>
              <a:schemeClr val="accent5">
                <a:shade val="45000"/>
                <a:satMod val="135000"/>
              </a:schemeClr>
              <a:prstClr val="white"/>
            </a:duotone>
          </a:blip>
          <a:srcRect l="6553" r="47110"/>
          <a:stretch/>
        </p:blipFill>
        <p:spPr>
          <a:xfrm>
            <a:off x="-361575" y="1720322"/>
            <a:ext cx="3992136" cy="5341850"/>
          </a:xfrm>
          <a:prstGeom prst="rect">
            <a:avLst/>
          </a:prstGeom>
        </p:spPr>
      </p:pic>
      <p:pic>
        <p:nvPicPr>
          <p:cNvPr id="2" name="Picture 1"/>
          <p:cNvPicPr>
            <a:picLocks noChangeAspect="1"/>
          </p:cNvPicPr>
          <p:nvPr/>
        </p:nvPicPr>
        <p:blipFill rotWithShape="1">
          <a:blip r:embed="rId3">
            <a:duotone>
              <a:schemeClr val="accent5">
                <a:shade val="45000"/>
                <a:satMod val="135000"/>
              </a:schemeClr>
              <a:prstClr val="white"/>
            </a:duotone>
          </a:blip>
          <a:srcRect l="7220" t="209" r="26893" b="-209"/>
          <a:stretch/>
        </p:blipFill>
        <p:spPr>
          <a:xfrm>
            <a:off x="2062595" y="1716838"/>
            <a:ext cx="5676351" cy="5341850"/>
          </a:xfrm>
          <a:prstGeom prst="rect">
            <a:avLst/>
          </a:prstGeom>
        </p:spPr>
      </p:pic>
      <p:sp>
        <p:nvSpPr>
          <p:cNvPr id="8" name="Title 1"/>
          <p:cNvSpPr txBox="1">
            <a:spLocks/>
          </p:cNvSpPr>
          <p:nvPr/>
        </p:nvSpPr>
        <p:spPr>
          <a:xfrm>
            <a:off x="583559" y="33909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smtClean="0"/>
              <a:t>Edge Effects</a:t>
            </a:r>
            <a:endParaRPr lang="en-US" sz="6600" dirty="0"/>
          </a:p>
        </p:txBody>
      </p:sp>
      <p:sp>
        <p:nvSpPr>
          <p:cNvPr id="9" name="Content Placeholder 2"/>
          <p:cNvSpPr txBox="1">
            <a:spLocks/>
          </p:cNvSpPr>
          <p:nvPr/>
        </p:nvSpPr>
        <p:spPr>
          <a:xfrm>
            <a:off x="-1183341" y="2506662"/>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dirty="0" smtClean="0">
              <a:solidFill>
                <a:schemeClr val="accent1"/>
              </a:solidFill>
            </a:endParaRPr>
          </a:p>
          <a:p>
            <a:pPr marL="457200" lvl="1" indent="0">
              <a:buFont typeface="Arial" panose="020B0604020202020204" pitchFamily="34" charset="0"/>
              <a:buNone/>
            </a:pPr>
            <a:endParaRPr lang="en-US" dirty="0" smtClean="0">
              <a:solidFill>
                <a:schemeClr val="accent1"/>
              </a:solidFill>
            </a:endParaRPr>
          </a:p>
        </p:txBody>
      </p:sp>
      <p:pic>
        <p:nvPicPr>
          <p:cNvPr id="3" name="Picture 2"/>
          <p:cNvPicPr>
            <a:picLocks noChangeAspect="1"/>
          </p:cNvPicPr>
          <p:nvPr/>
        </p:nvPicPr>
        <p:blipFill rotWithShape="1">
          <a:blip r:embed="rId4">
            <a:duotone>
              <a:schemeClr val="accent6">
                <a:shade val="45000"/>
                <a:satMod val="135000"/>
              </a:schemeClr>
              <a:prstClr val="white"/>
            </a:duotone>
          </a:blip>
          <a:srcRect l="50708" r="3187"/>
          <a:stretch/>
        </p:blipFill>
        <p:spPr>
          <a:xfrm>
            <a:off x="7694822" y="3603320"/>
            <a:ext cx="5200569" cy="3609075"/>
          </a:xfrm>
          <a:prstGeom prst="rect">
            <a:avLst/>
          </a:prstGeom>
        </p:spPr>
      </p:pic>
      <p:sp>
        <p:nvSpPr>
          <p:cNvPr id="13" name="Rectangle 12"/>
          <p:cNvSpPr/>
          <p:nvPr/>
        </p:nvSpPr>
        <p:spPr>
          <a:xfrm>
            <a:off x="9110122" y="1629303"/>
            <a:ext cx="2505558" cy="369332"/>
          </a:xfrm>
          <a:prstGeom prst="rect">
            <a:avLst/>
          </a:prstGeom>
          <a:solidFill>
            <a:srgbClr val="94B77C"/>
          </a:solidFill>
        </p:spPr>
        <p:txBody>
          <a:bodyPr wrap="none">
            <a:spAutoFit/>
          </a:bodyPr>
          <a:lstStyle/>
          <a:p>
            <a:r>
              <a:rPr lang="en-US" dirty="0" smtClean="0">
                <a:solidFill>
                  <a:schemeClr val="bg1"/>
                </a:solidFill>
              </a:rPr>
              <a:t>REGENERATING MATURE</a:t>
            </a:r>
            <a:endParaRPr lang="en-US" dirty="0">
              <a:solidFill>
                <a:schemeClr val="bg1"/>
              </a:solidFill>
            </a:endParaRPr>
          </a:p>
        </p:txBody>
      </p:sp>
      <p:sp>
        <p:nvSpPr>
          <p:cNvPr id="18" name="Title 1"/>
          <p:cNvSpPr txBox="1">
            <a:spLocks/>
          </p:cNvSpPr>
          <p:nvPr/>
        </p:nvSpPr>
        <p:spPr>
          <a:xfrm>
            <a:off x="5901379" y="257765"/>
            <a:ext cx="5358647" cy="33790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00050" indent="-400050">
              <a:buFont typeface="Arial" panose="020B0604020202020204" pitchFamily="34" charset="0"/>
              <a:buChar char="•"/>
            </a:pPr>
            <a:endParaRPr lang="en-US" sz="3200" dirty="0"/>
          </a:p>
        </p:txBody>
      </p:sp>
      <p:cxnSp>
        <p:nvCxnSpPr>
          <p:cNvPr id="26" name="Straight Arrow Connector 25"/>
          <p:cNvCxnSpPr/>
          <p:nvPr/>
        </p:nvCxnSpPr>
        <p:spPr>
          <a:xfrm>
            <a:off x="6702639" y="6497844"/>
            <a:ext cx="2034503" cy="0"/>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7025183" y="6305744"/>
            <a:ext cx="1427441" cy="369332"/>
          </a:xfrm>
          <a:prstGeom prst="rect">
            <a:avLst/>
          </a:prstGeom>
          <a:solidFill>
            <a:srgbClr val="C00000"/>
          </a:solidFill>
        </p:spPr>
        <p:txBody>
          <a:bodyPr wrap="square">
            <a:spAutoFit/>
          </a:bodyPr>
          <a:lstStyle/>
          <a:p>
            <a:pPr algn="ctr"/>
            <a:r>
              <a:rPr lang="en-US" dirty="0" smtClean="0">
                <a:solidFill>
                  <a:schemeClr val="bg1"/>
                </a:solidFill>
              </a:rPr>
              <a:t>Effect Extent</a:t>
            </a:r>
            <a:endParaRPr lang="en-US" dirty="0">
              <a:solidFill>
                <a:schemeClr val="bg1"/>
              </a:solidFill>
            </a:endParaRPr>
          </a:p>
        </p:txBody>
      </p:sp>
      <p:sp>
        <p:nvSpPr>
          <p:cNvPr id="4" name="Rectangle 3"/>
          <p:cNvSpPr/>
          <p:nvPr/>
        </p:nvSpPr>
        <p:spPr>
          <a:xfrm>
            <a:off x="1714500" y="1629303"/>
            <a:ext cx="1510413" cy="369332"/>
          </a:xfrm>
          <a:prstGeom prst="rect">
            <a:avLst/>
          </a:prstGeom>
          <a:solidFill>
            <a:srgbClr val="5374B1"/>
          </a:solidFill>
        </p:spPr>
        <p:txBody>
          <a:bodyPr wrap="none">
            <a:spAutoFit/>
          </a:bodyPr>
          <a:lstStyle/>
          <a:p>
            <a:r>
              <a:rPr lang="en-US" dirty="0" smtClean="0">
                <a:solidFill>
                  <a:schemeClr val="bg1"/>
                </a:solidFill>
              </a:rPr>
              <a:t>OLD GROWTH</a:t>
            </a:r>
            <a:endParaRPr lang="en-US" dirty="0">
              <a:solidFill>
                <a:schemeClr val="bg1"/>
              </a:solidFill>
            </a:endParaRPr>
          </a:p>
        </p:txBody>
      </p:sp>
    </p:spTree>
    <p:extLst>
      <p:ext uri="{BB962C8B-B14F-4D97-AF65-F5344CB8AC3E}">
        <p14:creationId xmlns:p14="http://schemas.microsoft.com/office/powerpoint/2010/main" val="3080362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duotone>
              <a:schemeClr val="accent5">
                <a:shade val="45000"/>
                <a:satMod val="135000"/>
              </a:schemeClr>
              <a:prstClr val="white"/>
            </a:duotone>
          </a:blip>
          <a:srcRect l="7220" t="209" r="24574" b="-209"/>
          <a:stretch/>
        </p:blipFill>
        <p:spPr>
          <a:xfrm>
            <a:off x="3630562" y="1720323"/>
            <a:ext cx="5876136" cy="5341850"/>
          </a:xfrm>
          <a:prstGeom prst="rect">
            <a:avLst/>
          </a:prstGeom>
        </p:spPr>
      </p:pic>
      <p:sp>
        <p:nvSpPr>
          <p:cNvPr id="8" name="Title 1"/>
          <p:cNvSpPr txBox="1">
            <a:spLocks/>
          </p:cNvSpPr>
          <p:nvPr/>
        </p:nvSpPr>
        <p:spPr>
          <a:xfrm>
            <a:off x="583559" y="33909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smtClean="0"/>
              <a:t>Edge Effects</a:t>
            </a:r>
            <a:endParaRPr lang="en-US" sz="6600" dirty="0"/>
          </a:p>
        </p:txBody>
      </p:sp>
      <p:sp>
        <p:nvSpPr>
          <p:cNvPr id="9" name="Content Placeholder 2"/>
          <p:cNvSpPr txBox="1">
            <a:spLocks/>
          </p:cNvSpPr>
          <p:nvPr/>
        </p:nvSpPr>
        <p:spPr>
          <a:xfrm>
            <a:off x="-1183341" y="2506662"/>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dirty="0" smtClean="0">
              <a:solidFill>
                <a:schemeClr val="accent1"/>
              </a:solidFill>
            </a:endParaRPr>
          </a:p>
          <a:p>
            <a:pPr marL="457200" lvl="1" indent="0">
              <a:buFont typeface="Arial" panose="020B0604020202020204" pitchFamily="34" charset="0"/>
              <a:buNone/>
            </a:pPr>
            <a:endParaRPr lang="en-US" dirty="0" smtClean="0">
              <a:solidFill>
                <a:schemeClr val="accent1"/>
              </a:solidFill>
            </a:endParaRPr>
          </a:p>
        </p:txBody>
      </p:sp>
      <p:pic>
        <p:nvPicPr>
          <p:cNvPr id="17" name="Picture 16"/>
          <p:cNvPicPr>
            <a:picLocks noChangeAspect="1"/>
          </p:cNvPicPr>
          <p:nvPr/>
        </p:nvPicPr>
        <p:blipFill rotWithShape="1">
          <a:blip r:embed="rId3">
            <a:duotone>
              <a:schemeClr val="accent5">
                <a:shade val="45000"/>
                <a:satMod val="135000"/>
              </a:schemeClr>
              <a:prstClr val="white"/>
            </a:duotone>
          </a:blip>
          <a:srcRect l="6553" r="47110"/>
          <a:stretch/>
        </p:blipFill>
        <p:spPr>
          <a:xfrm>
            <a:off x="-361575" y="1720322"/>
            <a:ext cx="3992136" cy="5341850"/>
          </a:xfrm>
          <a:prstGeom prst="rect">
            <a:avLst/>
          </a:prstGeom>
        </p:spPr>
      </p:pic>
      <p:pic>
        <p:nvPicPr>
          <p:cNvPr id="20" name="Picture 19"/>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0" b="89655" l="0" r="91068"/>
                    </a14:imgEffect>
                  </a14:imgLayer>
                </a14:imgProps>
              </a:ext>
            </a:extLst>
          </a:blip>
          <a:srcRect l="11259" r="-1"/>
          <a:stretch/>
        </p:blipFill>
        <p:spPr>
          <a:xfrm flipH="1">
            <a:off x="9142985" y="5915306"/>
            <a:ext cx="3134507" cy="1146866"/>
          </a:xfrm>
          <a:prstGeom prst="rect">
            <a:avLst/>
          </a:prstGeom>
        </p:spPr>
      </p:pic>
      <p:sp>
        <p:nvSpPr>
          <p:cNvPr id="4" name="Rectangle 3"/>
          <p:cNvSpPr/>
          <p:nvPr/>
        </p:nvSpPr>
        <p:spPr>
          <a:xfrm>
            <a:off x="1714500" y="2473296"/>
            <a:ext cx="1510413" cy="369332"/>
          </a:xfrm>
          <a:prstGeom prst="rect">
            <a:avLst/>
          </a:prstGeom>
          <a:solidFill>
            <a:srgbClr val="5374B1"/>
          </a:solidFill>
        </p:spPr>
        <p:txBody>
          <a:bodyPr wrap="none">
            <a:spAutoFit/>
          </a:bodyPr>
          <a:lstStyle/>
          <a:p>
            <a:r>
              <a:rPr lang="en-US" dirty="0" smtClean="0">
                <a:solidFill>
                  <a:schemeClr val="bg1"/>
                </a:solidFill>
              </a:rPr>
              <a:t>OLD GROWTH</a:t>
            </a:r>
            <a:endParaRPr lang="en-US" dirty="0">
              <a:solidFill>
                <a:schemeClr val="bg1"/>
              </a:solidFill>
            </a:endParaRPr>
          </a:p>
        </p:txBody>
      </p:sp>
      <p:sp>
        <p:nvSpPr>
          <p:cNvPr id="15" name="Rectangle 14"/>
          <p:cNvSpPr/>
          <p:nvPr/>
        </p:nvSpPr>
        <p:spPr>
          <a:xfrm>
            <a:off x="10472611" y="2410063"/>
            <a:ext cx="1602490" cy="369332"/>
          </a:xfrm>
          <a:prstGeom prst="rect">
            <a:avLst/>
          </a:prstGeom>
          <a:solidFill>
            <a:srgbClr val="DBAB35"/>
          </a:solidFill>
        </p:spPr>
        <p:txBody>
          <a:bodyPr wrap="none">
            <a:spAutoFit/>
          </a:bodyPr>
          <a:lstStyle/>
          <a:p>
            <a:r>
              <a:rPr lang="en-US" dirty="0" smtClean="0">
                <a:solidFill>
                  <a:schemeClr val="bg1"/>
                </a:solidFill>
              </a:rPr>
              <a:t>Recent Harvest</a:t>
            </a:r>
            <a:endParaRPr lang="en-US" dirty="0">
              <a:solidFill>
                <a:schemeClr val="bg1"/>
              </a:solidFill>
            </a:endParaRPr>
          </a:p>
        </p:txBody>
      </p:sp>
      <p:sp>
        <p:nvSpPr>
          <p:cNvPr id="18" name="Title 1"/>
          <p:cNvSpPr txBox="1">
            <a:spLocks/>
          </p:cNvSpPr>
          <p:nvPr/>
        </p:nvSpPr>
        <p:spPr>
          <a:xfrm>
            <a:off x="5901379" y="257765"/>
            <a:ext cx="5358647" cy="33790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00050" indent="-400050">
              <a:buFont typeface="Arial" panose="020B0604020202020204" pitchFamily="34" charset="0"/>
              <a:buChar char="•"/>
            </a:pPr>
            <a:endParaRPr lang="en-US" sz="3200" dirty="0"/>
          </a:p>
        </p:txBody>
      </p:sp>
      <p:cxnSp>
        <p:nvCxnSpPr>
          <p:cNvPr id="19" name="Straight Arrow Connector 18"/>
          <p:cNvCxnSpPr/>
          <p:nvPr/>
        </p:nvCxnSpPr>
        <p:spPr>
          <a:xfrm>
            <a:off x="6701883" y="6488739"/>
            <a:ext cx="4303201" cy="0"/>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580063" y="386531"/>
            <a:ext cx="6017205" cy="1938992"/>
          </a:xfrm>
          <a:prstGeom prst="rect">
            <a:avLst/>
          </a:prstGeom>
        </p:spPr>
        <p:txBody>
          <a:bodyPr wrap="square">
            <a:spAutoFit/>
          </a:bodyPr>
          <a:lstStyle/>
          <a:p>
            <a:pPr marL="400050" indent="-400050">
              <a:buFont typeface="Arial" panose="020B0604020202020204" pitchFamily="34" charset="0"/>
              <a:buChar char="•"/>
            </a:pPr>
            <a:r>
              <a:rPr lang="en-US" sz="2400" dirty="0"/>
              <a:t>Change abiotic </a:t>
            </a:r>
            <a:r>
              <a:rPr lang="en-US" sz="2400" dirty="0" smtClean="0"/>
              <a:t>conditions</a:t>
            </a:r>
          </a:p>
          <a:p>
            <a:r>
              <a:rPr lang="en-US" sz="2400" dirty="0" smtClean="0"/>
              <a:t>        e.g. loss of moisture  </a:t>
            </a:r>
          </a:p>
          <a:p>
            <a:pPr marL="342900" indent="-342900">
              <a:buFont typeface="Arial" panose="020B0604020202020204" pitchFamily="34" charset="0"/>
              <a:buChar char="•"/>
            </a:pPr>
            <a:r>
              <a:rPr lang="en-US" sz="2400" dirty="0" smtClean="0"/>
              <a:t>Change </a:t>
            </a:r>
            <a:r>
              <a:rPr lang="en-US" sz="2400" dirty="0"/>
              <a:t>biotic </a:t>
            </a:r>
            <a:r>
              <a:rPr lang="en-US" sz="2400" dirty="0" smtClean="0"/>
              <a:t>interactions</a:t>
            </a:r>
          </a:p>
          <a:p>
            <a:pPr lvl="1"/>
            <a:r>
              <a:rPr lang="en-US" sz="2400" dirty="0"/>
              <a:t> </a:t>
            </a:r>
            <a:r>
              <a:rPr lang="en-US" sz="2400" dirty="0" smtClean="0"/>
              <a:t>e.g. Increase in nest predators</a:t>
            </a:r>
          </a:p>
          <a:p>
            <a:pPr marL="400050" indent="-400050">
              <a:buFont typeface="Arial" panose="020B0604020202020204" pitchFamily="34" charset="0"/>
              <a:buChar char="•"/>
            </a:pPr>
            <a:r>
              <a:rPr lang="en-US" sz="2400" dirty="0" smtClean="0"/>
              <a:t>Barrier </a:t>
            </a:r>
            <a:r>
              <a:rPr lang="en-US" sz="2400" dirty="0"/>
              <a:t>to dispersal </a:t>
            </a:r>
          </a:p>
        </p:txBody>
      </p:sp>
      <p:pic>
        <p:nvPicPr>
          <p:cNvPr id="21" name="Picture 20"/>
          <p:cNvPicPr>
            <a:picLocks noChangeAspect="1"/>
          </p:cNvPicPr>
          <p:nvPr/>
        </p:nvPicPr>
        <p:blipFill rotWithShape="1">
          <a:blip r:embed="rId6"/>
          <a:srcRect l="6632" t="3561" r="22994" b="21223"/>
          <a:stretch/>
        </p:blipFill>
        <p:spPr>
          <a:xfrm rot="264933">
            <a:off x="235661" y="4267935"/>
            <a:ext cx="1689777" cy="1197447"/>
          </a:xfrm>
          <a:prstGeom prst="rect">
            <a:avLst/>
          </a:prstGeom>
        </p:spPr>
      </p:pic>
      <p:pic>
        <p:nvPicPr>
          <p:cNvPr id="23" name="Picture 2" descr="Northern Goshawk Adul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672595" y="3784116"/>
            <a:ext cx="1581384" cy="121426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8556996" y="6313449"/>
            <a:ext cx="1899403" cy="369332"/>
          </a:xfrm>
          <a:prstGeom prst="rect">
            <a:avLst/>
          </a:prstGeom>
          <a:solidFill>
            <a:srgbClr val="C00000"/>
          </a:solidFill>
        </p:spPr>
        <p:txBody>
          <a:bodyPr wrap="square">
            <a:spAutoFit/>
          </a:bodyPr>
          <a:lstStyle/>
          <a:p>
            <a:pPr algn="ctr"/>
            <a:r>
              <a:rPr lang="en-US" dirty="0" smtClean="0">
                <a:solidFill>
                  <a:schemeClr val="bg1"/>
                </a:solidFill>
              </a:rPr>
              <a:t>Effect Extent</a:t>
            </a:r>
            <a:endParaRPr lang="en-US" dirty="0">
              <a:solidFill>
                <a:schemeClr val="bg1"/>
              </a:solidFill>
            </a:endParaRPr>
          </a:p>
        </p:txBody>
      </p:sp>
    </p:spTree>
    <p:extLst>
      <p:ext uri="{BB962C8B-B14F-4D97-AF65-F5344CB8AC3E}">
        <p14:creationId xmlns:p14="http://schemas.microsoft.com/office/powerpoint/2010/main" val="1241625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E9CA"/>
        </a:solidFill>
        <a:effectLst/>
      </p:bgPr>
    </p:bg>
    <p:spTree>
      <p:nvGrpSpPr>
        <p:cNvPr id="1" name=""/>
        <p:cNvGrpSpPr/>
        <p:nvPr/>
      </p:nvGrpSpPr>
      <p:grpSpPr>
        <a:xfrm>
          <a:off x="0" y="0"/>
          <a:ext cx="0" cy="0"/>
          <a:chOff x="0" y="0"/>
          <a:chExt cx="0" cy="0"/>
        </a:xfrm>
      </p:grpSpPr>
      <p:sp>
        <p:nvSpPr>
          <p:cNvPr id="8" name="Title 1"/>
          <p:cNvSpPr txBox="1">
            <a:spLocks/>
          </p:cNvSpPr>
          <p:nvPr/>
        </p:nvSpPr>
        <p:spPr>
          <a:xfrm>
            <a:off x="1009464" y="73058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smtClean="0"/>
              <a:t>It depends…</a:t>
            </a:r>
            <a:endParaRPr lang="en-US" sz="6600" dirty="0"/>
          </a:p>
        </p:txBody>
      </p:sp>
      <p:sp>
        <p:nvSpPr>
          <p:cNvPr id="9" name="Content Placeholder 2"/>
          <p:cNvSpPr txBox="1">
            <a:spLocks/>
          </p:cNvSpPr>
          <p:nvPr/>
        </p:nvSpPr>
        <p:spPr>
          <a:xfrm>
            <a:off x="-1183341" y="2506662"/>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dirty="0" smtClean="0">
              <a:solidFill>
                <a:schemeClr val="accent1"/>
              </a:solidFill>
            </a:endParaRPr>
          </a:p>
          <a:p>
            <a:pPr marL="457200" lvl="1" indent="0">
              <a:buFont typeface="Arial" panose="020B0604020202020204" pitchFamily="34" charset="0"/>
              <a:buNone/>
            </a:pPr>
            <a:endParaRPr lang="en-US" dirty="0" smtClean="0">
              <a:solidFill>
                <a:schemeClr val="accent1"/>
              </a:solidFill>
            </a:endParaRPr>
          </a:p>
        </p:txBody>
      </p:sp>
      <p:pic>
        <p:nvPicPr>
          <p:cNvPr id="11" name="Picture 10"/>
          <p:cNvPicPr>
            <a:picLocks noChangeAspect="1"/>
          </p:cNvPicPr>
          <p:nvPr/>
        </p:nvPicPr>
        <p:blipFill rotWithShape="1">
          <a:blip r:embed="rId3"/>
          <a:srcRect l="6632" t="3561" r="22994" b="21223"/>
          <a:stretch/>
        </p:blipFill>
        <p:spPr>
          <a:xfrm rot="264933">
            <a:off x="272644" y="2449945"/>
            <a:ext cx="3901206" cy="2764559"/>
          </a:xfrm>
          <a:prstGeom prst="rect">
            <a:avLst/>
          </a:prstGeom>
        </p:spPr>
      </p:pic>
      <p:pic>
        <p:nvPicPr>
          <p:cNvPr id="5" name="Picture 4"/>
          <p:cNvPicPr>
            <a:picLocks noChangeAspect="1"/>
          </p:cNvPicPr>
          <p:nvPr/>
        </p:nvPicPr>
        <p:blipFill>
          <a:blip r:embed="rId4"/>
          <a:stretch>
            <a:fillRect/>
          </a:stretch>
        </p:blipFill>
        <p:spPr>
          <a:xfrm>
            <a:off x="5074512" y="3665279"/>
            <a:ext cx="2385505" cy="1695299"/>
          </a:xfrm>
          <a:prstGeom prst="rect">
            <a:avLst/>
          </a:prstGeom>
        </p:spPr>
      </p:pic>
      <p:sp>
        <p:nvSpPr>
          <p:cNvPr id="18" name="Title 1"/>
          <p:cNvSpPr txBox="1">
            <a:spLocks/>
          </p:cNvSpPr>
          <p:nvPr/>
        </p:nvSpPr>
        <p:spPr>
          <a:xfrm>
            <a:off x="4301517" y="4160730"/>
            <a:ext cx="819284"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vs. </a:t>
            </a:r>
            <a:endParaRPr lang="en-US" dirty="0"/>
          </a:p>
        </p:txBody>
      </p:sp>
      <p:pic>
        <p:nvPicPr>
          <p:cNvPr id="10" name="Picture 9"/>
          <p:cNvPicPr>
            <a:picLocks noChangeAspect="1"/>
          </p:cNvPicPr>
          <p:nvPr/>
        </p:nvPicPr>
        <p:blipFill>
          <a:blip r:embed="rId5"/>
          <a:stretch>
            <a:fillRect/>
          </a:stretch>
        </p:blipFill>
        <p:spPr>
          <a:xfrm flipH="1">
            <a:off x="8763000" y="900732"/>
            <a:ext cx="2738012" cy="3922779"/>
          </a:xfrm>
          <a:prstGeom prst="rect">
            <a:avLst/>
          </a:prstGeom>
        </p:spPr>
      </p:pic>
      <p:sp>
        <p:nvSpPr>
          <p:cNvPr id="19" name="Title 1"/>
          <p:cNvSpPr txBox="1">
            <a:spLocks/>
          </p:cNvSpPr>
          <p:nvPr/>
        </p:nvSpPr>
        <p:spPr>
          <a:xfrm>
            <a:off x="7484062" y="4160730"/>
            <a:ext cx="819284"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vs. </a:t>
            </a:r>
            <a:endParaRPr lang="en-US" dirty="0"/>
          </a:p>
        </p:txBody>
      </p:sp>
    </p:spTree>
    <p:extLst>
      <p:ext uri="{BB962C8B-B14F-4D97-AF65-F5344CB8AC3E}">
        <p14:creationId xmlns:p14="http://schemas.microsoft.com/office/powerpoint/2010/main" val="1452243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391" y="100652"/>
            <a:ext cx="11597810" cy="1325563"/>
          </a:xfrm>
        </p:spPr>
        <p:txBody>
          <a:bodyPr/>
          <a:lstStyle/>
          <a:p>
            <a:r>
              <a:rPr lang="en-US" b="1" dirty="0" smtClean="0"/>
              <a:t>Marbled </a:t>
            </a:r>
            <a:r>
              <a:rPr lang="en-US" b="1" dirty="0" err="1" smtClean="0"/>
              <a:t>Murrelet</a:t>
            </a:r>
            <a:r>
              <a:rPr lang="en-US" b="1" dirty="0" smtClean="0"/>
              <a:t>—Edge </a:t>
            </a:r>
            <a:r>
              <a:rPr lang="en-US" b="1" dirty="0"/>
              <a:t>e</a:t>
            </a:r>
            <a:r>
              <a:rPr lang="en-US" b="1" dirty="0" smtClean="0"/>
              <a:t>ffects on nest quality</a:t>
            </a:r>
            <a:endParaRPr lang="en-US" b="1" dirty="0"/>
          </a:p>
        </p:txBody>
      </p:sp>
      <p:sp>
        <p:nvSpPr>
          <p:cNvPr id="3" name="Content Placeholder 2"/>
          <p:cNvSpPr>
            <a:spLocks noGrp="1"/>
          </p:cNvSpPr>
          <p:nvPr>
            <p:ph idx="1"/>
          </p:nvPr>
        </p:nvSpPr>
        <p:spPr>
          <a:xfrm>
            <a:off x="-245324" y="1253331"/>
            <a:ext cx="12132525" cy="4351338"/>
          </a:xfrm>
        </p:spPr>
        <p:txBody>
          <a:bodyPr>
            <a:normAutofit/>
          </a:bodyPr>
          <a:lstStyle/>
          <a:p>
            <a:pPr lvl="4"/>
            <a:r>
              <a:rPr lang="en-US" sz="2400" dirty="0" smtClean="0"/>
              <a:t>microclimate </a:t>
            </a:r>
            <a:r>
              <a:rPr lang="en-US" sz="2400" dirty="0"/>
              <a:t>changes reducing branch </a:t>
            </a:r>
            <a:r>
              <a:rPr lang="en-US" sz="2400" dirty="0" smtClean="0"/>
              <a:t>suitability</a:t>
            </a:r>
          </a:p>
          <a:p>
            <a:pPr lvl="5"/>
            <a:r>
              <a:rPr lang="en-US" sz="2400" dirty="0" smtClean="0"/>
              <a:t>Increased </a:t>
            </a:r>
            <a:r>
              <a:rPr lang="en-US" sz="2400" dirty="0"/>
              <a:t>wind-throw </a:t>
            </a:r>
            <a:endParaRPr lang="en-US" sz="2400" dirty="0" smtClean="0"/>
          </a:p>
          <a:p>
            <a:pPr lvl="5"/>
            <a:r>
              <a:rPr lang="en-US" sz="2400" dirty="0" smtClean="0"/>
              <a:t>Loss of moss</a:t>
            </a:r>
            <a:endParaRPr lang="en-US" sz="2400" dirty="0"/>
          </a:p>
          <a:p>
            <a:pPr lvl="4"/>
            <a:r>
              <a:rPr lang="en-US" sz="2400" dirty="0" smtClean="0"/>
              <a:t>Increase populations of nest predators such as Corvids</a:t>
            </a:r>
          </a:p>
          <a:p>
            <a:pPr lvl="3"/>
            <a:endParaRPr lang="en-US" dirty="0" smtClean="0"/>
          </a:p>
          <a:p>
            <a:pPr lvl="3"/>
            <a:endParaRPr lang="en-US" dirty="0" smtClean="0"/>
          </a:p>
        </p:txBody>
      </p:sp>
      <p:grpSp>
        <p:nvGrpSpPr>
          <p:cNvPr id="5" name="Group 4"/>
          <p:cNvGrpSpPr/>
          <p:nvPr/>
        </p:nvGrpSpPr>
        <p:grpSpPr>
          <a:xfrm>
            <a:off x="823331" y="3028727"/>
            <a:ext cx="9816790" cy="3507059"/>
            <a:chOff x="4401888" y="1614817"/>
            <a:chExt cx="7599611" cy="3235963"/>
          </a:xfrm>
        </p:grpSpPr>
        <p:pic>
          <p:nvPicPr>
            <p:cNvPr id="3076" name="Picture 4" descr="https://wildlife.org/wp-content/uploads/2017/02/WA-620x26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1888" y="1614817"/>
              <a:ext cx="7599611" cy="32359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467105" y="4481448"/>
              <a:ext cx="1534394" cy="369332"/>
            </a:xfrm>
            <a:prstGeom prst="rect">
              <a:avLst/>
            </a:prstGeom>
          </p:spPr>
          <p:txBody>
            <a:bodyPr wrap="none">
              <a:spAutoFit/>
            </a:bodyPr>
            <a:lstStyle/>
            <a:p>
              <a:r>
                <a:rPr lang="en-US" dirty="0">
                  <a:solidFill>
                    <a:schemeClr val="bg1"/>
                  </a:solidFill>
                  <a:latin typeface="Open Sans"/>
                </a:rPr>
                <a:t> ©Nick Hatch</a:t>
              </a:r>
              <a:endParaRPr lang="en-US" dirty="0">
                <a:solidFill>
                  <a:schemeClr val="bg1"/>
                </a:solidFill>
              </a:endParaRPr>
            </a:p>
          </p:txBody>
        </p:sp>
      </p:grpSp>
    </p:spTree>
    <p:extLst>
      <p:ext uri="{BB962C8B-B14F-4D97-AF65-F5344CB8AC3E}">
        <p14:creationId xmlns:p14="http://schemas.microsoft.com/office/powerpoint/2010/main" val="219111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73952" y="299138"/>
            <a:ext cx="11238753" cy="861774"/>
          </a:xfrm>
          <a:prstGeom prst="rect">
            <a:avLst/>
          </a:prstGeom>
        </p:spPr>
        <p:txBody>
          <a:bodyPr wrap="square">
            <a:spAutoFit/>
          </a:bodyPr>
          <a:lstStyle/>
          <a:p>
            <a:pPr>
              <a:lnSpc>
                <a:spcPts val="6000"/>
              </a:lnSpc>
            </a:pPr>
            <a:r>
              <a:rPr lang="en-US" sz="5400" b="1" dirty="0" smtClean="0">
                <a:solidFill>
                  <a:schemeClr val="tx2"/>
                </a:solidFill>
                <a:latin typeface="Domine" panose="02040503040403060204" pitchFamily="18" charset="0"/>
                <a:ea typeface="Nunito Bold" charset="0"/>
                <a:cs typeface="Abhaya Libre ExtraBold" panose="02000603000000000000" pitchFamily="2" charset="77"/>
              </a:rPr>
              <a:t>What can we do?</a:t>
            </a:r>
          </a:p>
        </p:txBody>
      </p:sp>
      <p:sp>
        <p:nvSpPr>
          <p:cNvPr id="8" name="Content Placeholder 5"/>
          <p:cNvSpPr txBox="1">
            <a:spLocks/>
          </p:cNvSpPr>
          <p:nvPr/>
        </p:nvSpPr>
        <p:spPr>
          <a:xfrm>
            <a:off x="949092" y="1364164"/>
            <a:ext cx="9112521"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smtClean="0"/>
              <a:t>Preserve existing areas of suitable cover</a:t>
            </a:r>
          </a:p>
          <a:p>
            <a:r>
              <a:rPr lang="en-US" sz="3600" dirty="0" smtClean="0"/>
              <a:t>Increase limiting resources where possible</a:t>
            </a:r>
          </a:p>
          <a:p>
            <a:pPr lvl="1"/>
            <a:r>
              <a:rPr lang="en-US" sz="3200" dirty="0" smtClean="0"/>
              <a:t>E.g. providing rest structures for </a:t>
            </a:r>
            <a:r>
              <a:rPr lang="en-US" sz="3200" dirty="0" err="1" smtClean="0"/>
              <a:t>mesocarnivors</a:t>
            </a:r>
            <a:endParaRPr lang="en-US" sz="3200" dirty="0" smtClean="0"/>
          </a:p>
          <a:p>
            <a:pPr lvl="1"/>
            <a:r>
              <a:rPr lang="en-US" sz="3200" dirty="0" smtClean="0"/>
              <a:t>E.g. Snag creation/retention for woodpeckers</a:t>
            </a:r>
          </a:p>
        </p:txBody>
      </p:sp>
    </p:spTree>
    <p:extLst>
      <p:ext uri="{BB962C8B-B14F-4D97-AF65-F5344CB8AC3E}">
        <p14:creationId xmlns:p14="http://schemas.microsoft.com/office/powerpoint/2010/main" val="33311642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73952" y="299138"/>
            <a:ext cx="11238753" cy="861774"/>
          </a:xfrm>
          <a:prstGeom prst="rect">
            <a:avLst/>
          </a:prstGeom>
        </p:spPr>
        <p:txBody>
          <a:bodyPr wrap="square">
            <a:spAutoFit/>
          </a:bodyPr>
          <a:lstStyle/>
          <a:p>
            <a:pPr>
              <a:lnSpc>
                <a:spcPts val="6000"/>
              </a:lnSpc>
            </a:pPr>
            <a:r>
              <a:rPr lang="en-US" sz="5400" b="1" dirty="0" smtClean="0">
                <a:solidFill>
                  <a:schemeClr val="tx2"/>
                </a:solidFill>
                <a:latin typeface="Domine" panose="02040503040403060204" pitchFamily="18" charset="0"/>
                <a:ea typeface="Nunito Bold" charset="0"/>
                <a:cs typeface="Abhaya Libre ExtraBold" panose="02000603000000000000" pitchFamily="2" charset="77"/>
              </a:rPr>
              <a:t>What can we do?</a:t>
            </a:r>
          </a:p>
        </p:txBody>
      </p:sp>
      <p:sp>
        <p:nvSpPr>
          <p:cNvPr id="4" name="Content Placeholder 5"/>
          <p:cNvSpPr txBox="1">
            <a:spLocks/>
          </p:cNvSpPr>
          <p:nvPr/>
        </p:nvSpPr>
        <p:spPr>
          <a:xfrm>
            <a:off x="558799" y="1497979"/>
            <a:ext cx="5211323"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smtClean="0"/>
              <a:t>Promote corridors and connectivity between habitat patches</a:t>
            </a:r>
          </a:p>
        </p:txBody>
      </p:sp>
      <p:pic>
        <p:nvPicPr>
          <p:cNvPr id="7" name="Picture 6"/>
          <p:cNvPicPr>
            <a:picLocks noChangeAspect="1"/>
          </p:cNvPicPr>
          <p:nvPr/>
        </p:nvPicPr>
        <p:blipFill rotWithShape="1">
          <a:blip r:embed="rId3"/>
          <a:srcRect l="45785"/>
          <a:stretch/>
        </p:blipFill>
        <p:spPr>
          <a:xfrm>
            <a:off x="5178245" y="1328254"/>
            <a:ext cx="6924184" cy="4257248"/>
          </a:xfrm>
          <a:prstGeom prst="rect">
            <a:avLst/>
          </a:prstGeom>
        </p:spPr>
      </p:pic>
    </p:spTree>
    <p:extLst>
      <p:ext uri="{BB962C8B-B14F-4D97-AF65-F5344CB8AC3E}">
        <p14:creationId xmlns:p14="http://schemas.microsoft.com/office/powerpoint/2010/main" val="17454568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73952" y="299138"/>
            <a:ext cx="11238753" cy="861774"/>
          </a:xfrm>
          <a:prstGeom prst="rect">
            <a:avLst/>
          </a:prstGeom>
        </p:spPr>
        <p:txBody>
          <a:bodyPr wrap="square">
            <a:spAutoFit/>
          </a:bodyPr>
          <a:lstStyle/>
          <a:p>
            <a:pPr>
              <a:lnSpc>
                <a:spcPts val="6000"/>
              </a:lnSpc>
            </a:pPr>
            <a:r>
              <a:rPr lang="en-US" sz="5400" b="1" dirty="0" smtClean="0">
                <a:solidFill>
                  <a:schemeClr val="tx2"/>
                </a:solidFill>
                <a:latin typeface="Domine" panose="02040503040403060204" pitchFamily="18" charset="0"/>
                <a:ea typeface="Nunito Bold" charset="0"/>
                <a:cs typeface="Abhaya Libre ExtraBold" panose="02000603000000000000" pitchFamily="2" charset="77"/>
              </a:rPr>
              <a:t>What can we do?</a:t>
            </a:r>
          </a:p>
        </p:txBody>
      </p:sp>
      <p:pic>
        <p:nvPicPr>
          <p:cNvPr id="5" name="Picture 4"/>
          <p:cNvPicPr>
            <a:picLocks noChangeAspect="1"/>
          </p:cNvPicPr>
          <p:nvPr/>
        </p:nvPicPr>
        <p:blipFill>
          <a:blip r:embed="rId3"/>
          <a:stretch>
            <a:fillRect/>
          </a:stretch>
        </p:blipFill>
        <p:spPr>
          <a:xfrm>
            <a:off x="5580552" y="1630110"/>
            <a:ext cx="5799642" cy="4068997"/>
          </a:xfrm>
          <a:prstGeom prst="rect">
            <a:avLst/>
          </a:prstGeom>
        </p:spPr>
      </p:pic>
      <p:sp>
        <p:nvSpPr>
          <p:cNvPr id="9" name="Content Placeholder 5"/>
          <p:cNvSpPr txBox="1">
            <a:spLocks/>
          </p:cNvSpPr>
          <p:nvPr/>
        </p:nvSpPr>
        <p:spPr>
          <a:xfrm>
            <a:off x="558800" y="1630110"/>
            <a:ext cx="419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Strategically design treatments to minimize edge effects</a:t>
            </a:r>
          </a:p>
        </p:txBody>
      </p:sp>
    </p:spTree>
    <p:extLst>
      <p:ext uri="{BB962C8B-B14F-4D97-AF65-F5344CB8AC3E}">
        <p14:creationId xmlns:p14="http://schemas.microsoft.com/office/powerpoint/2010/main" val="21994657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632" t="3561" r="22994" b="21223"/>
          <a:stretch/>
        </p:blipFill>
        <p:spPr>
          <a:xfrm rot="264933">
            <a:off x="506446" y="3656340"/>
            <a:ext cx="1661016" cy="117706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2935" y="5797046"/>
            <a:ext cx="810130" cy="978908"/>
          </a:xfrm>
          <a:prstGeom prst="rect">
            <a:avLst/>
          </a:prstGeom>
        </p:spPr>
      </p:pic>
      <p:sp>
        <p:nvSpPr>
          <p:cNvPr id="2" name="Rectangle 1"/>
          <p:cNvSpPr/>
          <p:nvPr/>
        </p:nvSpPr>
        <p:spPr>
          <a:xfrm>
            <a:off x="558800" y="776341"/>
            <a:ext cx="6590371" cy="1569660"/>
          </a:xfrm>
          <a:prstGeom prst="rect">
            <a:avLst/>
          </a:prstGeom>
        </p:spPr>
        <p:txBody>
          <a:bodyPr wrap="square">
            <a:spAutoFit/>
          </a:bodyPr>
          <a:lstStyle/>
          <a:p>
            <a:r>
              <a:rPr lang="en-US" sz="3200" dirty="0"/>
              <a:t>Julianna M. Jenkins</a:t>
            </a:r>
          </a:p>
          <a:p>
            <a:r>
              <a:rPr lang="en-US" sz="3200" i="1" dirty="0"/>
              <a:t>Forest Service </a:t>
            </a:r>
            <a:r>
              <a:rPr lang="en-US" sz="3200" i="1" dirty="0" err="1"/>
              <a:t>PNW</a:t>
            </a:r>
            <a:r>
              <a:rPr lang="en-US" sz="3200" i="1" dirty="0"/>
              <a:t> Research Station</a:t>
            </a:r>
          </a:p>
          <a:p>
            <a:r>
              <a:rPr lang="en-US" sz="3200" i="1" dirty="0" smtClean="0"/>
              <a:t>julianna.jenkins@usda.gov</a:t>
            </a:r>
            <a:endParaRPr lang="en-US" sz="3200" i="1" dirty="0"/>
          </a:p>
        </p:txBody>
      </p:sp>
    </p:spTree>
    <p:extLst>
      <p:ext uri="{BB962C8B-B14F-4D97-AF65-F5344CB8AC3E}">
        <p14:creationId xmlns:p14="http://schemas.microsoft.com/office/powerpoint/2010/main" val="4673438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8800" y="468501"/>
            <a:ext cx="11306098" cy="4401205"/>
          </a:xfrm>
          <a:prstGeom prst="rect">
            <a:avLst/>
          </a:prstGeom>
        </p:spPr>
        <p:txBody>
          <a:bodyPr wrap="square">
            <a:spAutoFit/>
          </a:bodyPr>
          <a:lstStyle/>
          <a:p>
            <a:r>
              <a:rPr lang="en-US" sz="4400" b="1" dirty="0" smtClean="0">
                <a:solidFill>
                  <a:schemeClr val="tx2"/>
                </a:solidFill>
                <a:latin typeface="Domine" panose="02040503040403060204" pitchFamily="18" charset="0"/>
                <a:ea typeface="Nunito Bold" charset="0"/>
                <a:cs typeface="Abhaya Libre ExtraBold" panose="02000603000000000000" pitchFamily="2" charset="77"/>
              </a:rPr>
              <a:t>Considerations</a:t>
            </a:r>
            <a:r>
              <a:rPr lang="en-US" sz="4400" b="1" dirty="0">
                <a:solidFill>
                  <a:schemeClr val="tx2"/>
                </a:solidFill>
                <a:latin typeface="Domine" panose="02040503040403060204" pitchFamily="18" charset="0"/>
                <a:ea typeface="Nunito Bold" charset="0"/>
                <a:cs typeface="Abhaya Libre ExtraBold" panose="02000603000000000000" pitchFamily="2" charset="77"/>
              </a:rPr>
              <a:t> </a:t>
            </a:r>
            <a:r>
              <a:rPr lang="en-US" sz="4400" b="1" dirty="0" smtClean="0">
                <a:solidFill>
                  <a:schemeClr val="tx2"/>
                </a:solidFill>
                <a:latin typeface="Domine" panose="02040503040403060204" pitchFamily="18" charset="0"/>
                <a:ea typeface="Nunito Bold" charset="0"/>
                <a:cs typeface="Abhaya Libre ExtraBold" panose="02000603000000000000" pitchFamily="2" charset="77"/>
              </a:rPr>
              <a:t>when managing wildlife on the landscape scale</a:t>
            </a:r>
            <a:endParaRPr lang="en-US" sz="4400" dirty="0" smtClean="0">
              <a:solidFill>
                <a:srgbClr val="000000"/>
              </a:solidFill>
              <a:latin typeface="Times New Roman" panose="02020603050405020304" pitchFamily="18" charset="0"/>
            </a:endParaRPr>
          </a:p>
          <a:p>
            <a:pPr marL="1204913" indent="-742950">
              <a:buFont typeface="+mj-lt"/>
              <a:buAutoNum type="arabicPeriod"/>
            </a:pPr>
            <a:r>
              <a:rPr lang="en-US" sz="4000" dirty="0" smtClean="0">
                <a:solidFill>
                  <a:srgbClr val="000000"/>
                </a:solidFill>
                <a:latin typeface="Times New Roman" panose="02020603050405020304" pitchFamily="18" charset="0"/>
              </a:rPr>
              <a:t>Identify scales of interest </a:t>
            </a:r>
          </a:p>
          <a:p>
            <a:pPr marL="1204913" indent="-742950">
              <a:buFont typeface="+mj-lt"/>
              <a:buAutoNum type="arabicPeriod"/>
            </a:pPr>
            <a:r>
              <a:rPr lang="en-US" sz="4000" dirty="0" smtClean="0">
                <a:solidFill>
                  <a:srgbClr val="000000"/>
                </a:solidFill>
                <a:latin typeface="Times New Roman" panose="02020603050405020304" pitchFamily="18" charset="0"/>
              </a:rPr>
              <a:t>Habitat requirements &amp; limiting factors</a:t>
            </a:r>
          </a:p>
          <a:p>
            <a:pPr marL="1204913" indent="-742950">
              <a:buFont typeface="+mj-lt"/>
              <a:buAutoNum type="arabicPeriod"/>
            </a:pPr>
            <a:r>
              <a:rPr lang="en-US" sz="4000" dirty="0" smtClean="0">
                <a:solidFill>
                  <a:srgbClr val="000000"/>
                </a:solidFill>
                <a:latin typeface="Times New Roman" panose="02020603050405020304" pitchFamily="18" charset="0"/>
              </a:rPr>
              <a:t>Effects of fragmentation and edge</a:t>
            </a:r>
          </a:p>
          <a:p>
            <a:pPr marL="461963"/>
            <a:endParaRPr lang="en-US" sz="4000" dirty="0" smtClean="0">
              <a:solidFill>
                <a:srgbClr val="000000"/>
              </a:solidFill>
              <a:latin typeface="Times New Roman" panose="02020603050405020304" pitchFamily="18" charset="0"/>
            </a:endParaRPr>
          </a:p>
          <a:p>
            <a:endParaRPr lang="en-US" sz="3200" dirty="0" smtClean="0">
              <a:solidFill>
                <a:srgbClr val="000000"/>
              </a:solidFill>
              <a:latin typeface="Times New Roman" panose="02020603050405020304" pitchFamily="18" charset="0"/>
            </a:endParaRPr>
          </a:p>
        </p:txBody>
      </p:sp>
      <p:sp>
        <p:nvSpPr>
          <p:cNvPr id="3" name="Rectangle 2"/>
          <p:cNvSpPr/>
          <p:nvPr/>
        </p:nvSpPr>
        <p:spPr>
          <a:xfrm>
            <a:off x="9724658" y="6488668"/>
            <a:ext cx="2467342" cy="369332"/>
          </a:xfrm>
          <a:prstGeom prst="rect">
            <a:avLst/>
          </a:prstGeom>
        </p:spPr>
        <p:txBody>
          <a:bodyPr wrap="none">
            <a:spAutoFit/>
          </a:bodyPr>
          <a:lstStyle/>
          <a:p>
            <a:r>
              <a:rPr lang="en-US" dirty="0">
                <a:solidFill>
                  <a:srgbClr val="000000"/>
                </a:solidFill>
                <a:latin typeface="Times New Roman" panose="02020603050405020304" pitchFamily="18" charset="0"/>
              </a:rPr>
              <a:t>(Henle and </a:t>
            </a:r>
            <a:r>
              <a:rPr lang="en-US" dirty="0" err="1">
                <a:solidFill>
                  <a:srgbClr val="000000"/>
                </a:solidFill>
                <a:latin typeface="Times New Roman" panose="02020603050405020304" pitchFamily="18" charset="0"/>
              </a:rPr>
              <a:t>Kaule</a:t>
            </a:r>
            <a:r>
              <a:rPr lang="en-US" dirty="0">
                <a:solidFill>
                  <a:srgbClr val="000000"/>
                </a:solidFill>
                <a:latin typeface="Times New Roman" panose="02020603050405020304" pitchFamily="18" charset="0"/>
              </a:rPr>
              <a:t> 1991).</a:t>
            </a:r>
            <a:endParaRPr lang="en-US" dirty="0"/>
          </a:p>
        </p:txBody>
      </p:sp>
    </p:spTree>
    <p:extLst>
      <p:ext uri="{BB962C8B-B14F-4D97-AF65-F5344CB8AC3E}">
        <p14:creationId xmlns:p14="http://schemas.microsoft.com/office/powerpoint/2010/main" val="942781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dj.pensoft.net/showimg.php?filename=oo_86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1226" y="0"/>
            <a:ext cx="619217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58800" y="468501"/>
            <a:ext cx="4993640" cy="3293209"/>
          </a:xfrm>
          <a:prstGeom prst="rect">
            <a:avLst/>
          </a:prstGeom>
        </p:spPr>
        <p:txBody>
          <a:bodyPr wrap="square">
            <a:spAutoFit/>
          </a:bodyPr>
          <a:lstStyle/>
          <a:p>
            <a:r>
              <a:rPr lang="en-US" sz="4400" dirty="0" smtClean="0">
                <a:solidFill>
                  <a:srgbClr val="000000"/>
                </a:solidFill>
                <a:latin typeface="Times New Roman" panose="02020603050405020304" pitchFamily="18" charset="0"/>
              </a:rPr>
              <a:t>Consideration 1:</a:t>
            </a:r>
          </a:p>
          <a:p>
            <a:endParaRPr lang="en-US" sz="4400" dirty="0">
              <a:solidFill>
                <a:srgbClr val="000000"/>
              </a:solidFill>
              <a:latin typeface="Times New Roman" panose="02020603050405020304" pitchFamily="18" charset="0"/>
            </a:endParaRPr>
          </a:p>
          <a:p>
            <a:r>
              <a:rPr lang="en-US" sz="4400" dirty="0" smtClean="0">
                <a:solidFill>
                  <a:srgbClr val="000000"/>
                </a:solidFill>
                <a:latin typeface="Times New Roman" panose="02020603050405020304" pitchFamily="18" charset="0"/>
              </a:rPr>
              <a:t>At what scale does your species operate?</a:t>
            </a:r>
          </a:p>
          <a:p>
            <a:endParaRPr lang="en-US" sz="3200" dirty="0" smtClean="0">
              <a:solidFill>
                <a:srgbClr val="000000"/>
              </a:solidFill>
              <a:latin typeface="Times New Roman" panose="02020603050405020304" pitchFamily="18" charset="0"/>
            </a:endParaRPr>
          </a:p>
        </p:txBody>
      </p:sp>
      <p:sp>
        <p:nvSpPr>
          <p:cNvPr id="3" name="Rectangle 2"/>
          <p:cNvSpPr/>
          <p:nvPr/>
        </p:nvSpPr>
        <p:spPr>
          <a:xfrm>
            <a:off x="9724658" y="6488668"/>
            <a:ext cx="2467342" cy="369332"/>
          </a:xfrm>
          <a:prstGeom prst="rect">
            <a:avLst/>
          </a:prstGeom>
        </p:spPr>
        <p:txBody>
          <a:bodyPr wrap="none">
            <a:spAutoFit/>
          </a:bodyPr>
          <a:lstStyle/>
          <a:p>
            <a:r>
              <a:rPr lang="en-US" dirty="0">
                <a:solidFill>
                  <a:srgbClr val="000000"/>
                </a:solidFill>
                <a:latin typeface="Times New Roman" panose="02020603050405020304" pitchFamily="18" charset="0"/>
              </a:rPr>
              <a:t>(Henle and </a:t>
            </a:r>
            <a:r>
              <a:rPr lang="en-US" dirty="0" err="1">
                <a:solidFill>
                  <a:srgbClr val="000000"/>
                </a:solidFill>
                <a:latin typeface="Times New Roman" panose="02020603050405020304" pitchFamily="18" charset="0"/>
              </a:rPr>
              <a:t>Kaule</a:t>
            </a:r>
            <a:r>
              <a:rPr lang="en-US" dirty="0">
                <a:solidFill>
                  <a:srgbClr val="000000"/>
                </a:solidFill>
                <a:latin typeface="Times New Roman" panose="02020603050405020304" pitchFamily="18" charset="0"/>
              </a:rPr>
              <a:t> 1991).</a:t>
            </a:r>
            <a:endParaRPr lang="en-US" dirty="0"/>
          </a:p>
        </p:txBody>
      </p:sp>
    </p:spTree>
    <p:extLst>
      <p:ext uri="{BB962C8B-B14F-4D97-AF65-F5344CB8AC3E}">
        <p14:creationId xmlns:p14="http://schemas.microsoft.com/office/powerpoint/2010/main" val="2298914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map&#10;&#10;Description automatically generated">
            <a:extLst>
              <a:ext uri="{FF2B5EF4-FFF2-40B4-BE49-F238E27FC236}">
                <a16:creationId xmlns="" xmlns:a16="http://schemas.microsoft.com/office/drawing/2014/main" id="{A60CF0AD-9890-4543-9562-45AEAAEA1D59}"/>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l="13168" r="27003" b="7002"/>
          <a:stretch/>
        </p:blipFill>
        <p:spPr>
          <a:xfrm>
            <a:off x="6268358" y="0"/>
            <a:ext cx="5762349" cy="6705600"/>
          </a:xfrm>
          <a:prstGeom prst="rect">
            <a:avLst/>
          </a:prstGeom>
        </p:spPr>
      </p:pic>
      <p:sp>
        <p:nvSpPr>
          <p:cNvPr id="5" name="Oval 4">
            <a:extLst>
              <a:ext uri="{FF2B5EF4-FFF2-40B4-BE49-F238E27FC236}">
                <a16:creationId xmlns="" xmlns:a16="http://schemas.microsoft.com/office/drawing/2014/main" id="{565E88C1-F7EA-4397-BCC9-FC321AB38C35}"/>
              </a:ext>
            </a:extLst>
          </p:cNvPr>
          <p:cNvSpPr/>
          <p:nvPr/>
        </p:nvSpPr>
        <p:spPr>
          <a:xfrm>
            <a:off x="6585398" y="175290"/>
            <a:ext cx="2396133" cy="224339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2400" b="1" dirty="0">
                <a:solidFill>
                  <a:schemeClr val="bg1"/>
                </a:solidFill>
              </a:rPr>
              <a:t>Home Range</a:t>
            </a:r>
            <a:endParaRPr lang="en-US" b="1" dirty="0">
              <a:solidFill>
                <a:schemeClr val="bg1"/>
              </a:solidFill>
            </a:endParaRPr>
          </a:p>
          <a:p>
            <a:pPr algn="ctr"/>
            <a:r>
              <a:rPr lang="en-US" sz="1600" dirty="0">
                <a:solidFill>
                  <a:schemeClr val="bg1"/>
                </a:solidFill>
              </a:rPr>
              <a:t>95% Isopleth</a:t>
            </a:r>
          </a:p>
          <a:p>
            <a:pPr algn="ctr"/>
            <a:r>
              <a:rPr lang="en-US" sz="2800" b="1" dirty="0">
                <a:solidFill>
                  <a:schemeClr val="bg1"/>
                </a:solidFill>
              </a:rPr>
              <a:t>2,392.1 ha</a:t>
            </a:r>
          </a:p>
          <a:p>
            <a:pPr algn="ctr"/>
            <a:r>
              <a:rPr lang="en-US" sz="1600" dirty="0">
                <a:solidFill>
                  <a:schemeClr val="bg1"/>
                </a:solidFill>
              </a:rPr>
              <a:t>(9.24 mi</a:t>
            </a:r>
            <a:r>
              <a:rPr lang="en-US" sz="1600" baseline="30000" dirty="0">
                <a:solidFill>
                  <a:schemeClr val="bg1"/>
                </a:solidFill>
              </a:rPr>
              <a:t>2</a:t>
            </a:r>
            <a:r>
              <a:rPr lang="en-US" sz="1600" dirty="0">
                <a:solidFill>
                  <a:schemeClr val="bg1"/>
                </a:solidFill>
              </a:rPr>
              <a:t>)</a:t>
            </a:r>
          </a:p>
        </p:txBody>
      </p:sp>
      <p:pic>
        <p:nvPicPr>
          <p:cNvPr id="7" name="Content Placeholder 6" descr="A picture containing animal, indoor, cat, mammal&#10;&#10;Description automatically generated">
            <a:extLst>
              <a:ext uri="{FF2B5EF4-FFF2-40B4-BE49-F238E27FC236}">
                <a16:creationId xmlns="" xmlns:a16="http://schemas.microsoft.com/office/drawing/2014/main" id="{AD9A6AF5-BC17-4FE6-84A8-BFCAD52541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 b="14970"/>
          <a:stretch/>
        </p:blipFill>
        <p:spPr>
          <a:xfrm>
            <a:off x="374144" y="3352800"/>
            <a:ext cx="5747198" cy="3262011"/>
          </a:xfrm>
          <a:prstGeom prst="rect">
            <a:avLst/>
          </a:prstGeom>
        </p:spPr>
      </p:pic>
      <p:sp>
        <p:nvSpPr>
          <p:cNvPr id="8" name="TextBox 7"/>
          <p:cNvSpPr txBox="1"/>
          <p:nvPr/>
        </p:nvSpPr>
        <p:spPr>
          <a:xfrm>
            <a:off x="205883" y="270417"/>
            <a:ext cx="6220995" cy="2677656"/>
          </a:xfrm>
          <a:prstGeom prst="rect">
            <a:avLst/>
          </a:prstGeom>
          <a:noFill/>
        </p:spPr>
        <p:txBody>
          <a:bodyPr wrap="square" rtlCol="0">
            <a:spAutoFit/>
          </a:bodyPr>
          <a:lstStyle/>
          <a:p>
            <a:r>
              <a:rPr lang="en-US" sz="3600" dirty="0" smtClean="0"/>
              <a:t>Spotted Skunks </a:t>
            </a:r>
          </a:p>
          <a:p>
            <a:r>
              <a:rPr lang="en-US" sz="3600" dirty="0" err="1" smtClean="0"/>
              <a:t>HJ</a:t>
            </a:r>
            <a:r>
              <a:rPr lang="en-US" sz="3600" dirty="0" smtClean="0"/>
              <a:t> Andrews Experimental Forest</a:t>
            </a:r>
          </a:p>
          <a:p>
            <a:endParaRPr lang="en-US" sz="3200" dirty="0" smtClean="0"/>
          </a:p>
          <a:p>
            <a:r>
              <a:rPr lang="en-US" sz="3200" dirty="0" smtClean="0">
                <a:solidFill>
                  <a:schemeClr val="bg2">
                    <a:lumMod val="50000"/>
                  </a:schemeClr>
                </a:solidFill>
              </a:rPr>
              <a:t>Marie </a:t>
            </a:r>
            <a:r>
              <a:rPr lang="en-US" sz="3200" dirty="0">
                <a:solidFill>
                  <a:schemeClr val="bg2">
                    <a:lumMod val="50000"/>
                  </a:schemeClr>
                </a:solidFill>
              </a:rPr>
              <a:t>Tosa: </a:t>
            </a:r>
            <a:endParaRPr lang="en-US" sz="3200" dirty="0" smtClean="0">
              <a:solidFill>
                <a:schemeClr val="bg2">
                  <a:lumMod val="50000"/>
                </a:schemeClr>
              </a:solidFill>
            </a:endParaRPr>
          </a:p>
          <a:p>
            <a:r>
              <a:rPr lang="en-US" sz="3200" dirty="0" smtClean="0">
                <a:solidFill>
                  <a:schemeClr val="bg2">
                    <a:lumMod val="50000"/>
                  </a:schemeClr>
                </a:solidFill>
              </a:rPr>
              <a:t>marie.tosa@oregonstate.edu</a:t>
            </a:r>
            <a:endParaRPr lang="en-US" sz="3200" dirty="0">
              <a:solidFill>
                <a:schemeClr val="bg2">
                  <a:lumMod val="50000"/>
                </a:schemeClr>
              </a:solidFill>
            </a:endParaRPr>
          </a:p>
        </p:txBody>
      </p:sp>
    </p:spTree>
    <p:extLst>
      <p:ext uri="{BB962C8B-B14F-4D97-AF65-F5344CB8AC3E}">
        <p14:creationId xmlns:p14="http://schemas.microsoft.com/office/powerpoint/2010/main" val="10633538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Content Placeholder 2"/>
          <p:cNvSpPr txBox="1">
            <a:spLocks/>
          </p:cNvSpPr>
          <p:nvPr/>
        </p:nvSpPr>
        <p:spPr>
          <a:xfrm>
            <a:off x="-1183341" y="2506662"/>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dirty="0" smtClean="0">
              <a:solidFill>
                <a:schemeClr val="accent1"/>
              </a:solidFill>
            </a:endParaRPr>
          </a:p>
          <a:p>
            <a:pPr marL="457200" lvl="1" indent="0">
              <a:buFont typeface="Arial" panose="020B0604020202020204" pitchFamily="34" charset="0"/>
              <a:buNone/>
            </a:pPr>
            <a:endParaRPr lang="en-US" dirty="0" smtClean="0">
              <a:solidFill>
                <a:schemeClr val="accent1"/>
              </a:solidFill>
            </a:endParaRPr>
          </a:p>
        </p:txBody>
      </p:sp>
      <p:sp>
        <p:nvSpPr>
          <p:cNvPr id="12" name="Content Placeholder 3"/>
          <p:cNvSpPr txBox="1">
            <a:spLocks/>
          </p:cNvSpPr>
          <p:nvPr/>
        </p:nvSpPr>
        <p:spPr>
          <a:xfrm>
            <a:off x="5545873" y="744360"/>
            <a:ext cx="6434254" cy="43684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i="1" dirty="0" smtClean="0"/>
              <a:t>Nest: </a:t>
            </a:r>
            <a:r>
              <a:rPr lang="en-US" sz="4400" dirty="0"/>
              <a:t>complex branch and bole </a:t>
            </a:r>
            <a:r>
              <a:rPr lang="en-US" sz="4400" dirty="0" smtClean="0"/>
              <a:t>structure</a:t>
            </a:r>
          </a:p>
          <a:p>
            <a:r>
              <a:rPr lang="en-US" sz="4400" i="1" dirty="0" smtClean="0"/>
              <a:t>Food: conifer resin ducts</a:t>
            </a:r>
          </a:p>
          <a:p>
            <a:r>
              <a:rPr lang="en-US" sz="4400" i="1" dirty="0" smtClean="0"/>
              <a:t>Mobility: low</a:t>
            </a:r>
            <a:r>
              <a:rPr lang="en-US" sz="4000" i="1" dirty="0" smtClean="0"/>
              <a:t> (generations may move between forest patches)</a:t>
            </a:r>
          </a:p>
        </p:txBody>
      </p:sp>
      <p:pic>
        <p:nvPicPr>
          <p:cNvPr id="1026" name="Picture 2" descr="Image result for forest fragmentation and the northern spotted ow&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0"/>
            <a:ext cx="10287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460643" y="2737952"/>
            <a:ext cx="4462346" cy="3753303"/>
          </a:xfrm>
          <a:prstGeom prst="rect">
            <a:avLst/>
          </a:prstGeom>
        </p:spPr>
      </p:pic>
      <p:sp>
        <p:nvSpPr>
          <p:cNvPr id="7" name="Oval 6">
            <a:extLst>
              <a:ext uri="{FF2B5EF4-FFF2-40B4-BE49-F238E27FC236}">
                <a16:creationId xmlns="" xmlns:a16="http://schemas.microsoft.com/office/drawing/2014/main" id="{565E88C1-F7EA-4397-BCC9-FC321AB38C35}"/>
              </a:ext>
            </a:extLst>
          </p:cNvPr>
          <p:cNvSpPr/>
          <p:nvPr/>
        </p:nvSpPr>
        <p:spPr>
          <a:xfrm>
            <a:off x="2898005" y="4614604"/>
            <a:ext cx="2396133" cy="224339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2400" b="1" dirty="0" smtClean="0">
                <a:solidFill>
                  <a:schemeClr val="bg1"/>
                </a:solidFill>
              </a:rPr>
              <a:t>Dispersal </a:t>
            </a:r>
          </a:p>
          <a:p>
            <a:pPr algn="ctr"/>
            <a:r>
              <a:rPr lang="en-US" sz="2400" b="1" dirty="0" smtClean="0">
                <a:solidFill>
                  <a:schemeClr val="bg1"/>
                </a:solidFill>
              </a:rPr>
              <a:t>Distances</a:t>
            </a:r>
          </a:p>
          <a:p>
            <a:pPr algn="ctr"/>
            <a:r>
              <a:rPr lang="en-US" sz="2400" b="1" dirty="0" smtClean="0">
                <a:solidFill>
                  <a:schemeClr val="bg1"/>
                </a:solidFill>
              </a:rPr>
              <a:t>50-200m</a:t>
            </a:r>
            <a:endParaRPr lang="en-US" sz="1600" dirty="0">
              <a:solidFill>
                <a:schemeClr val="bg1"/>
              </a:solidFill>
            </a:endParaRPr>
          </a:p>
        </p:txBody>
      </p:sp>
      <p:sp>
        <p:nvSpPr>
          <p:cNvPr id="8" name="Title 1"/>
          <p:cNvSpPr txBox="1">
            <a:spLocks/>
          </p:cNvSpPr>
          <p:nvPr/>
        </p:nvSpPr>
        <p:spPr>
          <a:xfrm>
            <a:off x="163086" y="143850"/>
            <a:ext cx="3838617" cy="28734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smtClean="0">
                <a:solidFill>
                  <a:schemeClr val="bg1"/>
                </a:solidFill>
              </a:rPr>
              <a:t>Red Tree Vole</a:t>
            </a:r>
            <a:endParaRPr lang="en-US" sz="6600" dirty="0">
              <a:solidFill>
                <a:schemeClr val="bg1"/>
              </a:solidFill>
            </a:endParaRPr>
          </a:p>
        </p:txBody>
      </p:sp>
    </p:spTree>
    <p:extLst>
      <p:ext uri="{BB962C8B-B14F-4D97-AF65-F5344CB8AC3E}">
        <p14:creationId xmlns:p14="http://schemas.microsoft.com/office/powerpoint/2010/main" val="584954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400" y="319834"/>
            <a:ext cx="5258847" cy="3108543"/>
          </a:xfrm>
          <a:prstGeom prst="rect">
            <a:avLst/>
          </a:prstGeom>
        </p:spPr>
        <p:txBody>
          <a:bodyPr wrap="square">
            <a:spAutoFit/>
          </a:bodyPr>
          <a:lstStyle/>
          <a:p>
            <a:r>
              <a:rPr lang="en-US" sz="4400" dirty="0" smtClean="0">
                <a:solidFill>
                  <a:srgbClr val="000000"/>
                </a:solidFill>
                <a:latin typeface="Times New Roman" panose="02020603050405020304" pitchFamily="18" charset="0"/>
              </a:rPr>
              <a:t>Consideration 2:</a:t>
            </a:r>
          </a:p>
          <a:p>
            <a:endParaRPr lang="en-US" sz="1200" dirty="0" smtClean="0">
              <a:solidFill>
                <a:srgbClr val="000000"/>
              </a:solidFill>
              <a:latin typeface="Times New Roman" panose="02020603050405020304" pitchFamily="18" charset="0"/>
            </a:endParaRPr>
          </a:p>
          <a:p>
            <a:pPr marL="571500" indent="-571500">
              <a:buFont typeface="Arial" panose="020B0604020202020204" pitchFamily="34" charset="0"/>
              <a:buChar char="•"/>
            </a:pPr>
            <a:r>
              <a:rPr lang="en-US" sz="3600" dirty="0" smtClean="0">
                <a:solidFill>
                  <a:srgbClr val="000000"/>
                </a:solidFill>
                <a:latin typeface="Times New Roman" panose="02020603050405020304" pitchFamily="18" charset="0"/>
              </a:rPr>
              <a:t>Define habitat requirements &amp; </a:t>
            </a:r>
          </a:p>
          <a:p>
            <a:r>
              <a:rPr lang="en-US" sz="3600" dirty="0">
                <a:solidFill>
                  <a:srgbClr val="000000"/>
                </a:solidFill>
                <a:latin typeface="Times New Roman" panose="02020603050405020304" pitchFamily="18" charset="0"/>
              </a:rPr>
              <a:t> </a:t>
            </a:r>
            <a:r>
              <a:rPr lang="en-US" sz="3600" dirty="0" smtClean="0">
                <a:solidFill>
                  <a:srgbClr val="000000"/>
                </a:solidFill>
                <a:latin typeface="Times New Roman" panose="02020603050405020304" pitchFamily="18" charset="0"/>
              </a:rPr>
              <a:t>    identify limiting factors</a:t>
            </a:r>
          </a:p>
          <a:p>
            <a:endParaRPr lang="en-US" sz="3200" dirty="0" smtClean="0">
              <a:solidFill>
                <a:srgbClr val="000000"/>
              </a:solidFill>
              <a:latin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5676900" y="319834"/>
            <a:ext cx="7503621" cy="5623766"/>
          </a:xfrm>
          <a:prstGeom prst="rect">
            <a:avLst/>
          </a:prstGeom>
        </p:spPr>
      </p:pic>
      <p:pic>
        <p:nvPicPr>
          <p:cNvPr id="9" name="Picture 8">
            <a:extLst>
              <a:ext uri="{FF2B5EF4-FFF2-40B4-BE49-F238E27FC236}">
                <a16:creationId xmlns="" xmlns:a16="http://schemas.microsoft.com/office/drawing/2014/main" id="{B7F5DD3F-091D-467F-8B29-5329871B56C2}"/>
              </a:ext>
            </a:extLst>
          </p:cNvPr>
          <p:cNvPicPr>
            <a:picLocks noChangeAspect="1"/>
          </p:cNvPicPr>
          <p:nvPr/>
        </p:nvPicPr>
        <p:blipFill>
          <a:blip r:embed="rId4"/>
          <a:stretch>
            <a:fillRect/>
          </a:stretch>
        </p:blipFill>
        <p:spPr>
          <a:xfrm>
            <a:off x="4046604" y="3738204"/>
            <a:ext cx="3848459" cy="2897319"/>
          </a:xfrm>
          <a:prstGeom prst="rect">
            <a:avLst/>
          </a:prstGeom>
        </p:spPr>
      </p:pic>
    </p:spTree>
    <p:extLst>
      <p:ext uri="{BB962C8B-B14F-4D97-AF65-F5344CB8AC3E}">
        <p14:creationId xmlns:p14="http://schemas.microsoft.com/office/powerpoint/2010/main" val="4073431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9538" y="941157"/>
            <a:ext cx="5258847" cy="2585323"/>
          </a:xfrm>
          <a:prstGeom prst="rect">
            <a:avLst/>
          </a:prstGeom>
        </p:spPr>
        <p:txBody>
          <a:bodyPr wrap="square">
            <a:spAutoFit/>
          </a:bodyPr>
          <a:lstStyle/>
          <a:p>
            <a:pPr algn="ctr"/>
            <a:r>
              <a:rPr lang="en-US" sz="5400" dirty="0" smtClean="0">
                <a:solidFill>
                  <a:srgbClr val="000000"/>
                </a:solidFill>
                <a:latin typeface="Times New Roman" panose="02020603050405020304" pitchFamily="18" charset="0"/>
              </a:rPr>
              <a:t>Habitat</a:t>
            </a:r>
          </a:p>
          <a:p>
            <a:pPr algn="ctr"/>
            <a:r>
              <a:rPr lang="en-US" sz="5400" dirty="0" smtClean="0">
                <a:solidFill>
                  <a:srgbClr val="000000"/>
                </a:solidFill>
                <a:latin typeface="Times New Roman" panose="02020603050405020304" pitchFamily="18" charset="0"/>
              </a:rPr>
              <a:t>Resources</a:t>
            </a:r>
          </a:p>
          <a:p>
            <a:pPr algn="ctr"/>
            <a:r>
              <a:rPr lang="en-US" sz="5400" dirty="0" smtClean="0">
                <a:solidFill>
                  <a:srgbClr val="000000"/>
                </a:solidFill>
                <a:latin typeface="Times New Roman" panose="02020603050405020304" pitchFamily="18" charset="0"/>
              </a:rPr>
              <a:t>Suitable Cover</a:t>
            </a:r>
          </a:p>
        </p:txBody>
      </p:sp>
    </p:spTree>
    <p:extLst>
      <p:ext uri="{BB962C8B-B14F-4D97-AF65-F5344CB8AC3E}">
        <p14:creationId xmlns:p14="http://schemas.microsoft.com/office/powerpoint/2010/main" val="1399155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81000" y="112713"/>
            <a:ext cx="10515600" cy="1325562"/>
          </a:xfrm>
        </p:spPr>
        <p:txBody>
          <a:bodyPr>
            <a:normAutofit/>
          </a:bodyPr>
          <a:lstStyle/>
          <a:p>
            <a:r>
              <a:rPr lang="en-US" sz="6000" b="1" dirty="0" smtClean="0"/>
              <a:t>Habitat</a:t>
            </a:r>
            <a:r>
              <a:rPr lang="en-US" sz="6000" dirty="0" smtClean="0"/>
              <a:t>: </a:t>
            </a:r>
            <a:endParaRPr lang="en-US" sz="6000" dirty="0"/>
          </a:p>
        </p:txBody>
      </p:sp>
      <p:sp>
        <p:nvSpPr>
          <p:cNvPr id="4" name="Content Placeholder 3"/>
          <p:cNvSpPr>
            <a:spLocks noGrp="1"/>
          </p:cNvSpPr>
          <p:nvPr>
            <p:ph idx="4294967295"/>
          </p:nvPr>
        </p:nvSpPr>
        <p:spPr>
          <a:xfrm>
            <a:off x="1676400" y="1252538"/>
            <a:ext cx="10515600" cy="4352925"/>
          </a:xfrm>
        </p:spPr>
        <p:txBody>
          <a:bodyPr>
            <a:normAutofit/>
          </a:bodyPr>
          <a:lstStyle/>
          <a:p>
            <a:pPr marL="0" indent="0">
              <a:buNone/>
            </a:pPr>
            <a:r>
              <a:rPr lang="en-US" sz="4400" i="1" dirty="0" smtClean="0"/>
              <a:t>the sum of necessary resources and environmental conditions for the maintenance of a species</a:t>
            </a:r>
          </a:p>
          <a:p>
            <a:pPr marL="0" indent="0">
              <a:buNone/>
            </a:pPr>
            <a:endParaRPr lang="en-US" sz="4400" dirty="0" smtClean="0"/>
          </a:p>
          <a:p>
            <a:pPr marL="0" indent="0">
              <a:buNone/>
            </a:pPr>
            <a:endParaRPr lang="en-US" sz="4400" dirty="0" smtClean="0"/>
          </a:p>
          <a:p>
            <a:pPr marL="0" indent="0">
              <a:buNone/>
            </a:pPr>
            <a:r>
              <a:rPr lang="en-US" sz="4400" dirty="0" smtClean="0"/>
              <a:t>                </a:t>
            </a:r>
            <a:endParaRPr lang="en-US" dirty="0"/>
          </a:p>
        </p:txBody>
      </p:sp>
      <p:sp>
        <p:nvSpPr>
          <p:cNvPr id="2" name="Rounded Rectangle 1"/>
          <p:cNvSpPr/>
          <p:nvPr/>
        </p:nvSpPr>
        <p:spPr>
          <a:xfrm>
            <a:off x="1725996" y="3329148"/>
            <a:ext cx="10047436" cy="228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TextBox 5"/>
          <p:cNvSpPr txBox="1"/>
          <p:nvPr/>
        </p:nvSpPr>
        <p:spPr>
          <a:xfrm rot="457947">
            <a:off x="3777956" y="4517772"/>
            <a:ext cx="1883088" cy="954107"/>
          </a:xfrm>
          <a:prstGeom prst="rect">
            <a:avLst/>
          </a:prstGeom>
          <a:noFill/>
        </p:spPr>
        <p:txBody>
          <a:bodyPr wrap="square" rtlCol="0">
            <a:spAutoFit/>
          </a:bodyPr>
          <a:lstStyle/>
          <a:p>
            <a:r>
              <a:rPr lang="en-US" sz="2800" b="1" dirty="0" smtClean="0"/>
              <a:t>Vegetation structure</a:t>
            </a:r>
            <a:endParaRPr lang="en-US" sz="2800" b="1" dirty="0"/>
          </a:p>
        </p:txBody>
      </p:sp>
      <p:sp>
        <p:nvSpPr>
          <p:cNvPr id="11" name="TextBox 10"/>
          <p:cNvSpPr txBox="1"/>
          <p:nvPr/>
        </p:nvSpPr>
        <p:spPr>
          <a:xfrm rot="19977649">
            <a:off x="1733351" y="3788539"/>
            <a:ext cx="2276101" cy="954107"/>
          </a:xfrm>
          <a:prstGeom prst="rect">
            <a:avLst/>
          </a:prstGeom>
          <a:noFill/>
        </p:spPr>
        <p:txBody>
          <a:bodyPr wrap="square" rtlCol="0">
            <a:spAutoFit/>
          </a:bodyPr>
          <a:lstStyle/>
          <a:p>
            <a:pPr algn="ctr"/>
            <a:r>
              <a:rPr lang="en-US" sz="2800" dirty="0" smtClean="0"/>
              <a:t>Prey abundance</a:t>
            </a:r>
            <a:endParaRPr lang="en-US" sz="2800" dirty="0"/>
          </a:p>
        </p:txBody>
      </p:sp>
      <p:sp>
        <p:nvSpPr>
          <p:cNvPr id="12" name="TextBox 11"/>
          <p:cNvSpPr txBox="1"/>
          <p:nvPr/>
        </p:nvSpPr>
        <p:spPr>
          <a:xfrm rot="457947">
            <a:off x="4568545" y="3749432"/>
            <a:ext cx="2613775" cy="954107"/>
          </a:xfrm>
          <a:prstGeom prst="rect">
            <a:avLst/>
          </a:prstGeom>
          <a:noFill/>
        </p:spPr>
        <p:txBody>
          <a:bodyPr wrap="square" rtlCol="0">
            <a:spAutoFit/>
          </a:bodyPr>
          <a:lstStyle/>
          <a:p>
            <a:r>
              <a:rPr lang="en-US" sz="2800" dirty="0" smtClean="0"/>
              <a:t>Predation risk	</a:t>
            </a:r>
            <a:endParaRPr lang="en-US" sz="2800" dirty="0"/>
          </a:p>
        </p:txBody>
      </p:sp>
      <p:sp>
        <p:nvSpPr>
          <p:cNvPr id="13" name="TextBox 12"/>
          <p:cNvSpPr txBox="1"/>
          <p:nvPr/>
        </p:nvSpPr>
        <p:spPr>
          <a:xfrm rot="1059799">
            <a:off x="7983640" y="4688226"/>
            <a:ext cx="2305616" cy="523220"/>
          </a:xfrm>
          <a:prstGeom prst="rect">
            <a:avLst/>
          </a:prstGeom>
          <a:noFill/>
        </p:spPr>
        <p:txBody>
          <a:bodyPr wrap="square" rtlCol="0">
            <a:spAutoFit/>
          </a:bodyPr>
          <a:lstStyle/>
          <a:p>
            <a:r>
              <a:rPr lang="en-US" sz="2800" dirty="0" smtClean="0"/>
              <a:t>Competition</a:t>
            </a:r>
            <a:endParaRPr lang="en-US" sz="2800" dirty="0"/>
          </a:p>
        </p:txBody>
      </p:sp>
      <p:sp>
        <p:nvSpPr>
          <p:cNvPr id="14" name="TextBox 13"/>
          <p:cNvSpPr txBox="1"/>
          <p:nvPr/>
        </p:nvSpPr>
        <p:spPr>
          <a:xfrm rot="436373">
            <a:off x="9861077" y="3872430"/>
            <a:ext cx="2305616" cy="523220"/>
          </a:xfrm>
          <a:prstGeom prst="rect">
            <a:avLst/>
          </a:prstGeom>
          <a:noFill/>
        </p:spPr>
        <p:txBody>
          <a:bodyPr wrap="square" rtlCol="0">
            <a:spAutoFit/>
          </a:bodyPr>
          <a:lstStyle/>
          <a:p>
            <a:r>
              <a:rPr lang="en-US" sz="2800" b="1" dirty="0" smtClean="0"/>
              <a:t>Nest sites</a:t>
            </a:r>
            <a:endParaRPr lang="en-US" sz="2800" b="1" dirty="0"/>
          </a:p>
        </p:txBody>
      </p:sp>
      <p:sp>
        <p:nvSpPr>
          <p:cNvPr id="15" name="TextBox 14"/>
          <p:cNvSpPr txBox="1"/>
          <p:nvPr/>
        </p:nvSpPr>
        <p:spPr>
          <a:xfrm rot="436373">
            <a:off x="7534336" y="3805092"/>
            <a:ext cx="2305616" cy="523220"/>
          </a:xfrm>
          <a:prstGeom prst="rect">
            <a:avLst/>
          </a:prstGeom>
          <a:noFill/>
        </p:spPr>
        <p:txBody>
          <a:bodyPr wrap="square" rtlCol="0">
            <a:spAutoFit/>
          </a:bodyPr>
          <a:lstStyle/>
          <a:p>
            <a:r>
              <a:rPr lang="en-US" sz="2800" b="1" dirty="0" smtClean="0"/>
              <a:t>shelter</a:t>
            </a:r>
            <a:endParaRPr lang="en-US" sz="2800" b="1" dirty="0"/>
          </a:p>
        </p:txBody>
      </p:sp>
      <p:sp>
        <p:nvSpPr>
          <p:cNvPr id="17" name="TextBox 16"/>
          <p:cNvSpPr txBox="1"/>
          <p:nvPr/>
        </p:nvSpPr>
        <p:spPr>
          <a:xfrm rot="20815267">
            <a:off x="6294141" y="4620955"/>
            <a:ext cx="2613775" cy="523220"/>
          </a:xfrm>
          <a:prstGeom prst="rect">
            <a:avLst/>
          </a:prstGeom>
          <a:noFill/>
        </p:spPr>
        <p:txBody>
          <a:bodyPr wrap="square" rtlCol="0">
            <a:spAutoFit/>
          </a:bodyPr>
          <a:lstStyle/>
          <a:p>
            <a:r>
              <a:rPr lang="en-US" sz="2800" dirty="0" smtClean="0"/>
              <a:t>Climate</a:t>
            </a:r>
            <a:endParaRPr lang="en-US" sz="2800" dirty="0"/>
          </a:p>
        </p:txBody>
      </p:sp>
    </p:spTree>
    <p:extLst>
      <p:ext uri="{BB962C8B-B14F-4D97-AF65-F5344CB8AC3E}">
        <p14:creationId xmlns:p14="http://schemas.microsoft.com/office/powerpoint/2010/main" val="1759691535"/>
      </p:ext>
    </p:extLst>
  </p:cSld>
  <p:clrMapOvr>
    <a:masterClrMapping/>
  </p:clrMapOvr>
  <p:transition advClick="0"/>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6564</TotalTime>
  <Words>1309</Words>
  <Application>Microsoft Office PowerPoint</Application>
  <PresentationFormat>Widescreen</PresentationFormat>
  <Paragraphs>226</Paragraphs>
  <Slides>24</Slides>
  <Notes>24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Abhaya Libre</vt:lpstr>
      <vt:lpstr>Abhaya Libre ExtraBold</vt:lpstr>
      <vt:lpstr>Arial</vt:lpstr>
      <vt:lpstr>Calibri</vt:lpstr>
      <vt:lpstr>Calibri Light</vt:lpstr>
      <vt:lpstr>Domine</vt:lpstr>
      <vt:lpstr>Nunito Bold</vt:lpstr>
      <vt:lpstr>Open Sans</vt:lpstr>
      <vt:lpstr>Roboto Regular</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Habitat: </vt:lpstr>
      <vt:lpstr>Resource:</vt:lpstr>
      <vt:lpstr>PowerPoint Presentation</vt:lpstr>
      <vt:lpstr>Cover type mapping</vt:lpstr>
      <vt:lpstr>Cover type mapping</vt:lpstr>
      <vt:lpstr>Cover type mapping</vt:lpstr>
      <vt:lpstr>PowerPoint Presentation</vt:lpstr>
      <vt:lpstr>PowerPoint Presentation</vt:lpstr>
      <vt:lpstr>PowerPoint Presentation</vt:lpstr>
      <vt:lpstr>PowerPoint Presentation</vt:lpstr>
      <vt:lpstr>PowerPoint Presentation</vt:lpstr>
      <vt:lpstr>Marbled Murrelet—Edge effects on nest quality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Jetfabrik Design</dc:creator>
  <cp:lastModifiedBy>Friesen, Cheryl -FS</cp:lastModifiedBy>
  <cp:revision>546</cp:revision>
  <dcterms:created xsi:type="dcterms:W3CDTF">2018-12-21T22:04:22Z</dcterms:created>
  <dcterms:modified xsi:type="dcterms:W3CDTF">2019-11-27T21:08:37Z</dcterms:modified>
</cp:coreProperties>
</file>