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8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E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5" autoAdjust="0"/>
    <p:restoredTop sz="94590" autoAdjust="0"/>
  </p:normalViewPr>
  <p:slideViewPr>
    <p:cSldViewPr snapToGrid="0" snapToObjects="1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95D30-EDB9-43BF-B27C-4B65DEF5A31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A5D2B-C5C6-4575-BD03-354A2629B7B8}">
      <dgm:prSet phldrT="[Text]"/>
      <dgm:spPr/>
      <dgm:t>
        <a:bodyPr/>
        <a:lstStyle/>
        <a:p>
          <a:r>
            <a:rPr lang="en-US" dirty="0" smtClean="0"/>
            <a:t>Natural Range of Variation (NRV)</a:t>
          </a:r>
          <a:endParaRPr lang="en-US" dirty="0"/>
        </a:p>
      </dgm:t>
    </dgm:pt>
    <dgm:pt modelId="{6D020083-C1D1-469B-9CEC-4F96C4501CEC}" type="parTrans" cxnId="{782FC959-7EF5-49A7-B13F-7918FD016402}">
      <dgm:prSet/>
      <dgm:spPr/>
      <dgm:t>
        <a:bodyPr/>
        <a:lstStyle/>
        <a:p>
          <a:endParaRPr lang="en-US"/>
        </a:p>
      </dgm:t>
    </dgm:pt>
    <dgm:pt modelId="{244DD741-D136-4A8C-BE50-7F98A47163A3}" type="sibTrans" cxnId="{782FC959-7EF5-49A7-B13F-7918FD016402}">
      <dgm:prSet/>
      <dgm:spPr/>
      <dgm:t>
        <a:bodyPr/>
        <a:lstStyle/>
        <a:p>
          <a:endParaRPr lang="en-US"/>
        </a:p>
      </dgm:t>
    </dgm:pt>
    <dgm:pt modelId="{4BAD67FD-C094-4D34-AF90-F77D45A4ED03}">
      <dgm:prSet phldrT="[Text]"/>
      <dgm:spPr/>
      <dgm:t>
        <a:bodyPr/>
        <a:lstStyle/>
        <a:p>
          <a:r>
            <a:rPr lang="en-US" dirty="0" smtClean="0"/>
            <a:t>Projected Future Conditions</a:t>
          </a:r>
          <a:endParaRPr lang="en-US" dirty="0"/>
        </a:p>
      </dgm:t>
    </dgm:pt>
    <dgm:pt modelId="{8FA0B10A-685C-445F-8C2B-B16AF1C58E11}" type="parTrans" cxnId="{DD04783C-751F-48EC-8E53-8CFA036DD145}">
      <dgm:prSet/>
      <dgm:spPr/>
      <dgm:t>
        <a:bodyPr/>
        <a:lstStyle/>
        <a:p>
          <a:endParaRPr lang="en-US"/>
        </a:p>
      </dgm:t>
    </dgm:pt>
    <dgm:pt modelId="{AF8E0271-8D2D-4D16-BA64-889B6C180488}" type="sibTrans" cxnId="{DD04783C-751F-48EC-8E53-8CFA036DD145}">
      <dgm:prSet/>
      <dgm:spPr>
        <a:noFill/>
      </dgm:spPr>
      <dgm:t>
        <a:bodyPr/>
        <a:lstStyle/>
        <a:p>
          <a:endParaRPr lang="en-US"/>
        </a:p>
      </dgm:t>
    </dgm:pt>
    <dgm:pt modelId="{4DC88CF3-605D-41B2-864C-0FD51C4D70B1}">
      <dgm:prSet phldrT="[Text]"/>
      <dgm:spPr/>
      <dgm:t>
        <a:bodyPr/>
        <a:lstStyle/>
        <a:p>
          <a:r>
            <a:rPr lang="en-US" dirty="0" smtClean="0"/>
            <a:t>Current Conditions</a:t>
          </a:r>
          <a:endParaRPr lang="en-US" dirty="0"/>
        </a:p>
      </dgm:t>
    </dgm:pt>
    <dgm:pt modelId="{FF199E9B-5C2D-4CCE-973F-45F57161446A}" type="parTrans" cxnId="{1E822EEF-5141-4550-9155-572A3DF40567}">
      <dgm:prSet/>
      <dgm:spPr/>
      <dgm:t>
        <a:bodyPr/>
        <a:lstStyle/>
        <a:p>
          <a:endParaRPr lang="en-US"/>
        </a:p>
      </dgm:t>
    </dgm:pt>
    <dgm:pt modelId="{6FCAFCFA-DE95-4B3A-97B5-15DB03FD28DC}" type="sibTrans" cxnId="{1E822EEF-5141-4550-9155-572A3DF40567}">
      <dgm:prSet/>
      <dgm:spPr/>
      <dgm:t>
        <a:bodyPr/>
        <a:lstStyle/>
        <a:p>
          <a:endParaRPr lang="en-US"/>
        </a:p>
      </dgm:t>
    </dgm:pt>
    <dgm:pt modelId="{D25B7124-005A-4567-81C3-CE3198A6F144}" type="pres">
      <dgm:prSet presAssocID="{7A995D30-EDB9-43BF-B27C-4B65DEF5A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A8D7B-85E5-4051-B929-DAF4035071D2}" type="pres">
      <dgm:prSet presAssocID="{449A5D2B-C5C6-4575-BD03-354A2629B7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3BB3-3092-431A-877A-6FD6CABDBFD5}" type="pres">
      <dgm:prSet presAssocID="{244DD741-D136-4A8C-BE50-7F98A47163A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BD2ED6D-269A-4B62-AE64-166F133BC206}" type="pres">
      <dgm:prSet presAssocID="{244DD741-D136-4A8C-BE50-7F98A47163A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50C06EB-430A-4CA6-9969-5CC036CABEAC}" type="pres">
      <dgm:prSet presAssocID="{4BAD67FD-C094-4D34-AF90-F77D45A4ED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B670E-33C7-4EF1-BD46-977473FBEBAC}" type="pres">
      <dgm:prSet presAssocID="{AF8E0271-8D2D-4D16-BA64-889B6C18048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06E11F-B3CA-4952-9E45-D78363E99487}" type="pres">
      <dgm:prSet presAssocID="{AF8E0271-8D2D-4D16-BA64-889B6C18048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748AE7E-BD85-4739-9F41-9AF7B930D75F}" type="pres">
      <dgm:prSet presAssocID="{4DC88CF3-605D-41B2-864C-0FD51C4D70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91ED-CE9E-4300-BA48-BB1EDA7AA424}" type="pres">
      <dgm:prSet presAssocID="{6FCAFCFA-DE95-4B3A-97B5-15DB03FD28D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4BB64AC-4A24-4C28-90A9-CD74F2A51057}" type="pres">
      <dgm:prSet presAssocID="{6FCAFCFA-DE95-4B3A-97B5-15DB03FD28D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D04783C-751F-48EC-8E53-8CFA036DD145}" srcId="{7A995D30-EDB9-43BF-B27C-4B65DEF5A31F}" destId="{4BAD67FD-C094-4D34-AF90-F77D45A4ED03}" srcOrd="1" destOrd="0" parTransId="{8FA0B10A-685C-445F-8C2B-B16AF1C58E11}" sibTransId="{AF8E0271-8D2D-4D16-BA64-889B6C180488}"/>
    <dgm:cxn modelId="{FFF13B04-77AC-4FA0-951F-BABB498962A5}" type="presOf" srcId="{7A995D30-EDB9-43BF-B27C-4B65DEF5A31F}" destId="{D25B7124-005A-4567-81C3-CE3198A6F144}" srcOrd="0" destOrd="0" presId="urn:microsoft.com/office/officeart/2005/8/layout/cycle7"/>
    <dgm:cxn modelId="{53E7204D-48B5-4739-844D-C4D9DF809760}" type="presOf" srcId="{4DC88CF3-605D-41B2-864C-0FD51C4D70B1}" destId="{7748AE7E-BD85-4739-9F41-9AF7B930D75F}" srcOrd="0" destOrd="0" presId="urn:microsoft.com/office/officeart/2005/8/layout/cycle7"/>
    <dgm:cxn modelId="{A72A9E50-6E85-4C7D-8367-B323031E29AC}" type="presOf" srcId="{AF8E0271-8D2D-4D16-BA64-889B6C180488}" destId="{3F06E11F-B3CA-4952-9E45-D78363E99487}" srcOrd="1" destOrd="0" presId="urn:microsoft.com/office/officeart/2005/8/layout/cycle7"/>
    <dgm:cxn modelId="{F600BAFC-1975-40FD-BB98-ACEDADC825BD}" type="presOf" srcId="{449A5D2B-C5C6-4575-BD03-354A2629B7B8}" destId="{EC4A8D7B-85E5-4051-B929-DAF4035071D2}" srcOrd="0" destOrd="0" presId="urn:microsoft.com/office/officeart/2005/8/layout/cycle7"/>
    <dgm:cxn modelId="{3F6074FC-836D-4337-8C6C-3DD4D7EAA7E8}" type="presOf" srcId="{6FCAFCFA-DE95-4B3A-97B5-15DB03FD28DC}" destId="{B0C191ED-CE9E-4300-BA48-BB1EDA7AA424}" srcOrd="0" destOrd="0" presId="urn:microsoft.com/office/officeart/2005/8/layout/cycle7"/>
    <dgm:cxn modelId="{782FC959-7EF5-49A7-B13F-7918FD016402}" srcId="{7A995D30-EDB9-43BF-B27C-4B65DEF5A31F}" destId="{449A5D2B-C5C6-4575-BD03-354A2629B7B8}" srcOrd="0" destOrd="0" parTransId="{6D020083-C1D1-469B-9CEC-4F96C4501CEC}" sibTransId="{244DD741-D136-4A8C-BE50-7F98A47163A3}"/>
    <dgm:cxn modelId="{8DF7E7FA-F1A4-4BAF-A6FD-F1A15C12E7D7}" type="presOf" srcId="{AF8E0271-8D2D-4D16-BA64-889B6C180488}" destId="{07FB670E-33C7-4EF1-BD46-977473FBEBAC}" srcOrd="0" destOrd="0" presId="urn:microsoft.com/office/officeart/2005/8/layout/cycle7"/>
    <dgm:cxn modelId="{63416C0C-88D2-410E-B597-053D31DEFE6A}" type="presOf" srcId="{4BAD67FD-C094-4D34-AF90-F77D45A4ED03}" destId="{950C06EB-430A-4CA6-9969-5CC036CABEAC}" srcOrd="0" destOrd="0" presId="urn:microsoft.com/office/officeart/2005/8/layout/cycle7"/>
    <dgm:cxn modelId="{1E822EEF-5141-4550-9155-572A3DF40567}" srcId="{7A995D30-EDB9-43BF-B27C-4B65DEF5A31F}" destId="{4DC88CF3-605D-41B2-864C-0FD51C4D70B1}" srcOrd="2" destOrd="0" parTransId="{FF199E9B-5C2D-4CCE-973F-45F57161446A}" sibTransId="{6FCAFCFA-DE95-4B3A-97B5-15DB03FD28DC}"/>
    <dgm:cxn modelId="{6BD06992-D272-4CDE-AEDD-7174AAB6364B}" type="presOf" srcId="{244DD741-D136-4A8C-BE50-7F98A47163A3}" destId="{2BD2ED6D-269A-4B62-AE64-166F133BC206}" srcOrd="1" destOrd="0" presId="urn:microsoft.com/office/officeart/2005/8/layout/cycle7"/>
    <dgm:cxn modelId="{F961E47B-F4B8-482D-AF9E-24697D74022A}" type="presOf" srcId="{244DD741-D136-4A8C-BE50-7F98A47163A3}" destId="{AA4C3BB3-3092-431A-877A-6FD6CABDBFD5}" srcOrd="0" destOrd="0" presId="urn:microsoft.com/office/officeart/2005/8/layout/cycle7"/>
    <dgm:cxn modelId="{E6E0D9AD-D1DC-4BF7-81D3-89E49F607941}" type="presOf" srcId="{6FCAFCFA-DE95-4B3A-97B5-15DB03FD28DC}" destId="{24BB64AC-4A24-4C28-90A9-CD74F2A51057}" srcOrd="1" destOrd="0" presId="urn:microsoft.com/office/officeart/2005/8/layout/cycle7"/>
    <dgm:cxn modelId="{71C13ABA-3CB8-400D-8622-983AB7AF4F56}" type="presParOf" srcId="{D25B7124-005A-4567-81C3-CE3198A6F144}" destId="{EC4A8D7B-85E5-4051-B929-DAF4035071D2}" srcOrd="0" destOrd="0" presId="urn:microsoft.com/office/officeart/2005/8/layout/cycle7"/>
    <dgm:cxn modelId="{7804F4E7-F2A8-4C8E-8BFE-03E03E67B409}" type="presParOf" srcId="{D25B7124-005A-4567-81C3-CE3198A6F144}" destId="{AA4C3BB3-3092-431A-877A-6FD6CABDBFD5}" srcOrd="1" destOrd="0" presId="urn:microsoft.com/office/officeart/2005/8/layout/cycle7"/>
    <dgm:cxn modelId="{F13E91D8-7E35-44AA-8AFB-8D6458821B46}" type="presParOf" srcId="{AA4C3BB3-3092-431A-877A-6FD6CABDBFD5}" destId="{2BD2ED6D-269A-4B62-AE64-166F133BC206}" srcOrd="0" destOrd="0" presId="urn:microsoft.com/office/officeart/2005/8/layout/cycle7"/>
    <dgm:cxn modelId="{961ADCC5-F8D2-4118-A52A-FA80D3CBB086}" type="presParOf" srcId="{D25B7124-005A-4567-81C3-CE3198A6F144}" destId="{950C06EB-430A-4CA6-9969-5CC036CABEAC}" srcOrd="2" destOrd="0" presId="urn:microsoft.com/office/officeart/2005/8/layout/cycle7"/>
    <dgm:cxn modelId="{4BAB8607-D257-4D53-8A81-2B8E1D7D601E}" type="presParOf" srcId="{D25B7124-005A-4567-81C3-CE3198A6F144}" destId="{07FB670E-33C7-4EF1-BD46-977473FBEBAC}" srcOrd="3" destOrd="0" presId="urn:microsoft.com/office/officeart/2005/8/layout/cycle7"/>
    <dgm:cxn modelId="{DE2770FC-7881-40DD-A0C4-EB7FD43AB219}" type="presParOf" srcId="{07FB670E-33C7-4EF1-BD46-977473FBEBAC}" destId="{3F06E11F-B3CA-4952-9E45-D78363E99487}" srcOrd="0" destOrd="0" presId="urn:microsoft.com/office/officeart/2005/8/layout/cycle7"/>
    <dgm:cxn modelId="{1DF44A17-BBBE-472F-896B-CF1D95B34FDB}" type="presParOf" srcId="{D25B7124-005A-4567-81C3-CE3198A6F144}" destId="{7748AE7E-BD85-4739-9F41-9AF7B930D75F}" srcOrd="4" destOrd="0" presId="urn:microsoft.com/office/officeart/2005/8/layout/cycle7"/>
    <dgm:cxn modelId="{A6D5BD7A-FA88-460D-A089-B58D1C4D3514}" type="presParOf" srcId="{D25B7124-005A-4567-81C3-CE3198A6F144}" destId="{B0C191ED-CE9E-4300-BA48-BB1EDA7AA424}" srcOrd="5" destOrd="0" presId="urn:microsoft.com/office/officeart/2005/8/layout/cycle7"/>
    <dgm:cxn modelId="{1FAB6A45-753D-43EA-B475-8C086A940541}" type="presParOf" srcId="{B0C191ED-CE9E-4300-BA48-BB1EDA7AA424}" destId="{24BB64AC-4A24-4C28-90A9-CD74F2A510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A8D7B-85E5-4051-B929-DAF4035071D2}">
      <dsp:nvSpPr>
        <dsp:cNvPr id="0" name=""/>
        <dsp:cNvSpPr/>
      </dsp:nvSpPr>
      <dsp:spPr>
        <a:xfrm>
          <a:off x="1439461" y="494792"/>
          <a:ext cx="1741794" cy="87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Natural Range of Variation (NRV)</a:t>
          </a:r>
          <a:endParaRPr lang="en-US" sz="1700" kern="1200" dirty="0"/>
        </a:p>
      </dsp:txBody>
      <dsp:txXfrm>
        <a:off x="1464969" y="520300"/>
        <a:ext cx="1690778" cy="819881"/>
      </dsp:txXfrm>
    </dsp:sp>
    <dsp:sp modelId="{AA4C3BB3-3092-431A-877A-6FD6CABDBFD5}">
      <dsp:nvSpPr>
        <dsp:cNvPr id="0" name=""/>
        <dsp:cNvSpPr/>
      </dsp:nvSpPr>
      <dsp:spPr>
        <a:xfrm rot="3600000">
          <a:off x="2575647" y="2023262"/>
          <a:ext cx="907518" cy="304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67091" y="2084225"/>
        <a:ext cx="724630" cy="182887"/>
      </dsp:txXfrm>
    </dsp:sp>
    <dsp:sp modelId="{950C06EB-430A-4CA6-9969-5CC036CABEAC}">
      <dsp:nvSpPr>
        <dsp:cNvPr id="0" name=""/>
        <dsp:cNvSpPr/>
      </dsp:nvSpPr>
      <dsp:spPr>
        <a:xfrm>
          <a:off x="2877558" y="2985648"/>
          <a:ext cx="1741794" cy="87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Projected Future Conditions</a:t>
          </a:r>
          <a:endParaRPr lang="en-US" sz="1700" kern="1200" dirty="0"/>
        </a:p>
      </dsp:txBody>
      <dsp:txXfrm>
        <a:off x="2903066" y="3011156"/>
        <a:ext cx="1690778" cy="819881"/>
      </dsp:txXfrm>
    </dsp:sp>
    <dsp:sp modelId="{07FB670E-33C7-4EF1-BD46-977473FBEBAC}">
      <dsp:nvSpPr>
        <dsp:cNvPr id="0" name=""/>
        <dsp:cNvSpPr/>
      </dsp:nvSpPr>
      <dsp:spPr>
        <a:xfrm rot="10800000">
          <a:off x="1856599" y="3268689"/>
          <a:ext cx="907518" cy="304813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948043" y="3329652"/>
        <a:ext cx="724630" cy="182887"/>
      </dsp:txXfrm>
    </dsp:sp>
    <dsp:sp modelId="{7748AE7E-BD85-4739-9F41-9AF7B930D75F}">
      <dsp:nvSpPr>
        <dsp:cNvPr id="0" name=""/>
        <dsp:cNvSpPr/>
      </dsp:nvSpPr>
      <dsp:spPr>
        <a:xfrm>
          <a:off x="1365" y="2985648"/>
          <a:ext cx="1741794" cy="87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Current Conditions</a:t>
          </a:r>
          <a:endParaRPr lang="en-US" sz="1700" kern="1200" dirty="0"/>
        </a:p>
      </dsp:txBody>
      <dsp:txXfrm>
        <a:off x="26873" y="3011156"/>
        <a:ext cx="1690778" cy="819881"/>
      </dsp:txXfrm>
    </dsp:sp>
    <dsp:sp modelId="{B0C191ED-CE9E-4300-BA48-BB1EDA7AA424}">
      <dsp:nvSpPr>
        <dsp:cNvPr id="0" name=""/>
        <dsp:cNvSpPr/>
      </dsp:nvSpPr>
      <dsp:spPr>
        <a:xfrm rot="18000000">
          <a:off x="1137551" y="2023262"/>
          <a:ext cx="907518" cy="304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28995" y="2084225"/>
        <a:ext cx="724630" cy="18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604D-651C-274B-980B-A7A7FDB0A9B4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025B-24B8-2047-99B4-4271FE2DD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025B-24B8-2047-99B4-4271FE2DDF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4876800"/>
            <a:ext cx="87376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558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924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494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0584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0584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0584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4876800"/>
            <a:ext cx="8737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558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4876800"/>
            <a:ext cx="8737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558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4876800"/>
            <a:ext cx="87376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558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16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16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104648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pic>
        <p:nvPicPr>
          <p:cNvPr id="10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0584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3838"/>
            <a:ext cx="100584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0912"/>
            <a:ext cx="100584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3700462"/>
            <a:ext cx="924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0" y="5486400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8364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</a:t>
            </a:r>
            <a:r>
              <a:rPr lang="en-US" smtClean="0"/>
              <a:t>curve.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36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0"/>
            <a:ext cx="118491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4400"/>
            <a:ext cx="109728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8492067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28862"/>
            <a:ext cx="7975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Forest Planning Under the 2012 Planning Rule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Maximillian Wahlberg – Regional Analyst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5885">
            <a:off x="6846407" y="3103258"/>
            <a:ext cx="2566222" cy="3304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8937">
            <a:off x="8276976" y="3227110"/>
            <a:ext cx="2561931" cy="33040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7" y="1166192"/>
            <a:ext cx="7023654" cy="4548809"/>
          </a:xfrm>
        </p:spPr>
        <p:txBody>
          <a:bodyPr/>
          <a:lstStyle/>
          <a:p>
            <a:r>
              <a:rPr lang="en-US" dirty="0"/>
              <a:t>Direction comes from the Planning Rule </a:t>
            </a:r>
            <a:r>
              <a:rPr lang="en-US" dirty="0" smtClean="0"/>
              <a:t>as </a:t>
            </a:r>
            <a:r>
              <a:rPr lang="en-US" dirty="0"/>
              <a:t>well as Directives</a:t>
            </a:r>
          </a:p>
          <a:p>
            <a:pPr lvl="1"/>
            <a:r>
              <a:rPr lang="en-US" sz="2400" dirty="0"/>
              <a:t>Phases of Planning:</a:t>
            </a:r>
          </a:p>
          <a:p>
            <a:pPr lvl="2"/>
            <a:r>
              <a:rPr lang="en-US" sz="2000" dirty="0"/>
              <a:t>Pre-Assessment</a:t>
            </a:r>
          </a:p>
          <a:p>
            <a:pPr lvl="3"/>
            <a:r>
              <a:rPr lang="en-US" sz="1800" dirty="0"/>
              <a:t>Not a formal planning step – where we are currently</a:t>
            </a:r>
          </a:p>
          <a:p>
            <a:pPr lvl="2"/>
            <a:r>
              <a:rPr lang="en-US" sz="2000" dirty="0"/>
              <a:t>Assessment -&gt; Need for Change</a:t>
            </a:r>
          </a:p>
          <a:p>
            <a:pPr lvl="3"/>
            <a:r>
              <a:rPr lang="en-US" sz="1800" dirty="0"/>
              <a:t>Evaluation of current conditions and projected trends</a:t>
            </a:r>
          </a:p>
          <a:p>
            <a:pPr lvl="2"/>
            <a:r>
              <a:rPr lang="en-US" sz="2000" dirty="0"/>
              <a:t>Plan Development and Alternatives</a:t>
            </a:r>
          </a:p>
          <a:p>
            <a:pPr lvl="2"/>
            <a:r>
              <a:rPr lang="en-US" sz="2000" dirty="0"/>
              <a:t>Monitoring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33631" y="3089564"/>
            <a:ext cx="6450986" cy="1392395"/>
          </a:xfrm>
          <a:prstGeom prst="roundRect">
            <a:avLst/>
          </a:prstGeom>
          <a:noFill/>
          <a:ln w="41275">
            <a:solidFill>
              <a:srgbClr val="C0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673" y="3328698"/>
            <a:ext cx="101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Primary Analysis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77141" y="1258957"/>
            <a:ext cx="6087256" cy="50570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Contributions to ecological integrity are assessed for “key ecosystem characteristics”</a:t>
            </a:r>
          </a:p>
          <a:p>
            <a:pPr lvl="1"/>
            <a:r>
              <a:rPr lang="en-US" dirty="0" smtClean="0"/>
              <a:t>For each characteristic:</a:t>
            </a:r>
          </a:p>
          <a:p>
            <a:pPr lvl="2"/>
            <a:r>
              <a:rPr lang="en-US" dirty="0" smtClean="0"/>
              <a:t>Current conditions are compared to reference conditions (NRV)</a:t>
            </a:r>
          </a:p>
          <a:p>
            <a:pPr lvl="2"/>
            <a:r>
              <a:rPr lang="en-US" dirty="0" smtClean="0"/>
              <a:t>Projected future conditions are compared to reference conditions (NRV)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Note: NRV is used as a metric for sustainability; it does not necessarily represent a desired condition</a:t>
            </a:r>
          </a:p>
          <a:p>
            <a:endParaRPr lang="en-US" i="1" dirty="0" smtClean="0"/>
          </a:p>
          <a:p>
            <a:r>
              <a:rPr lang="en-US" i="1" dirty="0" smtClean="0"/>
              <a:t>Assessments feed Need for Change which in turn feed plan development and alternatives  </a:t>
            </a:r>
            <a:endParaRPr lang="en-US" i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4845878"/>
              </p:ext>
            </p:extLst>
          </p:nvPr>
        </p:nvGraphicFramePr>
        <p:xfrm>
          <a:off x="6600558" y="1650932"/>
          <a:ext cx="46207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6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Sideboards and Spatial Scales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11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tools, models and frameworks should: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evaluate current conditions against natural range of variation (NRV/HRV)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mechanism to project trends under current management (and differentiate from legacy management impacts)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scalable to broad landscapes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Sufficient to inform a Forest’s context/niche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Facilitate all lands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readily available (or in limited cases rapidly attainable) information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inputs need to be appropriate for the scale at which questions are being asked and answered</a:t>
            </a:r>
          </a:p>
        </p:txBody>
      </p:sp>
    </p:spTree>
    <p:extLst>
      <p:ext uri="{BB962C8B-B14F-4D97-AF65-F5344CB8AC3E}">
        <p14:creationId xmlns:p14="http://schemas.microsoft.com/office/powerpoint/2010/main" val="31834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FS_ppt-template_081513">
  <a:themeElements>
    <a:clrScheme name="USFS">
      <a:dk1>
        <a:srgbClr val="4A9E33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PPT_Template_v2</Template>
  <TotalTime>37</TotalTime>
  <Words>229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USFS_ppt-template_081513</vt:lpstr>
      <vt:lpstr>PowerPoint Presentation</vt:lpstr>
      <vt:lpstr>Phases of Planning</vt:lpstr>
      <vt:lpstr>The Assessment</vt:lpstr>
      <vt:lpstr>Sideboards and Spatial Scales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Wahlberg, Max -FS</dc:creator>
  <cp:lastModifiedBy>Wahlberg, Max -FS</cp:lastModifiedBy>
  <cp:revision>8</cp:revision>
  <dcterms:created xsi:type="dcterms:W3CDTF">2016-02-01T17:52:59Z</dcterms:created>
  <dcterms:modified xsi:type="dcterms:W3CDTF">2016-06-28T15:14:36Z</dcterms:modified>
</cp:coreProperties>
</file>