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73" r:id="rId6"/>
    <p:sldId id="261" r:id="rId7"/>
    <p:sldId id="275" r:id="rId8"/>
    <p:sldId id="262" r:id="rId9"/>
    <p:sldId id="263" r:id="rId10"/>
    <p:sldId id="264" r:id="rId11"/>
    <p:sldId id="267" r:id="rId12"/>
    <p:sldId id="272" r:id="rId13"/>
    <p:sldId id="274" r:id="rId14"/>
    <p:sldId id="265" r:id="rId15"/>
    <p:sldId id="266" r:id="rId16"/>
    <p:sldId id="268" r:id="rId17"/>
    <p:sldId id="269" r:id="rId18"/>
    <p:sldId id="270" r:id="rId19"/>
    <p:sldId id="271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43" autoAdjust="0"/>
  </p:normalViewPr>
  <p:slideViewPr>
    <p:cSldViewPr>
      <p:cViewPr varScale="1">
        <p:scale>
          <a:sx n="86" d="100"/>
          <a:sy n="86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BD185-70D0-4BAF-B8C3-86DD9106212F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29276-5B71-4BC0-9609-5EC4E6A3A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like this broad definition because it forces rigor and scientific credibility at each stage of model development ... calling for peer review at each stage.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</a:t>
            </a:r>
            <a:r>
              <a:rPr lang="en-US" baseline="0" dirty="0" smtClean="0"/>
              <a:t> meet EVERY objective!  In fact, pick the top 3.  Then pick the top 1 out of that.  </a:t>
            </a:r>
            <a:endParaRPr lang="en-US" dirty="0" smtClean="0"/>
          </a:p>
          <a:p>
            <a:r>
              <a:rPr lang="en-US" dirty="0" smtClean="0"/>
              <a:t>There are other possible objectives,</a:t>
            </a:r>
            <a:r>
              <a:rPr lang="en-US" baseline="0" dirty="0" smtClean="0"/>
              <a:t>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Stages in a structure decision-making (SDM)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is used mostly in</a:t>
            </a:r>
            <a:r>
              <a:rPr lang="en-US" baseline="0" dirty="0" smtClean="0"/>
              <a:t> SDM Stage Two of Problem Analysis ... but could also be used in other stages, such as decision analysis models for Stage Three,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9276-5B71-4BC0-9609-5EC4E6A3A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E3A815A-85D8-4E7C-B19A-33B2EB3BA44D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04FDF3A-3B8D-4914-8C2C-C596966453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934200" cy="1295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Bruce G. Marcot, PhD Research Wildlife Biologist</a:t>
            </a:r>
          </a:p>
          <a:p>
            <a:pPr algn="l"/>
            <a:r>
              <a:rPr lang="en-US" sz="2400" dirty="0" smtClean="0"/>
              <a:t>US Forest Service, Pacific Northwest Research Station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43800" cy="2152650"/>
          </a:xfrm>
        </p:spPr>
        <p:txBody>
          <a:bodyPr/>
          <a:lstStyle/>
          <a:p>
            <a:pPr algn="ctr"/>
            <a:r>
              <a:rPr lang="en-US" sz="4000" dirty="0" smtClean="0"/>
              <a:t>Building a Common Vocabulary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in Decisions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45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553200"/>
            <a:ext cx="4076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2209800"/>
            <a:ext cx="7391400" cy="12954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in Decisions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2192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Risk analysis, risk management –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dirty="0" smtClean="0"/>
              <a:t>  </a:t>
            </a:r>
            <a:r>
              <a:rPr lang="en-US" sz="2800" b="1" dirty="0" smtClean="0"/>
              <a:t>risk  =  probability x utility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endParaRPr lang="en-US" sz="2800" b="1" dirty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Fuzzy logic v probability –</a:t>
            </a:r>
          </a:p>
          <a:p>
            <a:pPr lvl="0"/>
            <a:r>
              <a:rPr lang="en-US" sz="2800" dirty="0"/>
              <a:t> </a:t>
            </a:r>
            <a:r>
              <a:rPr lang="en-US" sz="2800" b="1" dirty="0" smtClean="0"/>
              <a:t>fuzzy logic  =  strength of evidence, [-1,+1]</a:t>
            </a:r>
            <a:br>
              <a:rPr lang="en-US" sz="2800" b="1" dirty="0" smtClean="0"/>
            </a:br>
            <a:r>
              <a:rPr lang="en-US" sz="2800" b="1" dirty="0" smtClean="0"/>
              <a:t> probability  =  frequency, [0,+1]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70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Types of Uncertainty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587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Types of Uncertainty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Parameter value uncertainty –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dirty="0" smtClean="0"/>
              <a:t>  - </a:t>
            </a:r>
            <a:r>
              <a:rPr lang="en-US" sz="2800" b="1" dirty="0" smtClean="0"/>
              <a:t>central tendency values, value distributions</a:t>
            </a:r>
            <a:br>
              <a:rPr lang="en-US" sz="2800" b="1" dirty="0" smtClean="0"/>
            </a:br>
            <a:r>
              <a:rPr lang="en-US" sz="2800" b="1" dirty="0" smtClean="0"/>
              <a:t>  - spatial &amp; temporal variation, interaction terms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endParaRPr lang="en-US" sz="2800" b="1" dirty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Model structure uncertainty –</a:t>
            </a:r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b="1" dirty="0" smtClean="0"/>
              <a:t>one facet of </a:t>
            </a:r>
            <a:r>
              <a:rPr lang="en-US" sz="2800" b="1" i="1" dirty="0" smtClean="0"/>
              <a:t>epistemic uncertainty</a:t>
            </a:r>
            <a:r>
              <a:rPr lang="en-US" sz="2800" b="1" dirty="0" smtClean="0"/>
              <a:t>, how the system</a:t>
            </a:r>
            <a:br>
              <a:rPr lang="en-US" sz="2800" b="1" dirty="0" smtClean="0"/>
            </a:br>
            <a:r>
              <a:rPr lang="en-US" sz="2800" b="1" dirty="0" smtClean="0"/>
              <a:t>    is structured and works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Inherent system variability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b="1" i="1" dirty="0" err="1" smtClean="0"/>
              <a:t>aleatoric</a:t>
            </a:r>
            <a:r>
              <a:rPr lang="en-US" sz="2800" b="1" i="1" dirty="0" smtClean="0"/>
              <a:t> uncertainty</a:t>
            </a:r>
            <a:r>
              <a:rPr lang="en-US" sz="2800" b="1" dirty="0" smtClean="0"/>
              <a:t> – how a system responds to</a:t>
            </a:r>
            <a:br>
              <a:rPr lang="en-US" sz="2800" b="1" dirty="0" smtClean="0"/>
            </a:br>
            <a:r>
              <a:rPr lang="en-US" sz="2800" b="1" dirty="0" smtClean="0"/>
              <a:t>   unknown influences ... </a:t>
            </a:r>
            <a:r>
              <a:rPr lang="en-US" sz="2800" b="1" i="1" dirty="0" smtClean="0"/>
              <a:t>hidden or latent variables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639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Testing Models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33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Testing Models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Calibration –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/>
              <a:t>testing model accuracy against the same data used to build it -- </a:t>
            </a:r>
            <a:r>
              <a:rPr lang="en-US" sz="2800" b="1" i="1" dirty="0" smtClean="0"/>
              <a:t>overfitting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Validation –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/>
              <a:t>testing model accuracy against an independent data set</a:t>
            </a:r>
            <a:br>
              <a:rPr lang="en-US" sz="2800" b="1" dirty="0" smtClean="0"/>
            </a:br>
            <a:r>
              <a:rPr lang="en-US" sz="2800" b="1" dirty="0" smtClean="0"/>
              <a:t>	- </a:t>
            </a:r>
            <a:r>
              <a:rPr lang="en-US" sz="2800" b="1" i="1" dirty="0" smtClean="0"/>
              <a:t>k-fold cross-validation</a:t>
            </a:r>
            <a:br>
              <a:rPr lang="en-US" sz="2800" b="1" i="1" dirty="0" smtClean="0"/>
            </a:br>
            <a:r>
              <a:rPr lang="en-US" sz="2800" b="1" i="1" dirty="0" smtClean="0"/>
              <a:t>	- jackknifing</a:t>
            </a:r>
          </a:p>
          <a:p>
            <a:pPr lvl="0"/>
            <a:r>
              <a:rPr lang="en-US" sz="2800" b="1" i="1" dirty="0" smtClean="0"/>
              <a:t>	- leave-one-out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023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Personal plea ...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Personal plea ...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no “emerging” paradigms!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Personal plea ...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4768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4888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4267200"/>
            <a:ext cx="1600200" cy="5334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99013" cy="21830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33987" cy="12482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5553075" cy="1257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3251982" cy="695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743200" cy="9177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4626429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5381625" cy="885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239911" cy="60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33400" y="6858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4572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200" y="21336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6670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4400" y="3657600"/>
            <a:ext cx="1828800" cy="457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96200" y="41910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76600" y="50292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00200" y="6172200"/>
            <a:ext cx="12192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model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224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Recap ...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614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model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conceptual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diagrammatic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mathematical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computational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4572000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Hall, C. A. S., and J. W. Day.  1977.  Systems and models: terms and basic principles. 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Pp</a:t>
            </a:r>
            <a:r>
              <a:rPr lang="en-US" sz="1400" i="1" dirty="0"/>
              <a:t>. 6-36 in:  C. A. S. Hall and J. W. Day, </a:t>
            </a:r>
            <a:r>
              <a:rPr lang="en-US" sz="1400" i="1" dirty="0" smtClean="0"/>
              <a:t>eds.  </a:t>
            </a:r>
            <a:r>
              <a:rPr lang="en-US" sz="1400" i="1" dirty="0"/>
              <a:t>Ecosystem modeling in theory and practice.  Wiley </a:t>
            </a:r>
            <a:r>
              <a:rPr lang="en-US" sz="1400" i="1" dirty="0" err="1"/>
              <a:t>Interscience</a:t>
            </a:r>
            <a:r>
              <a:rPr lang="en-US" sz="1400" i="1" dirty="0"/>
              <a:t>, New York.</a:t>
            </a:r>
          </a:p>
        </p:txBody>
      </p:sp>
    </p:spTree>
    <p:extLst>
      <p:ext uri="{BB962C8B-B14F-4D97-AF65-F5344CB8AC3E}">
        <p14:creationId xmlns:p14="http://schemas.microsoft.com/office/powerpoint/2010/main" val="5491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in Decisions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45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553200"/>
            <a:ext cx="4076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2209800"/>
            <a:ext cx="7391400" cy="12954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Types of Uncertainty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Parameter value uncertainty –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dirty="0" smtClean="0"/>
              <a:t>  - </a:t>
            </a:r>
            <a:r>
              <a:rPr lang="en-US" sz="2800" b="1" dirty="0" smtClean="0"/>
              <a:t>central tendency values, value distributions</a:t>
            </a:r>
            <a:br>
              <a:rPr lang="en-US" sz="2800" b="1" dirty="0" smtClean="0"/>
            </a:br>
            <a:r>
              <a:rPr lang="en-US" sz="2800" b="1" dirty="0" smtClean="0"/>
              <a:t>  - spatial &amp; temporal variation, interaction terms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endParaRPr lang="en-US" sz="2800" b="1" dirty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Model structure uncertainty –</a:t>
            </a:r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b="1" dirty="0" smtClean="0"/>
              <a:t>one facet of </a:t>
            </a:r>
            <a:r>
              <a:rPr lang="en-US" sz="2800" b="1" i="1" dirty="0" smtClean="0"/>
              <a:t>epistemic uncertainty</a:t>
            </a:r>
            <a:r>
              <a:rPr lang="en-US" sz="2800" b="1" dirty="0" smtClean="0"/>
              <a:t>, how the system</a:t>
            </a:r>
            <a:br>
              <a:rPr lang="en-US" sz="2800" b="1" dirty="0" smtClean="0"/>
            </a:br>
            <a:r>
              <a:rPr lang="en-US" sz="2800" b="1" dirty="0" smtClean="0"/>
              <a:t>    is structured and works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Inherent system variability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b="1" i="1" dirty="0" err="1" smtClean="0"/>
              <a:t>aleatoric</a:t>
            </a:r>
            <a:r>
              <a:rPr lang="en-US" sz="2800" b="1" i="1" dirty="0" smtClean="0"/>
              <a:t> uncertainty</a:t>
            </a:r>
            <a:r>
              <a:rPr lang="en-US" sz="2800" b="1" dirty="0" smtClean="0"/>
              <a:t> – how a system responds to</a:t>
            </a:r>
            <a:br>
              <a:rPr lang="en-US" sz="2800" b="1" dirty="0" smtClean="0"/>
            </a:br>
            <a:r>
              <a:rPr lang="en-US" sz="2800" b="1" dirty="0" smtClean="0"/>
              <a:t>   unknown influences ... </a:t>
            </a:r>
            <a:r>
              <a:rPr lang="en-US" sz="2800" b="1" i="1" dirty="0" smtClean="0"/>
              <a:t>hidden or latent variables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292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Testing Models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Calibration –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/>
              <a:t>testing model accuracy against the same data used to build it -- </a:t>
            </a:r>
            <a:r>
              <a:rPr lang="en-US" sz="2800" b="1" i="1" dirty="0" smtClean="0"/>
              <a:t>overfitting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Validation –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smtClean="0"/>
              <a:t>testing model accuracy against an independent data set</a:t>
            </a:r>
            <a:br>
              <a:rPr lang="en-US" sz="2800" b="1" dirty="0" smtClean="0"/>
            </a:br>
            <a:r>
              <a:rPr lang="en-US" sz="2800" b="1" dirty="0" smtClean="0"/>
              <a:t>	- </a:t>
            </a:r>
            <a:r>
              <a:rPr lang="en-US" sz="2800" b="1" i="1" dirty="0" smtClean="0"/>
              <a:t>k-fold cross-validation</a:t>
            </a:r>
            <a:br>
              <a:rPr lang="en-US" sz="2800" b="1" i="1" dirty="0" smtClean="0"/>
            </a:br>
            <a:r>
              <a:rPr lang="en-US" sz="2800" b="1" i="1" dirty="0" smtClean="0"/>
              <a:t>	- jackknifing</a:t>
            </a:r>
          </a:p>
          <a:p>
            <a:pPr lvl="0"/>
            <a:r>
              <a:rPr lang="en-US" sz="2800" b="1" i="1" dirty="0" smtClean="0"/>
              <a:t>	- leave-one-out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167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67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295400"/>
            <a:ext cx="4724400" cy="3581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3535">
            <a:off x="650149" y="8999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CCFF"/>
                </a:solidFill>
              </a:rPr>
              <a:t>Landscape  scenarios, projections</a:t>
            </a:r>
            <a:endParaRPr lang="en-US" sz="2000" b="1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295400"/>
            <a:ext cx="4724400" cy="3581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3535">
            <a:off x="650149" y="8999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CCFF"/>
                </a:solidFill>
              </a:rPr>
              <a:t>Landscape  scenarios, projections</a:t>
            </a:r>
            <a:endParaRPr lang="en-US" sz="2000" b="1" dirty="0">
              <a:solidFill>
                <a:srgbClr val="99CC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279330">
            <a:off x="2377218" y="1044667"/>
            <a:ext cx="5457967" cy="3581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795154">
            <a:off x="6445806" y="118322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Fire simulations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295400"/>
            <a:ext cx="4724400" cy="3581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3535">
            <a:off x="650149" y="8999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CCFF"/>
                </a:solidFill>
              </a:rPr>
              <a:t>Landscape  scenarios, projections</a:t>
            </a:r>
            <a:endParaRPr lang="en-US" sz="2000" b="1" dirty="0">
              <a:solidFill>
                <a:srgbClr val="99CC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279330">
            <a:off x="2377218" y="1044667"/>
            <a:ext cx="5457967" cy="3581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40387">
            <a:off x="210889" y="485293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Climate change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568253">
            <a:off x="363043" y="2091041"/>
            <a:ext cx="5527811" cy="35814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795154">
            <a:off x="6445806" y="118322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Fire simulations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295400"/>
            <a:ext cx="4724400" cy="3581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3535">
            <a:off x="650149" y="8999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CCFF"/>
                </a:solidFill>
              </a:rPr>
              <a:t>Landscape  scenarios, projections</a:t>
            </a:r>
            <a:endParaRPr lang="en-US" sz="2000" b="1" dirty="0">
              <a:solidFill>
                <a:srgbClr val="99CC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279330">
            <a:off x="2377218" y="1044667"/>
            <a:ext cx="5457967" cy="3581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40387">
            <a:off x="210889" y="485293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Climate change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568253">
            <a:off x="363043" y="2091041"/>
            <a:ext cx="5527811" cy="35814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795154">
            <a:off x="6445806" y="118322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Fire simulations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17107">
            <a:off x="2053156" y="2145156"/>
            <a:ext cx="5527811" cy="35814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85105">
            <a:off x="5763056" y="575932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Decision-support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model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L. </a:t>
            </a:r>
            <a:r>
              <a:rPr lang="en-US" sz="3200" i="1" dirty="0" smtClean="0"/>
              <a:t>modus</a:t>
            </a:r>
            <a:r>
              <a:rPr lang="en-US" sz="3200" dirty="0" smtClean="0"/>
              <a:t>:  mode, measure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295400"/>
            <a:ext cx="4724400" cy="3581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3535">
            <a:off x="650149" y="8999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CCFF"/>
                </a:solidFill>
              </a:rPr>
              <a:t>Landscape  scenarios, projections</a:t>
            </a:r>
            <a:endParaRPr lang="en-US" sz="2000" b="1" dirty="0">
              <a:solidFill>
                <a:srgbClr val="99CC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279330">
            <a:off x="2377218" y="1044667"/>
            <a:ext cx="5457967" cy="3581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40387">
            <a:off x="210889" y="485293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Climate change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568253">
            <a:off x="363043" y="2091041"/>
            <a:ext cx="5527811" cy="35814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795154">
            <a:off x="6445806" y="118322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Fire simulations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17107">
            <a:off x="2053156" y="2145156"/>
            <a:ext cx="5527811" cy="35814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85105">
            <a:off x="5763056" y="575932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Decision-support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1905000"/>
            <a:ext cx="6705600" cy="31242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9103" y="4419600"/>
            <a:ext cx="155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Social / </a:t>
            </a:r>
            <a:br>
              <a:rPr lang="en-US" sz="2000" b="1" dirty="0" smtClean="0">
                <a:solidFill>
                  <a:srgbClr val="00B0F0"/>
                </a:solidFill>
              </a:rPr>
            </a:br>
            <a:r>
              <a:rPr lang="en-US" sz="2000" b="1" dirty="0" smtClean="0">
                <a:solidFill>
                  <a:srgbClr val="00B0F0"/>
                </a:solidFill>
              </a:rPr>
              <a:t>economics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Workshop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295400"/>
            <a:ext cx="4724400" cy="3581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3535">
            <a:off x="650149" y="8999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CCFF"/>
                </a:solidFill>
              </a:rPr>
              <a:t>Landscape  scenarios, projections</a:t>
            </a:r>
            <a:endParaRPr lang="en-US" sz="2000" b="1" dirty="0">
              <a:solidFill>
                <a:srgbClr val="99CC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279330">
            <a:off x="2377218" y="1044667"/>
            <a:ext cx="5457967" cy="35814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40387">
            <a:off x="210889" y="485293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Climate change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568253">
            <a:off x="363043" y="2091041"/>
            <a:ext cx="5527811" cy="35814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795154">
            <a:off x="6445806" y="118322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Fire simulations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17107">
            <a:off x="2053156" y="2145156"/>
            <a:ext cx="5527811" cy="35814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85105">
            <a:off x="5763056" y="575932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Decision-support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1905000"/>
            <a:ext cx="6705600" cy="312420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9103" y="4419600"/>
            <a:ext cx="155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Social / </a:t>
            </a:r>
            <a:br>
              <a:rPr lang="en-US" sz="2000" b="1" dirty="0" smtClean="0">
                <a:solidFill>
                  <a:srgbClr val="00B0F0"/>
                </a:solidFill>
              </a:rPr>
            </a:br>
            <a:r>
              <a:rPr lang="en-US" sz="2000" b="1" dirty="0" smtClean="0">
                <a:solidFill>
                  <a:srgbClr val="00B0F0"/>
                </a:solidFill>
              </a:rPr>
              <a:t>economics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200" y="1676400"/>
            <a:ext cx="60198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Management –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Wahlberg &amp; Emerson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Departure Analysis, Restoration --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Haugo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Rogue </a:t>
            </a:r>
            <a:r>
              <a:rPr lang="en-US" sz="2400" b="1" dirty="0" smtClean="0">
                <a:solidFill>
                  <a:schemeClr val="tx1"/>
                </a:solidFill>
              </a:rPr>
              <a:t>Basin Restoration --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Metlen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EMDS –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Reynolds &amp;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Hessburg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Landscape Treatment Designer –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Ager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Remote Sensing, Tree Decline –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Grulke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Wildfire Risk Assessment –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Scott</a:t>
            </a:r>
          </a:p>
        </p:txBody>
      </p:sp>
    </p:spTree>
    <p:extLst>
      <p:ext uri="{BB962C8B-B14F-4D97-AF65-F5344CB8AC3E}">
        <p14:creationId xmlns:p14="http://schemas.microsoft.com/office/powerpoint/2010/main" val="39734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model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conceptual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diagrammatic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mathematical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computational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4572000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Hall, C. A. S., and J. W. Day.  1977.  Systems and models: terms and basic principles. 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Pp</a:t>
            </a:r>
            <a:r>
              <a:rPr lang="en-US" sz="1400" i="1" dirty="0"/>
              <a:t>. 6-36 in:  C. A. S. Hall and J. W. Day, </a:t>
            </a:r>
            <a:r>
              <a:rPr lang="en-US" sz="1400" i="1" dirty="0" smtClean="0"/>
              <a:t>eds.  </a:t>
            </a:r>
            <a:r>
              <a:rPr lang="en-US" sz="1400" i="1" dirty="0"/>
              <a:t>Ecosystem modeling in theory and practice.  Wiley </a:t>
            </a:r>
            <a:r>
              <a:rPr lang="en-US" sz="1400" i="1" dirty="0" err="1"/>
              <a:t>Interscience</a:t>
            </a:r>
            <a:r>
              <a:rPr lang="en-US" sz="1400" i="1" dirty="0"/>
              <a:t>, New York.</a:t>
            </a:r>
          </a:p>
        </p:txBody>
      </p:sp>
    </p:spTree>
    <p:extLst>
      <p:ext uri="{BB962C8B-B14F-4D97-AF65-F5344CB8AC3E}">
        <p14:creationId xmlns:p14="http://schemas.microsoft.com/office/powerpoint/2010/main" val="24185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Objectives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60198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 Marcot, B.G.  2014.  General considerations for modeling with probability networks.  </a:t>
            </a:r>
            <a:r>
              <a:rPr lang="en-US" sz="1400" i="1" dirty="0" err="1" smtClean="0"/>
              <a:t>Unpub</a:t>
            </a:r>
            <a:r>
              <a:rPr lang="en-US" sz="1400" i="1" dirty="0" smtClean="0"/>
              <a:t>. report, US Forest Service.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140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Objectives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457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prediction </a:t>
            </a:r>
            <a:r>
              <a:rPr lang="en-US" sz="2200" dirty="0"/>
              <a:t>(possible future outcomes based on initial conditions)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forecast </a:t>
            </a:r>
            <a:r>
              <a:rPr lang="en-US" sz="2200" dirty="0" smtClean="0"/>
              <a:t>(the most </a:t>
            </a:r>
            <a:r>
              <a:rPr lang="en-US" sz="2200" dirty="0"/>
              <a:t>likely future outcome based on initial conditions)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projection </a:t>
            </a:r>
            <a:r>
              <a:rPr lang="en-US" sz="2200" dirty="0"/>
              <a:t>(possible future outcomes based on changing future conditions)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scenario planning </a:t>
            </a:r>
            <a:r>
              <a:rPr lang="en-US" sz="2200" dirty="0"/>
              <a:t>(</a:t>
            </a:r>
            <a:r>
              <a:rPr lang="en-US" sz="2200" dirty="0" smtClean="0"/>
              <a:t>peg </a:t>
            </a:r>
            <a:r>
              <a:rPr lang="en-US" sz="2200" dirty="0"/>
              <a:t>the corners of the implications of hypothetical situations)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represent knowledge </a:t>
            </a:r>
            <a:r>
              <a:rPr lang="en-US" sz="2200" dirty="0"/>
              <a:t>(synthesize what we think we know)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0198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 Marcot, B.G.  2014.  General considerations for modeling with probability networks.  </a:t>
            </a:r>
            <a:r>
              <a:rPr lang="en-US" sz="1400" i="1" dirty="0" err="1" smtClean="0"/>
              <a:t>Unpub</a:t>
            </a:r>
            <a:r>
              <a:rPr lang="en-US" sz="1400" i="1" dirty="0" smtClean="0"/>
              <a:t>. report, US Forest Service.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167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Objectives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457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prediction </a:t>
            </a:r>
            <a:r>
              <a:rPr lang="en-US" sz="2200" dirty="0"/>
              <a:t>(possible future outcomes based on initial conditions)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forecast </a:t>
            </a:r>
            <a:r>
              <a:rPr lang="en-US" sz="2200" dirty="0" smtClean="0"/>
              <a:t>(the most </a:t>
            </a:r>
            <a:r>
              <a:rPr lang="en-US" sz="2200" dirty="0"/>
              <a:t>likely future outcome based on initial conditions)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projection </a:t>
            </a:r>
            <a:r>
              <a:rPr lang="en-US" sz="2200" dirty="0"/>
              <a:t>(possible future outcomes based on changing future conditions)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scenario planning </a:t>
            </a:r>
            <a:r>
              <a:rPr lang="en-US" sz="2200" dirty="0"/>
              <a:t>(</a:t>
            </a:r>
            <a:r>
              <a:rPr lang="en-US" sz="2200" dirty="0" smtClean="0"/>
              <a:t>peg </a:t>
            </a:r>
            <a:r>
              <a:rPr lang="en-US" sz="2200" dirty="0"/>
              <a:t>the corners of the implications of hypothetical situations)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represent knowledge </a:t>
            </a:r>
            <a:r>
              <a:rPr lang="en-US" sz="2200" dirty="0"/>
              <a:t>(synthesize what we think we know)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1066800"/>
            <a:ext cx="4320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identify uncertainties &amp; key data gaps </a:t>
            </a:r>
            <a:r>
              <a:rPr lang="en-US" sz="2200" dirty="0"/>
              <a:t>(identify factors or interactions with the greatest influence on outcomes; sensitivity analysis)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diagnosis </a:t>
            </a:r>
            <a:r>
              <a:rPr lang="en-US" sz="2200" dirty="0"/>
              <a:t>(determine potential causes of a known or specified condition or outcome)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mitigation </a:t>
            </a:r>
            <a:r>
              <a:rPr lang="en-US" sz="2200" dirty="0"/>
              <a:t>(identify alternative conditions that could lead to a desired outcome)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aid individual or collaborative </a:t>
            </a:r>
            <a:r>
              <a:rPr lang="en-US" sz="2200" b="1" dirty="0">
                <a:solidFill>
                  <a:srgbClr val="FFFF00"/>
                </a:solidFill>
              </a:rPr>
              <a:t>decision-making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0198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 Marcot, B.G.  2014.  General considerations for modeling with probability networks.  </a:t>
            </a:r>
            <a:r>
              <a:rPr lang="en-US" sz="1400" i="1" dirty="0" err="1" smtClean="0"/>
              <a:t>Unpub</a:t>
            </a:r>
            <a:r>
              <a:rPr lang="en-US" sz="1400" i="1" dirty="0" smtClean="0"/>
              <a:t>. report, US Forest Service.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682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in Decisions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24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Modeling in Decisions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45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553200"/>
            <a:ext cx="4076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205</TotalTime>
  <Words>628</Words>
  <Application>Microsoft Office PowerPoint</Application>
  <PresentationFormat>On-screen Show (4:3)</PresentationFormat>
  <Paragraphs>145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Horizon</vt:lpstr>
      <vt:lpstr>Building a Common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Common Vocabulary</dc:title>
  <dc:creator>BruceM</dc:creator>
  <cp:lastModifiedBy>BruceM</cp:lastModifiedBy>
  <cp:revision>44</cp:revision>
  <dcterms:created xsi:type="dcterms:W3CDTF">2016-06-24T19:06:31Z</dcterms:created>
  <dcterms:modified xsi:type="dcterms:W3CDTF">2016-06-27T20:44:16Z</dcterms:modified>
</cp:coreProperties>
</file>