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8404800" cy="38404800"/>
  <p:notesSz cx="6858000" cy="9144000"/>
  <p:defaultTextStyle>
    <a:defPPr>
      <a:defRPr lang="en-US"/>
    </a:defPPr>
    <a:lvl1pPr marL="0" algn="l" defTabSz="4075572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1pPr>
    <a:lvl2pPr marL="2037786" algn="l" defTabSz="4075572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2pPr>
    <a:lvl3pPr marL="4075572" algn="l" defTabSz="4075572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3pPr>
    <a:lvl4pPr marL="6113358" algn="l" defTabSz="4075572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4pPr>
    <a:lvl5pPr marL="8151144" algn="l" defTabSz="4075572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5pPr>
    <a:lvl6pPr marL="10188931" algn="l" defTabSz="4075572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6pPr>
    <a:lvl7pPr marL="12226717" algn="l" defTabSz="4075572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7pPr>
    <a:lvl8pPr marL="14264503" algn="l" defTabSz="4075572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8pPr>
    <a:lvl9pPr marL="16302289" algn="l" defTabSz="4075572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96">
          <p15:clr>
            <a:srgbClr val="A4A3A4"/>
          </p15:clr>
        </p15:guide>
        <p15:guide id="2" pos="12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30" d="100"/>
          <a:sy n="30" d="100"/>
        </p:scale>
        <p:origin x="16" y="-408"/>
      </p:cViewPr>
      <p:guideLst>
        <p:guide orient="horz" pos="12096"/>
        <p:guide pos="12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balduman\Documents\Forest%20Plans\Forest%20Plan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sz="3600" dirty="0"/>
              <a:t>Number of Plan Directions by Region</a:t>
            </a:r>
          </a:p>
        </c:rich>
      </c:tx>
      <c:layout>
        <c:manualLayout>
          <c:xMode val="edge"/>
          <c:yMode val="edge"/>
          <c:x val="0.18435884181144144"/>
          <c:y val="1.741002959046647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1667346471534069E-2"/>
          <c:y val="6.8499452347634715E-2"/>
          <c:w val="0.92833262614496659"/>
          <c:h val="0.816837006423456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Sheet2!$C$2</c:f>
              <c:strCache>
                <c:ptCount val="1"/>
                <c:pt idx="0">
                  <c:v>Plan Directions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Sheet2!$B$3:$B$12</c:f>
              <c:strCache>
                <c:ptCount val="10"/>
                <c:pt idx="0">
                  <c:v>R1: Northern</c:v>
                </c:pt>
                <c:pt idx="1">
                  <c:v>R2: Rocky Mountain </c:v>
                </c:pt>
                <c:pt idx="2">
                  <c:v>R3: Southwest </c:v>
                </c:pt>
                <c:pt idx="3">
                  <c:v>R4: Intermountain</c:v>
                </c:pt>
                <c:pt idx="4">
                  <c:v>R5: PSW</c:v>
                </c:pt>
                <c:pt idx="5">
                  <c:v>R6: PNW</c:v>
                </c:pt>
                <c:pt idx="6">
                  <c:v>R8: Southern </c:v>
                </c:pt>
                <c:pt idx="7">
                  <c:v>R9: Eastern </c:v>
                </c:pt>
                <c:pt idx="8">
                  <c:v>R10: Alaska</c:v>
                </c:pt>
                <c:pt idx="9">
                  <c:v>Topical Plans </c:v>
                </c:pt>
              </c:strCache>
            </c:strRef>
          </c:cat>
          <c:val>
            <c:numRef>
              <c:f>Sheet2!$C$3:$C$12</c:f>
              <c:numCache>
                <c:formatCode>General</c:formatCode>
                <c:ptCount val="10"/>
                <c:pt idx="0">
                  <c:v>9885</c:v>
                </c:pt>
                <c:pt idx="1">
                  <c:v>13585</c:v>
                </c:pt>
                <c:pt idx="2">
                  <c:v>11973</c:v>
                </c:pt>
                <c:pt idx="3">
                  <c:v>18459</c:v>
                </c:pt>
                <c:pt idx="4">
                  <c:v>15726</c:v>
                </c:pt>
                <c:pt idx="5">
                  <c:v>21840</c:v>
                </c:pt>
                <c:pt idx="6">
                  <c:v>6437</c:v>
                </c:pt>
                <c:pt idx="7">
                  <c:v>6740</c:v>
                </c:pt>
                <c:pt idx="8">
                  <c:v>2757</c:v>
                </c:pt>
                <c:pt idx="9">
                  <c:v>1311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95229936"/>
        <c:axId val="394956080"/>
      </c:barChart>
      <c:catAx>
        <c:axId val="395229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4956080"/>
        <c:crosses val="autoZero"/>
        <c:auto val="1"/>
        <c:lblAlgn val="ctr"/>
        <c:lblOffset val="100"/>
        <c:noMultiLvlLbl val="0"/>
      </c:catAx>
      <c:valAx>
        <c:axId val="394956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5229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8EF8F0-4F5E-4BBD-BC62-9E5AE47C882F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85F97B-42AF-45C6-828B-CF736FA7E8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533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5F97B-42AF-45C6-828B-CF736FA7E8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361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11930382"/>
            <a:ext cx="32644080" cy="82321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720" y="21762720"/>
            <a:ext cx="26883360" cy="98145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37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0755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13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151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188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226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264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302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0C7B-9742-4B51-B5BF-AA612817A19F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7AE08-54C1-41CC-92A3-A3D0ED137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513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0C7B-9742-4B51-B5BF-AA612817A19F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7AE08-54C1-41CC-92A3-A3D0ED137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628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941285" y="7378700"/>
            <a:ext cx="36291200" cy="15729077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67675" y="7378700"/>
            <a:ext cx="108233530" cy="15729077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0C7B-9742-4B51-B5BF-AA612817A19F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7AE08-54C1-41CC-92A3-A3D0ED137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993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0C7B-9742-4B51-B5BF-AA612817A19F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7AE08-54C1-41CC-92A3-A3D0ED137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288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5" y="24678642"/>
            <a:ext cx="32644080" cy="7627620"/>
          </a:xfrm>
        </p:spPr>
        <p:txBody>
          <a:bodyPr anchor="t"/>
          <a:lstStyle>
            <a:lvl1pPr algn="l">
              <a:defRPr sz="17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5" y="16277596"/>
            <a:ext cx="32644080" cy="8401048"/>
          </a:xfrm>
        </p:spPr>
        <p:txBody>
          <a:bodyPr anchor="b"/>
          <a:lstStyle>
            <a:lvl1pPr marL="0" indent="0">
              <a:buNone/>
              <a:defRPr sz="8900">
                <a:solidFill>
                  <a:schemeClr val="tx1">
                    <a:tint val="75000"/>
                  </a:schemeClr>
                </a:solidFill>
              </a:defRPr>
            </a:lvl1pPr>
            <a:lvl2pPr marL="2037786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2pPr>
            <a:lvl3pPr marL="4075572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3pPr>
            <a:lvl4pPr marL="6113358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4pPr>
            <a:lvl5pPr marL="8151144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5pPr>
            <a:lvl6pPr marL="10188931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6pPr>
            <a:lvl7pPr marL="12226717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7pPr>
            <a:lvl8pPr marL="14264503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8pPr>
            <a:lvl9pPr marL="16302289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0C7B-9742-4B51-B5BF-AA612817A19F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7AE08-54C1-41CC-92A3-A3D0ED137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39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67677" y="43009820"/>
            <a:ext cx="72262365" cy="121659652"/>
          </a:xfrm>
        </p:spPr>
        <p:txBody>
          <a:bodyPr/>
          <a:lstStyle>
            <a:lvl1pPr>
              <a:defRPr sz="12500"/>
            </a:lvl1pPr>
            <a:lvl2pPr>
              <a:defRPr sz="10700"/>
            </a:lvl2pPr>
            <a:lvl3pPr>
              <a:defRPr sz="89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70123" y="43009820"/>
            <a:ext cx="72262365" cy="121659652"/>
          </a:xfrm>
        </p:spPr>
        <p:txBody>
          <a:bodyPr/>
          <a:lstStyle>
            <a:lvl1pPr>
              <a:defRPr sz="12500"/>
            </a:lvl1pPr>
            <a:lvl2pPr>
              <a:defRPr sz="10700"/>
            </a:lvl2pPr>
            <a:lvl3pPr>
              <a:defRPr sz="89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0C7B-9742-4B51-B5BF-AA612817A19F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7AE08-54C1-41CC-92A3-A3D0ED137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444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0" y="1537972"/>
            <a:ext cx="34564320" cy="640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8596632"/>
            <a:ext cx="16968790" cy="3582668"/>
          </a:xfrm>
        </p:spPr>
        <p:txBody>
          <a:bodyPr anchor="b"/>
          <a:lstStyle>
            <a:lvl1pPr marL="0" indent="0">
              <a:buNone/>
              <a:defRPr sz="10700" b="1"/>
            </a:lvl1pPr>
            <a:lvl2pPr marL="2037786" indent="0">
              <a:buNone/>
              <a:defRPr sz="8900" b="1"/>
            </a:lvl2pPr>
            <a:lvl3pPr marL="4075572" indent="0">
              <a:buNone/>
              <a:defRPr sz="8000" b="1"/>
            </a:lvl3pPr>
            <a:lvl4pPr marL="6113358" indent="0">
              <a:buNone/>
              <a:defRPr sz="7100" b="1"/>
            </a:lvl4pPr>
            <a:lvl5pPr marL="8151144" indent="0">
              <a:buNone/>
              <a:defRPr sz="7100" b="1"/>
            </a:lvl5pPr>
            <a:lvl6pPr marL="10188931" indent="0">
              <a:buNone/>
              <a:defRPr sz="7100" b="1"/>
            </a:lvl6pPr>
            <a:lvl7pPr marL="12226717" indent="0">
              <a:buNone/>
              <a:defRPr sz="7100" b="1"/>
            </a:lvl7pPr>
            <a:lvl8pPr marL="14264503" indent="0">
              <a:buNone/>
              <a:defRPr sz="7100" b="1"/>
            </a:lvl8pPr>
            <a:lvl9pPr marL="16302289" indent="0">
              <a:buNone/>
              <a:defRPr sz="7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0" y="12179300"/>
            <a:ext cx="16968790" cy="22127212"/>
          </a:xfrm>
        </p:spPr>
        <p:txBody>
          <a:bodyPr/>
          <a:lstStyle>
            <a:lvl1pPr>
              <a:defRPr sz="10700"/>
            </a:lvl1pPr>
            <a:lvl2pPr>
              <a:defRPr sz="8900"/>
            </a:lvl2pPr>
            <a:lvl3pPr>
              <a:defRPr sz="8000"/>
            </a:lvl3pPr>
            <a:lvl4pPr>
              <a:defRPr sz="7100"/>
            </a:lvl4pPr>
            <a:lvl5pPr>
              <a:defRPr sz="71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9107" y="8596632"/>
            <a:ext cx="16975455" cy="3582668"/>
          </a:xfrm>
        </p:spPr>
        <p:txBody>
          <a:bodyPr anchor="b"/>
          <a:lstStyle>
            <a:lvl1pPr marL="0" indent="0">
              <a:buNone/>
              <a:defRPr sz="10700" b="1"/>
            </a:lvl1pPr>
            <a:lvl2pPr marL="2037786" indent="0">
              <a:buNone/>
              <a:defRPr sz="8900" b="1"/>
            </a:lvl2pPr>
            <a:lvl3pPr marL="4075572" indent="0">
              <a:buNone/>
              <a:defRPr sz="8000" b="1"/>
            </a:lvl3pPr>
            <a:lvl4pPr marL="6113358" indent="0">
              <a:buNone/>
              <a:defRPr sz="7100" b="1"/>
            </a:lvl4pPr>
            <a:lvl5pPr marL="8151144" indent="0">
              <a:buNone/>
              <a:defRPr sz="7100" b="1"/>
            </a:lvl5pPr>
            <a:lvl6pPr marL="10188931" indent="0">
              <a:buNone/>
              <a:defRPr sz="7100" b="1"/>
            </a:lvl6pPr>
            <a:lvl7pPr marL="12226717" indent="0">
              <a:buNone/>
              <a:defRPr sz="7100" b="1"/>
            </a:lvl7pPr>
            <a:lvl8pPr marL="14264503" indent="0">
              <a:buNone/>
              <a:defRPr sz="7100" b="1"/>
            </a:lvl8pPr>
            <a:lvl9pPr marL="16302289" indent="0">
              <a:buNone/>
              <a:defRPr sz="7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9107" y="12179300"/>
            <a:ext cx="16975455" cy="22127212"/>
          </a:xfrm>
        </p:spPr>
        <p:txBody>
          <a:bodyPr/>
          <a:lstStyle>
            <a:lvl1pPr>
              <a:defRPr sz="10700"/>
            </a:lvl1pPr>
            <a:lvl2pPr>
              <a:defRPr sz="8900"/>
            </a:lvl2pPr>
            <a:lvl3pPr>
              <a:defRPr sz="8000"/>
            </a:lvl3pPr>
            <a:lvl4pPr>
              <a:defRPr sz="7100"/>
            </a:lvl4pPr>
            <a:lvl5pPr>
              <a:defRPr sz="71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0C7B-9742-4B51-B5BF-AA612817A19F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7AE08-54C1-41CC-92A3-A3D0ED137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755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0C7B-9742-4B51-B5BF-AA612817A19F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7AE08-54C1-41CC-92A3-A3D0ED137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017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0C7B-9742-4B51-B5BF-AA612817A19F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7AE08-54C1-41CC-92A3-A3D0ED137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75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2" y="1529080"/>
            <a:ext cx="12634915" cy="6507480"/>
          </a:xfrm>
        </p:spPr>
        <p:txBody>
          <a:bodyPr anchor="b"/>
          <a:lstStyle>
            <a:lvl1pPr algn="l">
              <a:defRPr sz="8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5210" y="1529084"/>
            <a:ext cx="21469350" cy="32777432"/>
          </a:xfrm>
        </p:spPr>
        <p:txBody>
          <a:bodyPr/>
          <a:lstStyle>
            <a:lvl1pPr>
              <a:defRPr sz="14300"/>
            </a:lvl1pPr>
            <a:lvl2pPr>
              <a:defRPr sz="12500"/>
            </a:lvl2pPr>
            <a:lvl3pPr>
              <a:defRPr sz="10700"/>
            </a:lvl3pPr>
            <a:lvl4pPr>
              <a:defRPr sz="8900"/>
            </a:lvl4pPr>
            <a:lvl5pPr>
              <a:defRPr sz="8900"/>
            </a:lvl5pPr>
            <a:lvl6pPr>
              <a:defRPr sz="8900"/>
            </a:lvl6pPr>
            <a:lvl7pPr>
              <a:defRPr sz="8900"/>
            </a:lvl7pPr>
            <a:lvl8pPr>
              <a:defRPr sz="8900"/>
            </a:lvl8pPr>
            <a:lvl9pPr>
              <a:defRPr sz="8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2" y="8036564"/>
            <a:ext cx="12634915" cy="26269952"/>
          </a:xfrm>
        </p:spPr>
        <p:txBody>
          <a:bodyPr/>
          <a:lstStyle>
            <a:lvl1pPr marL="0" indent="0">
              <a:buNone/>
              <a:defRPr sz="6200"/>
            </a:lvl1pPr>
            <a:lvl2pPr marL="2037786" indent="0">
              <a:buNone/>
              <a:defRPr sz="5300"/>
            </a:lvl2pPr>
            <a:lvl3pPr marL="4075572" indent="0">
              <a:buNone/>
              <a:defRPr sz="4500"/>
            </a:lvl3pPr>
            <a:lvl4pPr marL="6113358" indent="0">
              <a:buNone/>
              <a:defRPr sz="4000"/>
            </a:lvl4pPr>
            <a:lvl5pPr marL="8151144" indent="0">
              <a:buNone/>
              <a:defRPr sz="4000"/>
            </a:lvl5pPr>
            <a:lvl6pPr marL="10188931" indent="0">
              <a:buNone/>
              <a:defRPr sz="4000"/>
            </a:lvl6pPr>
            <a:lvl7pPr marL="12226717" indent="0">
              <a:buNone/>
              <a:defRPr sz="4000"/>
            </a:lvl7pPr>
            <a:lvl8pPr marL="14264503" indent="0">
              <a:buNone/>
              <a:defRPr sz="4000"/>
            </a:lvl8pPr>
            <a:lvl9pPr marL="16302289" indent="0">
              <a:buNone/>
              <a:defRPr sz="4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0C7B-9742-4B51-B5BF-AA612817A19F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7AE08-54C1-41CC-92A3-A3D0ED137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3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7610" y="26883360"/>
            <a:ext cx="23042880" cy="3173732"/>
          </a:xfrm>
        </p:spPr>
        <p:txBody>
          <a:bodyPr anchor="b"/>
          <a:lstStyle>
            <a:lvl1pPr algn="l">
              <a:defRPr sz="8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7610" y="3431540"/>
            <a:ext cx="23042880" cy="23042880"/>
          </a:xfrm>
        </p:spPr>
        <p:txBody>
          <a:bodyPr/>
          <a:lstStyle>
            <a:lvl1pPr marL="0" indent="0">
              <a:buNone/>
              <a:defRPr sz="14300"/>
            </a:lvl1pPr>
            <a:lvl2pPr marL="2037786" indent="0">
              <a:buNone/>
              <a:defRPr sz="12500"/>
            </a:lvl2pPr>
            <a:lvl3pPr marL="4075572" indent="0">
              <a:buNone/>
              <a:defRPr sz="10700"/>
            </a:lvl3pPr>
            <a:lvl4pPr marL="6113358" indent="0">
              <a:buNone/>
              <a:defRPr sz="8900"/>
            </a:lvl4pPr>
            <a:lvl5pPr marL="8151144" indent="0">
              <a:buNone/>
              <a:defRPr sz="8900"/>
            </a:lvl5pPr>
            <a:lvl6pPr marL="10188931" indent="0">
              <a:buNone/>
              <a:defRPr sz="8900"/>
            </a:lvl6pPr>
            <a:lvl7pPr marL="12226717" indent="0">
              <a:buNone/>
              <a:defRPr sz="8900"/>
            </a:lvl7pPr>
            <a:lvl8pPr marL="14264503" indent="0">
              <a:buNone/>
              <a:defRPr sz="8900"/>
            </a:lvl8pPr>
            <a:lvl9pPr marL="16302289" indent="0">
              <a:buNone/>
              <a:defRPr sz="8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7610" y="30057092"/>
            <a:ext cx="23042880" cy="4507228"/>
          </a:xfrm>
        </p:spPr>
        <p:txBody>
          <a:bodyPr/>
          <a:lstStyle>
            <a:lvl1pPr marL="0" indent="0">
              <a:buNone/>
              <a:defRPr sz="6200"/>
            </a:lvl1pPr>
            <a:lvl2pPr marL="2037786" indent="0">
              <a:buNone/>
              <a:defRPr sz="5300"/>
            </a:lvl2pPr>
            <a:lvl3pPr marL="4075572" indent="0">
              <a:buNone/>
              <a:defRPr sz="4500"/>
            </a:lvl3pPr>
            <a:lvl4pPr marL="6113358" indent="0">
              <a:buNone/>
              <a:defRPr sz="4000"/>
            </a:lvl4pPr>
            <a:lvl5pPr marL="8151144" indent="0">
              <a:buNone/>
              <a:defRPr sz="4000"/>
            </a:lvl5pPr>
            <a:lvl6pPr marL="10188931" indent="0">
              <a:buNone/>
              <a:defRPr sz="4000"/>
            </a:lvl6pPr>
            <a:lvl7pPr marL="12226717" indent="0">
              <a:buNone/>
              <a:defRPr sz="4000"/>
            </a:lvl7pPr>
            <a:lvl8pPr marL="14264503" indent="0">
              <a:buNone/>
              <a:defRPr sz="4000"/>
            </a:lvl8pPr>
            <a:lvl9pPr marL="16302289" indent="0">
              <a:buNone/>
              <a:defRPr sz="4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0C7B-9742-4B51-B5BF-AA612817A19F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7AE08-54C1-41CC-92A3-A3D0ED137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250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1537972"/>
            <a:ext cx="34564320" cy="6400800"/>
          </a:xfrm>
          <a:prstGeom prst="rect">
            <a:avLst/>
          </a:prstGeom>
        </p:spPr>
        <p:txBody>
          <a:bodyPr vert="horz" lIns="407557" tIns="203779" rIns="407557" bIns="20377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8961124"/>
            <a:ext cx="34564320" cy="25345392"/>
          </a:xfrm>
          <a:prstGeom prst="rect">
            <a:avLst/>
          </a:prstGeom>
        </p:spPr>
        <p:txBody>
          <a:bodyPr vert="horz" lIns="407557" tIns="203779" rIns="407557" bIns="20377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20240" y="35595562"/>
            <a:ext cx="8961120" cy="2044700"/>
          </a:xfrm>
          <a:prstGeom prst="rect">
            <a:avLst/>
          </a:prstGeom>
        </p:spPr>
        <p:txBody>
          <a:bodyPr vert="horz" lIns="407557" tIns="203779" rIns="407557" bIns="203779" rtlCol="0" anchor="ctr"/>
          <a:lstStyle>
            <a:lvl1pPr algn="l">
              <a:defRPr sz="5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C0C7B-9742-4B51-B5BF-AA612817A19F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121640" y="35595562"/>
            <a:ext cx="12161520" cy="2044700"/>
          </a:xfrm>
          <a:prstGeom prst="rect">
            <a:avLst/>
          </a:prstGeom>
        </p:spPr>
        <p:txBody>
          <a:bodyPr vert="horz" lIns="407557" tIns="203779" rIns="407557" bIns="203779" rtlCol="0" anchor="ctr"/>
          <a:lstStyle>
            <a:lvl1pPr algn="ctr">
              <a:defRPr sz="5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523440" y="35595562"/>
            <a:ext cx="8961120" cy="2044700"/>
          </a:xfrm>
          <a:prstGeom prst="rect">
            <a:avLst/>
          </a:prstGeom>
        </p:spPr>
        <p:txBody>
          <a:bodyPr vert="horz" lIns="407557" tIns="203779" rIns="407557" bIns="203779" rtlCol="0" anchor="ctr"/>
          <a:lstStyle>
            <a:lvl1pPr algn="r">
              <a:defRPr sz="5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7AE08-54C1-41CC-92A3-A3D0ED137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66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075572" rtl="0" eaLnBrk="1" latinLnBrk="0" hangingPunct="1">
        <a:spcBef>
          <a:spcPct val="0"/>
        </a:spcBef>
        <a:buNone/>
        <a:defRPr sz="19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28340" indent="-1528340" algn="l" defTabSz="4075572" rtl="0" eaLnBrk="1" latinLnBrk="0" hangingPunct="1">
        <a:spcBef>
          <a:spcPct val="20000"/>
        </a:spcBef>
        <a:buFont typeface="Arial" panose="020B0604020202020204" pitchFamily="34" charset="0"/>
        <a:buChar char="•"/>
        <a:defRPr sz="14300" kern="1200">
          <a:solidFill>
            <a:schemeClr val="tx1"/>
          </a:solidFill>
          <a:latin typeface="+mn-lt"/>
          <a:ea typeface="+mn-ea"/>
          <a:cs typeface="+mn-cs"/>
        </a:defRPr>
      </a:lvl1pPr>
      <a:lvl2pPr marL="3311402" indent="-1273616" algn="l" defTabSz="4075572" rtl="0" eaLnBrk="1" latinLnBrk="0" hangingPunct="1">
        <a:spcBef>
          <a:spcPct val="20000"/>
        </a:spcBef>
        <a:buFont typeface="Arial" panose="020B0604020202020204" pitchFamily="34" charset="0"/>
        <a:buChar char="–"/>
        <a:defRPr sz="12500" kern="1200">
          <a:solidFill>
            <a:schemeClr val="tx1"/>
          </a:solidFill>
          <a:latin typeface="+mn-lt"/>
          <a:ea typeface="+mn-ea"/>
          <a:cs typeface="+mn-cs"/>
        </a:defRPr>
      </a:lvl2pPr>
      <a:lvl3pPr marL="5094465" indent="-1018893" algn="l" defTabSz="4075572" rtl="0" eaLnBrk="1" latinLnBrk="0" hangingPunct="1">
        <a:spcBef>
          <a:spcPct val="20000"/>
        </a:spcBef>
        <a:buFont typeface="Arial" panose="020B0604020202020204" pitchFamily="34" charset="0"/>
        <a:buChar char="•"/>
        <a:defRPr sz="10700" kern="1200">
          <a:solidFill>
            <a:schemeClr val="tx1"/>
          </a:solidFill>
          <a:latin typeface="+mn-lt"/>
          <a:ea typeface="+mn-ea"/>
          <a:cs typeface="+mn-cs"/>
        </a:defRPr>
      </a:lvl3pPr>
      <a:lvl4pPr marL="7132251" indent="-1018893" algn="l" defTabSz="4075572" rtl="0" eaLnBrk="1" latinLnBrk="0" hangingPunct="1">
        <a:spcBef>
          <a:spcPct val="20000"/>
        </a:spcBef>
        <a:buFont typeface="Arial" panose="020B0604020202020204" pitchFamily="34" charset="0"/>
        <a:buChar char="–"/>
        <a:defRPr sz="8900" kern="1200">
          <a:solidFill>
            <a:schemeClr val="tx1"/>
          </a:solidFill>
          <a:latin typeface="+mn-lt"/>
          <a:ea typeface="+mn-ea"/>
          <a:cs typeface="+mn-cs"/>
        </a:defRPr>
      </a:lvl4pPr>
      <a:lvl5pPr marL="9170038" indent="-1018893" algn="l" defTabSz="4075572" rtl="0" eaLnBrk="1" latinLnBrk="0" hangingPunct="1">
        <a:spcBef>
          <a:spcPct val="20000"/>
        </a:spcBef>
        <a:buFont typeface="Arial" panose="020B0604020202020204" pitchFamily="34" charset="0"/>
        <a:buChar char="»"/>
        <a:defRPr sz="8900" kern="1200">
          <a:solidFill>
            <a:schemeClr val="tx1"/>
          </a:solidFill>
          <a:latin typeface="+mn-lt"/>
          <a:ea typeface="+mn-ea"/>
          <a:cs typeface="+mn-cs"/>
        </a:defRPr>
      </a:lvl5pPr>
      <a:lvl6pPr marL="11207824" indent="-1018893" algn="l" defTabSz="4075572" rtl="0" eaLnBrk="1" latinLnBrk="0" hangingPunct="1">
        <a:spcBef>
          <a:spcPct val="20000"/>
        </a:spcBef>
        <a:buFont typeface="Arial" panose="020B0604020202020204" pitchFamily="34" charset="0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6pPr>
      <a:lvl7pPr marL="13245610" indent="-1018893" algn="l" defTabSz="4075572" rtl="0" eaLnBrk="1" latinLnBrk="0" hangingPunct="1">
        <a:spcBef>
          <a:spcPct val="20000"/>
        </a:spcBef>
        <a:buFont typeface="Arial" panose="020B0604020202020204" pitchFamily="34" charset="0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7pPr>
      <a:lvl8pPr marL="15283396" indent="-1018893" algn="l" defTabSz="4075572" rtl="0" eaLnBrk="1" latinLnBrk="0" hangingPunct="1">
        <a:spcBef>
          <a:spcPct val="20000"/>
        </a:spcBef>
        <a:buFont typeface="Arial" panose="020B0604020202020204" pitchFamily="34" charset="0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8pPr>
      <a:lvl9pPr marL="17321182" indent="-1018893" algn="l" defTabSz="4075572" rtl="0" eaLnBrk="1" latinLnBrk="0" hangingPunct="1">
        <a:spcBef>
          <a:spcPct val="20000"/>
        </a:spcBef>
        <a:buFont typeface="Arial" panose="020B0604020202020204" pitchFamily="34" charset="0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75572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86" algn="l" defTabSz="4075572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2pPr>
      <a:lvl3pPr marL="4075572" algn="l" defTabSz="4075572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6113358" algn="l" defTabSz="4075572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51144" algn="l" defTabSz="4075572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188931" algn="l" defTabSz="4075572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2226717" algn="l" defTabSz="4075572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4264503" algn="l" defTabSz="4075572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6302289" algn="l" defTabSz="4075572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dev.fpdeck.taccimo.info/" TargetMode="External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hyperlink" Target="http://www.fs.fed.us/" TargetMode="External"/><Relationship Id="rId10" Type="http://schemas.openxmlformats.org/officeDocument/2006/relationships/image" Target="../media/image5.png"/><Relationship Id="rId4" Type="http://schemas.openxmlformats.org/officeDocument/2006/relationships/image" Target="../media/image1.jpeg"/><Relationship Id="rId9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47505" y="1066800"/>
            <a:ext cx="2828287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FP_DECK: Forest Plan Database and Exchange of Current Knowledge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543800" y="2338667"/>
            <a:ext cx="22555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hlinkClick r:id="rId3"/>
              </a:rPr>
              <a:t>https</a:t>
            </a:r>
            <a:r>
              <a:rPr lang="en-US" sz="4800" dirty="0" smtClean="0">
                <a:hlinkClick r:id="rId3"/>
              </a:rPr>
              <a:t>://dev.fpdeck.taccimo.info</a:t>
            </a:r>
            <a:r>
              <a:rPr lang="en-US" sz="4800" dirty="0" smtClean="0">
                <a:hlinkClick r:id="rId3"/>
              </a:rPr>
              <a:t>/</a:t>
            </a:r>
            <a:endParaRPr lang="en-US" sz="4800" dirty="0"/>
          </a:p>
          <a:p>
            <a:pPr algn="ctr"/>
            <a:endParaRPr lang="en-US" sz="1200" dirty="0" smtClean="0"/>
          </a:p>
          <a:p>
            <a:pPr algn="ctr"/>
            <a:r>
              <a:rPr lang="en-US" sz="3200" dirty="0" smtClean="0"/>
              <a:t>Lisa </a:t>
            </a:r>
            <a:r>
              <a:rPr lang="en-US" sz="3200" dirty="0" err="1"/>
              <a:t>Balduman</a:t>
            </a:r>
            <a:r>
              <a:rPr lang="en-US" sz="3200" dirty="0"/>
              <a:t>   </a:t>
            </a:r>
            <a:r>
              <a:rPr lang="en-US" sz="2800" dirty="0"/>
              <a:t>USDA FS PNW Research Station, WWETAC (Western Wildland Environmental Threat Assessment </a:t>
            </a:r>
            <a:r>
              <a:rPr lang="en-US" sz="2800" dirty="0" smtClean="0"/>
              <a:t>Center)</a:t>
            </a:r>
            <a:endParaRPr lang="en-US" sz="2800" dirty="0"/>
          </a:p>
          <a:p>
            <a:pPr algn="ctr"/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7779956" y="4446516"/>
            <a:ext cx="23393401" cy="4524315"/>
          </a:xfrm>
          <a:prstGeom prst="rect">
            <a:avLst/>
          </a:prstGeom>
          <a:noFill/>
          <a:ln w="381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sz="3200" dirty="0"/>
          </a:p>
          <a:p>
            <a:r>
              <a:rPr lang="en-US" sz="3200" dirty="0" smtClean="0"/>
              <a:t>The </a:t>
            </a:r>
            <a:r>
              <a:rPr lang="en-US" sz="3200" dirty="0"/>
              <a:t>Forest Plan Database Exchange of Current Knowledge (FP_DECK) is a web-based planning tool that electronically archives </a:t>
            </a:r>
            <a:r>
              <a:rPr lang="en-US" sz="3200" dirty="0" smtClean="0"/>
              <a:t>directions from Forest </a:t>
            </a:r>
            <a:r>
              <a:rPr lang="en-US" sz="3200" dirty="0"/>
              <a:t>Service Land and Resource Management Plans in a searchable database. FP_DECK can benefit regional analysts, forest plan or accelerated restoration teams, resource specialists, and collaborators. </a:t>
            </a:r>
            <a:endParaRPr lang="en-US" sz="3200" dirty="0" smtClean="0"/>
          </a:p>
          <a:p>
            <a:endParaRPr lang="en-US" sz="3200" dirty="0"/>
          </a:p>
          <a:p>
            <a:r>
              <a:rPr lang="en-US" sz="3200" dirty="0"/>
              <a:t>FP_DECK compiles plans into a common location accessible </a:t>
            </a:r>
            <a:r>
              <a:rPr lang="en-US" sz="3200" dirty="0" smtClean="0"/>
              <a:t>to anyone. </a:t>
            </a:r>
            <a:r>
              <a:rPr lang="en-US" sz="3200" dirty="0"/>
              <a:t>The </a:t>
            </a:r>
            <a:r>
              <a:rPr lang="en-US" sz="3200" dirty="0" smtClean="0"/>
              <a:t>tool </a:t>
            </a:r>
            <a:r>
              <a:rPr lang="en-US" sz="3200" dirty="0"/>
              <a:t>provides land managers </a:t>
            </a:r>
            <a:r>
              <a:rPr lang="en-US" sz="3200" dirty="0" smtClean="0"/>
              <a:t>and planners an opportunity </a:t>
            </a:r>
            <a:r>
              <a:rPr lang="en-US" sz="3200" dirty="0"/>
              <a:t>to view and search </a:t>
            </a:r>
            <a:r>
              <a:rPr lang="en-US" sz="3200" dirty="0" smtClean="0"/>
              <a:t>directions and monitoring questions from all National Forest plans </a:t>
            </a:r>
            <a:r>
              <a:rPr lang="en-US" sz="3200" dirty="0"/>
              <a:t>during new plan development and existing plan modification. Planners and managers can examine similar forest-based activities, explore specific forest characteristics and issues, and develop </a:t>
            </a:r>
            <a:r>
              <a:rPr lang="en-US" sz="3200" dirty="0" smtClean="0"/>
              <a:t>consistent templates that incorporate state, regional, and national knowledge and expertise.</a:t>
            </a:r>
            <a:endParaRPr lang="en-US" sz="3200" dirty="0"/>
          </a:p>
        </p:txBody>
      </p:sp>
      <p:sp>
        <p:nvSpPr>
          <p:cNvPr id="37" name="TextBox 36"/>
          <p:cNvSpPr txBox="1"/>
          <p:nvPr/>
        </p:nvSpPr>
        <p:spPr>
          <a:xfrm>
            <a:off x="1218462" y="10768091"/>
            <a:ext cx="1194023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smtClean="0"/>
              <a:t>FP_DECK </a:t>
            </a:r>
            <a:r>
              <a:rPr lang="en-US" sz="3200" dirty="0"/>
              <a:t>compiles forest </a:t>
            </a:r>
            <a:r>
              <a:rPr lang="en-US" sz="3200" u="sng" dirty="0"/>
              <a:t>plan directions</a:t>
            </a:r>
            <a:r>
              <a:rPr lang="en-US" sz="3200" dirty="0"/>
              <a:t> (goals, objectives, desired </a:t>
            </a:r>
            <a:r>
              <a:rPr lang="en-US" sz="3200" dirty="0" smtClean="0"/>
              <a:t>conditions, </a:t>
            </a:r>
            <a:r>
              <a:rPr lang="en-US" sz="3200" dirty="0" err="1" smtClean="0"/>
              <a:t>suitabilities</a:t>
            </a:r>
            <a:r>
              <a:rPr lang="en-US" sz="3200" dirty="0"/>
              <a:t>, standards and guidelines) into a common location. </a:t>
            </a:r>
            <a:r>
              <a:rPr lang="en-US" sz="3200" dirty="0" smtClean="0"/>
              <a:t>With all </a:t>
            </a:r>
            <a:r>
              <a:rPr lang="en-US" sz="3200" dirty="0"/>
              <a:t>forest plans </a:t>
            </a:r>
            <a:r>
              <a:rPr lang="en-US" sz="3200" dirty="0" smtClean="0"/>
              <a:t>currently in the database, you </a:t>
            </a:r>
            <a:r>
              <a:rPr lang="en-US" sz="3200" dirty="0"/>
              <a:t>can now electronically search through directions from all forest plans across the US - or, alternatively from just 1-2 forests or regions - for any topic of interest. There are two methods for searching the database: 1) searching for terms embedded in the direction text and 2) searching for keywords that describe the direction (more details </a:t>
            </a:r>
            <a:r>
              <a:rPr lang="en-US" sz="3200" dirty="0" smtClean="0"/>
              <a:t>below right). </a:t>
            </a:r>
            <a:r>
              <a:rPr lang="en-US" sz="3200" dirty="0"/>
              <a:t>Only the first method is currently available as the second method will require input from individual forests and this has only been undertaken for a handful of forests to date.  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628993" y="24309061"/>
            <a:ext cx="1182961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3200" dirty="0" smtClean="0">
                <a:latin typeface="Calibri" panose="020F0502020204030204" pitchFamily="34" charset="0"/>
              </a:rPr>
              <a:t>Information from all new </a:t>
            </a:r>
            <a:r>
              <a:rPr lang="en-US" altLang="en-US" sz="3200" b="1" u="sng" dirty="0" smtClean="0">
                <a:latin typeface="Calibri" panose="020F0502020204030204" pitchFamily="34" charset="0"/>
              </a:rPr>
              <a:t>monitoring plans</a:t>
            </a:r>
            <a:r>
              <a:rPr lang="en-US" altLang="en-US" sz="3200" dirty="0" smtClean="0">
                <a:latin typeface="Calibri" panose="020F0502020204030204" pitchFamily="34" charset="0"/>
              </a:rPr>
              <a:t> is also incorporated into FP_DECK. This includes monitoring questions, indicators, and required monitoring elements, as well as priority level, frequency of measuring/reporting, etc. Monitoring questions can also be tied to the specific plans directions to which they apply. The user friendly interface of FP_DECK allows for the comparison of monitoring questions and indicators across forests, regions and at the national level. The </a:t>
            </a:r>
            <a:r>
              <a:rPr lang="en-US" altLang="en-US" sz="3200" dirty="0" err="1" smtClean="0">
                <a:latin typeface="Calibri" panose="020F0502020204030204" pitchFamily="34" charset="0"/>
              </a:rPr>
              <a:t>keywording</a:t>
            </a:r>
            <a:r>
              <a:rPr lang="en-US" altLang="en-US" sz="3200" dirty="0" smtClean="0">
                <a:latin typeface="Calibri" panose="020F0502020204030204" pitchFamily="34" charset="0"/>
              </a:rPr>
              <a:t> system (described at right) could also be applied to the monitoring plan questions for more intensive queries of the database.</a:t>
            </a:r>
            <a:endParaRPr lang="en-US" altLang="en-US" sz="3200" dirty="0">
              <a:latin typeface="Calibri" panose="020F050202020403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932813" y="16825133"/>
            <a:ext cx="10511528" cy="60016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3200" b="1" u="sng" dirty="0"/>
              <a:t>M</a:t>
            </a:r>
            <a:r>
              <a:rPr lang="en-US" sz="3200" b="1" u="sng" dirty="0" smtClean="0"/>
              <a:t>ulti-forest amendments </a:t>
            </a:r>
            <a:r>
              <a:rPr lang="en-US" sz="3200" dirty="0" smtClean="0"/>
              <a:t>are also being added into the FP_DECK database. Currently </a:t>
            </a:r>
            <a:r>
              <a:rPr lang="en-US" sz="3200" smtClean="0"/>
              <a:t>these include:</a:t>
            </a:r>
            <a:endParaRPr lang="en-US" sz="32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/>
              <a:t>Northwest Forest Plan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/>
              <a:t>Canada Lynx Plan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/>
              <a:t>Sage Grouse Plans (for ID/MY, NV, UT, WY)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/>
              <a:t>PACFISH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/>
              <a:t>INFISH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/>
              <a:t>Mexican Spotted Owl Amendment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/>
              <a:t>Northern Goshawk Amendment</a:t>
            </a:r>
          </a:p>
          <a:p>
            <a:pPr algn="just"/>
            <a:r>
              <a:rPr lang="en-US" sz="3200" dirty="0" smtClean="0"/>
              <a:t>Some forests also have separate plans for national monuments, wild and scenic rivers, etc. and these are being added as well.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77812" y="9403667"/>
            <a:ext cx="36212588" cy="58477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3200" dirty="0"/>
          </a:p>
        </p:txBody>
      </p:sp>
      <p:pic>
        <p:nvPicPr>
          <p:cNvPr id="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00593" y="4737858"/>
            <a:ext cx="6181938" cy="396323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5" name="Picture 10" descr="US Forest Service Image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02141" y="1720712"/>
            <a:ext cx="2189271" cy="2435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7" name="Picture 86" descr="wwetac_gliph4b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5381813" y="36055340"/>
            <a:ext cx="1509148" cy="1218335"/>
          </a:xfrm>
          <a:prstGeom prst="rect">
            <a:avLst/>
          </a:prstGeom>
        </p:spPr>
      </p:pic>
      <p:cxnSp>
        <p:nvCxnSpPr>
          <p:cNvPr id="83" name="Straight Arrow Connector 82"/>
          <p:cNvCxnSpPr/>
          <p:nvPr/>
        </p:nvCxnSpPr>
        <p:spPr>
          <a:xfrm flipV="1">
            <a:off x="27965400" y="17744856"/>
            <a:ext cx="0" cy="1305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4823400" y="37227253"/>
            <a:ext cx="3229306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lbalduman@fs.fed.us</a:t>
            </a:r>
            <a:endParaRPr lang="en-US" sz="2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761480" y="10397975"/>
            <a:ext cx="23557062" cy="9686447"/>
          </a:xfrm>
          <a:prstGeom prst="rect">
            <a:avLst/>
          </a:prstGeom>
        </p:spPr>
      </p:pic>
      <p:graphicFrame>
        <p:nvGraphicFramePr>
          <p:cNvPr id="72" name="Chart 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907813"/>
              </p:ext>
            </p:extLst>
          </p:nvPr>
        </p:nvGraphicFramePr>
        <p:xfrm>
          <a:off x="14993433" y="20871033"/>
          <a:ext cx="11053606" cy="57109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pic>
        <p:nvPicPr>
          <p:cNvPr id="15" name="Picture 1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397363" y="4594061"/>
            <a:ext cx="5734948" cy="385388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4603193" y="27584400"/>
            <a:ext cx="12768900" cy="11172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err="1" smtClean="0"/>
              <a:t>Keywording</a:t>
            </a:r>
            <a:r>
              <a:rPr lang="en-US" sz="3600" b="1" u="sng" dirty="0" smtClean="0"/>
              <a:t> System</a:t>
            </a:r>
          </a:p>
          <a:p>
            <a:endParaRPr lang="en-US" sz="3200" dirty="0"/>
          </a:p>
          <a:p>
            <a:r>
              <a:rPr lang="en-US" sz="3200" dirty="0" smtClean="0"/>
              <a:t>The </a:t>
            </a:r>
            <a:r>
              <a:rPr lang="en-US" sz="3200" dirty="0" err="1"/>
              <a:t>keywording</a:t>
            </a:r>
            <a:r>
              <a:rPr lang="en-US" sz="3200" dirty="0"/>
              <a:t> approach we have begun assigns 4 types of keywords to each direction: 1) the </a:t>
            </a:r>
            <a:r>
              <a:rPr lang="en-US" sz="3200" u="sng" dirty="0"/>
              <a:t>extent</a:t>
            </a:r>
            <a:r>
              <a:rPr lang="en-US" sz="3200" dirty="0"/>
              <a:t> of the direction - forest-wide or specific management areas </a:t>
            </a:r>
            <a:r>
              <a:rPr lang="en-US" sz="3200" dirty="0" smtClean="0"/>
              <a:t>/ </a:t>
            </a:r>
            <a:r>
              <a:rPr lang="en-US" sz="3200" dirty="0"/>
              <a:t>geographic areas the direction applies in, 2) the </a:t>
            </a:r>
            <a:r>
              <a:rPr lang="en-US" sz="3200" u="sng" dirty="0"/>
              <a:t>activity</a:t>
            </a:r>
            <a:r>
              <a:rPr lang="en-US" sz="3200" dirty="0"/>
              <a:t> constrained by the direction, 3) the </a:t>
            </a:r>
            <a:r>
              <a:rPr lang="en-US" sz="3200" u="sng" dirty="0"/>
              <a:t>resource</a:t>
            </a:r>
            <a:r>
              <a:rPr lang="en-US" sz="3200" dirty="0"/>
              <a:t> protected by the direction, and 4) the </a:t>
            </a:r>
            <a:r>
              <a:rPr lang="en-US" sz="3200" u="sng" dirty="0"/>
              <a:t>setting</a:t>
            </a:r>
            <a:r>
              <a:rPr lang="en-US" sz="3200" dirty="0"/>
              <a:t> or </a:t>
            </a:r>
            <a:r>
              <a:rPr lang="en-US" sz="3200" dirty="0" err="1"/>
              <a:t>mappable</a:t>
            </a:r>
            <a:r>
              <a:rPr lang="en-US" sz="3200" dirty="0"/>
              <a:t> location the direction applies in. The benefit of the keyword system is that it will allow for more intensive queries of the database. Some </a:t>
            </a:r>
            <a:r>
              <a:rPr lang="en-US" sz="3200" b="1" dirty="0"/>
              <a:t>examples</a:t>
            </a:r>
            <a:r>
              <a:rPr lang="en-US" sz="3200" dirty="0"/>
              <a:t> of these searches could include:</a:t>
            </a:r>
          </a:p>
          <a:p>
            <a:r>
              <a:rPr lang="en-US" sz="3200" dirty="0"/>
              <a:t> </a:t>
            </a:r>
          </a:p>
          <a:p>
            <a:pPr lvl="0"/>
            <a:r>
              <a:rPr lang="en-US" sz="3200" dirty="0"/>
              <a:t>What are the desired conditions for wilderness in Region 5?</a:t>
            </a:r>
          </a:p>
          <a:p>
            <a:pPr lvl="0"/>
            <a:endParaRPr lang="en-US" sz="3200" dirty="0"/>
          </a:p>
          <a:p>
            <a:pPr lvl="0"/>
            <a:r>
              <a:rPr lang="en-US" sz="3200" dirty="0"/>
              <a:t>What directions have been written to protect focal species that will affect timber management?</a:t>
            </a:r>
          </a:p>
          <a:p>
            <a:pPr lvl="0"/>
            <a:endParaRPr lang="en-US" sz="3200" dirty="0"/>
          </a:p>
          <a:p>
            <a:pPr lvl="0"/>
            <a:r>
              <a:rPr lang="en-US" sz="3200" dirty="0"/>
              <a:t>How do goals for Forest A compare to goals for Forest B? </a:t>
            </a:r>
          </a:p>
          <a:p>
            <a:pPr lvl="0"/>
            <a:endParaRPr lang="en-US" sz="3200" dirty="0"/>
          </a:p>
          <a:p>
            <a:pPr lvl="0"/>
            <a:r>
              <a:rPr lang="en-US" sz="3200" dirty="0"/>
              <a:t>What standards have been written to protect elk in Regions 2 and 4?</a:t>
            </a:r>
          </a:p>
          <a:p>
            <a:pPr lvl="0"/>
            <a:endParaRPr lang="en-US" sz="3200" dirty="0"/>
          </a:p>
          <a:p>
            <a:pPr lvl="0"/>
            <a:r>
              <a:rPr lang="en-US" sz="3200" dirty="0"/>
              <a:t>How are we managing recreation in sagebrush ecosystems in Region 3? </a:t>
            </a:r>
          </a:p>
          <a:p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034239" y="2165955"/>
            <a:ext cx="2603471" cy="1779534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1400593" y="16546726"/>
            <a:ext cx="11840923" cy="680946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7965400" y="20846224"/>
            <a:ext cx="9658722" cy="167122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u="sng" dirty="0" smtClean="0"/>
              <a:t>KEYWORD EXAMPLES:</a:t>
            </a:r>
          </a:p>
          <a:p>
            <a:pPr algn="ctr"/>
            <a:endParaRPr lang="en-US" sz="2400" b="1" u="sng" dirty="0"/>
          </a:p>
          <a:p>
            <a:r>
              <a:rPr lang="en-US" sz="2400" b="1" u="sng" dirty="0"/>
              <a:t>Extent</a:t>
            </a:r>
            <a:r>
              <a:rPr lang="en-US" sz="2400" dirty="0"/>
              <a:t> – </a:t>
            </a:r>
            <a:r>
              <a:rPr lang="en-US" sz="2400" dirty="0" err="1"/>
              <a:t>Mappable</a:t>
            </a:r>
            <a:r>
              <a:rPr lang="en-US" sz="2400" dirty="0"/>
              <a:t> area specific to each forest</a:t>
            </a:r>
          </a:p>
          <a:p>
            <a:r>
              <a:rPr lang="en-US" sz="2400" dirty="0" smtClean="0"/>
              <a:t>- Forest-wide </a:t>
            </a:r>
            <a:r>
              <a:rPr lang="en-US" sz="2400" dirty="0"/>
              <a:t>(or Grassland-wide)</a:t>
            </a:r>
          </a:p>
          <a:p>
            <a:r>
              <a:rPr lang="en-US" sz="2400" dirty="0" smtClean="0"/>
              <a:t>- Management </a:t>
            </a:r>
            <a:r>
              <a:rPr lang="en-US" sz="2400" dirty="0"/>
              <a:t>Areas</a:t>
            </a:r>
          </a:p>
          <a:p>
            <a:r>
              <a:rPr lang="en-US" sz="2400" dirty="0" smtClean="0"/>
              <a:t>- Geographic Areas</a:t>
            </a:r>
          </a:p>
          <a:p>
            <a:pPr marL="342900" indent="-342900">
              <a:buFontTx/>
              <a:buChar char="-"/>
            </a:pPr>
            <a:endParaRPr lang="en-US" sz="2400" dirty="0"/>
          </a:p>
          <a:p>
            <a:r>
              <a:rPr lang="en-US" sz="2400" b="1" u="sng" dirty="0"/>
              <a:t>Applicable Activities </a:t>
            </a:r>
            <a:r>
              <a:rPr lang="en-US" sz="2400" dirty="0"/>
              <a:t>– Activities limited or constrained by the direction</a:t>
            </a:r>
          </a:p>
          <a:p>
            <a:r>
              <a:rPr lang="en-US" sz="2400" dirty="0" smtClean="0"/>
              <a:t>- Some </a:t>
            </a:r>
            <a:r>
              <a:rPr lang="en-US" sz="2400" dirty="0"/>
              <a:t>are hierarchical, </a:t>
            </a:r>
            <a:r>
              <a:rPr lang="en-US" sz="2400" dirty="0" err="1"/>
              <a:t>ie</a:t>
            </a:r>
            <a:r>
              <a:rPr lang="en-US" sz="2400" dirty="0"/>
              <a:t>,</a:t>
            </a:r>
          </a:p>
          <a:p>
            <a:r>
              <a:rPr lang="en-US" sz="2400" dirty="0" smtClean="0"/>
              <a:t>       - Range </a:t>
            </a:r>
            <a:r>
              <a:rPr lang="en-US" sz="2400" dirty="0"/>
              <a:t>management </a:t>
            </a:r>
          </a:p>
          <a:p>
            <a:r>
              <a:rPr lang="en-US" sz="2400" dirty="0" smtClean="0"/>
              <a:t>       - Range </a:t>
            </a:r>
            <a:r>
              <a:rPr lang="en-US" sz="2400" dirty="0"/>
              <a:t>management – Livestock grazing/allotments</a:t>
            </a:r>
          </a:p>
          <a:p>
            <a:r>
              <a:rPr lang="en-US" sz="2400" dirty="0" smtClean="0"/>
              <a:t>       - Range </a:t>
            </a:r>
            <a:r>
              <a:rPr lang="en-US" sz="2400" dirty="0"/>
              <a:t>management – Nonstructural </a:t>
            </a:r>
            <a:r>
              <a:rPr lang="en-US" sz="2400" dirty="0" smtClean="0"/>
              <a:t>improvements</a:t>
            </a:r>
            <a:endParaRPr lang="en-US" sz="2400" dirty="0"/>
          </a:p>
          <a:p>
            <a:r>
              <a:rPr lang="en-US" sz="2400" dirty="0" smtClean="0"/>
              <a:t>- Some </a:t>
            </a:r>
            <a:r>
              <a:rPr lang="en-US" sz="2400" dirty="0"/>
              <a:t>are not hierarchical, </a:t>
            </a:r>
            <a:r>
              <a:rPr lang="en-US" sz="2400" dirty="0" err="1"/>
              <a:t>ie</a:t>
            </a:r>
            <a:r>
              <a:rPr lang="en-US" sz="2400" dirty="0"/>
              <a:t>, </a:t>
            </a:r>
          </a:p>
          <a:p>
            <a:r>
              <a:rPr lang="en-US" sz="2400" dirty="0" smtClean="0"/>
              <a:t>       - Air </a:t>
            </a:r>
            <a:r>
              <a:rPr lang="en-US" sz="2400" dirty="0"/>
              <a:t>quality management</a:t>
            </a:r>
          </a:p>
          <a:p>
            <a:r>
              <a:rPr lang="en-US" sz="2400" dirty="0" smtClean="0"/>
              <a:t>       - Heritage </a:t>
            </a:r>
            <a:r>
              <a:rPr lang="en-US" sz="2400" dirty="0"/>
              <a:t>resource management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- Timber </a:t>
            </a:r>
            <a:r>
              <a:rPr lang="en-US" sz="2400" dirty="0"/>
              <a:t>management</a:t>
            </a:r>
          </a:p>
          <a:p>
            <a:r>
              <a:rPr lang="en-US" sz="2400" dirty="0" smtClean="0"/>
              <a:t>       - Recreation </a:t>
            </a:r>
            <a:r>
              <a:rPr lang="en-US" sz="2400" dirty="0"/>
              <a:t>management</a:t>
            </a:r>
          </a:p>
          <a:p>
            <a:r>
              <a:rPr lang="en-US" sz="2400" dirty="0" smtClean="0"/>
              <a:t>       - Facilities management</a:t>
            </a:r>
          </a:p>
          <a:p>
            <a:endParaRPr lang="en-US" sz="2400" dirty="0"/>
          </a:p>
          <a:p>
            <a:r>
              <a:rPr lang="en-US" sz="2400" b="1" u="sng" dirty="0"/>
              <a:t>Resources Protected </a:t>
            </a:r>
            <a:r>
              <a:rPr lang="en-US" sz="2400" dirty="0"/>
              <a:t>– Resources that are protected by the direction</a:t>
            </a:r>
          </a:p>
          <a:p>
            <a:r>
              <a:rPr lang="en-US" sz="2400" dirty="0" smtClean="0"/>
              <a:t>- Some </a:t>
            </a:r>
            <a:r>
              <a:rPr lang="en-US" sz="2400" dirty="0"/>
              <a:t>are hierarchical, </a:t>
            </a:r>
            <a:r>
              <a:rPr lang="en-US" sz="2400" dirty="0" err="1"/>
              <a:t>ie</a:t>
            </a:r>
            <a:r>
              <a:rPr lang="en-US" sz="2400" dirty="0"/>
              <a:t>, </a:t>
            </a:r>
          </a:p>
          <a:p>
            <a:r>
              <a:rPr lang="en-US" sz="2400" dirty="0" smtClean="0"/>
              <a:t>       - Ecosystems </a:t>
            </a:r>
            <a:r>
              <a:rPr lang="en-US" sz="2400" dirty="0"/>
              <a:t>health</a:t>
            </a:r>
          </a:p>
          <a:p>
            <a:r>
              <a:rPr lang="en-US" sz="2400" dirty="0" smtClean="0"/>
              <a:t>       - Ecosystem </a:t>
            </a:r>
            <a:r>
              <a:rPr lang="en-US" sz="2400" dirty="0"/>
              <a:t>health – Climate change resistance</a:t>
            </a:r>
          </a:p>
          <a:p>
            <a:r>
              <a:rPr lang="en-US" sz="2400" dirty="0" smtClean="0"/>
              <a:t>       - Ecosystem </a:t>
            </a:r>
            <a:r>
              <a:rPr lang="en-US" sz="2400" dirty="0"/>
              <a:t>health – Disease resistance</a:t>
            </a:r>
          </a:p>
          <a:p>
            <a:r>
              <a:rPr lang="en-US" sz="2400" dirty="0" smtClean="0"/>
              <a:t>- Some </a:t>
            </a:r>
            <a:r>
              <a:rPr lang="en-US" sz="2400" dirty="0"/>
              <a:t>are not hierarchical, </a:t>
            </a:r>
            <a:r>
              <a:rPr lang="en-US" sz="2400" dirty="0" err="1"/>
              <a:t>ie</a:t>
            </a:r>
            <a:r>
              <a:rPr lang="en-US" sz="2400" dirty="0"/>
              <a:t>,</a:t>
            </a:r>
          </a:p>
          <a:p>
            <a:r>
              <a:rPr lang="en-US" sz="2400" dirty="0" smtClean="0"/>
              <a:t>       - Accessibility</a:t>
            </a:r>
            <a:endParaRPr lang="en-US" sz="2400" dirty="0"/>
          </a:p>
          <a:p>
            <a:r>
              <a:rPr lang="en-US" sz="2400" dirty="0" smtClean="0"/>
              <a:t>       - Economics</a:t>
            </a:r>
            <a:endParaRPr lang="en-US" sz="2400" dirty="0"/>
          </a:p>
          <a:p>
            <a:r>
              <a:rPr lang="en-US" sz="2400" dirty="0" smtClean="0"/>
              <a:t>       - Wilderness values</a:t>
            </a:r>
          </a:p>
          <a:p>
            <a:endParaRPr lang="en-US" sz="2400" dirty="0"/>
          </a:p>
          <a:p>
            <a:r>
              <a:rPr lang="en-US" sz="2400" b="1" u="sng" dirty="0"/>
              <a:t>Settings</a:t>
            </a:r>
            <a:r>
              <a:rPr lang="en-US" sz="2400" dirty="0"/>
              <a:t> – </a:t>
            </a:r>
            <a:r>
              <a:rPr lang="en-US" sz="2400" dirty="0" err="1"/>
              <a:t>mappable</a:t>
            </a:r>
            <a:r>
              <a:rPr lang="en-US" sz="2400" dirty="0"/>
              <a:t> areas that the direction is applied in; can be either specific to an individual forest or common to many or all forests </a:t>
            </a:r>
            <a:endParaRPr lang="en-US" sz="2400" dirty="0" smtClean="0"/>
          </a:p>
          <a:p>
            <a:endParaRPr lang="en-US" sz="2400" dirty="0"/>
          </a:p>
          <a:p>
            <a:pPr marL="342900" indent="-342900">
              <a:buFontTx/>
              <a:buChar char="-"/>
            </a:pPr>
            <a:r>
              <a:rPr lang="en-US" sz="2400" dirty="0" smtClean="0"/>
              <a:t>Forest </a:t>
            </a:r>
            <a:r>
              <a:rPr lang="en-US" sz="2400" dirty="0"/>
              <a:t>specific settings – include named features such as lakes, mountains, archaeological areas, wildernesses, scenic byways, </a:t>
            </a:r>
            <a:r>
              <a:rPr lang="en-US" sz="2400" dirty="0" err="1" smtClean="0"/>
              <a:t>etc</a:t>
            </a:r>
            <a:endParaRPr lang="en-US" sz="2400" dirty="0" smtClean="0"/>
          </a:p>
          <a:p>
            <a:pPr marL="342900" indent="-342900">
              <a:buFontTx/>
              <a:buChar char="-"/>
            </a:pPr>
            <a:endParaRPr lang="en-US" sz="2400" dirty="0"/>
          </a:p>
          <a:p>
            <a:r>
              <a:rPr lang="en-US" sz="2400" dirty="0" smtClean="0"/>
              <a:t>-    Non-forest </a:t>
            </a:r>
            <a:r>
              <a:rPr lang="en-US" sz="2400" dirty="0"/>
              <a:t>specific (region/nationwide) </a:t>
            </a:r>
          </a:p>
          <a:p>
            <a:r>
              <a:rPr lang="en-US" sz="2400" dirty="0" smtClean="0"/>
              <a:t>       - Ecosystem </a:t>
            </a:r>
            <a:r>
              <a:rPr lang="en-US" sz="2400" dirty="0"/>
              <a:t>types</a:t>
            </a:r>
          </a:p>
          <a:p>
            <a:r>
              <a:rPr lang="en-US" sz="2400" dirty="0" smtClean="0"/>
              <a:t>              - Ecosystems </a:t>
            </a:r>
            <a:r>
              <a:rPr lang="en-US" sz="2400" dirty="0"/>
              <a:t>– </a:t>
            </a:r>
            <a:r>
              <a:rPr lang="en-US" sz="2400" dirty="0" err="1"/>
              <a:t>Lodgepole</a:t>
            </a:r>
            <a:r>
              <a:rPr lang="en-US" sz="2400" dirty="0"/>
              <a:t> pine forests</a:t>
            </a:r>
          </a:p>
          <a:p>
            <a:r>
              <a:rPr lang="en-US" sz="2400" dirty="0" smtClean="0"/>
              <a:t>              - Ecosystems </a:t>
            </a:r>
            <a:r>
              <a:rPr lang="en-US" sz="2400" dirty="0"/>
              <a:t>– Pinyon-juniper woodlands</a:t>
            </a:r>
          </a:p>
          <a:p>
            <a:r>
              <a:rPr lang="en-US" sz="2400" dirty="0" smtClean="0"/>
              <a:t>       - Land </a:t>
            </a:r>
            <a:r>
              <a:rPr lang="en-US" sz="2400" dirty="0"/>
              <a:t>use</a:t>
            </a:r>
          </a:p>
          <a:p>
            <a:r>
              <a:rPr lang="en-US" sz="2400" dirty="0" smtClean="0"/>
              <a:t>              - Land </a:t>
            </a:r>
            <a:r>
              <a:rPr lang="en-US" sz="2400" dirty="0"/>
              <a:t>use – Abandoned mines</a:t>
            </a:r>
          </a:p>
          <a:p>
            <a:r>
              <a:rPr lang="en-US" sz="2400" dirty="0" smtClean="0"/>
              <a:t>              - Land </a:t>
            </a:r>
            <a:r>
              <a:rPr lang="en-US" sz="2400" dirty="0"/>
              <a:t>use – Designated communication sites</a:t>
            </a:r>
          </a:p>
          <a:p>
            <a:r>
              <a:rPr lang="en-US" sz="2400" dirty="0" smtClean="0"/>
              <a:t>       - Wildlife </a:t>
            </a:r>
            <a:r>
              <a:rPr lang="en-US" sz="2400" dirty="0"/>
              <a:t>habitat</a:t>
            </a:r>
          </a:p>
          <a:p>
            <a:r>
              <a:rPr lang="en-US" sz="2400" dirty="0" smtClean="0"/>
              <a:t>              - Wildlife </a:t>
            </a:r>
            <a:r>
              <a:rPr lang="en-US" sz="2400" dirty="0"/>
              <a:t>habitat – Bald eagle</a:t>
            </a:r>
          </a:p>
          <a:p>
            <a:r>
              <a:rPr lang="en-US" sz="2400" dirty="0" smtClean="0"/>
              <a:t>              - Wildlife </a:t>
            </a:r>
            <a:r>
              <a:rPr lang="en-US" sz="2400" dirty="0"/>
              <a:t>habitat – Big game winter </a:t>
            </a:r>
            <a:r>
              <a:rPr lang="en-US" sz="2400" dirty="0" smtClean="0"/>
              <a:t>range</a:t>
            </a:r>
            <a:endParaRPr lang="en-US" sz="2400" dirty="0"/>
          </a:p>
        </p:txBody>
      </p:sp>
      <p:sp>
        <p:nvSpPr>
          <p:cNvPr id="20" name="Rectangle 19"/>
          <p:cNvSpPr/>
          <p:nvPr/>
        </p:nvSpPr>
        <p:spPr>
          <a:xfrm>
            <a:off x="27306692" y="20493955"/>
            <a:ext cx="10011850" cy="172238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074133" y="30678742"/>
            <a:ext cx="374429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 </a:t>
            </a:r>
            <a:endParaRPr lang="en-US" sz="2400" dirty="0"/>
          </a:p>
          <a:p>
            <a:r>
              <a:rPr lang="en-US" sz="2000" b="1" u="sng" dirty="0"/>
              <a:t>R1: Northern </a:t>
            </a:r>
            <a:r>
              <a:rPr lang="en-US" sz="2000" b="1" u="sng" dirty="0" smtClean="0"/>
              <a:t> </a:t>
            </a:r>
            <a:endParaRPr lang="en-US" sz="2000" dirty="0"/>
          </a:p>
          <a:p>
            <a:r>
              <a:rPr lang="en-US" sz="2000" dirty="0"/>
              <a:t>Beaverhead-</a:t>
            </a:r>
            <a:r>
              <a:rPr lang="en-US" sz="2000" dirty="0" err="1"/>
              <a:t>Deerlodge</a:t>
            </a:r>
            <a:r>
              <a:rPr lang="en-US" sz="2000" dirty="0"/>
              <a:t> (24)</a:t>
            </a:r>
          </a:p>
          <a:p>
            <a:r>
              <a:rPr lang="en-US" sz="2000" dirty="0"/>
              <a:t>Bitterroot (26</a:t>
            </a:r>
            <a:r>
              <a:rPr lang="en-US" sz="2000" dirty="0" smtClean="0"/>
              <a:t>)</a:t>
            </a:r>
          </a:p>
          <a:p>
            <a:r>
              <a:rPr lang="en-US" sz="2000" dirty="0" smtClean="0"/>
              <a:t>Flathead (76)</a:t>
            </a:r>
            <a:endParaRPr lang="en-US" sz="2000" dirty="0"/>
          </a:p>
          <a:p>
            <a:r>
              <a:rPr lang="en-US" sz="2000" dirty="0"/>
              <a:t>Idaho Panhandle (31)</a:t>
            </a:r>
          </a:p>
          <a:p>
            <a:r>
              <a:rPr lang="en-US" sz="2000" dirty="0"/>
              <a:t>Kootenai (29)</a:t>
            </a:r>
          </a:p>
          <a:p>
            <a:r>
              <a:rPr lang="en-US" sz="2000" dirty="0"/>
              <a:t>Lolo (33)</a:t>
            </a:r>
          </a:p>
          <a:p>
            <a:endParaRPr lang="en-US" sz="2000" dirty="0"/>
          </a:p>
          <a:p>
            <a:r>
              <a:rPr lang="en-US" sz="2000" b="1" u="sng" dirty="0"/>
              <a:t>R2: Rocky </a:t>
            </a:r>
            <a:r>
              <a:rPr lang="en-US" sz="2000" b="1" u="sng" dirty="0" smtClean="0"/>
              <a:t>Mountain</a:t>
            </a:r>
            <a:endParaRPr lang="en-US" sz="2000" b="1" u="sng" dirty="0"/>
          </a:p>
          <a:p>
            <a:r>
              <a:rPr lang="en-US" sz="2000" dirty="0"/>
              <a:t>Arapaho &amp; </a:t>
            </a:r>
            <a:r>
              <a:rPr lang="en-US" sz="2000" dirty="0" smtClean="0"/>
              <a:t>Roosevelt</a:t>
            </a:r>
            <a:br>
              <a:rPr lang="en-US" sz="2000" dirty="0" smtClean="0"/>
            </a:br>
            <a:r>
              <a:rPr lang="en-US" sz="2000" dirty="0" smtClean="0"/>
              <a:t>        </a:t>
            </a:r>
            <a:r>
              <a:rPr lang="en-US" sz="2000" dirty="0"/>
              <a:t>NF Pawnee NG (12)</a:t>
            </a:r>
          </a:p>
          <a:p>
            <a:r>
              <a:rPr lang="en-US" sz="2000" dirty="0"/>
              <a:t>Bighorn (30)</a:t>
            </a:r>
          </a:p>
          <a:p>
            <a:r>
              <a:rPr lang="en-US" sz="2000" dirty="0"/>
              <a:t>Medicine Bow (17)</a:t>
            </a:r>
          </a:p>
          <a:p>
            <a:r>
              <a:rPr lang="en-US" sz="2000" dirty="0"/>
              <a:t>Nebraska NF &amp; NG (33)</a:t>
            </a:r>
          </a:p>
          <a:p>
            <a:r>
              <a:rPr lang="en-US" sz="2000" dirty="0"/>
              <a:t>Pike &amp; Isabel NF, </a:t>
            </a:r>
            <a:r>
              <a:rPr lang="en-US" sz="2000" dirty="0" smtClean="0"/>
              <a:t>Cimarron</a:t>
            </a:r>
            <a:br>
              <a:rPr lang="en-US" sz="2000" dirty="0" smtClean="0"/>
            </a:br>
            <a:r>
              <a:rPr lang="en-US" sz="2000" dirty="0" smtClean="0"/>
              <a:t>        </a:t>
            </a:r>
            <a:r>
              <a:rPr lang="en-US" sz="2000" dirty="0"/>
              <a:t>&amp; Comanche NG (14)</a:t>
            </a:r>
          </a:p>
          <a:p>
            <a:r>
              <a:rPr lang="en-US" sz="2000" dirty="0"/>
              <a:t>San Juan (21)</a:t>
            </a:r>
          </a:p>
          <a:p>
            <a:r>
              <a:rPr lang="en-US" sz="2000" dirty="0"/>
              <a:t>Shoshone (38)</a:t>
            </a:r>
          </a:p>
          <a:p>
            <a:r>
              <a:rPr lang="en-US" sz="2000" dirty="0"/>
              <a:t>White River (23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788254" y="30213080"/>
            <a:ext cx="1372154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/>
              <a:t>Western Region Monitoring Plans in FP_DECK (# questions/plan)</a:t>
            </a:r>
          </a:p>
          <a:p>
            <a:endParaRPr lang="en-US" sz="6600" b="1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9357773" y="31013300"/>
            <a:ext cx="3888503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/>
              <a:t>R5: Pacific </a:t>
            </a:r>
            <a:r>
              <a:rPr lang="en-US" sz="2000" b="1" u="sng" dirty="0" smtClean="0"/>
              <a:t>Southwest</a:t>
            </a:r>
            <a:endParaRPr lang="en-US" sz="2000" b="1" u="sng" dirty="0"/>
          </a:p>
          <a:p>
            <a:r>
              <a:rPr lang="en-US" sz="2000" dirty="0"/>
              <a:t>SOCAL: Angeles, Cleveland</a:t>
            </a:r>
            <a:r>
              <a:rPr lang="en-US" sz="2000" dirty="0" smtClean="0"/>
              <a:t>, Los            Padres</a:t>
            </a:r>
            <a:r>
              <a:rPr lang="en-US" sz="2000" dirty="0"/>
              <a:t>, San </a:t>
            </a:r>
            <a:r>
              <a:rPr lang="en-US" sz="2000" dirty="0" smtClean="0"/>
              <a:t> Bernardino </a:t>
            </a:r>
            <a:r>
              <a:rPr lang="en-US" sz="2000" dirty="0"/>
              <a:t>(21) </a:t>
            </a:r>
            <a:endParaRPr lang="en-US" sz="2000" dirty="0" smtClean="0"/>
          </a:p>
          <a:p>
            <a:r>
              <a:rPr lang="en-US" sz="2000" dirty="0" smtClean="0"/>
              <a:t>Inyo (25)</a:t>
            </a:r>
          </a:p>
          <a:p>
            <a:r>
              <a:rPr lang="en-US" sz="2000" dirty="0" smtClean="0"/>
              <a:t> </a:t>
            </a:r>
            <a:endParaRPr lang="en-US" sz="2000" dirty="0"/>
          </a:p>
          <a:p>
            <a:r>
              <a:rPr lang="en-US" sz="2000" b="1" u="sng" dirty="0"/>
              <a:t>R6: Pacific </a:t>
            </a:r>
            <a:r>
              <a:rPr lang="en-US" sz="2000" b="1" u="sng" dirty="0" smtClean="0"/>
              <a:t>Northwest</a:t>
            </a:r>
            <a:endParaRPr lang="en-US" sz="2000" b="1" u="sng" dirty="0"/>
          </a:p>
          <a:p>
            <a:r>
              <a:rPr lang="en-US" sz="2000" dirty="0"/>
              <a:t>Crooked River NG (24)</a:t>
            </a:r>
          </a:p>
          <a:p>
            <a:r>
              <a:rPr lang="en-US" sz="2000" dirty="0"/>
              <a:t>Deschutes (33)</a:t>
            </a:r>
          </a:p>
          <a:p>
            <a:r>
              <a:rPr lang="en-US" sz="2000" dirty="0"/>
              <a:t>Fremont (44)</a:t>
            </a:r>
          </a:p>
          <a:p>
            <a:r>
              <a:rPr lang="en-US" sz="2000" dirty="0"/>
              <a:t>Gifford Pinchot (44)</a:t>
            </a:r>
          </a:p>
          <a:p>
            <a:r>
              <a:rPr lang="en-US" sz="2000" dirty="0"/>
              <a:t>Mt Baker-Snoqualmie (26)</a:t>
            </a:r>
          </a:p>
          <a:p>
            <a:r>
              <a:rPr lang="en-US" sz="2000" dirty="0"/>
              <a:t>Mt Hood (26)</a:t>
            </a:r>
          </a:p>
          <a:p>
            <a:r>
              <a:rPr lang="en-US" sz="2000" dirty="0" err="1"/>
              <a:t>Ochoco</a:t>
            </a:r>
            <a:r>
              <a:rPr lang="en-US" sz="2000" dirty="0"/>
              <a:t> (28)</a:t>
            </a:r>
          </a:p>
          <a:p>
            <a:r>
              <a:rPr lang="en-US" sz="2000" dirty="0"/>
              <a:t>Okanogan (34)</a:t>
            </a:r>
          </a:p>
          <a:p>
            <a:r>
              <a:rPr lang="en-US" sz="2000" dirty="0"/>
              <a:t>Olympic (43)</a:t>
            </a:r>
          </a:p>
          <a:p>
            <a:r>
              <a:rPr lang="en-US" sz="2000" dirty="0"/>
              <a:t>Rogue River (33)</a:t>
            </a:r>
          </a:p>
          <a:p>
            <a:r>
              <a:rPr lang="en-US" sz="2000" dirty="0"/>
              <a:t>Siuslaw (33)</a:t>
            </a:r>
          </a:p>
          <a:p>
            <a:r>
              <a:rPr lang="en-US" sz="2000" dirty="0"/>
              <a:t>Umpqua (25)</a:t>
            </a:r>
          </a:p>
          <a:p>
            <a:r>
              <a:rPr lang="en-US" sz="2000" dirty="0"/>
              <a:t>Willamette (24)</a:t>
            </a:r>
          </a:p>
          <a:p>
            <a:endParaRPr lang="en-US" sz="2000" dirty="0"/>
          </a:p>
        </p:txBody>
      </p:sp>
      <p:sp>
        <p:nvSpPr>
          <p:cNvPr id="24" name="Rectangle 23"/>
          <p:cNvSpPr/>
          <p:nvPr/>
        </p:nvSpPr>
        <p:spPr>
          <a:xfrm>
            <a:off x="1255676" y="30155909"/>
            <a:ext cx="12679206" cy="74014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5684935" y="31001714"/>
            <a:ext cx="3313588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R3: </a:t>
            </a:r>
            <a:r>
              <a:rPr lang="en-US" sz="2000" b="1" dirty="0" smtClean="0"/>
              <a:t>Southwest</a:t>
            </a:r>
            <a:endParaRPr lang="en-US" sz="2000" b="1" dirty="0"/>
          </a:p>
          <a:p>
            <a:r>
              <a:rPr lang="en-US" sz="2000" dirty="0"/>
              <a:t>Apache-</a:t>
            </a:r>
            <a:r>
              <a:rPr lang="en-US" sz="2000" dirty="0" err="1"/>
              <a:t>Sitgreaves</a:t>
            </a:r>
            <a:r>
              <a:rPr lang="en-US" sz="2000" dirty="0"/>
              <a:t> (13</a:t>
            </a:r>
            <a:r>
              <a:rPr lang="en-US" sz="2000" dirty="0" smtClean="0"/>
              <a:t>)</a:t>
            </a:r>
          </a:p>
          <a:p>
            <a:r>
              <a:rPr lang="en-US" sz="2000" dirty="0" smtClean="0"/>
              <a:t>Coconino (35)</a:t>
            </a:r>
          </a:p>
          <a:p>
            <a:r>
              <a:rPr lang="en-US" sz="2000" dirty="0" smtClean="0"/>
              <a:t>Coronado (22) </a:t>
            </a:r>
            <a:endParaRPr lang="en-US" sz="2000" dirty="0"/>
          </a:p>
          <a:p>
            <a:r>
              <a:rPr lang="en-US" sz="2000" dirty="0"/>
              <a:t>Kaibab (82) </a:t>
            </a:r>
          </a:p>
          <a:p>
            <a:r>
              <a:rPr lang="en-US" sz="2000" dirty="0"/>
              <a:t>Prescott (35) </a:t>
            </a:r>
          </a:p>
          <a:p>
            <a:r>
              <a:rPr lang="en-US" sz="2000" dirty="0"/>
              <a:t> </a:t>
            </a:r>
          </a:p>
          <a:p>
            <a:r>
              <a:rPr lang="en-US" sz="2000" b="1" u="sng" dirty="0"/>
              <a:t>R4: </a:t>
            </a:r>
            <a:r>
              <a:rPr lang="en-US" sz="2000" b="1" u="sng" dirty="0" smtClean="0"/>
              <a:t>Intermountain</a:t>
            </a:r>
            <a:endParaRPr lang="en-US" sz="2000" b="1" u="sng" dirty="0"/>
          </a:p>
          <a:p>
            <a:r>
              <a:rPr lang="en-US" sz="2000" dirty="0"/>
              <a:t>Boise (25) </a:t>
            </a:r>
          </a:p>
          <a:p>
            <a:r>
              <a:rPr lang="en-US" sz="2000" dirty="0"/>
              <a:t>Bridger-Teton (20) </a:t>
            </a:r>
          </a:p>
          <a:p>
            <a:r>
              <a:rPr lang="en-US" sz="2000" dirty="0"/>
              <a:t>Caribou (18) </a:t>
            </a:r>
          </a:p>
          <a:p>
            <a:r>
              <a:rPr lang="en-US" sz="2000" dirty="0"/>
              <a:t>Challis (12)</a:t>
            </a:r>
          </a:p>
          <a:p>
            <a:r>
              <a:rPr lang="en-US" sz="2000" dirty="0"/>
              <a:t>Curlew NG (8) </a:t>
            </a:r>
          </a:p>
          <a:p>
            <a:r>
              <a:rPr lang="en-US" sz="2000" dirty="0"/>
              <a:t>Dixie (38) </a:t>
            </a:r>
          </a:p>
          <a:p>
            <a:r>
              <a:rPr lang="en-US" sz="2000" dirty="0" err="1"/>
              <a:t>Fishlake</a:t>
            </a:r>
            <a:r>
              <a:rPr lang="en-US" sz="2000" dirty="0"/>
              <a:t> (34) </a:t>
            </a:r>
          </a:p>
          <a:p>
            <a:r>
              <a:rPr lang="en-US" sz="2000" dirty="0"/>
              <a:t>Humboldt (26)</a:t>
            </a:r>
          </a:p>
          <a:p>
            <a:r>
              <a:rPr lang="en-US" sz="2000" dirty="0"/>
              <a:t>Salmon (7)</a:t>
            </a:r>
          </a:p>
          <a:p>
            <a:r>
              <a:rPr lang="en-US" sz="2000" dirty="0" err="1"/>
              <a:t>Sawtooth</a:t>
            </a:r>
            <a:r>
              <a:rPr lang="en-US" sz="2000" dirty="0"/>
              <a:t> (24)</a:t>
            </a:r>
          </a:p>
          <a:p>
            <a:r>
              <a:rPr lang="en-US" sz="2000" dirty="0" err="1"/>
              <a:t>Targhee</a:t>
            </a:r>
            <a:r>
              <a:rPr lang="en-US" sz="2000" dirty="0"/>
              <a:t> (15)</a:t>
            </a:r>
          </a:p>
          <a:p>
            <a:r>
              <a:rPr lang="en-US" sz="2000" dirty="0"/>
              <a:t>Uinta (16)</a:t>
            </a:r>
          </a:p>
          <a:p>
            <a:r>
              <a:rPr lang="en-US" sz="2000" dirty="0"/>
              <a:t>Wasatch-Cache (</a:t>
            </a:r>
            <a:r>
              <a:rPr lang="en-US" sz="2000" dirty="0" smtClean="0"/>
              <a:t>16)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11933629" y="35737232"/>
            <a:ext cx="1981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/>
              <a:t>R10: Alaska </a:t>
            </a:r>
          </a:p>
          <a:p>
            <a:r>
              <a:rPr lang="en-US" sz="2000" dirty="0" err="1"/>
              <a:t>Tongass</a:t>
            </a:r>
            <a:r>
              <a:rPr lang="en-US" sz="2000" dirty="0"/>
              <a:t> (38</a:t>
            </a:r>
            <a:r>
              <a:rPr lang="en-US" sz="2400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334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</TotalTime>
  <Words>1030</Words>
  <Application>Microsoft Office PowerPoint</Application>
  <PresentationFormat>Custom</PresentationFormat>
  <Paragraphs>138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Forest Service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USDA Forest Service</dc:creator>
  <cp:lastModifiedBy>Balduman, Lisa -FS</cp:lastModifiedBy>
  <cp:revision>70</cp:revision>
  <cp:lastPrinted>2014-03-17T06:34:07Z</cp:lastPrinted>
  <dcterms:created xsi:type="dcterms:W3CDTF">2014-03-17T00:09:31Z</dcterms:created>
  <dcterms:modified xsi:type="dcterms:W3CDTF">2019-11-04T16:55:43Z</dcterms:modified>
</cp:coreProperties>
</file>