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6"/>
  </p:notesMasterIdLst>
  <p:handoutMasterIdLst>
    <p:handoutMasterId r:id="rId17"/>
  </p:handoutMasterIdLst>
  <p:sldIdLst>
    <p:sldId id="256" r:id="rId3"/>
    <p:sldId id="257" r:id="rId4"/>
    <p:sldId id="265" r:id="rId5"/>
    <p:sldId id="258" r:id="rId6"/>
    <p:sldId id="259" r:id="rId7"/>
    <p:sldId id="260" r:id="rId8"/>
    <p:sldId id="261" r:id="rId9"/>
    <p:sldId id="268" r:id="rId10"/>
    <p:sldId id="262" r:id="rId11"/>
    <p:sldId id="263" r:id="rId12"/>
    <p:sldId id="267" r:id="rId13"/>
    <p:sldId id="264" r:id="rId14"/>
    <p:sldId id="266"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612" y="-48"/>
      </p:cViewPr>
      <p:guideLst>
        <p:guide orient="horz" pos="2160"/>
        <p:guide pos="2880"/>
      </p:guideLst>
    </p:cSldViewPr>
  </p:slideViewPr>
  <p:notesTextViewPr>
    <p:cViewPr>
      <p:scale>
        <a:sx n="100" d="100"/>
        <a:sy n="100" d="100"/>
      </p:scale>
      <p:origin x="0" y="0"/>
    </p:cViewPr>
  </p:notesTextViewPr>
  <p:notesViewPr>
    <p:cSldViewPr>
      <p:cViewPr>
        <p:scale>
          <a:sx n="100" d="100"/>
          <a:sy n="100" d="100"/>
        </p:scale>
        <p:origin x="-864" y="87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2519008-41D2-42C1-B115-548044A43CE2}" type="datetimeFigureOut">
              <a:rPr lang="en-US" smtClean="0"/>
              <a:t>1/20/2011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8E1E2B3-3D18-46BE-BF11-A16F3B6274F3}"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ECDBAD-03C2-4D49-9C87-265575FBEDB0}" type="datetimeFigureOut">
              <a:rPr lang="en-US" smtClean="0"/>
              <a:t>1/20/2011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F94777-A4D7-4E05-BBDB-0844328DA44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books &amp; movies our</a:t>
            </a:r>
            <a:r>
              <a:rPr lang="en-US" baseline="0" dirty="0" smtClean="0"/>
              <a:t> culture frequently assigns a foreboding symbolism to storms on the horizon, and it seems that’s how some people react to 4FRI before they learn about the goals and objectives of the project.  But remember that, on this landscape, local cultures developed conceptual frameworks that celebrated storms and tried to coax the life-giving rain their way.  4FRI may not be life-giving, but biologically restoring our pine forests can be life-</a:t>
            </a:r>
            <a:r>
              <a:rPr lang="en-US" baseline="0" dirty="0" err="1" smtClean="0"/>
              <a:t>sustainiing</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49F94777-A4D7-4E05-BBDB-0844328DA444}" type="slidenum">
              <a:rPr lang="en-US" smtClean="0"/>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TES is a systematic analysis, classification, and mapping of terr. ecosystems.  It is an integrated approach that looks at soils, vegetation, and climate.  It follows national protocol with a statistically significant sample effort.</a:t>
            </a:r>
            <a:endParaRPr lang="en-US" dirty="0"/>
          </a:p>
        </p:txBody>
      </p:sp>
      <p:sp>
        <p:nvSpPr>
          <p:cNvPr id="4" name="Slide Number Placeholder 3"/>
          <p:cNvSpPr>
            <a:spLocks noGrp="1"/>
          </p:cNvSpPr>
          <p:nvPr>
            <p:ph type="sldNum" sz="quarter" idx="10"/>
          </p:nvPr>
        </p:nvSpPr>
        <p:spPr/>
        <p:txBody>
          <a:bodyPr/>
          <a:lstStyle/>
          <a:p>
            <a:fld id="{49F94777-A4D7-4E05-BBDB-0844328DA444}" type="slidenum">
              <a:rPr lang="en-US" smtClean="0"/>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9F94777-A4D7-4E05-BBDB-0844328DA444}" type="slidenum">
              <a:rPr lang="en-US" smtClean="0"/>
              <a:t>11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you’ve heard,</a:t>
            </a:r>
            <a:r>
              <a:rPr lang="en-US" baseline="0" dirty="0" smtClean="0"/>
              <a:t> I’m a wildlife </a:t>
            </a:r>
            <a:r>
              <a:rPr lang="en-US" baseline="0" dirty="0" err="1" smtClean="0"/>
              <a:t>biol</a:t>
            </a:r>
            <a:r>
              <a:rPr lang="en-US" baseline="0" dirty="0" smtClean="0"/>
              <a:t>, but in this context, “wildlife” and “analysis” both have very specific meanings.  We have to work according to L, R, &amp; P.  Under this guidance, wildlife is defined in several ways, all of which have to be addressed in a specific manner.  Unlike the previous 2 talks, I’m not going to go into EC/DC because is varies by spp, but I will go through some of the ways we’re approaching</a:t>
            </a:r>
            <a:r>
              <a:rPr lang="en-US" dirty="0" smtClean="0"/>
              <a:t> the wildlife </a:t>
            </a:r>
            <a:r>
              <a:rPr lang="en-US" baseline="0" dirty="0" smtClean="0"/>
              <a:t>analysis.</a:t>
            </a:r>
            <a:endParaRPr lang="en-US" dirty="0"/>
          </a:p>
        </p:txBody>
      </p:sp>
      <p:sp>
        <p:nvSpPr>
          <p:cNvPr id="4" name="Slide Number Placeholder 3"/>
          <p:cNvSpPr>
            <a:spLocks noGrp="1"/>
          </p:cNvSpPr>
          <p:nvPr>
            <p:ph type="sldNum" sz="quarter" idx="10"/>
          </p:nvPr>
        </p:nvSpPr>
        <p:spPr/>
        <p:txBody>
          <a:bodyPr/>
          <a:lstStyle/>
          <a:p>
            <a:fld id="{49F94777-A4D7-4E05-BBDB-0844328DA444}" type="slidenum">
              <a:rPr lang="en-US" smtClean="0"/>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analysis also has a particular way</a:t>
            </a:r>
            <a:r>
              <a:rPr lang="en-US" baseline="0" dirty="0" smtClean="0"/>
              <a:t> it must be done.  We have to look at the spp list referenced on the previous slide and evaluate how proposed project activities will affect them, and in addition, how “no action” or continuing the status quo will affect those same spp.  Speaking of</a:t>
            </a:r>
            <a:r>
              <a:rPr lang="en-US" dirty="0" smtClean="0"/>
              <a:t> status quo, t</a:t>
            </a:r>
            <a:r>
              <a:rPr lang="en-US" baseline="0" dirty="0" smtClean="0"/>
              <a:t>his is a view of the Schultz fire.</a:t>
            </a:r>
            <a:endParaRPr lang="en-US" dirty="0"/>
          </a:p>
        </p:txBody>
      </p:sp>
      <p:sp>
        <p:nvSpPr>
          <p:cNvPr id="4" name="Slide Number Placeholder 3"/>
          <p:cNvSpPr>
            <a:spLocks noGrp="1"/>
          </p:cNvSpPr>
          <p:nvPr>
            <p:ph type="sldNum" sz="quarter" idx="10"/>
          </p:nvPr>
        </p:nvSpPr>
        <p:spPr/>
        <p:txBody>
          <a:bodyPr/>
          <a:lstStyle/>
          <a:p>
            <a:fld id="{49F94777-A4D7-4E05-BBDB-0844328DA444}" type="slidenum">
              <a:rPr lang="en-US" smtClean="0"/>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we have </a:t>
            </a:r>
            <a:r>
              <a:rPr lang="en-US" baseline="0" dirty="0" smtClean="0"/>
              <a:t>4 lists of spp to look at and t</a:t>
            </a:r>
            <a:r>
              <a:rPr lang="en-US" dirty="0" smtClean="0"/>
              <a:t>he particular</a:t>
            </a:r>
            <a:r>
              <a:rPr lang="en-US" baseline="0" dirty="0" smtClean="0"/>
              <a:t> wildlife spp assoc with these lists </a:t>
            </a:r>
            <a:r>
              <a:rPr lang="en-US" baseline="0" dirty="0" smtClean="0"/>
              <a:t>include the T&amp;E spp listed under the ESA.  These are spp Threatened or Endangered by the potential for going extinct.  Concern for these spp is typically at the top of the list because of the dire nature of their populations.</a:t>
            </a:r>
            <a:endParaRPr lang="en-US" dirty="0"/>
          </a:p>
        </p:txBody>
      </p:sp>
      <p:sp>
        <p:nvSpPr>
          <p:cNvPr id="4" name="Slide Number Placeholder 3"/>
          <p:cNvSpPr>
            <a:spLocks noGrp="1"/>
          </p:cNvSpPr>
          <p:nvPr>
            <p:ph type="sldNum" sz="quarter" idx="10"/>
          </p:nvPr>
        </p:nvSpPr>
        <p:spPr/>
        <p:txBody>
          <a:bodyPr/>
          <a:lstStyle/>
          <a:p>
            <a:fld id="{49F94777-A4D7-4E05-BBDB-0844328DA444}" type="slidenum">
              <a:rPr lang="en-US" smtClean="0"/>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Each </a:t>
            </a:r>
            <a:r>
              <a:rPr lang="en-US" dirty="0" err="1" smtClean="0"/>
              <a:t>Reg</a:t>
            </a:r>
            <a:r>
              <a:rPr lang="en-US" dirty="0" smtClean="0"/>
              <a:t> of the FS has its own SS list.  The idea of a SS list is to define potentially vulnerable </a:t>
            </a:r>
            <a:r>
              <a:rPr lang="en-US" dirty="0" smtClean="0"/>
              <a:t>spp and prevent them from moving closer towards</a:t>
            </a:r>
            <a:r>
              <a:rPr lang="en-US" baseline="0" dirty="0" smtClean="0"/>
              <a:t> listing under the ESA.</a:t>
            </a:r>
            <a:r>
              <a:rPr lang="en-US" dirty="0" smtClean="0"/>
              <a:t>  Our list was updated in 2006 by an interagency group including the USFWS, BLM, AZGFD, NM G&amp;F, and</a:t>
            </a:r>
            <a:r>
              <a:rPr lang="en-US" baseline="0" dirty="0" smtClean="0"/>
              <a:t> researchers from academia. The spp listed here are the ones that will be carried forward for more detailed analysis and includes inverts, “</a:t>
            </a:r>
            <a:r>
              <a:rPr lang="en-US" baseline="0" dirty="0" err="1" smtClean="0"/>
              <a:t>herptiles</a:t>
            </a:r>
            <a:r>
              <a:rPr lang="en-US" baseline="0" dirty="0" smtClean="0"/>
              <a:t>”, birds, and mammals.</a:t>
            </a:r>
            <a:endParaRPr lang="en-US" dirty="0"/>
          </a:p>
        </p:txBody>
      </p:sp>
      <p:sp>
        <p:nvSpPr>
          <p:cNvPr id="4" name="Slide Number Placeholder 3"/>
          <p:cNvSpPr>
            <a:spLocks noGrp="1"/>
          </p:cNvSpPr>
          <p:nvPr>
            <p:ph type="sldNum" sz="quarter" idx="10"/>
          </p:nvPr>
        </p:nvSpPr>
        <p:spPr/>
        <p:txBody>
          <a:bodyPr/>
          <a:lstStyle/>
          <a:p>
            <a:fld id="{49F94777-A4D7-4E05-BBDB-0844328DA444}" type="slidenum">
              <a:rPr lang="en-US" smtClean="0"/>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MIS,</a:t>
            </a:r>
            <a:r>
              <a:rPr lang="en-US" baseline="0" dirty="0" smtClean="0"/>
              <a:t> surprisingly enough, are spp selected to indicate the effects of management!  This is another previously defined, very specific list that was selected with the expectation that ea spp will relate to specific habitat features or are of economic importance.</a:t>
            </a:r>
            <a:endParaRPr lang="en-US" dirty="0"/>
          </a:p>
        </p:txBody>
      </p:sp>
      <p:sp>
        <p:nvSpPr>
          <p:cNvPr id="4" name="Slide Number Placeholder 3"/>
          <p:cNvSpPr>
            <a:spLocks noGrp="1"/>
          </p:cNvSpPr>
          <p:nvPr>
            <p:ph type="sldNum" sz="quarter" idx="10"/>
          </p:nvPr>
        </p:nvSpPr>
        <p:spPr/>
        <p:txBody>
          <a:bodyPr/>
          <a:lstStyle/>
          <a:p>
            <a:fld id="{49F94777-A4D7-4E05-BBDB-0844328DA444}" type="slidenum">
              <a:rPr lang="en-US" smtClean="0"/>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Finally is the MBTA, which is an int’l treaty signed with Canada, Mexico, Great Britain, and Russia. Guidance on relating this to </a:t>
            </a:r>
            <a:r>
              <a:rPr lang="en-US" baseline="0" dirty="0" smtClean="0"/>
              <a:t>management activities is provided by a Presidential EO.</a:t>
            </a:r>
            <a:endParaRPr lang="en-US" dirty="0"/>
          </a:p>
        </p:txBody>
      </p:sp>
      <p:sp>
        <p:nvSpPr>
          <p:cNvPr id="4" name="Slide Number Placeholder 3"/>
          <p:cNvSpPr>
            <a:spLocks noGrp="1"/>
          </p:cNvSpPr>
          <p:nvPr>
            <p:ph type="sldNum" sz="quarter" idx="10"/>
          </p:nvPr>
        </p:nvSpPr>
        <p:spPr/>
        <p:txBody>
          <a:bodyPr/>
          <a:lstStyle/>
          <a:p>
            <a:fld id="{49F94777-A4D7-4E05-BBDB-0844328DA444}" type="slidenum">
              <a:rPr lang="en-US" smtClean="0"/>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ea of these</a:t>
            </a:r>
            <a:r>
              <a:rPr lang="en-US" baseline="0" dirty="0" smtClean="0"/>
              <a:t> lists has a law, regulation, or policy behind them that dictates how we address the individual spp and how to analyze potential management impacts to them and </a:t>
            </a:r>
            <a:r>
              <a:rPr lang="en-US" baseline="0" dirty="0" smtClean="0"/>
              <a:t>their habitat.</a:t>
            </a:r>
            <a:endParaRPr lang="en-US" dirty="0"/>
          </a:p>
        </p:txBody>
      </p:sp>
      <p:sp>
        <p:nvSpPr>
          <p:cNvPr id="4" name="Slide Number Placeholder 3"/>
          <p:cNvSpPr>
            <a:spLocks noGrp="1"/>
          </p:cNvSpPr>
          <p:nvPr>
            <p:ph type="sldNum" sz="quarter" idx="10"/>
          </p:nvPr>
        </p:nvSpPr>
        <p:spPr/>
        <p:txBody>
          <a:bodyPr/>
          <a:lstStyle/>
          <a:p>
            <a:fld id="{49F94777-A4D7-4E05-BBDB-0844328DA444}" type="slidenum">
              <a:rPr lang="en-US" smtClean="0"/>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some of</a:t>
            </a:r>
            <a:r>
              <a:rPr lang="en-US" baseline="0" dirty="0" smtClean="0"/>
              <a:t> the new tools we are creating for 4FRI include:</a:t>
            </a:r>
            <a:endParaRPr lang="en-US" dirty="0"/>
          </a:p>
        </p:txBody>
      </p:sp>
      <p:sp>
        <p:nvSpPr>
          <p:cNvPr id="4" name="Slide Number Placeholder 3"/>
          <p:cNvSpPr>
            <a:spLocks noGrp="1"/>
          </p:cNvSpPr>
          <p:nvPr>
            <p:ph type="sldNum" sz="quarter" idx="10"/>
          </p:nvPr>
        </p:nvSpPr>
        <p:spPr/>
        <p:txBody>
          <a:bodyPr/>
          <a:lstStyle/>
          <a:p>
            <a:fld id="{49F94777-A4D7-4E05-BBDB-0844328DA444}" type="slidenum">
              <a:rPr lang="en-US" smtClean="0"/>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FDCAE08-42EF-4D3C-9E46-188FE53198D1}" type="datetimeFigureOut">
              <a:rPr lang="en-US" smtClean="0"/>
              <a:pPr/>
              <a:t>1/20/2011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58055-C818-42D4-AA42-6DAE8613D79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DCAE08-42EF-4D3C-9E46-188FE53198D1}" type="datetimeFigureOut">
              <a:rPr lang="en-US" smtClean="0"/>
              <a:pPr/>
              <a:t>1/20/2011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58055-C818-42D4-AA42-6DAE8613D79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DCAE08-42EF-4D3C-9E46-188FE53198D1}" type="datetimeFigureOut">
              <a:rPr lang="en-US" smtClean="0"/>
              <a:pPr/>
              <a:t>1/20/2011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58055-C818-42D4-AA42-6DAE8613D79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AFDCAE08-42EF-4D3C-9E46-188FE53198D1}" type="datetimeFigureOut">
              <a:rPr lang="en-US" smtClean="0"/>
              <a:pPr/>
              <a:t>1/20/2011</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08558055-C818-42D4-AA42-6DAE8613D791}"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FDCAE08-42EF-4D3C-9E46-188FE53198D1}" type="datetimeFigureOut">
              <a:rPr lang="en-US" smtClean="0"/>
              <a:pPr/>
              <a:t>1/20/2011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58055-C818-42D4-AA42-6DAE8613D791}"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FDCAE08-42EF-4D3C-9E46-188FE53198D1}" type="datetimeFigureOut">
              <a:rPr lang="en-US" smtClean="0"/>
              <a:pPr/>
              <a:t>1/20/2011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58055-C818-42D4-AA42-6DAE8613D791}"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FDCAE08-42EF-4D3C-9E46-188FE53198D1}" type="datetimeFigureOut">
              <a:rPr lang="en-US" smtClean="0"/>
              <a:pPr/>
              <a:t>1/20/2011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558055-C818-42D4-AA42-6DAE8613D791}"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FDCAE08-42EF-4D3C-9E46-188FE53198D1}" type="datetimeFigureOut">
              <a:rPr lang="en-US" smtClean="0"/>
              <a:pPr/>
              <a:t>1/20/2011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558055-C818-42D4-AA42-6DAE8613D791}"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FDCAE08-42EF-4D3C-9E46-188FE53198D1}" type="datetimeFigureOut">
              <a:rPr lang="en-US" smtClean="0"/>
              <a:pPr/>
              <a:t>1/20/2011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558055-C818-42D4-AA42-6DAE8613D791}"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DCAE08-42EF-4D3C-9E46-188FE53198D1}" type="datetimeFigureOut">
              <a:rPr lang="en-US" smtClean="0"/>
              <a:pPr/>
              <a:t>1/20/2011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558055-C818-42D4-AA42-6DAE8613D791}"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FDCAE08-42EF-4D3C-9E46-188FE53198D1}" type="datetimeFigureOut">
              <a:rPr lang="en-US" smtClean="0"/>
              <a:pPr/>
              <a:t>1/20/2011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558055-C818-42D4-AA42-6DAE8613D79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DCAE08-42EF-4D3C-9E46-188FE53198D1}" type="datetimeFigureOut">
              <a:rPr lang="en-US" smtClean="0"/>
              <a:pPr/>
              <a:t>1/20/2011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58055-C818-42D4-AA42-6DAE8613D791}"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FDCAE08-42EF-4D3C-9E46-188FE53198D1}" type="datetimeFigureOut">
              <a:rPr lang="en-US" smtClean="0"/>
              <a:pPr/>
              <a:t>1/20/2011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08558055-C818-42D4-AA42-6DAE8613D791}"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FDCAE08-42EF-4D3C-9E46-188FE53198D1}" type="datetimeFigureOut">
              <a:rPr lang="en-US" smtClean="0"/>
              <a:pPr/>
              <a:t>1/20/2011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58055-C818-42D4-AA42-6DAE8613D791}"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FDCAE08-42EF-4D3C-9E46-188FE53198D1}" type="datetimeFigureOut">
              <a:rPr lang="en-US" smtClean="0"/>
              <a:pPr/>
              <a:t>1/20/2011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58055-C818-42D4-AA42-6DAE8613D79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DCAE08-42EF-4D3C-9E46-188FE53198D1}" type="datetimeFigureOut">
              <a:rPr lang="en-US" smtClean="0"/>
              <a:pPr/>
              <a:t>1/20/2011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58055-C818-42D4-AA42-6DAE8613D79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FDCAE08-42EF-4D3C-9E46-188FE53198D1}" type="datetimeFigureOut">
              <a:rPr lang="en-US" smtClean="0"/>
              <a:pPr/>
              <a:t>1/20/2011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558055-C818-42D4-AA42-6DAE8613D79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FDCAE08-42EF-4D3C-9E46-188FE53198D1}" type="datetimeFigureOut">
              <a:rPr lang="en-US" smtClean="0"/>
              <a:pPr/>
              <a:t>1/20/2011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558055-C818-42D4-AA42-6DAE8613D79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FDCAE08-42EF-4D3C-9E46-188FE53198D1}" type="datetimeFigureOut">
              <a:rPr lang="en-US" smtClean="0"/>
              <a:pPr/>
              <a:t>1/20/2011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558055-C818-42D4-AA42-6DAE8613D79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DCAE08-42EF-4D3C-9E46-188FE53198D1}" type="datetimeFigureOut">
              <a:rPr lang="en-US" smtClean="0"/>
              <a:pPr/>
              <a:t>1/20/2011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558055-C818-42D4-AA42-6DAE8613D79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DCAE08-42EF-4D3C-9E46-188FE53198D1}" type="datetimeFigureOut">
              <a:rPr lang="en-US" smtClean="0"/>
              <a:pPr/>
              <a:t>1/20/2011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558055-C818-42D4-AA42-6DAE8613D79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DCAE08-42EF-4D3C-9E46-188FE53198D1}" type="datetimeFigureOut">
              <a:rPr lang="en-US" smtClean="0"/>
              <a:pPr/>
              <a:t>1/20/2011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558055-C818-42D4-AA42-6DAE8613D79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DCAE08-42EF-4D3C-9E46-188FE53198D1}" type="datetimeFigureOut">
              <a:rPr lang="en-US" smtClean="0"/>
              <a:pPr/>
              <a:t>1/20/2011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558055-C818-42D4-AA42-6DAE8613D79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FDCAE08-42EF-4D3C-9E46-188FE53198D1}" type="datetimeFigureOut">
              <a:rPr lang="en-US" smtClean="0"/>
              <a:pPr/>
              <a:t>1/20/2011</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8558055-C818-42D4-AA42-6DAE8613D791}"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8" Type="http://schemas.openxmlformats.org/officeDocument/2006/relationships/hyperlink" Target="http://www.schmoker.org/BirdPics/Photos/Chickadees/PYNU1.jpg" TargetMode="External"/><Relationship Id="rId3" Type="http://schemas.openxmlformats.org/officeDocument/2006/relationships/image" Target="../media/image27.jpeg"/><Relationship Id="rId7" Type="http://schemas.openxmlformats.org/officeDocument/2006/relationships/hyperlink" Target="http://www.google.com/imgres?imgurl=http://www.mammalwatching.com/Neotropical/Images/Brazil/Pallas's%20Mastiff%20Bat.jpg&amp;imgrefurl=http://www.mammalwatching.com/Neotropical/neotropicbrazil2007tripreport.html&amp;h=299&amp;w=400&amp;sz=34&amp;tbnid=zuAltzozDH_cGM:&amp;tbnh=93&amp;tbnw=124&amp;prev=/images?q=mastiff+bat+photos&amp;zoom=1&amp;q=mastiff+bat+photos&amp;usg=__rijp0fAAQR6qNBjS13hbpRhD8QE=&amp;sa=X&amp;ei=wYQ3TafbNYv4swO4usjQAw&amp;ved=0CBsQ9QEwAA"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 Id="rId9" Type="http://schemas.openxmlformats.org/officeDocument/2006/relationships/image" Target="../media/image31.jpeg"/></Relationships>
</file>

<file path=ppt/slides/_rels/slide12.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hyperlink" Target="http://www.google.com/imgres?imgurl=http://prometheus.med.utah.edu/~bwjones/wp-content/uploads/iblog/Black%20Chinned%20Hummingbird.jpg&amp;imgrefurl=http://prometheus.med.utah.edu/~bwjones/2005/12/black-chinned-hummingbird/&amp;h=382&amp;w=600&amp;sz=157&amp;tbnid=5VRtuWL76M4D2M:&amp;tbnh=86&amp;tbnw=135&amp;prev=/images?q=black-chinned+hummingbird+photos&amp;zoom=1&amp;q=black-chinned+hummingbird+photos&amp;usg=__Rtks1gAfeOoJ9l53MfgMAND4omA=&amp;sa=X&amp;ei=USo2Tbq0IpSisQPn2oDkAQ&amp;ved=0CBwQ9QEwAA" TargetMode="External"/><Relationship Id="rId7" Type="http://schemas.openxmlformats.org/officeDocument/2006/relationships/image" Target="../media/image33.jpeg"/><Relationship Id="rId2" Type="http://schemas.openxmlformats.org/officeDocument/2006/relationships/hyperlink" Target="http://www.google.com/imgres?imgurl=http://www.authenticmaya.com/images/Buteogallus_anthracinus_Common_Black-Hawk.JPG&amp;imgrefurl=http://www.authenticmaya.com/birds__aves.htm&amp;h=455&amp;w=411&amp;sz=33&amp;tbnid=vGGV-oY9t7kZHM:&amp;tbnh=128&amp;tbnw=116&amp;prev=/images?q=common+black+hawk&amp;zoom=1&amp;q=common+black+hawk&amp;usg=__HNhH6XOXEkJw6sIPPD2LoUDlo8E=&amp;sa=X&amp;ei=yyk2TYmCDZPQsAOKxezmAQ&amp;ved=0CDoQ9QEwBg" TargetMode="External"/><Relationship Id="rId1" Type="http://schemas.openxmlformats.org/officeDocument/2006/relationships/slideLayout" Target="../slideLayouts/slideLayout13.xml"/><Relationship Id="rId6" Type="http://schemas.openxmlformats.org/officeDocument/2006/relationships/hyperlink" Target="http://www.pbase.com/jitams/image/83930574" TargetMode="External"/><Relationship Id="rId5" Type="http://schemas.openxmlformats.org/officeDocument/2006/relationships/image" Target="../media/image32.jpeg"/><Relationship Id="rId4" Type="http://schemas.openxmlformats.org/officeDocument/2006/relationships/hyperlink" Target="http://www.schmoker.org/BirdPics/Photos/Hummingbirds/BCHU2.jpg"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www.google.com/imgres?imgurl=http://www.authenticmaya.com/images/Buteogallus_anthracinus_Common_Black-Hawk.JPG&amp;imgrefurl=http://www.authenticmaya.com/birds__aves.htm&amp;h=455&amp;w=411&amp;sz=33&amp;tbnid=vGGV-oY9t7kZHM:&amp;tbnh=128&amp;tbnw=116&amp;prev=/images?q=common+black+hawk&amp;zoom=1&amp;q=common+black+hawk&amp;usg=__HNhH6XOXEkJw6sIPPD2LoUDlo8E=&amp;sa=X&amp;ei=yyk2TYmCDZPQsAOKxezmAQ&amp;ved=0CDoQ9QEwBg"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4.jpeg"/><Relationship Id="rId4" Type="http://schemas.openxmlformats.org/officeDocument/2006/relationships/hyperlink" Target="http://www.google.com/imgres?imgurl=http://prometheus.med.utah.edu/~bwjones/wp-content/uploads/iblog/Black%20Chinned%20Hummingbird.jpg&amp;imgrefurl=http://prometheus.med.utah.edu/~bwjones/2005/12/black-chinned-hummingbird/&amp;h=382&amp;w=600&amp;sz=157&amp;tbnid=5VRtuWL76M4D2M:&amp;tbnh=86&amp;tbnw=135&amp;prev=/images?q=black-chinned+hummingbird+photos&amp;zoom=1&amp;q=black-chinned+hummingbird+photos&amp;usg=__Rtks1gAfeOoJ9l53MfgMAND4omA=&amp;sa=X&amp;ei=USo2Tbq0IpSisQPn2oDkAQ&amp;ved=0CBwQ9QEwAA"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hyperlink" Target="http://www.schmoker.org/BirdPics/Photos/Woodpeckers/RNSA7.jpg" TargetMode="External"/><Relationship Id="rId7" Type="http://schemas.openxmlformats.org/officeDocument/2006/relationships/hyperlink" Target="http://stockerphotos.com/Colorado/Alamosa/RNSalamosa8742.htm"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13.jpeg"/><Relationship Id="rId5" Type="http://schemas.openxmlformats.org/officeDocument/2006/relationships/hyperlink" Target="http://www.muleymadness.com/gallery/v/muledeer01/IMG_3558.JPG.html" TargetMode="External"/><Relationship Id="rId10" Type="http://schemas.openxmlformats.org/officeDocument/2006/relationships/image" Target="../media/image15.jpeg"/><Relationship Id="rId4" Type="http://schemas.openxmlformats.org/officeDocument/2006/relationships/image" Target="../media/image12.jpeg"/><Relationship Id="rId9" Type="http://schemas.openxmlformats.org/officeDocument/2006/relationships/hyperlink" Target="http://www.schmoker.org/BirdPics/2007/ChickadeesNuthatches/PYNU7.jpg"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www.sportslogos.net/logo.php?id=rpb7pohmzsizochhl9viaiyxu" TargetMode="External"/><Relationship Id="rId3" Type="http://schemas.openxmlformats.org/officeDocument/2006/relationships/hyperlink" Target="http://www.camacdonald.com/birding/ZINDEX-R.html#Red-faced Warbler" TargetMode="External"/><Relationship Id="rId7"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hyperlink" Target="http://www.pbase.com/btblue/black_throated_gray_warbler" TargetMode="External"/><Relationship Id="rId11" Type="http://schemas.openxmlformats.org/officeDocument/2006/relationships/image" Target="../media/image20.jpeg"/><Relationship Id="rId5" Type="http://schemas.openxmlformats.org/officeDocument/2006/relationships/image" Target="../media/image17.jpeg"/><Relationship Id="rId10" Type="http://schemas.openxmlformats.org/officeDocument/2006/relationships/hyperlink" Target="http://www.owl-pictures.com/2-burrowing-owls.jpg" TargetMode="External"/><Relationship Id="rId4" Type="http://schemas.openxmlformats.org/officeDocument/2006/relationships/image" Target="../media/image16.jpeg"/><Relationship Id="rId9" Type="http://schemas.openxmlformats.org/officeDocument/2006/relationships/image" Target="../media/image19.gif"/></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bnoble\My Documents\My Pictures\monsoon-landscape&amp;Peaks_WRD-KNF_2010.jpg"/>
          <p:cNvPicPr>
            <a:picLocks noChangeAspect="1" noChangeArrowheads="1"/>
          </p:cNvPicPr>
          <p:nvPr/>
        </p:nvPicPr>
        <p:blipFill>
          <a:blip r:embed="rId3" cstate="screen"/>
          <a:srcRect/>
          <a:stretch>
            <a:fillRect/>
          </a:stretch>
        </p:blipFill>
        <p:spPr bwMode="auto">
          <a:xfrm>
            <a:off x="25400" y="17664"/>
            <a:ext cx="9194800" cy="6840336"/>
          </a:xfrm>
          <a:prstGeom prst="rect">
            <a:avLst/>
          </a:prstGeom>
          <a:noFill/>
        </p:spPr>
      </p:pic>
      <p:sp>
        <p:nvSpPr>
          <p:cNvPr id="2" name="Title 1"/>
          <p:cNvSpPr>
            <a:spLocks noGrp="1"/>
          </p:cNvSpPr>
          <p:nvPr>
            <p:ph type="ctrTitle"/>
          </p:nvPr>
        </p:nvSpPr>
        <p:spPr>
          <a:xfrm>
            <a:off x="685800" y="609600"/>
            <a:ext cx="7772400" cy="1470025"/>
          </a:xfrm>
        </p:spPr>
        <p:txBody>
          <a:bodyPr>
            <a:normAutofit fontScale="90000"/>
          </a:bodyPr>
          <a:lstStyle/>
          <a:p>
            <a:r>
              <a:rPr lang="en-US" sz="4800" b="1" dirty="0" smtClean="0">
                <a:latin typeface="Biondi" pitchFamily="2" charset="0"/>
              </a:rPr>
              <a:t>Wildlife Analyses Under 4FRI</a:t>
            </a:r>
            <a:endParaRPr lang="en-US" sz="4800" b="1" dirty="0">
              <a:latin typeface="Biondi" pitchFamily="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990600"/>
            <a:ext cx="7391400" cy="990600"/>
          </a:xfrm>
        </p:spPr>
        <p:txBody>
          <a:bodyPr>
            <a:noAutofit/>
          </a:bodyPr>
          <a:lstStyle/>
          <a:p>
            <a:r>
              <a:rPr lang="en-US" sz="4000" b="1" dirty="0" smtClean="0">
                <a:solidFill>
                  <a:schemeClr val="tx1"/>
                </a:solidFill>
                <a:latin typeface="Biondi" pitchFamily="2" charset="0"/>
              </a:rPr>
              <a:t>Forest Service Sensitive Species Analysis:</a:t>
            </a:r>
            <a:endParaRPr lang="en-US" sz="4000" b="1" dirty="0">
              <a:solidFill>
                <a:schemeClr val="tx1"/>
              </a:solidFill>
              <a:latin typeface="Biondi" pitchFamily="2" charset="0"/>
            </a:endParaRPr>
          </a:p>
        </p:txBody>
      </p:sp>
      <p:sp>
        <p:nvSpPr>
          <p:cNvPr id="3" name="Content Placeholder 2"/>
          <p:cNvSpPr>
            <a:spLocks noGrp="1"/>
          </p:cNvSpPr>
          <p:nvPr>
            <p:ph idx="1"/>
          </p:nvPr>
        </p:nvSpPr>
        <p:spPr>
          <a:xfrm>
            <a:off x="457200" y="2286000"/>
            <a:ext cx="8610600" cy="1981200"/>
          </a:xfrm>
        </p:spPr>
        <p:txBody>
          <a:bodyPr numCol="1">
            <a:normAutofit/>
          </a:bodyPr>
          <a:lstStyle/>
          <a:p>
            <a:r>
              <a:rPr lang="en-US" sz="3000" dirty="0" smtClean="0"/>
              <a:t>Range survey database – historic &amp; </a:t>
            </a:r>
            <a:r>
              <a:rPr lang="en-US" sz="3000" dirty="0" smtClean="0"/>
              <a:t>current </a:t>
            </a:r>
            <a:r>
              <a:rPr lang="en-US" sz="3000" dirty="0" err="1" smtClean="0"/>
              <a:t>veg</a:t>
            </a:r>
            <a:endParaRPr lang="en-US" sz="3000" dirty="0" smtClean="0"/>
          </a:p>
          <a:p>
            <a:r>
              <a:rPr lang="en-US" sz="3000" dirty="0" smtClean="0"/>
              <a:t>Terrestrial Ecosystem </a:t>
            </a:r>
            <a:r>
              <a:rPr lang="en-US" sz="3000" dirty="0" smtClean="0"/>
              <a:t>Surveys </a:t>
            </a:r>
            <a:r>
              <a:rPr lang="en-US" sz="3000" dirty="0" smtClean="0"/>
              <a:t>– future potential</a:t>
            </a:r>
          </a:p>
          <a:p>
            <a:r>
              <a:rPr lang="en-US" sz="3000" dirty="0" smtClean="0"/>
              <a:t>Tying Sensitive Species to understory vegetation</a:t>
            </a:r>
          </a:p>
          <a:p>
            <a:pPr>
              <a:buNone/>
            </a:pPr>
            <a:endParaRPr lang="en-US" dirty="0"/>
          </a:p>
        </p:txBody>
      </p:sp>
      <p:pic>
        <p:nvPicPr>
          <p:cNvPr id="31746" name="Picture 2" descr="Lesser Marbled Fritillary"/>
          <p:cNvPicPr>
            <a:picLocks noChangeAspect="1" noChangeArrowheads="1"/>
          </p:cNvPicPr>
          <p:nvPr/>
        </p:nvPicPr>
        <p:blipFill>
          <a:blip r:embed="rId3" cstate="screen"/>
          <a:srcRect/>
          <a:stretch>
            <a:fillRect/>
          </a:stretch>
        </p:blipFill>
        <p:spPr bwMode="auto">
          <a:xfrm>
            <a:off x="1" y="5105400"/>
            <a:ext cx="2285999" cy="1752600"/>
          </a:xfrm>
          <a:prstGeom prst="rect">
            <a:avLst/>
          </a:prstGeom>
          <a:noFill/>
        </p:spPr>
      </p:pic>
      <p:pic>
        <p:nvPicPr>
          <p:cNvPr id="31748" name="Picture 4" descr="http://photos1.fotosearch.com/bthumb/AGE/AGE010/C67-191931.jpg"/>
          <p:cNvPicPr>
            <a:picLocks noChangeAspect="1" noChangeArrowheads="1"/>
          </p:cNvPicPr>
          <p:nvPr/>
        </p:nvPicPr>
        <p:blipFill>
          <a:blip r:embed="rId4" cstate="screen"/>
          <a:srcRect/>
          <a:stretch>
            <a:fillRect/>
          </a:stretch>
        </p:blipFill>
        <p:spPr bwMode="auto">
          <a:xfrm>
            <a:off x="2286000" y="5105400"/>
            <a:ext cx="2590799" cy="1752600"/>
          </a:xfrm>
          <a:prstGeom prst="rect">
            <a:avLst/>
          </a:prstGeom>
          <a:noFill/>
        </p:spPr>
      </p:pic>
      <p:pic>
        <p:nvPicPr>
          <p:cNvPr id="5122" name="Picture 2" descr="http://t0.gstatic.com/images?q=tbn:ANd9GcTakkn9rViMdWB-xcVpCmQxOmILLUbUL31cElWXwIADxnyESEfP4w"/>
          <p:cNvPicPr>
            <a:picLocks noChangeAspect="1" noChangeArrowheads="1"/>
          </p:cNvPicPr>
          <p:nvPr/>
        </p:nvPicPr>
        <p:blipFill>
          <a:blip r:embed="rId5" cstate="screen"/>
          <a:srcRect/>
          <a:stretch>
            <a:fillRect/>
          </a:stretch>
        </p:blipFill>
        <p:spPr bwMode="auto">
          <a:xfrm>
            <a:off x="6781800" y="5105400"/>
            <a:ext cx="2362200" cy="1752599"/>
          </a:xfrm>
          <a:prstGeom prst="rect">
            <a:avLst/>
          </a:prstGeom>
          <a:noFill/>
        </p:spPr>
      </p:pic>
      <p:pic>
        <p:nvPicPr>
          <p:cNvPr id="7" name="Picture 6" descr="http://t1.gstatic.com/images?q=tbn:ANd9GcTOvWuTNv0_vslrPku46oF9um7vix2quZXcYPvZjqURDbYU2cdYkg"/>
          <p:cNvPicPr>
            <a:picLocks noChangeAspect="1" noChangeArrowheads="1"/>
          </p:cNvPicPr>
          <p:nvPr/>
        </p:nvPicPr>
        <p:blipFill>
          <a:blip r:embed="rId6" cstate="screen"/>
          <a:srcRect/>
          <a:stretch>
            <a:fillRect/>
          </a:stretch>
        </p:blipFill>
        <p:spPr bwMode="auto">
          <a:xfrm>
            <a:off x="4876800" y="5105400"/>
            <a:ext cx="2209800" cy="17526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naturephotographyblog.squarespace.com/storage/Lincolns-sparrow-melospiza-lincolnii-bruant-de-lincoln-lisp-%20CDODDS%20_74F8555.JPG?__SQUARESPACE_CACHEVERSION=1274355398014"/>
          <p:cNvPicPr>
            <a:picLocks noChangeAspect="1" noChangeArrowheads="1"/>
          </p:cNvPicPr>
          <p:nvPr/>
        </p:nvPicPr>
        <p:blipFill>
          <a:blip r:embed="rId3" cstate="screen"/>
          <a:srcRect/>
          <a:stretch>
            <a:fillRect/>
          </a:stretch>
        </p:blipFill>
        <p:spPr bwMode="auto">
          <a:xfrm>
            <a:off x="7369342" y="5198533"/>
            <a:ext cx="1774658" cy="2497667"/>
          </a:xfrm>
          <a:prstGeom prst="rect">
            <a:avLst/>
          </a:prstGeom>
          <a:noFill/>
        </p:spPr>
      </p:pic>
      <p:sp>
        <p:nvSpPr>
          <p:cNvPr id="2" name="Title 1"/>
          <p:cNvSpPr>
            <a:spLocks noGrp="1"/>
          </p:cNvSpPr>
          <p:nvPr>
            <p:ph type="title"/>
          </p:nvPr>
        </p:nvSpPr>
        <p:spPr>
          <a:xfrm>
            <a:off x="228600" y="685800"/>
            <a:ext cx="8763000" cy="1447800"/>
          </a:xfrm>
        </p:spPr>
        <p:txBody>
          <a:bodyPr>
            <a:normAutofit fontScale="90000"/>
          </a:bodyPr>
          <a:lstStyle/>
          <a:p>
            <a:pPr algn="ctr"/>
            <a:r>
              <a:rPr lang="en-US" b="1" dirty="0" smtClean="0">
                <a:solidFill>
                  <a:schemeClr val="tx1"/>
                </a:solidFill>
                <a:latin typeface="Biondi" pitchFamily="2" charset="0"/>
              </a:rPr>
              <a:t>Management Indicator Species Analysis:</a:t>
            </a:r>
            <a:endParaRPr lang="en-US" b="1" dirty="0">
              <a:solidFill>
                <a:schemeClr val="tx1"/>
              </a:solidFill>
              <a:latin typeface="Biondi" pitchFamily="2" charset="0"/>
            </a:endParaRPr>
          </a:p>
        </p:txBody>
      </p:sp>
      <p:sp>
        <p:nvSpPr>
          <p:cNvPr id="3" name="Content Placeholder 2"/>
          <p:cNvSpPr>
            <a:spLocks noGrp="1"/>
          </p:cNvSpPr>
          <p:nvPr>
            <p:ph idx="1"/>
          </p:nvPr>
        </p:nvSpPr>
        <p:spPr>
          <a:xfrm>
            <a:off x="533400" y="2209800"/>
            <a:ext cx="8610600" cy="2971800"/>
          </a:xfrm>
        </p:spPr>
        <p:txBody>
          <a:bodyPr numCol="1">
            <a:normAutofit/>
          </a:bodyPr>
          <a:lstStyle/>
          <a:p>
            <a:r>
              <a:rPr lang="en-US" dirty="0" smtClean="0"/>
              <a:t>Wildlife Corridors for landscape </a:t>
            </a:r>
            <a:r>
              <a:rPr lang="en-US" dirty="0" smtClean="0"/>
              <a:t>connectivity</a:t>
            </a:r>
          </a:p>
          <a:p>
            <a:r>
              <a:rPr lang="en-US" dirty="0" smtClean="0"/>
              <a:t>Big </a:t>
            </a:r>
            <a:r>
              <a:rPr lang="en-US" dirty="0" smtClean="0"/>
              <a:t>g</a:t>
            </a:r>
            <a:r>
              <a:rPr lang="en-US" dirty="0" smtClean="0"/>
              <a:t>ame </a:t>
            </a:r>
            <a:r>
              <a:rPr lang="en-US" dirty="0" smtClean="0"/>
              <a:t>herd movements </a:t>
            </a:r>
            <a:r>
              <a:rPr lang="en-US" dirty="0" smtClean="0"/>
              <a:t> </a:t>
            </a:r>
          </a:p>
          <a:p>
            <a:r>
              <a:rPr lang="en-US" dirty="0" smtClean="0"/>
              <a:t>Current and recent</a:t>
            </a:r>
            <a:r>
              <a:rPr lang="en-US" dirty="0" smtClean="0"/>
              <a:t> radio-telemetry data</a:t>
            </a:r>
          </a:p>
          <a:p>
            <a:r>
              <a:rPr lang="en-US" dirty="0" smtClean="0"/>
              <a:t>National </a:t>
            </a:r>
            <a:r>
              <a:rPr lang="en-US" dirty="0" smtClean="0"/>
              <a:t>database being honed for the SW</a:t>
            </a:r>
          </a:p>
          <a:p>
            <a:r>
              <a:rPr lang="en-US" dirty="0" smtClean="0"/>
              <a:t>Rocky Mountain Bird [&amp; Squirrel] Observatory </a:t>
            </a:r>
          </a:p>
          <a:p>
            <a:endParaRPr lang="en-US" dirty="0"/>
          </a:p>
        </p:txBody>
      </p:sp>
      <p:pic>
        <p:nvPicPr>
          <p:cNvPr id="2050" name="Picture 2" descr="C:\Documents and Settings\bnoble\My Documents\My Pictures\Turkey_NK_close-up.JPG"/>
          <p:cNvPicPr>
            <a:picLocks noChangeAspect="1" noChangeArrowheads="1"/>
          </p:cNvPicPr>
          <p:nvPr/>
        </p:nvPicPr>
        <p:blipFill>
          <a:blip r:embed="rId4" cstate="screen"/>
          <a:srcRect/>
          <a:stretch>
            <a:fillRect/>
          </a:stretch>
        </p:blipFill>
        <p:spPr bwMode="auto">
          <a:xfrm>
            <a:off x="0" y="5181600"/>
            <a:ext cx="2133600" cy="1676400"/>
          </a:xfrm>
          <a:prstGeom prst="rect">
            <a:avLst/>
          </a:prstGeom>
          <a:noFill/>
        </p:spPr>
      </p:pic>
      <p:pic>
        <p:nvPicPr>
          <p:cNvPr id="2051" name="Picture 3" descr="C:\Documents and Settings\bnoble\My Documents\My Pictures\abert_squirrel.jpg"/>
          <p:cNvPicPr>
            <a:picLocks noChangeAspect="1" noChangeArrowheads="1"/>
          </p:cNvPicPr>
          <p:nvPr/>
        </p:nvPicPr>
        <p:blipFill>
          <a:blip r:embed="rId5" cstate="screen"/>
          <a:srcRect/>
          <a:stretch>
            <a:fillRect/>
          </a:stretch>
        </p:blipFill>
        <p:spPr bwMode="auto">
          <a:xfrm>
            <a:off x="5943600" y="5181600"/>
            <a:ext cx="1524000" cy="1676400"/>
          </a:xfrm>
          <a:prstGeom prst="rect">
            <a:avLst/>
          </a:prstGeom>
          <a:noFill/>
        </p:spPr>
      </p:pic>
      <p:pic>
        <p:nvPicPr>
          <p:cNvPr id="2052" name="Picture 4" descr="C:\Documents and Settings\bnoble\My Documents\My Pictures\azgfd-Pronghorn.jpg"/>
          <p:cNvPicPr>
            <a:picLocks noChangeAspect="1" noChangeArrowheads="1"/>
          </p:cNvPicPr>
          <p:nvPr/>
        </p:nvPicPr>
        <p:blipFill>
          <a:blip r:embed="rId6" cstate="screen"/>
          <a:srcRect/>
          <a:stretch>
            <a:fillRect/>
          </a:stretch>
        </p:blipFill>
        <p:spPr bwMode="auto">
          <a:xfrm>
            <a:off x="4267200" y="5177733"/>
            <a:ext cx="1676400" cy="1680268"/>
          </a:xfrm>
          <a:prstGeom prst="rect">
            <a:avLst/>
          </a:prstGeom>
          <a:noFill/>
        </p:spPr>
      </p:pic>
      <p:sp>
        <p:nvSpPr>
          <p:cNvPr id="4098" name="AutoShape 2" descr="data:image/jpg;base64,/9j/4AAQSkZJRgABAQAAAQABAAD/2wBDAAkGBwgHBgkIBwgKCgkLDRYPDQwMDRsUFRAWIB0iIiAdHx8kKDQsJCYxJx8fLT0tMTU3Ojo6Iys/RD84QzQ5Ojf/2wBDAQoKCg0MDRoPDxo3JR8lNzc3Nzc3Nzc3Nzc3Nzc3Nzc3Nzc3Nzc3Nzc3Nzc3Nzc3Nzc3Nzc3Nzc3Nzc3Nzc3Nzf/wAARCABcAHsDASIAAhEBAxEB/8QAHAAAAgMBAQEBAAAAAAAAAAAABAUDBgcCAAEI/8QANxAAAgEDAgQDBgUEAQUAAAAAAQIDAAQRBSEGEjFBE1FhByJxgZGxFDJSocEjQtHwFVNyguHx/8QAGQEBAQEBAQEAAAAAAAAAAAAAAwIEAQAF/8QAIhEAAwEAAwEAAgIDAAAAAAAAAAECEQMSITEiQTJhE1Fx/9oADAMBAAIRAxEAPwDSDdbdaGefLdT9a6aI1wLck183ZaN+PRnZTjA3pgs4x1pNFGVo2IHFXNNfCKlDBZvWuvGqo8XcTrw9bxBIhNdT58NCcKAMZZj5bjbvVFHtD1wzElrXGc8gh2x9c/vVzVP4R0Rsxl9ajkk261n+je0OCdhHqUPgt/1IzlfmDv8AerWur2E0QkjvbcqdwfEAqutr6cxfoMeWofEJPWh3u4M48eLP/eK7CO267jzqfjLxEpfIryhT1JrwheuWjkU5xWiaDa0LiQY2r5PESpwcGooS/ep8k9aTxk65IYEcHdjRX/kaixjeuTzZ61LkrdBCo8q+KPSuia8K+PptR0oBNEqFVCSQAOpNDA1R+OeLI0xY2T5KH+pKDsDnoKfi98CtFf8AazqlvJq1s1sxflt+QkdM8xP81QFvg/UlcUxv5P8AlGbnZsxqTz5qqSycsxVTkA1siEBduS02k3Phs5+dModVa2RxnIA6MMiqxpk/K+CThh+9c61dFSsaPlupx2pJbXhNNZo+HE04lBWVQo/txkU9tdXuBFA9pdXKqpyI/FblRvMb+tZ1YK8koZlJTOT61Z7OVnDLldupJAx2zjvSLH9JTf6NI0rju8Rwlxm4QHBLAA7/AAq0WXFEeo3NtbwQBWklCuSc7d8CsehvkM8cDcvMekh3LGtC9nNnH/ywknY8yqxiU75bG/0Ga50ebnhdNYaOIAO1d+CPKpcV6pQXZg7QiuPBFFEbVCSAcEiuN4UnpXw/nXhLvvU9zByKSKT313BYxGW5kCjGQCdz8K+dXHjNs1qPcU6yuj6LNcgEyt/Tjx2Yg4NYNf3zSSkljvud6e8Z642s6nDMQYoUHIqE9Bnrnzqr3CqjAgq6lhnBzWjg48WsLlr/AEFSTM1n+Ht5CHc/1Gx0FLLvSzCEeOYOCcNkYIptAq8xIXdj0FTT26yofFwiBcnJwSKeF7iDtatYiMi2qhVPNKfoK+eB4fJJdI7eMvOhOwI6E/tU9vYYjVjnn6lm7UTFYR8hyxbGcALt61aX6DabI4Jgi4RBj07UVbOTNv8AbGRXEVvy7AZxuRTCxgywJTJ+FdLUsZ2aW/jRzyJzPFshwds1qHAFuZLuOfmXCIzfHIx/NZ3aWhYrzQEsTscEhT2O3y+ladwJcKZblBEI/DRQB6H4/wC7Vx8n9lOfxLwK+VB46+dRXmo29jaS3V1KscMS8zMe1SrQHRkHEetW2gaRPqF2fdjHuJneRuyj41gF97QeJrm7lmXVJoVdsiOIgKo8gKJ4+4tn4m1H3AyWsRKwQn+0fqPqf/VVpdOZgGZ1BPbNTVJmqOJpf2fo3iG+h03Tpbu4JEcY3xWEcTcSXOp3jOzERjZFU9PWtQ9puqJFoy2+FYzvg5HQCsRv1BRhAQCTv3oI/KtPPZkgubkOpDfm/STXrFByczoQfIkf4pczSJIGcEMO47iio5Qjbnbr6YrQ1i8AVa/R0YjFEHhw52yO1RmO1uJvFkQxSjqOq5+Fes7uDwgHf+0sMedcMSxwF7ZGKJtoddWE+FE0XKsh5s7DG1RPDewA88KsueoY4qFY5GBCkjv8KY2tkkyhA784HQt1qO3UvOwLHJMCCLePPmSad2ccjqOecxFsYEaD+etcwaWzOBzH5im9nYMjoFAdm7dN/XypJqfuHerQZptvcxSKsOpO2RurxrsavXDduII5HRgZGwHx0zVVt7Y2skslwykdfdOwFPOEdQijnn/FuqK+W5mOACN6Vx2htIOqx4WS4uBawPPcOI4kGWZjsBWM8dcYTa7ci2tnZbKNvcTu5/Uf4ozj7i+XiK7ax0wlNNhbduninzPp5CqUgEWWGMDoxFDMLcL9U9mF2NlkgzNhidkB+5p4jWUaBOUtgdQBv9aT6TBLcSBEG7H5gVqOncDTyWULtEoLLnDHBr1PPBIpStZU+PNWt7/TbG6U+9lldM7o3dTVEPI2fdx86b8T2heD8Vb7soy6g/mA/wAVVoZJZCMtsDk1fHx9NMvLXowaBZBQlxZNGPdBKntR9s/JuxP0ojHigkjakbJU6IF50Ow2pjpjTSXSAYdOhBOKL/BqBld89akhs1EisqElTk0V0miphpjm2s1SF0lAMjEHbt/v80NHbM5KjZhkD/NH28zyjHJytyjptue/3qaG2eNwWjKxlSNuqnt9qKePsP26g9vqEmnqocGb05qKsdRvtRlaSDltkyR7q5Y/X/d6NtdIEqh2XAznp5U407R44YyCByoNsfH/AOfSmngSfodcjYRbWLC3WGckuwLMx7/OoZokitGYn3RnPbNPecPG+QUA6Enr86qfHWpjToVReUFl91SPzZ7/ACrW6SWIjjja1lH1O5ijzDCAoY70JAjXMyqv5VOPiaBVnnmyNyTt/mtd9mHA4uEj1XU0/oDeGJh+c+Z9PvWX+Hz6xOTl7vf0hx7OeD1iij1G+j2IBjRh+b1+H3rSAMV5QFAAGAOlfa7MpGW7dvT80eMZLV4pDh0238vP/fWqsipDeOr+6M7L2znarDdSHkt7jbnZQx8s/wC/eq9r6iHUCE23Fdr+Q1P8P+Bgj5nAB9c+ZopUKADJyTQ+knxGd3GSoyKZ23vhmbcn+aC6aZcJNacRpsfjt6GioI25wrLsOv71NBCplCnOC2D9aYQxIpkIH5TgZo3bESOrW2IkV4x12B8tuppxEedgzkFcbHHnilsUjNLMpOw6fOibWVliyMZHSqimjzWjqL3IFAOcn984FFW0csj8iDIB7UNpqCSdQxJChftn7mrNaIsNvK6qOZS2M/GtP+VpYH0Qs1aa30fS5ri4BbwVDOB0AJrFuKddk4g1Mz+EI0HuqoJOa0L2lTyxcKNyucz3KiQ9z1P8VnGhW0c1zFz5y8irkdQCcbV1PzWTb96otns74SOqXq3F2pFrEQZD+o/pFbrBLHFEscYCoowFHQClel2Nvp9hDa2kYSJF2Hc+p9aLwBQet9jrS+BwuR519/Er50vbpUWT515tonpJ/9k=">
            <a:hlinkClick r:id="rId7"/>
          </p:cNvPr>
          <p:cNvSpPr>
            <a:spLocks noChangeAspect="1" noChangeArrowheads="1"/>
          </p:cNvSpPr>
          <p:nvPr/>
        </p:nvSpPr>
        <p:spPr bwMode="auto">
          <a:xfrm>
            <a:off x="155575" y="-419100"/>
            <a:ext cx="1171575" cy="8763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00" name="AutoShape 4" descr="data:image/jpg;base64,/9j/4AAQSkZJRgABAQAAAQABAAD/2wBDAAkGBwgHBgkIBwgKCgkLDRYPDQwMDRsUFRAWIB0iIiAdHx8kKDQsJCYxJx8fLT0tMTU3Ojo6Iys/RD84QzQ5Ojf/2wBDAQoKCg0MDRoPDxo3JR8lNzc3Nzc3Nzc3Nzc3Nzc3Nzc3Nzc3Nzc3Nzc3Nzc3Nzc3Nzc3Nzc3Nzc3Nzc3Nzc3Nzf/wAARCABcAHsDASIAAhEBAxEB/8QAHAAAAgMBAQEBAAAAAAAAAAAABAUDBgcCAAEI/8QANxAAAgEDAgQDBgUEAQUAAAAAAQIDAAQRBSEGEjFBE1FhByJxgZGxFDJSocEjQtHwFVNyguHx/8QAGQEBAQEBAQEAAAAAAAAAAAAAAwIEAQAF/8QAIhEAAwEAAwEAAgIDAAAAAAAAAAECEQMSITEiQTJhE1Fx/9oADAMBAAIRAxEAPwDSDdbdaGefLdT9a6aI1wLck183ZaN+PRnZTjA3pgs4x1pNFGVo2IHFXNNfCKlDBZvWuvGqo8XcTrw9bxBIhNdT58NCcKAMZZj5bjbvVFHtD1wzElrXGc8gh2x9c/vVzVP4R0Rsxl9ajkk261n+je0OCdhHqUPgt/1IzlfmDv8AerWur2E0QkjvbcqdwfEAqutr6cxfoMeWofEJPWh3u4M48eLP/eK7CO267jzqfjLxEpfIryhT1JrwheuWjkU5xWiaDa0LiQY2r5PESpwcGooS/ep8k9aTxk65IYEcHdjRX/kaixjeuTzZ61LkrdBCo8q+KPSuia8K+PptR0oBNEqFVCSQAOpNDA1R+OeLI0xY2T5KH+pKDsDnoKfi98CtFf8AazqlvJq1s1sxflt+QkdM8xP81QFvg/UlcUxv5P8AlGbnZsxqTz5qqSycsxVTkA1siEBduS02k3Phs5+dModVa2RxnIA6MMiqxpk/K+CThh+9c61dFSsaPlupx2pJbXhNNZo+HE04lBWVQo/txkU9tdXuBFA9pdXKqpyI/FblRvMb+tZ1YK8koZlJTOT61Z7OVnDLldupJAx2zjvSLH9JTf6NI0rju8Rwlxm4QHBLAA7/AAq0WXFEeo3NtbwQBWklCuSc7d8CsehvkM8cDcvMekh3LGtC9nNnH/ywknY8yqxiU75bG/0Ga50ebnhdNYaOIAO1d+CPKpcV6pQXZg7QiuPBFFEbVCSAcEiuN4UnpXw/nXhLvvU9zByKSKT313BYxGW5kCjGQCdz8K+dXHjNs1qPcU6yuj6LNcgEyt/Tjx2Yg4NYNf3zSSkljvud6e8Z642s6nDMQYoUHIqE9Bnrnzqr3CqjAgq6lhnBzWjg48WsLlr/AEFSTM1n+Ht5CHc/1Gx0FLLvSzCEeOYOCcNkYIptAq8xIXdj0FTT26yofFwiBcnJwSKeF7iDtatYiMi2qhVPNKfoK+eB4fJJdI7eMvOhOwI6E/tU9vYYjVjnn6lm7UTFYR8hyxbGcALt61aX6DabI4Jgi4RBj07UVbOTNv8AbGRXEVvy7AZxuRTCxgywJTJ+FdLUsZ2aW/jRzyJzPFshwds1qHAFuZLuOfmXCIzfHIx/NZ3aWhYrzQEsTscEhT2O3y+ladwJcKZblBEI/DRQB6H4/wC7Vx8n9lOfxLwK+VB46+dRXmo29jaS3V1KscMS8zMe1SrQHRkHEetW2gaRPqF2fdjHuJneRuyj41gF97QeJrm7lmXVJoVdsiOIgKo8gKJ4+4tn4m1H3AyWsRKwQn+0fqPqf/VVpdOZgGZ1BPbNTVJmqOJpf2fo3iG+h03Tpbu4JEcY3xWEcTcSXOp3jOzERjZFU9PWtQ9puqJFoy2+FYzvg5HQCsRv1BRhAQCTv3oI/KtPPZkgubkOpDfm/STXrFByczoQfIkf4pczSJIGcEMO47iio5Qjbnbr6YrQ1i8AVa/R0YjFEHhw52yO1RmO1uJvFkQxSjqOq5+Fes7uDwgHf+0sMedcMSxwF7ZGKJtoddWE+FE0XKsh5s7DG1RPDewA88KsueoY4qFY5GBCkjv8KY2tkkyhA784HQt1qO3UvOwLHJMCCLePPmSad2ccjqOecxFsYEaD+etcwaWzOBzH5im9nYMjoFAdm7dN/XypJqfuHerQZptvcxSKsOpO2RurxrsavXDduII5HRgZGwHx0zVVt7Y2skslwykdfdOwFPOEdQijnn/FuqK+W5mOACN6Vx2htIOqx4WS4uBawPPcOI4kGWZjsBWM8dcYTa7ci2tnZbKNvcTu5/Uf4ozj7i+XiK7ax0wlNNhbduninzPp5CqUgEWWGMDoxFDMLcL9U9mF2NlkgzNhidkB+5p4jWUaBOUtgdQBv9aT6TBLcSBEG7H5gVqOncDTyWULtEoLLnDHBr1PPBIpStZU+PNWt7/TbG6U+9lldM7o3dTVEPI2fdx86b8T2heD8Vb7soy6g/mA/wAVVoZJZCMtsDk1fHx9NMvLXowaBZBQlxZNGPdBKntR9s/JuxP0ojHigkjakbJU6IF50Ow2pjpjTSXSAYdOhBOKL/BqBld89akhs1EisqElTk0V0miphpjm2s1SF0lAMjEHbt/v80NHbM5KjZhkD/NH28zyjHJytyjptue/3qaG2eNwWjKxlSNuqnt9qKePsP26g9vqEmnqocGb05qKsdRvtRlaSDltkyR7q5Y/X/d6NtdIEqh2XAznp5U407R44YyCByoNsfH/AOfSmngSfodcjYRbWLC3WGckuwLMx7/OoZokitGYn3RnPbNPecPG+QUA6Enr86qfHWpjToVReUFl91SPzZ7/ACrW6SWIjjja1lH1O5ijzDCAoY70JAjXMyqv5VOPiaBVnnmyNyTt/mtd9mHA4uEj1XU0/oDeGJh+c+Z9PvWX+Hz6xOTl7vf0hx7OeD1iij1G+j2IBjRh+b1+H3rSAMV5QFAAGAOlfa7MpGW7dvT80eMZLV4pDh0238vP/fWqsipDeOr+6M7L2znarDdSHkt7jbnZQx8s/wC/eq9r6iHUCE23Fdr+Q1P8P+Bgj5nAB9c+ZopUKADJyTQ+knxGd3GSoyKZ23vhmbcn+aC6aZcJNacRpsfjt6GioI25wrLsOv71NBCplCnOC2D9aYQxIpkIH5TgZo3bESOrW2IkV4x12B8tuppxEedgzkFcbHHnilsUjNLMpOw6fOibWVliyMZHSqimjzWjqL3IFAOcn984FFW0csj8iDIB7UNpqCSdQxJChftn7mrNaIsNvK6qOZS2M/GtP+VpYH0Qs1aa30fS5ri4BbwVDOB0AJrFuKddk4g1Mz+EI0HuqoJOa0L2lTyxcKNyucz3KiQ9z1P8VnGhW0c1zFz5y8irkdQCcbV1PzWTb96otns74SOqXq3F2pFrEQZD+o/pFbrBLHFEscYCoowFHQClel2Nvp9hDa2kYSJF2Hc+p9aLwBQet9jrS+BwuR519/Er50vbpUWT515tonpJ/9k=">
            <a:hlinkClick r:id="rId7"/>
          </p:cNvPr>
          <p:cNvSpPr>
            <a:spLocks noChangeAspect="1" noChangeArrowheads="1"/>
          </p:cNvSpPr>
          <p:nvPr/>
        </p:nvSpPr>
        <p:spPr bwMode="auto">
          <a:xfrm>
            <a:off x="155575" y="-419100"/>
            <a:ext cx="1171575" cy="8763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4340" name="Picture 4" descr="http://www.schmoker.org/BirdPics/Photos/Chickadees/PYNU1X.jpg">
            <a:hlinkClick r:id="rId8"/>
          </p:cNvPr>
          <p:cNvPicPr>
            <a:picLocks noChangeAspect="1" noChangeArrowheads="1"/>
          </p:cNvPicPr>
          <p:nvPr/>
        </p:nvPicPr>
        <p:blipFill>
          <a:blip r:embed="rId9" cstate="screen"/>
          <a:srcRect/>
          <a:stretch>
            <a:fillRect/>
          </a:stretch>
        </p:blipFill>
        <p:spPr bwMode="auto">
          <a:xfrm>
            <a:off x="2133599" y="5181601"/>
            <a:ext cx="2133601" cy="16764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7848600" cy="1752600"/>
          </a:xfrm>
        </p:spPr>
        <p:txBody>
          <a:bodyPr>
            <a:normAutofit fontScale="90000"/>
          </a:bodyPr>
          <a:lstStyle/>
          <a:p>
            <a:pPr algn="ctr"/>
            <a:r>
              <a:rPr lang="en-US" b="1" dirty="0" smtClean="0">
                <a:solidFill>
                  <a:schemeClr val="tx1"/>
                </a:solidFill>
                <a:latin typeface="Biondi" pitchFamily="2" charset="0"/>
              </a:rPr>
              <a:t>Migratory Bird Analysis: </a:t>
            </a:r>
            <a:r>
              <a:rPr lang="en-US" b="1" dirty="0" smtClean="0">
                <a:solidFill>
                  <a:schemeClr val="tx2">
                    <a:lumMod val="50000"/>
                  </a:schemeClr>
                </a:solidFill>
                <a:latin typeface="JFWildWood" pitchFamily="2" charset="0"/>
              </a:rPr>
              <a:t/>
            </a:r>
            <a:br>
              <a:rPr lang="en-US" b="1" dirty="0" smtClean="0">
                <a:solidFill>
                  <a:schemeClr val="tx2">
                    <a:lumMod val="50000"/>
                  </a:schemeClr>
                </a:solidFill>
                <a:latin typeface="JFWildWood" pitchFamily="2" charset="0"/>
              </a:rPr>
            </a:br>
            <a:endParaRPr lang="en-US" sz="3600" b="1" dirty="0">
              <a:solidFill>
                <a:schemeClr val="tx2">
                  <a:lumMod val="50000"/>
                </a:schemeClr>
              </a:solidFill>
              <a:latin typeface="JFWildWood" pitchFamily="2" charset="0"/>
            </a:endParaRPr>
          </a:p>
        </p:txBody>
      </p:sp>
      <p:sp>
        <p:nvSpPr>
          <p:cNvPr id="3" name="Content Placeholder 2"/>
          <p:cNvSpPr>
            <a:spLocks noGrp="1"/>
          </p:cNvSpPr>
          <p:nvPr>
            <p:ph idx="1"/>
          </p:nvPr>
        </p:nvSpPr>
        <p:spPr>
          <a:xfrm>
            <a:off x="304800" y="2209800"/>
            <a:ext cx="8610600" cy="1752600"/>
          </a:xfrm>
        </p:spPr>
        <p:txBody>
          <a:bodyPr numCol="1">
            <a:normAutofit/>
          </a:bodyPr>
          <a:lstStyle/>
          <a:p>
            <a:r>
              <a:rPr lang="en-US" sz="3000" dirty="0" smtClean="0"/>
              <a:t>Rocky Mountain Bird Observatory surveys</a:t>
            </a:r>
          </a:p>
          <a:p>
            <a:r>
              <a:rPr lang="en-US" sz="3000" dirty="0" smtClean="0"/>
              <a:t>RMBO Surveys re-interpreted</a:t>
            </a:r>
          </a:p>
          <a:p>
            <a:r>
              <a:rPr lang="en-US" sz="3000" dirty="0" smtClean="0"/>
              <a:t>Understory response</a:t>
            </a:r>
            <a:endParaRPr lang="en-US" sz="3000" dirty="0"/>
          </a:p>
        </p:txBody>
      </p:sp>
      <p:sp>
        <p:nvSpPr>
          <p:cNvPr id="33794" name="AutoShape 2" descr="data:image/jpg;base64,/9j/4AAQSkZJRgABAQAAAQABAAD/2wBDAAkGBwgHBgkIBwgKCgkLDRYPDQwMDRsUFRAWIB0iIiAdHx8kKDQsJCYxJx8fLT0tMTU3Ojo6Iys/RD84QzQ5Ojf/2wBDAQoKCg0MDRoPDxo3JR8lNzc3Nzc3Nzc3Nzc3Nzc3Nzc3Nzc3Nzc3Nzc3Nzc3Nzc3Nzc3Nzc3Nzc3Nzc3Nzc3Nzf/wAARCABOAEYDASIAAhEBAxEB/8QAGwABAAMBAQEBAAAAAAAAAAAABQAEBgMBAgf/xAAyEAACAQMDAQcCBgEFAAAAAAABAgMABBEFEiExBhMiQVFhcYGRFDIzobHhwRVCUtHw/8QAGQEAAwEBAQAAAAAAAAAAAAAAAgMEAQAF/8QAIhEAAgICAgICAwAAAAAAAAAAAAECAxEhEjETQQQiMlGx/9oADAMBAAIRAxEAPwDKW+mXFxbi4ICwlwhmk4RSemTSnY237OtbXUnaLUpoJASqQwhuffIHPxQ1/c38tslvNcPJbRgbYuijHtVS3VpeAMH0qJtOIhPRstN7H6XrEpfTNbjliVv0miKSgfB/mkNVW5mubSzgdllt4dsjk87FYn5zn+TWb0FLi1vopoQwZDuLKcYHnWlmvoNSv3uoZjDHGhjeVjjhs849jil1tuxfo6HYT2wOuW9uq6lZ/hoJ8hcENnHkcE7TxmgbO6iW0VShaQcEEVa1fWdVvxJby6pcy2mcJGxGCB0zjqeKItS0MzD1Aqi2tuv7doOxZRfjhMh3yZBJ6GmdJ1OPSYp8Wyz99tQ5PQZ6ChY5PHkmnez4Q3qtIisi8kN0qFpyeGJ9iN7cpa3wtzZTRp3e8MucHNStKs9o4JnAY54zUofDF9/03RmO11tplhbOAoNwy+EL61a0DstpV12VS7ndYNRRi6u/5T6Kw8xWQ1XVVvr+N5T/ALgWHtmtZJIzxbFykbr5VTJYhoLpBV/qQtrW4tltVRWbBeDlfp50PHeK1u0CLIm9wXLDGVA4H3/ikbmGSEskmHjPU+tDELEGOeoLfHoP3Aovi4sllro6G2eOQCQOnxXCTC4PpX24O4kkke1cXDSKzYG339a9BpNYY06LIu7cWwtJ2+oLGgESOSep6UTGnPi8RGMAD2B/zVyCMhtzjJ8lrzbEoSYl6HbXUHkTazMhHrzmpTOiWFraaek+pwSSvPyFVtu0eVSleJT+zMMTpEa3+oXkpQdyyYJI6e4+tJW988Ki3umbfEdox5ik9E7NXVpp7NPJz0OxeMf+9qd0HTLC0Se7nt45Z4mAUTDd1+/P2xTpVSm+L0hnBsBvLjvIA/BG04z1PFZK9nBmWIDktyR5Af2f2rddoLK0eO5u40aObBIjzwuW5wPTk8Yr8+LKbqWUHOCVAPoDT/jV+OLXYSjxPZJ9pbBwQK+YZS+S3AOce9UlZpTtC7mPPFdUWQOvP5EJAHrg/wB1SaJaZFPcQh41baxPIHkOK0mkaHqMjoyd1EzZKGY5zjB/zx68032cNrovZu1lvLQjOY4UZQxkYclj08JPSj5b/UpHeVjGrMMK2Py58hio7HUpZkwWorsVm0p7gbdY1SaTYcKqFYl+alZ+cSs+Jruds8nDAc/apSl8qpdIznE+LvtbqkyEwmOMHG7YuSfqaOeadX3rdT5kA/UbbtPuaYN3p7tJdWdrHJE/OxQI5U+MAqfr+1eSano8VxGtukk80g5e7Rl7s5HAP5c++PjFNWZewkm/YRfzalbTOLgzNAAd0oJKNxnGfP4ql2SsDqkerd5HM3cWU08RUeFpVG4KT8Fj9K3d1fw3lj3LzWyQhNrI8nUZ5J9aoaLosGnzSX+ialJKqHcI4RuVGI6gk5PHGMfenZwsIJdmN0iwdtA1bUF5NtJBGFwcsXLjj4xmrvZ3s/cXMw1DUIZYNOgUSSSSIRvx5KOpzjyBrS39/JoCTDSdPgid5PxkixO2CVz5DoFGTjpwaFm7Y6heZe4ZTvOTAygpj+c/1WOx4OeEMatrCzXmxARbKBHEuMBQP5+TVS7u1VIQGHhfxYPlijp9Rg1BAphjgkx1QnBPryaMSGZnk3Z8AyTXnSr5y5SJ5bYubzvGLdB5VK5Wtm2zc/GfWpQNQWjCgqQW+pxtLFthZtrLngehrSTWOmfhw3dICFyzHPSs7rd8txFIrQrkjhhXKxdZJ0t7mSWSPaB16nHGR6CmqudiUs4CxlZOttKVN9LaoGidTEUYZyhFUNK12+0iQvZykNjZj1GK0GhXEf8AqiQToSrRGFtoHJXoftU1bsO2mxNcSXiyDhkVUxkYzz71dXrKkMj2dE7Ry3t7FcXIjEpQpvceFTyAdo8jzSN7Y2F6JtSvkWNMZITwhj/2azllBHLlGTPJiZs8kgHn74pOGQanYJaSDbNA+NxyUfgnJGR6CkXVOz8Xg2cW12E3CWG1XgVkP/EMcircTXVlaR3EUySRSgnYy5YAcc0ho+hQapPGryGNiNxVV8O3OOuetOajo1uhiigOI0j27SKjnf458PYltrRkoNUEjHvAVGOoNSuOo6W1pMQHUqelSm8K5bRmEz//2Q==">
            <a:hlinkClick r:id="rId2"/>
          </p:cNvPr>
          <p:cNvSpPr>
            <a:spLocks noChangeAspect="1" noChangeArrowheads="1"/>
          </p:cNvSpPr>
          <p:nvPr/>
        </p:nvSpPr>
        <p:spPr bwMode="auto">
          <a:xfrm>
            <a:off x="155575" y="-350838"/>
            <a:ext cx="666750" cy="7429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3798" name="AutoShape 6" descr="data:image/jpg;base64,/9j/4AAQSkZJRgABAQAAAQABAAD/2wBDAAkGBwgHBgkIBwgKCgkLDRYPDQwMDRsUFRAWIB0iIiAdHx8kKDQsJCYxJx8fLT0tMTU3Ojo6Iys/RD84QzQ5Ojf/2wBDAQoKCg0MDRoPDxo3JR8lNzc3Nzc3Nzc3Nzc3Nzc3Nzc3Nzc3Nzc3Nzc3Nzc3Nzc3Nzc3Nzc3Nzc3Nzc3Nzc3Nzf/wAARCABWAIcDASIAAhEBAxEB/8QAGwABAQADAQEBAAAAAAAAAAAAAAEDBAYCBQf/xAAtEAACAgIABQEIAgMBAAAAAAAAAQIDBBEFEiExQWEGIjJCUXGBkRPBFCOx0f/EABoBAQEAAwEBAAAAAAAAAAAAAAABAgMFBAb/xAAdEQEBAQADAAMBAAAAAAAAAAAAAQIDERIEITEy/9oADAMBAAIRAxEAPwD7RCg3tKAAoAAAACAAQoAEAFIUAAAAAIPRCkAAAoAElOENc84x325mlsCgsNT6xe16dTTy+L8OwrXTkZUVbFblXFOUl90uxLZP1erW2Qx4OZi8QpduHdGyCem10afqmZnHQnV+4X6eSFIVFBCgAAAABB6IUgAAFAkoxmtTjGS+klsqAGGWBhWfHiUP1/jSf7Pzrjfs1dg8fddM514l+7K7W+0fmjvy129U0fpiMHFeHw4rw+zEsk4OXWE18kl2ZhrPqdMs3quJx654t6WJlXUvl5VySab+78/k6LhfGL3NU8QjuLlyxyEtJPwpa+v1OZjXl4l8sLidDrsgvcsa3CXrs3szGyqcauyhqUbPdsUJrqu/9b2c6b3xb/Xtmcbz27OUdM8mpg8VovxK532KFutST6baXc3WvKOjjedzuV4bLP15ABkgCgAAAoCkCAHkpRAAQUl9s6Kv5IVqen1Tly9PT/wqNTjEZyw5OuMZSXyuPM3+O/66/cmr1O1kc3kZdj4tdlQsSg1ztbaSWltpPq3vp/SNfPzaLsiqupWVzgt183Xun02vsvD9H3RrZd92DfGdNDoufxwsTjy6e+nN38dV+S0cXozr8adlcXPGtjKc5QWtJp90+vbz9fQ5G831dWN81bJmGFdKuMLZy1ZGtWR5nrp06/vsdlweyyWHGN75rVvn18r+j358nG5d2HVxJ/48bpZNtj+KO0l4UUk9v8HYcFeQ8fd/uRXuwqcHFr1e+u2ej4svfpr1Ovqt4Bg6DWAAACgKApAh5BUAIAACMOdi15dHLOtzkvh0ot7/AC1/1GYxvGhOTk53x34jfNL9bJVcNlcIkuJRhmaqrUN1QutTlKHRfDuWuzffqZocGx8ziNWsePwOU+VuNdkemumtp9defJ9X2h9l6r4TzsGdkcuHvNTsclb26NyfT0NjgmfXlwryrtUxX+qVah1lJqKj28vqcf503x69Sux8DXHrHmz7bXCMXBrpmq6oSntqanLnaT8Pfbet66H0eiSSWkuyRIcvKuRJLvpLXfyDq8WfOJHL5det2hCg2NQAAAKAoAACAARAAAE5/wAcHPxFba+qAJfxZ+vgV5d/tDTfCmbx6I88XHzPW+7Xb8GbgUb7oSnOdanKpNWQi1LmTlt67b6vr6gHz3Pya3vXqvoeHGcZnmPp4y059W+VRgtvq9Le/wBtmcA7/H/McDf9USGgDNgDQBFUABX/2Q==">
            <a:hlinkClick r:id="rId3"/>
          </p:cNvPr>
          <p:cNvSpPr>
            <a:spLocks noChangeAspect="1" noChangeArrowheads="1"/>
          </p:cNvSpPr>
          <p:nvPr/>
        </p:nvSpPr>
        <p:spPr bwMode="auto">
          <a:xfrm>
            <a:off x="155575" y="-388938"/>
            <a:ext cx="1285875" cy="8191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3800" name="AutoShape 8" descr="data:image/jpg;base64,/9j/4AAQSkZJRgABAQAAAQABAAD/2wBDAAkGBwgHBgkIBwgKCgkLDRYPDQwMDRsUFRAWIB0iIiAdHx8kKDQsJCYxJx8fLT0tMTU3Ojo6Iys/RD84QzQ5Ojf/2wBDAQoKCg0MDRoPDxo3JR8lNzc3Nzc3Nzc3Nzc3Nzc3Nzc3Nzc3Nzc3Nzc3Nzc3Nzc3Nzc3Nzc3Nzc3Nzc3Nzc3Nzf/wAARCABWAIcDASIAAhEBAxEB/8QAGwABAQADAQEBAAAAAAAAAAAAAAEDBAYCBQf/xAAtEAACAgIABQEIAgMBAAAAAAAAAQIDBBEFEiExQWEGIjJCUXGBkRPBFCOx0f/EABoBAQEAAwEBAAAAAAAAAAAAAAABAgMFBAb/xAAdEQEBAQADAAMBAAAAAAAAAAAAAQIDERIEITEy/9oADAMBAAIRAxEAPwD7RCg3tKAAoAAAACAAQoAEAFIUAAAAAIPRCkAAAoAElOENc84x325mlsCgsNT6xe16dTTy+L8OwrXTkZUVbFblXFOUl90uxLZP1erW2Qx4OZi8QpduHdGyCem10afqmZnHQnV+4X6eSFIVFBCgAAAABB6IUgAAFAkoxmtTjGS+klsqAGGWBhWfHiUP1/jSf7Pzrjfs1dg8fddM514l+7K7W+0fmjvy129U0fpiMHFeHw4rw+zEsk4OXWE18kl2ZhrPqdMs3quJx654t6WJlXUvl5VySab+78/k6LhfGL3NU8QjuLlyxyEtJPwpa+v1OZjXl4l8sLidDrsgvcsa3CXrs3szGyqcauyhqUbPdsUJrqu/9b2c6b3xb/Xtmcbz27OUdM8mpg8VovxK532KFutST6baXc3WvKOjjedzuV4bLP15ABkgCgAAAoCkCAHkpRAAQUl9s6Kv5IVqen1Tly9PT/wqNTjEZyw5OuMZSXyuPM3+O/66/cmr1O1kc3kZdj4tdlQsSg1ztbaSWltpPq3vp/SNfPzaLsiqupWVzgt183Xun02vsvD9H3RrZd92DfGdNDoufxwsTjy6e+nN38dV+S0cXozr8adlcXPGtjKc5QWtJp90+vbz9fQ5G831dWN81bJmGFdKuMLZy1ZGtWR5nrp06/vsdlweyyWHGN75rVvn18r+j358nG5d2HVxJ/48bpZNtj+KO0l4UUk9v8HYcFeQ8fd/uRXuwqcHFr1e+u2ej4svfpr1Ovqt4Bg6DWAAACgKApAh5BUAIAACMOdi15dHLOtzkvh0ot7/AC1/1GYxvGhOTk53x34jfNL9bJVcNlcIkuJRhmaqrUN1QutTlKHRfDuWuzffqZocGx8ziNWsePwOU+VuNdkemumtp9defJ9X2h9l6r4TzsGdkcuHvNTsclb26NyfT0NjgmfXlwryrtUxX+qVah1lJqKj28vqcf503x69Sux8DXHrHmz7bXCMXBrpmq6oSntqanLnaT8Pfbet66H0eiSSWkuyRIcvKuRJLvpLXfyDq8WfOJHL5det2hCg2NQAAAKAoAACAARAAAE5/wAcHPxFba+qAJfxZ+vgV5d/tDTfCmbx6I88XHzPW+7Xb8GbgUb7oSnOdanKpNWQi1LmTlt67b6vr6gHz3Pya3vXqvoeHGcZnmPp4y059W+VRgtvq9Le/wBtmcA7/H/McDf9USGgDNgDQBFUABX/2Q==">
            <a:hlinkClick r:id="rId3"/>
          </p:cNvPr>
          <p:cNvSpPr>
            <a:spLocks noChangeAspect="1" noChangeArrowheads="1"/>
          </p:cNvSpPr>
          <p:nvPr/>
        </p:nvSpPr>
        <p:spPr bwMode="auto">
          <a:xfrm>
            <a:off x="155575" y="-388938"/>
            <a:ext cx="1285875" cy="8191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3802" name="Picture 10" descr="http://www.schmoker.org/BirdPics/Photos/Hummingbirds/BCHU2X.jpg">
            <a:hlinkClick r:id="rId4"/>
          </p:cNvPr>
          <p:cNvPicPr>
            <a:picLocks noChangeAspect="1" noChangeArrowheads="1"/>
          </p:cNvPicPr>
          <p:nvPr/>
        </p:nvPicPr>
        <p:blipFill>
          <a:blip r:embed="rId5" cstate="screen"/>
          <a:srcRect/>
          <a:stretch>
            <a:fillRect/>
          </a:stretch>
        </p:blipFill>
        <p:spPr bwMode="auto">
          <a:xfrm>
            <a:off x="3581400" y="4495800"/>
            <a:ext cx="3179030" cy="2362200"/>
          </a:xfrm>
          <a:prstGeom prst="rect">
            <a:avLst/>
          </a:prstGeom>
          <a:noFill/>
        </p:spPr>
      </p:pic>
      <p:pic>
        <p:nvPicPr>
          <p:cNvPr id="33804" name="Picture 12" descr="Olive Warbler">
            <a:hlinkClick r:id="rId6"/>
          </p:cNvPr>
          <p:cNvPicPr>
            <a:picLocks noChangeAspect="1" noChangeArrowheads="1"/>
          </p:cNvPicPr>
          <p:nvPr/>
        </p:nvPicPr>
        <p:blipFill>
          <a:blip r:embed="rId7" cstate="screen"/>
          <a:srcRect/>
          <a:stretch>
            <a:fillRect/>
          </a:stretch>
        </p:blipFill>
        <p:spPr bwMode="auto">
          <a:xfrm>
            <a:off x="0" y="4495800"/>
            <a:ext cx="3608460" cy="2362200"/>
          </a:xfrm>
          <a:prstGeom prst="rect">
            <a:avLst/>
          </a:prstGeom>
          <a:noFill/>
        </p:spPr>
      </p:pic>
      <p:pic>
        <p:nvPicPr>
          <p:cNvPr id="10" name="Picture 8" descr="http://t2.gstatic.com/images?q=tbn:ANd9GcQGeEGPJImysUVkY2O4xs_jKufTeHAhWAQwz-2dDDR79198nMaFig"/>
          <p:cNvPicPr>
            <a:picLocks noChangeAspect="1" noChangeArrowheads="1"/>
          </p:cNvPicPr>
          <p:nvPr/>
        </p:nvPicPr>
        <p:blipFill>
          <a:blip r:embed="rId8" cstate="screen"/>
          <a:srcRect/>
          <a:stretch>
            <a:fillRect/>
          </a:stretch>
        </p:blipFill>
        <p:spPr bwMode="auto">
          <a:xfrm>
            <a:off x="6705600" y="4495800"/>
            <a:ext cx="2438400" cy="23622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C:\Documents and Settings\bnoble\My Documents\My Pictures\sfpeaks_sunset&amp;cactus_WRD-KNF_2010.jpg"/>
          <p:cNvPicPr>
            <a:picLocks noChangeAspect="1" noChangeArrowheads="1"/>
          </p:cNvPicPr>
          <p:nvPr/>
        </p:nvPicPr>
        <p:blipFill>
          <a:blip r:embed="rId2" cstate="screen"/>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457200" y="457200"/>
            <a:ext cx="8229600" cy="1143000"/>
          </a:xfrm>
        </p:spPr>
        <p:txBody>
          <a:bodyPr>
            <a:normAutofit fontScale="90000"/>
          </a:bodyPr>
          <a:lstStyle/>
          <a:p>
            <a:r>
              <a:rPr lang="en-US" dirty="0" smtClean="0"/>
              <a:t>		Questions? </a:t>
            </a:r>
            <a:r>
              <a:rPr lang="en-US" dirty="0" smtClean="0">
                <a:sym typeface="Wingdings" pitchFamily="2" charset="2"/>
              </a:rPr>
              <a:t> Stop by the Wildlife Table!</a:t>
            </a:r>
            <a:endParaRPr lang="en-US" dirty="0"/>
          </a:p>
        </p:txBody>
      </p:sp>
      <p:sp>
        <p:nvSpPr>
          <p:cNvPr id="4" name="TextBox 3"/>
          <p:cNvSpPr txBox="1"/>
          <p:nvPr/>
        </p:nvSpPr>
        <p:spPr>
          <a:xfrm>
            <a:off x="6400800" y="5410200"/>
            <a:ext cx="1828899" cy="923330"/>
          </a:xfrm>
          <a:prstGeom prst="rect">
            <a:avLst/>
          </a:prstGeom>
          <a:noFill/>
        </p:spPr>
        <p:txBody>
          <a:bodyPr wrap="none" rtlCol="0">
            <a:spAutoFit/>
          </a:bodyPr>
          <a:lstStyle/>
          <a:p>
            <a:r>
              <a:rPr lang="en-US" dirty="0" smtClean="0">
                <a:solidFill>
                  <a:schemeClr val="bg1"/>
                </a:solidFill>
              </a:rPr>
              <a:t>Bill Noble</a:t>
            </a:r>
          </a:p>
          <a:p>
            <a:r>
              <a:rPr lang="en-US" dirty="0" smtClean="0">
                <a:solidFill>
                  <a:schemeClr val="bg1"/>
                </a:solidFill>
              </a:rPr>
              <a:t>(928) 226-4683</a:t>
            </a:r>
          </a:p>
          <a:p>
            <a:r>
              <a:rPr lang="en-US" dirty="0" smtClean="0">
                <a:solidFill>
                  <a:schemeClr val="bg1"/>
                </a:solidFill>
              </a:rPr>
              <a:t>bnoble@fs.fed.us</a:t>
            </a:r>
            <a:endParaRPr lang="en-US" dirty="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4294967295"/>
          </p:nvPr>
        </p:nvPicPr>
        <p:blipFill>
          <a:blip r:embed="rId3" cstate="screen"/>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152400" y="228600"/>
            <a:ext cx="8991600" cy="1676400"/>
          </a:xfrm>
        </p:spPr>
        <p:txBody>
          <a:bodyPr>
            <a:normAutofit fontScale="90000"/>
          </a:bodyPr>
          <a:lstStyle/>
          <a:p>
            <a:r>
              <a:rPr lang="en-US" sz="4100" b="1" dirty="0" smtClean="0">
                <a:latin typeface="Biondi" pitchFamily="2" charset="0"/>
              </a:rPr>
              <a:t>“Wildlife” as defined by Federal </a:t>
            </a:r>
            <a:r>
              <a:rPr lang="en-US" sz="4100" b="1" dirty="0">
                <a:latin typeface="Biondi" pitchFamily="2" charset="0"/>
              </a:rPr>
              <a:t>L</a:t>
            </a:r>
            <a:r>
              <a:rPr lang="en-US" sz="4100" b="1" dirty="0" smtClean="0">
                <a:latin typeface="Biondi" pitchFamily="2" charset="0"/>
              </a:rPr>
              <a:t>aws, Regulations, &amp; Policy:</a:t>
            </a:r>
            <a:r>
              <a:rPr lang="en-US" dirty="0" smtClean="0"/>
              <a:t/>
            </a:r>
            <a:br>
              <a:rPr lang="en-US" dirty="0" smtClean="0"/>
            </a:br>
            <a:endParaRPr lang="en-US" dirty="0"/>
          </a:p>
        </p:txBody>
      </p:sp>
      <p:sp>
        <p:nvSpPr>
          <p:cNvPr id="5" name="Subtitle 4"/>
          <p:cNvSpPr>
            <a:spLocks noGrp="1"/>
          </p:cNvSpPr>
          <p:nvPr>
            <p:ph type="subTitle" idx="1"/>
          </p:nvPr>
        </p:nvSpPr>
        <p:spPr>
          <a:xfrm>
            <a:off x="1066800" y="1524000"/>
            <a:ext cx="7467600" cy="3048000"/>
          </a:xfrm>
        </p:spPr>
        <p:txBody>
          <a:bodyPr>
            <a:noAutofit/>
          </a:bodyPr>
          <a:lstStyle/>
          <a:p>
            <a:pPr algn="l"/>
            <a:r>
              <a:rPr lang="en-US" sz="3600" b="1" dirty="0" smtClean="0">
                <a:solidFill>
                  <a:schemeClr val="tx1"/>
                </a:solidFill>
              </a:rPr>
              <a:t> </a:t>
            </a:r>
            <a:r>
              <a:rPr lang="en-US" sz="3600" b="1" dirty="0" smtClean="0">
                <a:solidFill>
                  <a:schemeClr val="tx1"/>
                </a:solidFill>
                <a:effectLst>
                  <a:outerShdw blurRad="38100" dist="38100" dir="2700000" algn="tl">
                    <a:srgbClr val="000000">
                      <a:alpha val="43137"/>
                    </a:srgbClr>
                  </a:outerShdw>
                </a:effectLst>
              </a:rPr>
              <a:t>Endangered Species</a:t>
            </a:r>
          </a:p>
          <a:p>
            <a:pPr algn="l"/>
            <a:endParaRPr lang="en-US" sz="800" b="1" dirty="0" smtClean="0">
              <a:solidFill>
                <a:schemeClr val="tx1"/>
              </a:solidFill>
              <a:effectLst>
                <a:outerShdw blurRad="38100" dist="38100" dir="2700000" algn="tl">
                  <a:srgbClr val="000000">
                    <a:alpha val="43137"/>
                  </a:srgbClr>
                </a:outerShdw>
              </a:effectLst>
            </a:endParaRPr>
          </a:p>
          <a:p>
            <a:pPr algn="l"/>
            <a:r>
              <a:rPr lang="en-US" sz="3600" b="1" dirty="0" smtClean="0">
                <a:solidFill>
                  <a:schemeClr val="tx1"/>
                </a:solidFill>
                <a:effectLst>
                  <a:outerShdw blurRad="38100" dist="38100" dir="2700000" algn="tl">
                    <a:srgbClr val="000000">
                      <a:alpha val="43137"/>
                    </a:srgbClr>
                  </a:outerShdw>
                </a:effectLst>
              </a:rPr>
              <a:t> Regional Forester’s Sensitive Species</a:t>
            </a:r>
          </a:p>
          <a:p>
            <a:pPr algn="l"/>
            <a:endParaRPr lang="en-US" sz="800" b="1" dirty="0" smtClean="0">
              <a:solidFill>
                <a:schemeClr val="tx1"/>
              </a:solidFill>
              <a:effectLst>
                <a:outerShdw blurRad="38100" dist="38100" dir="2700000" algn="tl">
                  <a:srgbClr val="000000">
                    <a:alpha val="43137"/>
                  </a:srgbClr>
                </a:outerShdw>
              </a:effectLst>
            </a:endParaRPr>
          </a:p>
          <a:p>
            <a:pPr algn="l"/>
            <a:r>
              <a:rPr lang="en-US" sz="3600" b="1" dirty="0" smtClean="0">
                <a:solidFill>
                  <a:schemeClr val="bg1"/>
                </a:solidFill>
                <a:effectLst>
                  <a:outerShdw blurRad="38100" dist="38100" dir="2700000" algn="tl">
                    <a:srgbClr val="000000">
                      <a:alpha val="43137"/>
                    </a:srgbClr>
                  </a:outerShdw>
                </a:effectLst>
              </a:rPr>
              <a:t> Management Indicator Species</a:t>
            </a:r>
          </a:p>
          <a:p>
            <a:pPr algn="l"/>
            <a:endParaRPr lang="en-US" sz="800" b="1" dirty="0" smtClean="0">
              <a:solidFill>
                <a:schemeClr val="bg1"/>
              </a:solidFill>
              <a:effectLst>
                <a:outerShdw blurRad="38100" dist="38100" dir="2700000" algn="tl">
                  <a:srgbClr val="000000">
                    <a:alpha val="43137"/>
                  </a:srgbClr>
                </a:outerShdw>
              </a:effectLst>
            </a:endParaRPr>
          </a:p>
          <a:p>
            <a:pPr algn="l"/>
            <a:r>
              <a:rPr lang="en-US" sz="3600" b="1" dirty="0" smtClean="0">
                <a:solidFill>
                  <a:schemeClr val="bg1"/>
                </a:solidFill>
                <a:effectLst>
                  <a:outerShdw blurRad="38100" dist="38100" dir="2700000" algn="tl">
                    <a:srgbClr val="000000">
                      <a:alpha val="43137"/>
                    </a:srgbClr>
                  </a:outerShdw>
                </a:effectLst>
              </a:rPr>
              <a:t> Migratory Birds</a:t>
            </a:r>
            <a:endParaRPr lang="en-US" sz="3600" b="1" dirty="0">
              <a:solidFill>
                <a:schemeClr val="bg1"/>
              </a:solidFill>
              <a:effectLst>
                <a:outerShdw blurRad="38100" dist="38100" dir="2700000" algn="tl">
                  <a:srgbClr val="000000">
                    <a:alpha val="43137"/>
                  </a:srgbClr>
                </a:outerShdw>
              </a:effectLst>
            </a:endParaRPr>
          </a:p>
        </p:txBody>
      </p:sp>
      <p:sp>
        <p:nvSpPr>
          <p:cNvPr id="7" name="Lightning Bolt 6"/>
          <p:cNvSpPr/>
          <p:nvPr/>
        </p:nvSpPr>
        <p:spPr>
          <a:xfrm>
            <a:off x="609600" y="1600200"/>
            <a:ext cx="533400" cy="304800"/>
          </a:xfrm>
          <a:prstGeom prst="lightningBol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Lightning Bolt 7"/>
          <p:cNvSpPr/>
          <p:nvPr/>
        </p:nvSpPr>
        <p:spPr>
          <a:xfrm>
            <a:off x="609600" y="2438400"/>
            <a:ext cx="533400" cy="304800"/>
          </a:xfrm>
          <a:prstGeom prst="lightningBol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Lightning Bolt 8"/>
          <p:cNvSpPr/>
          <p:nvPr/>
        </p:nvSpPr>
        <p:spPr>
          <a:xfrm>
            <a:off x="609600" y="3276600"/>
            <a:ext cx="533400" cy="304800"/>
          </a:xfrm>
          <a:prstGeom prst="lightningBol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Lightning Bolt 9"/>
          <p:cNvSpPr/>
          <p:nvPr/>
        </p:nvSpPr>
        <p:spPr>
          <a:xfrm>
            <a:off x="609600" y="4114800"/>
            <a:ext cx="533400" cy="304800"/>
          </a:xfrm>
          <a:prstGeom prst="lightningBol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534400" cy="1752600"/>
          </a:xfrm>
        </p:spPr>
        <p:txBody>
          <a:bodyPr>
            <a:normAutofit fontScale="90000"/>
          </a:bodyPr>
          <a:lstStyle/>
          <a:p>
            <a:pPr algn="ctr"/>
            <a:r>
              <a:rPr lang="en-US" sz="4400" b="1" dirty="0" smtClean="0">
                <a:solidFill>
                  <a:schemeClr val="tx2">
                    <a:lumMod val="50000"/>
                  </a:schemeClr>
                </a:solidFill>
                <a:latin typeface="JFWildWood" pitchFamily="2" charset="0"/>
              </a:rPr>
              <a:t>=</a:t>
            </a:r>
            <a:r>
              <a:rPr lang="en-US" sz="4400" b="1" dirty="0" smtClean="0">
                <a:solidFill>
                  <a:schemeClr val="tx1"/>
                </a:solidFill>
                <a:latin typeface="Biondi" pitchFamily="2" charset="0"/>
              </a:rPr>
              <a:t>National Environmental Policy Act</a:t>
            </a:r>
            <a:r>
              <a:rPr lang="en-US" b="1" dirty="0" smtClean="0">
                <a:solidFill>
                  <a:schemeClr val="tx2">
                    <a:lumMod val="50000"/>
                  </a:schemeClr>
                </a:solidFill>
                <a:latin typeface="JFWildWood" pitchFamily="2" charset="0"/>
              </a:rPr>
              <a:t/>
            </a:r>
            <a:br>
              <a:rPr lang="en-US" b="1" dirty="0" smtClean="0">
                <a:solidFill>
                  <a:schemeClr val="tx2">
                    <a:lumMod val="50000"/>
                  </a:schemeClr>
                </a:solidFill>
                <a:latin typeface="JFWildWood" pitchFamily="2" charset="0"/>
              </a:rPr>
            </a:br>
            <a:endParaRPr lang="en-US" sz="3600" b="1" dirty="0">
              <a:solidFill>
                <a:schemeClr val="tx2">
                  <a:lumMod val="50000"/>
                </a:schemeClr>
              </a:solidFill>
              <a:latin typeface="JFWildWood" pitchFamily="2" charset="0"/>
            </a:endParaRPr>
          </a:p>
        </p:txBody>
      </p:sp>
      <p:sp>
        <p:nvSpPr>
          <p:cNvPr id="3" name="Content Placeholder 2"/>
          <p:cNvSpPr>
            <a:spLocks noGrp="1"/>
          </p:cNvSpPr>
          <p:nvPr>
            <p:ph idx="1"/>
          </p:nvPr>
        </p:nvSpPr>
        <p:spPr>
          <a:xfrm>
            <a:off x="457200" y="1828800"/>
            <a:ext cx="8610600" cy="685800"/>
          </a:xfrm>
        </p:spPr>
        <p:txBody>
          <a:bodyPr numCol="1">
            <a:normAutofit fontScale="92500"/>
          </a:bodyPr>
          <a:lstStyle/>
          <a:p>
            <a:pPr>
              <a:buNone/>
            </a:pPr>
            <a:r>
              <a:rPr lang="en-US" sz="3200" b="1" dirty="0" smtClean="0"/>
              <a:t>Evaluate “Action” and “No Action” Alternatives</a:t>
            </a:r>
            <a:endParaRPr lang="en-US" sz="3200" b="1" dirty="0"/>
          </a:p>
        </p:txBody>
      </p:sp>
      <p:sp>
        <p:nvSpPr>
          <p:cNvPr id="33794" name="AutoShape 2" descr="data:image/jpg;base64,/9j/4AAQSkZJRgABAQAAAQABAAD/2wBDAAkGBwgHBgkIBwgKCgkLDRYPDQwMDRsUFRAWIB0iIiAdHx8kKDQsJCYxJx8fLT0tMTU3Ojo6Iys/RD84QzQ5Ojf/2wBDAQoKCg0MDRoPDxo3JR8lNzc3Nzc3Nzc3Nzc3Nzc3Nzc3Nzc3Nzc3Nzc3Nzc3Nzc3Nzc3Nzc3Nzc3Nzc3Nzc3Nzf/wAARCABOAEYDASIAAhEBAxEB/8QAGwABAAMBAQEBAAAAAAAAAAAABQAEBgMBAgf/xAAyEAACAQMDAQcCBgEFAAAAAAABAgMABBEFEiExBhMiQVFhcYGRFDIzobHhwRVCUtHw/8QAGQEAAwEBAQAAAAAAAAAAAAAAAgMEAQAF/8QAIhEAAgICAgICAwAAAAAAAAAAAAECAxEhEjETQQQiMlGx/9oADAMBAAIRAxEAPwDKW+mXFxbi4ICwlwhmk4RSemTSnY237OtbXUnaLUpoJASqQwhuffIHPxQ1/c38tslvNcPJbRgbYuijHtVS3VpeAMH0qJtOIhPRstN7H6XrEpfTNbjliVv0miKSgfB/mkNVW5mubSzgdllt4dsjk87FYn5zn+TWb0FLi1vopoQwZDuLKcYHnWlmvoNSv3uoZjDHGhjeVjjhs849jil1tuxfo6HYT2wOuW9uq6lZ/hoJ8hcENnHkcE7TxmgbO6iW0VShaQcEEVa1fWdVvxJby6pcy2mcJGxGCB0zjqeKItS0MzD1Aqi2tuv7doOxZRfjhMh3yZBJ6GmdJ1OPSYp8Wyz99tQ5PQZ6ChY5PHkmnez4Q3qtIisi8kN0qFpyeGJ9iN7cpa3wtzZTRp3e8MucHNStKs9o4JnAY54zUofDF9/03RmO11tplhbOAoNwy+EL61a0DstpV12VS7ndYNRRi6u/5T6Kw8xWQ1XVVvr+N5T/ALgWHtmtZJIzxbFykbr5VTJYhoLpBV/qQtrW4tltVRWbBeDlfp50PHeK1u0CLIm9wXLDGVA4H3/ikbmGSEskmHjPU+tDELEGOeoLfHoP3Aovi4sllro6G2eOQCQOnxXCTC4PpX24O4kkke1cXDSKzYG339a9BpNYY06LIu7cWwtJ2+oLGgESOSep6UTGnPi8RGMAD2B/zVyCMhtzjJ8lrzbEoSYl6HbXUHkTazMhHrzmpTOiWFraaek+pwSSvPyFVtu0eVSleJT+zMMTpEa3+oXkpQdyyYJI6e4+tJW988Ki3umbfEdox5ik9E7NXVpp7NPJz0OxeMf+9qd0HTLC0Se7nt45Z4mAUTDd1+/P2xTpVSm+L0hnBsBvLjvIA/BG04z1PFZK9nBmWIDktyR5Af2f2rddoLK0eO5u40aObBIjzwuW5wPTk8Yr8+LKbqWUHOCVAPoDT/jV+OLXYSjxPZJ9pbBwQK+YZS+S3AOce9UlZpTtC7mPPFdUWQOvP5EJAHrg/wB1SaJaZFPcQh41baxPIHkOK0mkaHqMjoyd1EzZKGY5zjB/zx68032cNrovZu1lvLQjOY4UZQxkYclj08JPSj5b/UpHeVjGrMMK2Py58hio7HUpZkwWorsVm0p7gbdY1SaTYcKqFYl+alZ+cSs+Jruds8nDAc/apSl8qpdIznE+LvtbqkyEwmOMHG7YuSfqaOeadX3rdT5kA/UbbtPuaYN3p7tJdWdrHJE/OxQI5U+MAqfr+1eSano8VxGtukk80g5e7Rl7s5HAP5c++PjFNWZewkm/YRfzalbTOLgzNAAd0oJKNxnGfP4ql2SsDqkerd5HM3cWU08RUeFpVG4KT8Fj9K3d1fw3lj3LzWyQhNrI8nUZ5J9aoaLosGnzSX+ialJKqHcI4RuVGI6gk5PHGMfenZwsIJdmN0iwdtA1bUF5NtJBGFwcsXLjj4xmrvZ3s/cXMw1DUIZYNOgUSSSSIRvx5KOpzjyBrS39/JoCTDSdPgid5PxkixO2CVz5DoFGTjpwaFm7Y6heZe4ZTvOTAygpj+c/1WOx4OeEMatrCzXmxARbKBHEuMBQP5+TVS7u1VIQGHhfxYPlijp9Rg1BAphjgkx1QnBPryaMSGZnk3Z8AyTXnSr5y5SJ5bYubzvGLdB5VK5Wtm2zc/GfWpQNQWjCgqQW+pxtLFthZtrLngehrSTWOmfhw3dICFyzHPSs7rd8txFIrQrkjhhXKxdZJ0t7mSWSPaB16nHGR6CmqudiUs4CxlZOttKVN9LaoGidTEUYZyhFUNK12+0iQvZykNjZj1GK0GhXEf8AqiQToSrRGFtoHJXoftU1bsO2mxNcSXiyDhkVUxkYzz71dXrKkMj2dE7Ry3t7FcXIjEpQpvceFTyAdo8jzSN7Y2F6JtSvkWNMZITwhj/2azllBHLlGTPJiZs8kgHn74pOGQanYJaSDbNA+NxyUfgnJGR6CkXVOz8Xg2cW12E3CWG1XgVkP/EMcircTXVlaR3EUySRSgnYy5YAcc0ho+hQapPGryGNiNxVV8O3OOuetOajo1uhiigOI0j27SKjnf458PYltrRkoNUEjHvAVGOoNSuOo6W1pMQHUqelSm8K5bRmEz//2Q==">
            <a:hlinkClick r:id="rId3"/>
          </p:cNvPr>
          <p:cNvSpPr>
            <a:spLocks noChangeAspect="1" noChangeArrowheads="1"/>
          </p:cNvSpPr>
          <p:nvPr/>
        </p:nvSpPr>
        <p:spPr bwMode="auto">
          <a:xfrm>
            <a:off x="155575" y="-350838"/>
            <a:ext cx="666750" cy="74295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33798" name="AutoShape 6" descr="data:image/jpg;base64,/9j/4AAQSkZJRgABAQAAAQABAAD/2wBDAAkGBwgHBgkIBwgKCgkLDRYPDQwMDRsUFRAWIB0iIiAdHx8kKDQsJCYxJx8fLT0tMTU3Ojo6Iys/RD84QzQ5Ojf/2wBDAQoKCg0MDRoPDxo3JR8lNzc3Nzc3Nzc3Nzc3Nzc3Nzc3Nzc3Nzc3Nzc3Nzc3Nzc3Nzc3Nzc3Nzc3Nzc3Nzc3Nzf/wAARCABWAIcDASIAAhEBAxEB/8QAGwABAQADAQEBAAAAAAAAAAAAAAEDBAYCBQf/xAAtEAACAgIABQEIAgMBAAAAAAAAAQIDBBEFEiExQWEGIjJCUXGBkRPBFCOx0f/EABoBAQEAAwEBAAAAAAAAAAAAAAABAgMFBAb/xAAdEQEBAQADAAMBAAAAAAAAAAAAAQIDERIEITEy/9oADAMBAAIRAxEAPwD7RCg3tKAAoAAAACAAQoAEAFIUAAAAAIPRCkAAAoAElOENc84x325mlsCgsNT6xe16dTTy+L8OwrXTkZUVbFblXFOUl90uxLZP1erW2Qx4OZi8QpduHdGyCem10afqmZnHQnV+4X6eSFIVFBCgAAAABB6IUgAAFAkoxmtTjGS+klsqAGGWBhWfHiUP1/jSf7Pzrjfs1dg8fddM514l+7K7W+0fmjvy129U0fpiMHFeHw4rw+zEsk4OXWE18kl2ZhrPqdMs3quJx654t6WJlXUvl5VySab+78/k6LhfGL3NU8QjuLlyxyEtJPwpa+v1OZjXl4l8sLidDrsgvcsa3CXrs3szGyqcauyhqUbPdsUJrqu/9b2c6b3xb/Xtmcbz27OUdM8mpg8VovxK532KFutST6baXc3WvKOjjedzuV4bLP15ABkgCgAAAoCkCAHkpRAAQUl9s6Kv5IVqen1Tly9PT/wqNTjEZyw5OuMZSXyuPM3+O/66/cmr1O1kc3kZdj4tdlQsSg1ztbaSWltpPq3vp/SNfPzaLsiqupWVzgt183Xun02vsvD9H3RrZd92DfGdNDoufxwsTjy6e+nN38dV+S0cXozr8adlcXPGtjKc5QWtJp90+vbz9fQ5G831dWN81bJmGFdKuMLZy1ZGtWR5nrp06/vsdlweyyWHGN75rVvn18r+j358nG5d2HVxJ/48bpZNtj+KO0l4UUk9v8HYcFeQ8fd/uRXuwqcHFr1e+u2ej4svfpr1Ovqt4Bg6DWAAACgKApAh5BUAIAACMOdi15dHLOtzkvh0ot7/AC1/1GYxvGhOTk53x34jfNL9bJVcNlcIkuJRhmaqrUN1QutTlKHRfDuWuzffqZocGx8ziNWsePwOU+VuNdkemumtp9defJ9X2h9l6r4TzsGdkcuHvNTsclb26NyfT0NjgmfXlwryrtUxX+qVah1lJqKj28vqcf503x69Sux8DXHrHmz7bXCMXBrpmq6oSntqanLnaT8Pfbet66H0eiSSWkuyRIcvKuRJLvpLXfyDq8WfOJHL5det2hCg2NQAAAKAoAACAARAAAE5/wAcHPxFba+qAJfxZ+vgV5d/tDTfCmbx6I88XHzPW+7Xb8GbgUb7oSnOdanKpNWQi1LmTlt67b6vr6gHz3Pya3vXqvoeHGcZnmPp4y059W+VRgtvq9Le/wBtmcA7/H/McDf9USGgDNgDQBFUABX/2Q==">
            <a:hlinkClick r:id="rId4"/>
          </p:cNvPr>
          <p:cNvSpPr>
            <a:spLocks noChangeAspect="1" noChangeArrowheads="1"/>
          </p:cNvSpPr>
          <p:nvPr/>
        </p:nvSpPr>
        <p:spPr bwMode="auto">
          <a:xfrm>
            <a:off x="155575" y="-388938"/>
            <a:ext cx="1285875" cy="81915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33800" name="AutoShape 8" descr="data:image/jpg;base64,/9j/4AAQSkZJRgABAQAAAQABAAD/2wBDAAkGBwgHBgkIBwgKCgkLDRYPDQwMDRsUFRAWIB0iIiAdHx8kKDQsJCYxJx8fLT0tMTU3Ojo6Iys/RD84QzQ5Ojf/2wBDAQoKCg0MDRoPDxo3JR8lNzc3Nzc3Nzc3Nzc3Nzc3Nzc3Nzc3Nzc3Nzc3Nzc3Nzc3Nzc3Nzc3Nzc3Nzc3Nzc3Nzf/wAARCABWAIcDASIAAhEBAxEB/8QAGwABAQADAQEBAAAAAAAAAAAAAAEDBAYCBQf/xAAtEAACAgIABQEIAgMBAAAAAAAAAQIDBBEFEiExQWEGIjJCUXGBkRPBFCOx0f/EABoBAQEAAwEBAAAAAAAAAAAAAAABAgMFBAb/xAAdEQEBAQADAAMBAAAAAAAAAAAAAQIDERIEITEy/9oADAMBAAIRAxEAPwD7RCg3tKAAoAAAACAAQoAEAFIUAAAAAIPRCkAAAoAElOENc84x325mlsCgsNT6xe16dTTy+L8OwrXTkZUVbFblXFOUl90uxLZP1erW2Qx4OZi8QpduHdGyCem10afqmZnHQnV+4X6eSFIVFBCgAAAABB6IUgAAFAkoxmtTjGS+klsqAGGWBhWfHiUP1/jSf7Pzrjfs1dg8fddM514l+7K7W+0fmjvy129U0fpiMHFeHw4rw+zEsk4OXWE18kl2ZhrPqdMs3quJx654t6WJlXUvl5VySab+78/k6LhfGL3NU8QjuLlyxyEtJPwpa+v1OZjXl4l8sLidDrsgvcsa3CXrs3szGyqcauyhqUbPdsUJrqu/9b2c6b3xb/Xtmcbz27OUdM8mpg8VovxK532KFutST6baXc3WvKOjjedzuV4bLP15ABkgCgAAAoCkCAHkpRAAQUl9s6Kv5IVqen1Tly9PT/wqNTjEZyw5OuMZSXyuPM3+O/66/cmr1O1kc3kZdj4tdlQsSg1ztbaSWltpPq3vp/SNfPzaLsiqupWVzgt183Xun02vsvD9H3RrZd92DfGdNDoufxwsTjy6e+nN38dV+S0cXozr8adlcXPGtjKc5QWtJp90+vbz9fQ5G831dWN81bJmGFdKuMLZy1ZGtWR5nrp06/vsdlweyyWHGN75rVvn18r+j358nG5d2HVxJ/48bpZNtj+KO0l4UUk9v8HYcFeQ8fd/uRXuwqcHFr1e+u2ej4svfpr1Ovqt4Bg6DWAAACgKApAh5BUAIAACMOdi15dHLOtzkvh0ot7/AC1/1GYxvGhOTk53x34jfNL9bJVcNlcIkuJRhmaqrUN1QutTlKHRfDuWuzffqZocGx8ziNWsePwOU+VuNdkemumtp9defJ9X2h9l6r4TzsGdkcuHvNTsclb26NyfT0NjgmfXlwryrtUxX+qVah1lJqKj28vqcf503x69Sux8DXHrHmz7bXCMXBrpmq6oSntqanLnaT8Pfbet66H0eiSSWkuyRIcvKuRJLvpLXfyDq8WfOJHL5det2hCg2NQAAAKAoAACAARAAAE5/wAcHPxFba+qAJfxZ+vgV5d/tDTfCmbx6I88XHzPW+7Xb8GbgUb7oSnOdanKpNWQi1LmTlt67b6vr6gHz3Pya3vXqvoeHGcZnmPp4y059W+VRgtvq9Le/wBtmcA7/H/McDf9USGgDNgDQBFUABX/2Q==">
            <a:hlinkClick r:id="rId4"/>
          </p:cNvPr>
          <p:cNvSpPr>
            <a:spLocks noChangeAspect="1" noChangeArrowheads="1"/>
          </p:cNvSpPr>
          <p:nvPr/>
        </p:nvSpPr>
        <p:spPr bwMode="auto">
          <a:xfrm>
            <a:off x="155575" y="-388938"/>
            <a:ext cx="1285875" cy="81915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34818" name="Picture 2" descr="C:\Documents and Settings\bnoble\My Documents\My Pictures\scholtz-fire_2010.JPG"/>
          <p:cNvPicPr>
            <a:picLocks noChangeAspect="1" noChangeArrowheads="1"/>
          </p:cNvPicPr>
          <p:nvPr/>
        </p:nvPicPr>
        <p:blipFill>
          <a:blip r:embed="rId5" cstate="screen"/>
          <a:srcRect/>
          <a:stretch>
            <a:fillRect/>
          </a:stretch>
        </p:blipFill>
        <p:spPr bwMode="auto">
          <a:xfrm>
            <a:off x="1295400" y="2438400"/>
            <a:ext cx="6629400" cy="44196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5" name="Picture 7" descr="Spotted Owl Photo"/>
          <p:cNvPicPr>
            <a:picLocks noChangeAspect="1" noChangeArrowheads="1"/>
          </p:cNvPicPr>
          <p:nvPr/>
        </p:nvPicPr>
        <p:blipFill>
          <a:blip r:embed="rId3" cstate="screen"/>
          <a:srcRect/>
          <a:stretch>
            <a:fillRect/>
          </a:stretch>
        </p:blipFill>
        <p:spPr bwMode="auto">
          <a:xfrm>
            <a:off x="5257800" y="1752600"/>
            <a:ext cx="3886200" cy="5139446"/>
          </a:xfrm>
          <a:prstGeom prst="rect">
            <a:avLst/>
          </a:prstGeom>
          <a:noFill/>
        </p:spPr>
      </p:pic>
      <p:sp>
        <p:nvSpPr>
          <p:cNvPr id="2" name="Title 1"/>
          <p:cNvSpPr>
            <a:spLocks noGrp="1"/>
          </p:cNvSpPr>
          <p:nvPr>
            <p:ph type="title"/>
          </p:nvPr>
        </p:nvSpPr>
        <p:spPr>
          <a:xfrm>
            <a:off x="304800" y="381000"/>
            <a:ext cx="8229600" cy="1143000"/>
          </a:xfrm>
        </p:spPr>
        <p:txBody>
          <a:bodyPr/>
          <a:lstStyle/>
          <a:p>
            <a:pPr algn="ctr"/>
            <a:r>
              <a:rPr lang="en-US" sz="4800" b="1" dirty="0" smtClean="0">
                <a:solidFill>
                  <a:schemeClr val="tx1"/>
                </a:solidFill>
                <a:latin typeface="Biondi" pitchFamily="2" charset="0"/>
              </a:rPr>
              <a:t>Endangered Species</a:t>
            </a:r>
            <a:endParaRPr lang="en-US" sz="4800" b="1" dirty="0">
              <a:solidFill>
                <a:schemeClr val="tx1"/>
              </a:solidFill>
              <a:latin typeface="Biondi" pitchFamily="2" charset="0"/>
            </a:endParaRPr>
          </a:p>
        </p:txBody>
      </p:sp>
      <p:sp>
        <p:nvSpPr>
          <p:cNvPr id="3" name="Content Placeholder 2"/>
          <p:cNvSpPr>
            <a:spLocks noGrp="1"/>
          </p:cNvSpPr>
          <p:nvPr>
            <p:ph idx="1"/>
          </p:nvPr>
        </p:nvSpPr>
        <p:spPr>
          <a:xfrm>
            <a:off x="0" y="1905000"/>
            <a:ext cx="8229600" cy="4389120"/>
          </a:xfrm>
        </p:spPr>
        <p:txBody>
          <a:bodyPr/>
          <a:lstStyle/>
          <a:p>
            <a:r>
              <a:rPr lang="en-US" sz="3600" b="1" dirty="0" smtClean="0"/>
              <a:t>Mexican Spotted Owls</a:t>
            </a:r>
          </a:p>
          <a:p>
            <a:pPr>
              <a:buNone/>
            </a:pPr>
            <a:endParaRPr lang="en-US" sz="1200" b="1" dirty="0" smtClean="0">
              <a:effectLst>
                <a:outerShdw blurRad="38100" dist="38100" dir="2700000" algn="tl">
                  <a:srgbClr val="000000">
                    <a:alpha val="43137"/>
                  </a:srgbClr>
                </a:outerShdw>
              </a:effectLst>
            </a:endParaRPr>
          </a:p>
          <a:p>
            <a:r>
              <a:rPr lang="en-US" sz="2800" dirty="0" smtClean="0"/>
              <a:t>California Condors</a:t>
            </a:r>
          </a:p>
          <a:p>
            <a:endParaRPr lang="en-US" sz="1200" dirty="0" smtClean="0"/>
          </a:p>
          <a:p>
            <a:r>
              <a:rPr lang="en-US" sz="2800" dirty="0" smtClean="0"/>
              <a:t>Black-Footed Ferrets</a:t>
            </a:r>
            <a:endParaRPr lang="en-US" sz="2800" dirty="0"/>
          </a:p>
        </p:txBody>
      </p:sp>
      <p:pic>
        <p:nvPicPr>
          <p:cNvPr id="25" name="Picture 24"/>
          <p:cNvPicPr/>
          <p:nvPr/>
        </p:nvPicPr>
        <p:blipFill>
          <a:blip r:embed="rId4" cstate="screen"/>
          <a:srcRect/>
          <a:stretch>
            <a:fillRect/>
          </a:stretch>
        </p:blipFill>
        <p:spPr bwMode="auto">
          <a:xfrm>
            <a:off x="0" y="4286250"/>
            <a:ext cx="5257800" cy="257175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391400" cy="990600"/>
          </a:xfrm>
        </p:spPr>
        <p:txBody>
          <a:bodyPr>
            <a:normAutofit/>
          </a:bodyPr>
          <a:lstStyle/>
          <a:p>
            <a:r>
              <a:rPr lang="en-US" b="1" dirty="0" smtClean="0">
                <a:solidFill>
                  <a:schemeClr val="tx1"/>
                </a:solidFill>
                <a:latin typeface="Biondi" pitchFamily="2" charset="0"/>
              </a:rPr>
              <a:t>FS Sensitive Species</a:t>
            </a:r>
            <a:endParaRPr lang="en-US" b="1" dirty="0">
              <a:solidFill>
                <a:schemeClr val="tx1"/>
              </a:solidFill>
              <a:latin typeface="Biondi" pitchFamily="2" charset="0"/>
            </a:endParaRPr>
          </a:p>
        </p:txBody>
      </p:sp>
      <p:sp>
        <p:nvSpPr>
          <p:cNvPr id="3" name="Content Placeholder 2"/>
          <p:cNvSpPr>
            <a:spLocks noGrp="1"/>
          </p:cNvSpPr>
          <p:nvPr>
            <p:ph idx="1"/>
          </p:nvPr>
        </p:nvSpPr>
        <p:spPr>
          <a:xfrm>
            <a:off x="381000" y="1524000"/>
            <a:ext cx="8610600" cy="4724400"/>
          </a:xfrm>
        </p:spPr>
        <p:txBody>
          <a:bodyPr numCol="2">
            <a:normAutofit fontScale="92500" lnSpcReduction="10000"/>
          </a:bodyPr>
          <a:lstStyle/>
          <a:p>
            <a:r>
              <a:rPr lang="en-US" dirty="0" smtClean="0"/>
              <a:t>Allen’s Lappet-browed Bat </a:t>
            </a:r>
          </a:p>
          <a:p>
            <a:r>
              <a:rPr lang="en-US" dirty="0" smtClean="0"/>
              <a:t>Bald Eagle</a:t>
            </a:r>
          </a:p>
          <a:p>
            <a:r>
              <a:rPr lang="en-US" dirty="0" smtClean="0"/>
              <a:t>Clark’s Grebe</a:t>
            </a:r>
          </a:p>
          <a:p>
            <a:r>
              <a:rPr lang="en-US" dirty="0" smtClean="0"/>
              <a:t>Dwarf Shrew</a:t>
            </a:r>
          </a:p>
          <a:p>
            <a:r>
              <a:rPr lang="en-US" dirty="0" smtClean="0"/>
              <a:t>Ferruginous Hawk</a:t>
            </a:r>
          </a:p>
          <a:p>
            <a:r>
              <a:rPr lang="en-US" dirty="0" smtClean="0"/>
              <a:t>Four Spotted </a:t>
            </a:r>
            <a:r>
              <a:rPr lang="en-US" dirty="0" err="1" smtClean="0"/>
              <a:t>Skipperling</a:t>
            </a:r>
            <a:endParaRPr lang="en-US" dirty="0" smtClean="0"/>
          </a:p>
          <a:p>
            <a:r>
              <a:rPr lang="en-US" dirty="0" smtClean="0"/>
              <a:t>Greater Western Mastiff Bat </a:t>
            </a:r>
          </a:p>
          <a:p>
            <a:r>
              <a:rPr lang="en-US" dirty="0" smtClean="0"/>
              <a:t>Long-tailed Vole</a:t>
            </a:r>
          </a:p>
          <a:p>
            <a:r>
              <a:rPr lang="en-US" dirty="0" smtClean="0"/>
              <a:t>Merriam’s shrew</a:t>
            </a:r>
          </a:p>
          <a:p>
            <a:r>
              <a:rPr lang="en-US" dirty="0" smtClean="0"/>
              <a:t>Narrow-headed Garter Snake</a:t>
            </a:r>
          </a:p>
          <a:p>
            <a:r>
              <a:rPr lang="en-US" dirty="0" smtClean="0"/>
              <a:t>Navajo Mexican Vole</a:t>
            </a:r>
          </a:p>
          <a:p>
            <a:r>
              <a:rPr lang="en-US" dirty="0" smtClean="0"/>
              <a:t>Nitocris Fritillary</a:t>
            </a:r>
          </a:p>
          <a:p>
            <a:r>
              <a:rPr lang="en-US" dirty="0" smtClean="0"/>
              <a:t>Nokomis Fritillary</a:t>
            </a:r>
          </a:p>
          <a:p>
            <a:r>
              <a:rPr lang="en-US" dirty="0" smtClean="0"/>
              <a:t>Northern Goshawk</a:t>
            </a:r>
          </a:p>
          <a:p>
            <a:r>
              <a:rPr lang="en-US" dirty="0" smtClean="0"/>
              <a:t>Northern Leopard Frog</a:t>
            </a:r>
          </a:p>
          <a:p>
            <a:r>
              <a:rPr lang="en-US" dirty="0" smtClean="0"/>
              <a:t>Pale Townsend’s Big-eared Bat</a:t>
            </a:r>
          </a:p>
          <a:p>
            <a:r>
              <a:rPr lang="en-US" dirty="0" smtClean="0"/>
              <a:t>Peregrine Falcon</a:t>
            </a:r>
          </a:p>
          <a:p>
            <a:r>
              <a:rPr lang="en-US" dirty="0" smtClean="0"/>
              <a:t>Spotted Bat</a:t>
            </a:r>
          </a:p>
          <a:p>
            <a:r>
              <a:rPr lang="en-US" dirty="0" smtClean="0"/>
              <a:t>Western Burrowing Owl</a:t>
            </a:r>
          </a:p>
          <a:p>
            <a:r>
              <a:rPr lang="en-US" dirty="0" smtClean="0"/>
              <a:t>Western Red Bat</a:t>
            </a:r>
          </a:p>
          <a:p>
            <a:pPr>
              <a:buNone/>
            </a:pPr>
            <a:endParaRPr lang="en-US" dirty="0"/>
          </a:p>
        </p:txBody>
      </p:sp>
      <p:pic>
        <p:nvPicPr>
          <p:cNvPr id="1029" name="Picture 5" descr="C:\Documents and Settings\bnoble\My Documents\My Pictures\goshawk.jpg"/>
          <p:cNvPicPr preferRelativeResize="0">
            <a:picLocks noChangeAspect="1" noChangeArrowheads="1"/>
          </p:cNvPicPr>
          <p:nvPr/>
        </p:nvPicPr>
        <p:blipFill>
          <a:blip r:embed="rId3" cstate="screen"/>
          <a:srcRect/>
          <a:stretch>
            <a:fillRect/>
          </a:stretch>
        </p:blipFill>
        <p:spPr bwMode="auto">
          <a:xfrm>
            <a:off x="3581400" y="5486399"/>
            <a:ext cx="1752600" cy="1371601"/>
          </a:xfrm>
          <a:prstGeom prst="rect">
            <a:avLst/>
          </a:prstGeom>
          <a:noFill/>
        </p:spPr>
      </p:pic>
      <p:pic>
        <p:nvPicPr>
          <p:cNvPr id="1033" name="Picture 9" descr="C:\Documents and Settings\bnoble\My Documents\My Pictures\N-Leopard-frog_flipped-close-up.JPG"/>
          <p:cNvPicPr>
            <a:picLocks noChangeAspect="1" noChangeArrowheads="1"/>
          </p:cNvPicPr>
          <p:nvPr/>
        </p:nvPicPr>
        <p:blipFill>
          <a:blip r:embed="rId4" cstate="screen"/>
          <a:srcRect/>
          <a:stretch>
            <a:fillRect/>
          </a:stretch>
        </p:blipFill>
        <p:spPr bwMode="auto">
          <a:xfrm>
            <a:off x="7162801" y="5486401"/>
            <a:ext cx="1881200" cy="1371598"/>
          </a:xfrm>
          <a:prstGeom prst="rect">
            <a:avLst/>
          </a:prstGeom>
          <a:noFill/>
        </p:spPr>
      </p:pic>
      <p:pic>
        <p:nvPicPr>
          <p:cNvPr id="1026" name="Picture 2" descr="C:\Documents and Settings\bnoble\My Documents\My Pictures\Spotted-bat_close-up-2.JPG"/>
          <p:cNvPicPr>
            <a:picLocks noChangeAspect="1" noChangeArrowheads="1"/>
          </p:cNvPicPr>
          <p:nvPr/>
        </p:nvPicPr>
        <p:blipFill>
          <a:blip r:embed="rId5" cstate="screen"/>
          <a:srcRect/>
          <a:stretch>
            <a:fillRect/>
          </a:stretch>
        </p:blipFill>
        <p:spPr bwMode="auto">
          <a:xfrm>
            <a:off x="5334000" y="5486401"/>
            <a:ext cx="1837245" cy="1371600"/>
          </a:xfrm>
          <a:prstGeom prst="rect">
            <a:avLst/>
          </a:prstGeom>
          <a:noFill/>
        </p:spPr>
      </p:pic>
      <p:pic>
        <p:nvPicPr>
          <p:cNvPr id="18433" name="Picture 1" descr="C:\Documents and Settings\bnoble\My Documents\My Pictures\narrow-head-garter.jpg"/>
          <p:cNvPicPr>
            <a:picLocks noChangeAspect="1" noChangeArrowheads="1"/>
          </p:cNvPicPr>
          <p:nvPr/>
        </p:nvPicPr>
        <p:blipFill>
          <a:blip r:embed="rId6" cstate="screen"/>
          <a:srcRect/>
          <a:stretch>
            <a:fillRect/>
          </a:stretch>
        </p:blipFill>
        <p:spPr bwMode="auto">
          <a:xfrm>
            <a:off x="1295400" y="5917407"/>
            <a:ext cx="2286000" cy="940593"/>
          </a:xfrm>
          <a:prstGeom prst="rect">
            <a:avLst/>
          </a:prstGeom>
          <a:noFill/>
        </p:spPr>
      </p:pic>
      <p:pic>
        <p:nvPicPr>
          <p:cNvPr id="9" name="Picture 8"/>
          <p:cNvPicPr/>
          <p:nvPr/>
        </p:nvPicPr>
        <p:blipFill>
          <a:blip r:embed="rId7" cstate="screen"/>
          <a:srcRect/>
          <a:stretch>
            <a:fillRect/>
          </a:stretch>
        </p:blipFill>
        <p:spPr bwMode="auto">
          <a:xfrm>
            <a:off x="0" y="5929312"/>
            <a:ext cx="1295400" cy="11430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763000" cy="1447800"/>
          </a:xfrm>
        </p:spPr>
        <p:txBody>
          <a:bodyPr>
            <a:normAutofit fontScale="90000"/>
          </a:bodyPr>
          <a:lstStyle/>
          <a:p>
            <a:pPr algn="ctr"/>
            <a:r>
              <a:rPr lang="en-US" b="1" dirty="0" smtClean="0">
                <a:solidFill>
                  <a:schemeClr val="tx1"/>
                </a:solidFill>
                <a:latin typeface="Biondi" pitchFamily="2" charset="0"/>
              </a:rPr>
              <a:t>Management Indicator Species</a:t>
            </a:r>
            <a:endParaRPr lang="en-US" b="1" dirty="0">
              <a:solidFill>
                <a:schemeClr val="tx1"/>
              </a:solidFill>
              <a:latin typeface="Biondi" pitchFamily="2" charset="0"/>
            </a:endParaRPr>
          </a:p>
        </p:txBody>
      </p:sp>
      <p:sp>
        <p:nvSpPr>
          <p:cNvPr id="3" name="Content Placeholder 2"/>
          <p:cNvSpPr>
            <a:spLocks noGrp="1"/>
          </p:cNvSpPr>
          <p:nvPr>
            <p:ph idx="1"/>
          </p:nvPr>
        </p:nvSpPr>
        <p:spPr>
          <a:xfrm>
            <a:off x="609600" y="2286000"/>
            <a:ext cx="8610600" cy="2819400"/>
          </a:xfrm>
        </p:spPr>
        <p:txBody>
          <a:bodyPr numCol="2">
            <a:normAutofit lnSpcReduction="10000"/>
          </a:bodyPr>
          <a:lstStyle/>
          <a:p>
            <a:r>
              <a:rPr lang="en-US" dirty="0" smtClean="0"/>
              <a:t>Abert’s Squirrel</a:t>
            </a:r>
          </a:p>
          <a:p>
            <a:r>
              <a:rPr lang="en-US" dirty="0" smtClean="0"/>
              <a:t>Pronghorn Antelope</a:t>
            </a:r>
          </a:p>
          <a:p>
            <a:r>
              <a:rPr lang="en-US" dirty="0" smtClean="0"/>
              <a:t>Cinnamon Teal</a:t>
            </a:r>
          </a:p>
          <a:p>
            <a:r>
              <a:rPr lang="en-US" dirty="0" smtClean="0"/>
              <a:t>Elk</a:t>
            </a:r>
          </a:p>
          <a:p>
            <a:r>
              <a:rPr lang="en-US" dirty="0" smtClean="0"/>
              <a:t>Goshawk</a:t>
            </a:r>
          </a:p>
          <a:p>
            <a:r>
              <a:rPr lang="en-US" dirty="0" smtClean="0"/>
              <a:t>Hairy Woodpecker</a:t>
            </a:r>
          </a:p>
          <a:p>
            <a:r>
              <a:rPr lang="en-US" dirty="0" smtClean="0"/>
              <a:t>Lincoln’s Sparrow</a:t>
            </a:r>
          </a:p>
          <a:p>
            <a:r>
              <a:rPr lang="en-US" dirty="0" smtClean="0"/>
              <a:t>Mule Deer</a:t>
            </a:r>
          </a:p>
          <a:p>
            <a:r>
              <a:rPr lang="en-US" dirty="0" smtClean="0"/>
              <a:t>Pygmy Nuthatch</a:t>
            </a:r>
          </a:p>
          <a:p>
            <a:r>
              <a:rPr lang="en-US" dirty="0" smtClean="0"/>
              <a:t>Red-naped Sapsucker</a:t>
            </a:r>
          </a:p>
          <a:p>
            <a:r>
              <a:rPr lang="en-US" dirty="0" smtClean="0"/>
              <a:t>Turkey </a:t>
            </a:r>
            <a:endParaRPr lang="en-US" dirty="0"/>
          </a:p>
        </p:txBody>
      </p:sp>
      <p:pic>
        <p:nvPicPr>
          <p:cNvPr id="8194" name="Picture 2" descr="http://www.schmoker.org/BirdPics/Photos/Woodpeckers/RNSA7X.jpg">
            <a:hlinkClick r:id="rId3"/>
          </p:cNvPr>
          <p:cNvPicPr>
            <a:picLocks noChangeAspect="1" noChangeArrowheads="1"/>
          </p:cNvPicPr>
          <p:nvPr/>
        </p:nvPicPr>
        <p:blipFill>
          <a:blip r:embed="rId4" cstate="screen"/>
          <a:srcRect/>
          <a:stretch>
            <a:fillRect/>
          </a:stretch>
        </p:blipFill>
        <p:spPr bwMode="auto">
          <a:xfrm>
            <a:off x="7543801" y="4876800"/>
            <a:ext cx="1600200" cy="1981201"/>
          </a:xfrm>
          <a:prstGeom prst="rect">
            <a:avLst/>
          </a:prstGeom>
          <a:noFill/>
        </p:spPr>
      </p:pic>
      <p:pic>
        <p:nvPicPr>
          <p:cNvPr id="8196" name="Picture 4" descr="IMG_3558.JPG">
            <a:hlinkClick r:id="rId5"/>
          </p:cNvPr>
          <p:cNvPicPr>
            <a:picLocks noChangeAspect="1" noChangeArrowheads="1"/>
          </p:cNvPicPr>
          <p:nvPr/>
        </p:nvPicPr>
        <p:blipFill>
          <a:blip r:embed="rId6" cstate="screen"/>
          <a:srcRect/>
          <a:stretch>
            <a:fillRect/>
          </a:stretch>
        </p:blipFill>
        <p:spPr bwMode="auto">
          <a:xfrm>
            <a:off x="4800600" y="4876800"/>
            <a:ext cx="2782309" cy="1981200"/>
          </a:xfrm>
          <a:prstGeom prst="rect">
            <a:avLst/>
          </a:prstGeom>
          <a:noFill/>
        </p:spPr>
      </p:pic>
      <p:pic>
        <p:nvPicPr>
          <p:cNvPr id="8198" name="Picture 6" descr="Click to show &quot;Cinnamon Teal&quot; result 17">
            <a:hlinkClick r:id="rId7"/>
          </p:cNvPr>
          <p:cNvPicPr>
            <a:picLocks noChangeAspect="1" noChangeArrowheads="1"/>
          </p:cNvPicPr>
          <p:nvPr/>
        </p:nvPicPr>
        <p:blipFill>
          <a:blip r:embed="rId8" cstate="screen"/>
          <a:srcRect/>
          <a:stretch>
            <a:fillRect/>
          </a:stretch>
        </p:blipFill>
        <p:spPr bwMode="auto">
          <a:xfrm>
            <a:off x="1752600" y="4876800"/>
            <a:ext cx="3048000" cy="1981200"/>
          </a:xfrm>
          <a:prstGeom prst="rect">
            <a:avLst/>
          </a:prstGeom>
          <a:noFill/>
        </p:spPr>
      </p:pic>
      <p:pic>
        <p:nvPicPr>
          <p:cNvPr id="8200" name="Picture 8" descr="http://www.schmoker.org/BirdPics/2007/ChickadeesNuthatches/PYNU7X.jpg">
            <a:hlinkClick r:id="rId9"/>
          </p:cNvPr>
          <p:cNvPicPr>
            <a:picLocks noChangeAspect="1" noChangeArrowheads="1"/>
          </p:cNvPicPr>
          <p:nvPr/>
        </p:nvPicPr>
        <p:blipFill>
          <a:blip r:embed="rId10" cstate="screen"/>
          <a:srcRect/>
          <a:stretch>
            <a:fillRect/>
          </a:stretch>
        </p:blipFill>
        <p:spPr bwMode="auto">
          <a:xfrm>
            <a:off x="0" y="4887883"/>
            <a:ext cx="1752600" cy="1970118"/>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8200"/>
            <a:ext cx="8077200" cy="914400"/>
          </a:xfrm>
        </p:spPr>
        <p:txBody>
          <a:bodyPr>
            <a:normAutofit fontScale="90000"/>
          </a:bodyPr>
          <a:lstStyle/>
          <a:p>
            <a:pPr algn="ctr"/>
            <a:r>
              <a:rPr lang="en-US" b="1" dirty="0" smtClean="0">
                <a:solidFill>
                  <a:schemeClr val="tx1"/>
                </a:solidFill>
                <a:latin typeface="Biondi" pitchFamily="2" charset="0"/>
              </a:rPr>
              <a:t>Migratory birds</a:t>
            </a:r>
            <a:r>
              <a:rPr lang="en-US" b="1" dirty="0" smtClean="0">
                <a:solidFill>
                  <a:schemeClr val="tx2">
                    <a:lumMod val="50000"/>
                  </a:schemeClr>
                </a:solidFill>
                <a:latin typeface="JFWildWood" pitchFamily="2" charset="0"/>
              </a:rPr>
              <a:t/>
            </a:r>
            <a:br>
              <a:rPr lang="en-US" b="1" dirty="0" smtClean="0">
                <a:solidFill>
                  <a:schemeClr val="tx2">
                    <a:lumMod val="50000"/>
                  </a:schemeClr>
                </a:solidFill>
                <a:latin typeface="JFWildWood" pitchFamily="2" charset="0"/>
              </a:rPr>
            </a:br>
            <a:endParaRPr lang="en-US" sz="3600" b="1" dirty="0">
              <a:solidFill>
                <a:schemeClr val="tx1"/>
              </a:solidFill>
              <a:latin typeface="Biondi" pitchFamily="2" charset="0"/>
            </a:endParaRPr>
          </a:p>
        </p:txBody>
      </p:sp>
      <p:sp>
        <p:nvSpPr>
          <p:cNvPr id="3" name="Content Placeholder 2"/>
          <p:cNvSpPr>
            <a:spLocks noGrp="1"/>
          </p:cNvSpPr>
          <p:nvPr>
            <p:ph idx="1"/>
          </p:nvPr>
        </p:nvSpPr>
        <p:spPr>
          <a:xfrm>
            <a:off x="304800" y="2514600"/>
            <a:ext cx="8610600" cy="2819400"/>
          </a:xfrm>
        </p:spPr>
        <p:txBody>
          <a:bodyPr numCol="2">
            <a:normAutofit fontScale="92500"/>
          </a:bodyPr>
          <a:lstStyle/>
          <a:p>
            <a:r>
              <a:rPr lang="en-US" dirty="0" err="1" smtClean="0"/>
              <a:t>Swainson’s</a:t>
            </a:r>
            <a:r>
              <a:rPr lang="en-US" dirty="0" smtClean="0"/>
              <a:t> Hawk</a:t>
            </a:r>
          </a:p>
          <a:p>
            <a:r>
              <a:rPr lang="en-US" dirty="0" smtClean="0"/>
              <a:t>Ferruginous Hawk</a:t>
            </a:r>
          </a:p>
          <a:p>
            <a:r>
              <a:rPr lang="en-US" dirty="0" smtClean="0"/>
              <a:t>Burrowing Owl</a:t>
            </a:r>
          </a:p>
          <a:p>
            <a:r>
              <a:rPr lang="en-US" dirty="0" smtClean="0"/>
              <a:t>Common Black-Hawk</a:t>
            </a:r>
          </a:p>
          <a:p>
            <a:r>
              <a:rPr lang="en-US" dirty="0" err="1" smtClean="0"/>
              <a:t>McGillvray’s</a:t>
            </a:r>
            <a:r>
              <a:rPr lang="en-US" dirty="0" smtClean="0"/>
              <a:t> Warbler</a:t>
            </a:r>
          </a:p>
          <a:p>
            <a:r>
              <a:rPr lang="en-US" dirty="0" smtClean="0"/>
              <a:t>Red-naped sapsucker</a:t>
            </a:r>
          </a:p>
          <a:p>
            <a:r>
              <a:rPr lang="en-US" dirty="0" smtClean="0"/>
              <a:t>Olive Warbler</a:t>
            </a:r>
          </a:p>
          <a:p>
            <a:r>
              <a:rPr lang="en-US" dirty="0" smtClean="0"/>
              <a:t>Black-throated gray warbler</a:t>
            </a:r>
          </a:p>
          <a:p>
            <a:r>
              <a:rPr lang="en-US" dirty="0" smtClean="0"/>
              <a:t>Grace’s warbler</a:t>
            </a:r>
          </a:p>
          <a:p>
            <a:r>
              <a:rPr lang="en-US" dirty="0" smtClean="0"/>
              <a:t>Red-faced warbler</a:t>
            </a:r>
          </a:p>
          <a:p>
            <a:r>
              <a:rPr lang="en-US" dirty="0" smtClean="0"/>
              <a:t>Black-chinned Hummingbird</a:t>
            </a:r>
          </a:p>
          <a:p>
            <a:r>
              <a:rPr lang="en-US" dirty="0" smtClean="0"/>
              <a:t>Black-chinned sparrow</a:t>
            </a:r>
            <a:endParaRPr lang="en-US" dirty="0"/>
          </a:p>
        </p:txBody>
      </p:sp>
      <p:pic>
        <p:nvPicPr>
          <p:cNvPr id="3076" name="Picture 4" descr="Red-faced Warbler - Photo copyright Simon Woolley">
            <a:hlinkClick r:id="rId3"/>
          </p:cNvPr>
          <p:cNvPicPr>
            <a:picLocks noChangeAspect="1" noChangeArrowheads="1"/>
          </p:cNvPicPr>
          <p:nvPr/>
        </p:nvPicPr>
        <p:blipFill>
          <a:blip r:embed="rId4" cstate="screen"/>
          <a:srcRect/>
          <a:stretch>
            <a:fillRect/>
          </a:stretch>
        </p:blipFill>
        <p:spPr bwMode="auto">
          <a:xfrm>
            <a:off x="7848600" y="5181600"/>
            <a:ext cx="1295400" cy="1676400"/>
          </a:xfrm>
          <a:prstGeom prst="rect">
            <a:avLst/>
          </a:prstGeom>
          <a:noFill/>
        </p:spPr>
      </p:pic>
      <p:pic>
        <p:nvPicPr>
          <p:cNvPr id="3078" name="Picture 6" descr="http://t3.gstatic.com/images?q=tbn:ANd9GcTgXSYwztrlc75rlm6shARmRgS93wJHiax4jNe-UxnwLDYtLITB"/>
          <p:cNvPicPr>
            <a:picLocks noChangeAspect="1" noChangeArrowheads="1"/>
          </p:cNvPicPr>
          <p:nvPr/>
        </p:nvPicPr>
        <p:blipFill>
          <a:blip r:embed="rId5" cstate="screen"/>
          <a:srcRect/>
          <a:stretch>
            <a:fillRect/>
          </a:stretch>
        </p:blipFill>
        <p:spPr bwMode="auto">
          <a:xfrm>
            <a:off x="4114800" y="5181600"/>
            <a:ext cx="2226602" cy="1676400"/>
          </a:xfrm>
          <a:prstGeom prst="rect">
            <a:avLst/>
          </a:prstGeom>
          <a:noFill/>
        </p:spPr>
      </p:pic>
      <p:sp>
        <p:nvSpPr>
          <p:cNvPr id="7" name="TextBox 6"/>
          <p:cNvSpPr txBox="1"/>
          <p:nvPr/>
        </p:nvSpPr>
        <p:spPr>
          <a:xfrm>
            <a:off x="914400" y="1295400"/>
            <a:ext cx="7543800" cy="1077218"/>
          </a:xfrm>
          <a:prstGeom prst="rect">
            <a:avLst/>
          </a:prstGeom>
          <a:noFill/>
        </p:spPr>
        <p:txBody>
          <a:bodyPr wrap="square" rtlCol="0">
            <a:spAutoFit/>
          </a:bodyPr>
          <a:lstStyle/>
          <a:p>
            <a:pPr>
              <a:buFont typeface="Arial" pitchFamily="34" charset="0"/>
              <a:buChar char="•"/>
            </a:pPr>
            <a:r>
              <a:rPr lang="en-US" sz="3200" b="1" dirty="0" smtClean="0">
                <a:latin typeface="Biondi" pitchFamily="2" charset="0"/>
              </a:rPr>
              <a:t>AZ Partners in Flight </a:t>
            </a:r>
          </a:p>
          <a:p>
            <a:pPr>
              <a:buFont typeface="Arial" pitchFamily="34" charset="0"/>
              <a:buChar char="•"/>
            </a:pPr>
            <a:r>
              <a:rPr lang="en-US" sz="3200" b="1" dirty="0" smtClean="0">
                <a:latin typeface="Biondi" pitchFamily="2" charset="0"/>
              </a:rPr>
              <a:t>US Fish and Wildlife Service</a:t>
            </a:r>
            <a:endParaRPr lang="en-US" sz="3200" dirty="0"/>
          </a:p>
        </p:txBody>
      </p:sp>
      <p:pic>
        <p:nvPicPr>
          <p:cNvPr id="7170" name="Picture 2" descr="Black-throated Gray Warbler">
            <a:hlinkClick r:id="rId6"/>
          </p:cNvPr>
          <p:cNvPicPr>
            <a:picLocks noChangeAspect="1" noChangeArrowheads="1"/>
          </p:cNvPicPr>
          <p:nvPr/>
        </p:nvPicPr>
        <p:blipFill>
          <a:blip r:embed="rId7" cstate="screen"/>
          <a:srcRect/>
          <a:stretch>
            <a:fillRect/>
          </a:stretch>
        </p:blipFill>
        <p:spPr bwMode="auto">
          <a:xfrm>
            <a:off x="0" y="5181600"/>
            <a:ext cx="2506764" cy="1676400"/>
          </a:xfrm>
          <a:prstGeom prst="rect">
            <a:avLst/>
          </a:prstGeom>
          <a:noFill/>
        </p:spPr>
      </p:pic>
      <p:pic>
        <p:nvPicPr>
          <p:cNvPr id="7172" name="Picture 4" descr="http://www.sportslogos.net/images/logos/1/7/thumbs/rpb7pohmzsizochhl9viaiyxu.gif">
            <a:hlinkClick r:id="rId8" tooltip="Chicago Blackhawks jersey - Chicago Blackhawks road uniform, white jersey with red and black stripes"/>
          </p:cNvPr>
          <p:cNvPicPr>
            <a:picLocks noChangeAspect="1" noChangeArrowheads="1"/>
          </p:cNvPicPr>
          <p:nvPr/>
        </p:nvPicPr>
        <p:blipFill>
          <a:blip r:embed="rId9" cstate="screen"/>
          <a:srcRect/>
          <a:stretch>
            <a:fillRect/>
          </a:stretch>
        </p:blipFill>
        <p:spPr bwMode="auto">
          <a:xfrm>
            <a:off x="6324600" y="5181600"/>
            <a:ext cx="1524000" cy="1371600"/>
          </a:xfrm>
          <a:prstGeom prst="rect">
            <a:avLst/>
          </a:prstGeom>
          <a:noFill/>
        </p:spPr>
      </p:pic>
      <p:pic>
        <p:nvPicPr>
          <p:cNvPr id="10" name="Picture 4" descr="burrowing owl pictures">
            <a:hlinkClick r:id="rId10"/>
          </p:cNvPr>
          <p:cNvPicPr>
            <a:picLocks noChangeAspect="1" noChangeArrowheads="1"/>
          </p:cNvPicPr>
          <p:nvPr/>
        </p:nvPicPr>
        <p:blipFill>
          <a:blip r:embed="rId11" cstate="screen"/>
          <a:srcRect/>
          <a:stretch>
            <a:fillRect/>
          </a:stretch>
        </p:blipFill>
        <p:spPr bwMode="auto">
          <a:xfrm>
            <a:off x="2438400" y="5181600"/>
            <a:ext cx="1676399" cy="16764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bnoble\My Documents\My Pictures\black-tailed-rattler-3_KNF.jpg"/>
          <p:cNvPicPr>
            <a:picLocks noChangeAspect="1" noChangeArrowheads="1"/>
          </p:cNvPicPr>
          <p:nvPr/>
        </p:nvPicPr>
        <p:blipFill>
          <a:blip r:embed="rId3" cstate="screen"/>
          <a:srcRect/>
          <a:stretch>
            <a:fillRect/>
          </a:stretch>
        </p:blipFill>
        <p:spPr bwMode="auto">
          <a:xfrm>
            <a:off x="-1279" y="1"/>
            <a:ext cx="9145280" cy="68580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Mexican Spotted Owl Strix occidentalis lucida - Picture 11 of 14 in occidentalis"/>
          <p:cNvPicPr>
            <a:picLocks noChangeAspect="1" noChangeArrowheads="1"/>
          </p:cNvPicPr>
          <p:nvPr/>
        </p:nvPicPr>
        <p:blipFill>
          <a:blip r:embed="rId3" cstate="screen"/>
          <a:srcRect/>
          <a:stretch>
            <a:fillRect/>
          </a:stretch>
        </p:blipFill>
        <p:spPr bwMode="auto">
          <a:xfrm>
            <a:off x="0" y="1752600"/>
            <a:ext cx="4038600" cy="5105400"/>
          </a:xfrm>
          <a:prstGeom prst="rect">
            <a:avLst/>
          </a:prstGeom>
          <a:noFill/>
        </p:spPr>
      </p:pic>
      <p:sp>
        <p:nvSpPr>
          <p:cNvPr id="2" name="Title 1"/>
          <p:cNvSpPr>
            <a:spLocks noGrp="1"/>
          </p:cNvSpPr>
          <p:nvPr>
            <p:ph type="title"/>
          </p:nvPr>
        </p:nvSpPr>
        <p:spPr>
          <a:xfrm>
            <a:off x="457200" y="381000"/>
            <a:ext cx="8229600" cy="1143000"/>
          </a:xfrm>
        </p:spPr>
        <p:txBody>
          <a:bodyPr/>
          <a:lstStyle/>
          <a:p>
            <a:pPr algn="ctr"/>
            <a:r>
              <a:rPr lang="en-US" sz="4800" b="1" dirty="0" smtClean="0">
                <a:solidFill>
                  <a:schemeClr val="tx1"/>
                </a:solidFill>
                <a:latin typeface="Biondi" pitchFamily="2" charset="0"/>
              </a:rPr>
              <a:t>Endangered Species</a:t>
            </a:r>
            <a:endParaRPr lang="en-US" sz="4800" b="1" dirty="0">
              <a:solidFill>
                <a:schemeClr val="tx1"/>
              </a:solidFill>
              <a:latin typeface="Biondi" pitchFamily="2" charset="0"/>
            </a:endParaRPr>
          </a:p>
        </p:txBody>
      </p:sp>
      <p:sp>
        <p:nvSpPr>
          <p:cNvPr id="3" name="Content Placeholder 2"/>
          <p:cNvSpPr>
            <a:spLocks noGrp="1"/>
          </p:cNvSpPr>
          <p:nvPr>
            <p:ph idx="1"/>
          </p:nvPr>
        </p:nvSpPr>
        <p:spPr>
          <a:xfrm>
            <a:off x="3962400" y="1752600"/>
            <a:ext cx="5029200" cy="3810000"/>
          </a:xfrm>
        </p:spPr>
        <p:txBody>
          <a:bodyPr>
            <a:normAutofit fontScale="92500"/>
          </a:bodyPr>
          <a:lstStyle/>
          <a:p>
            <a:pPr algn="ctr">
              <a:buNone/>
            </a:pPr>
            <a:r>
              <a:rPr lang="en-US" sz="3600" b="1" dirty="0" smtClean="0">
                <a:latin typeface="Biondi" pitchFamily="2" charset="0"/>
              </a:rPr>
              <a:t>Mexican Spotted Owl Analysis</a:t>
            </a:r>
            <a:r>
              <a:rPr lang="en-US" sz="3600" b="1" dirty="0" smtClean="0">
                <a:latin typeface="Biondi" pitchFamily="2" charset="0"/>
              </a:rPr>
              <a:t>:</a:t>
            </a:r>
          </a:p>
          <a:p>
            <a:pPr algn="ctr">
              <a:buNone/>
            </a:pPr>
            <a:endParaRPr lang="en-US" sz="1500" b="1" dirty="0" smtClean="0">
              <a:latin typeface="Biondi" pitchFamily="2" charset="0"/>
            </a:endParaRPr>
          </a:p>
          <a:p>
            <a:pPr>
              <a:buNone/>
            </a:pPr>
            <a:endParaRPr lang="en-US" sz="1200" b="1" dirty="0" smtClean="0">
              <a:effectLst>
                <a:outerShdw blurRad="38100" dist="38100" dir="2700000" algn="tl">
                  <a:srgbClr val="000000">
                    <a:alpha val="43137"/>
                  </a:srgbClr>
                </a:outerShdw>
              </a:effectLst>
            </a:endParaRPr>
          </a:p>
          <a:p>
            <a:r>
              <a:rPr lang="en-US" sz="3100" b="1" dirty="0" smtClean="0"/>
              <a:t>Recovery Unit Assessment</a:t>
            </a:r>
            <a:endParaRPr lang="en-US" sz="3100" b="1" i="1" dirty="0" smtClean="0"/>
          </a:p>
          <a:p>
            <a:endParaRPr lang="en-US" sz="1200" dirty="0" smtClean="0"/>
          </a:p>
          <a:p>
            <a:r>
              <a:rPr lang="en-US" sz="3100" b="1" dirty="0" smtClean="0"/>
              <a:t>Protected Activity Centers</a:t>
            </a:r>
          </a:p>
          <a:p>
            <a:pPr>
              <a:buNone/>
            </a:pPr>
            <a:endParaRPr lang="en-US" sz="1300" b="1" dirty="0" smtClean="0"/>
          </a:p>
          <a:p>
            <a:r>
              <a:rPr lang="en-US" sz="3100" b="1" dirty="0" smtClean="0"/>
              <a:t>Restricted Habitat</a:t>
            </a:r>
            <a:endParaRPr lang="en-US" sz="3100" b="1" dirty="0"/>
          </a:p>
        </p:txBody>
      </p:sp>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low">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805</TotalTime>
  <Words>844</Words>
  <Application>Microsoft Office PowerPoint</Application>
  <PresentationFormat>On-screen Show (4:3)</PresentationFormat>
  <Paragraphs>113</Paragraphs>
  <Slides>13</Slides>
  <Notes>11</Notes>
  <HiddenSlides>0</HiddenSlides>
  <MMClips>0</MMClip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Office Theme</vt:lpstr>
      <vt:lpstr>Flow</vt:lpstr>
      <vt:lpstr>Wildlife Analyses Under 4FRI</vt:lpstr>
      <vt:lpstr>“Wildlife” as defined by Federal Laws, Regulations, &amp; Policy: </vt:lpstr>
      <vt:lpstr>=National Environmental Policy Act </vt:lpstr>
      <vt:lpstr>Endangered Species</vt:lpstr>
      <vt:lpstr>FS Sensitive Species</vt:lpstr>
      <vt:lpstr>Management Indicator Species</vt:lpstr>
      <vt:lpstr>Migratory birds </vt:lpstr>
      <vt:lpstr>Slide 8</vt:lpstr>
      <vt:lpstr>Endangered Species</vt:lpstr>
      <vt:lpstr>Forest Service Sensitive Species Analysis:</vt:lpstr>
      <vt:lpstr>Management Indicator Species Analysis:</vt:lpstr>
      <vt:lpstr>Migratory Bird Analysis:  </vt:lpstr>
      <vt:lpstr>  Questions?  Stop by the Wildlife Table!</vt:lpstr>
    </vt:vector>
  </TitlesOfParts>
  <Company>Forest Service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bnoble</dc:creator>
  <cp:lastModifiedBy>bnoble</cp:lastModifiedBy>
  <cp:revision>81</cp:revision>
  <dcterms:created xsi:type="dcterms:W3CDTF">2011-01-18T17:23:13Z</dcterms:created>
  <dcterms:modified xsi:type="dcterms:W3CDTF">2011-01-20T18:32:00Z</dcterms:modified>
</cp:coreProperties>
</file>