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4"/>
  </p:notesMasterIdLst>
  <p:handoutMasterIdLst>
    <p:handoutMasterId r:id="rId15"/>
  </p:handoutMasterIdLst>
  <p:sldIdLst>
    <p:sldId id="264" r:id="rId2"/>
    <p:sldId id="389" r:id="rId3"/>
    <p:sldId id="396" r:id="rId4"/>
    <p:sldId id="397" r:id="rId5"/>
    <p:sldId id="386" r:id="rId6"/>
    <p:sldId id="384" r:id="rId7"/>
    <p:sldId id="401" r:id="rId8"/>
    <p:sldId id="403" r:id="rId9"/>
    <p:sldId id="399" r:id="rId10"/>
    <p:sldId id="394" r:id="rId11"/>
    <p:sldId id="402" r:id="rId12"/>
    <p:sldId id="38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9C1A00"/>
    <a:srgbClr val="000000"/>
    <a:srgbClr val="33CC33"/>
    <a:srgbClr val="008000"/>
    <a:srgbClr val="BBDDFF"/>
    <a:srgbClr val="A31001"/>
    <a:srgbClr val="CE0000"/>
    <a:srgbClr val="FEF4CE"/>
    <a:srgbClr val="FEEF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1252" autoAdjust="0"/>
  </p:normalViewPr>
  <p:slideViewPr>
    <p:cSldViewPr>
      <p:cViewPr varScale="1">
        <p:scale>
          <a:sx n="78" d="100"/>
          <a:sy n="78" d="100"/>
        </p:scale>
        <p:origin x="-105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86" y="-8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t" anchorCtr="0" compatLnSpc="1">
            <a:prstTxWarp prst="textNoShape">
              <a:avLst/>
            </a:prstTxWarp>
          </a:bodyPr>
          <a:lstStyle>
            <a:lvl1pPr defTabSz="92678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t" anchorCtr="0" compatLnSpc="1">
            <a:prstTxWarp prst="textNoShape">
              <a:avLst/>
            </a:prstTxWarp>
          </a:bodyPr>
          <a:lstStyle>
            <a:lvl1pPr algn="r" defTabSz="92678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b" anchorCtr="0" compatLnSpc="1">
            <a:prstTxWarp prst="textNoShape">
              <a:avLst/>
            </a:prstTxWarp>
          </a:bodyPr>
          <a:lstStyle>
            <a:lvl1pPr defTabSz="92678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3158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b" anchorCtr="0" compatLnSpc="1">
            <a:prstTxWarp prst="textNoShape">
              <a:avLst/>
            </a:prstTxWarp>
          </a:bodyPr>
          <a:lstStyle>
            <a:lvl1pPr algn="r" defTabSz="926789">
              <a:defRPr sz="1200"/>
            </a:lvl1pPr>
          </a:lstStyle>
          <a:p>
            <a:pPr>
              <a:defRPr/>
            </a:pPr>
            <a:fld id="{C85E74B0-82A0-44F5-A0C4-2163223A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t" anchorCtr="0" compatLnSpc="1">
            <a:prstTxWarp prst="textNoShape">
              <a:avLst/>
            </a:prstTxWarp>
          </a:bodyPr>
          <a:lstStyle>
            <a:lvl1pPr defTabSz="92678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t" anchorCtr="0" compatLnSpc="1">
            <a:prstTxWarp prst="textNoShape">
              <a:avLst/>
            </a:prstTxWarp>
          </a:bodyPr>
          <a:lstStyle>
            <a:lvl1pPr algn="r" defTabSz="92678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b" anchorCtr="0" compatLnSpc="1">
            <a:prstTxWarp prst="textNoShape">
              <a:avLst/>
            </a:prstTxWarp>
          </a:bodyPr>
          <a:lstStyle>
            <a:lvl1pPr defTabSz="92678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83158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9" tIns="46340" rIns="92679" bIns="46340" numCol="1" anchor="b" anchorCtr="0" compatLnSpc="1">
            <a:prstTxWarp prst="textNoShape">
              <a:avLst/>
            </a:prstTxWarp>
          </a:bodyPr>
          <a:lstStyle>
            <a:lvl1pPr algn="r" defTabSz="926789">
              <a:defRPr sz="1200"/>
            </a:lvl1pPr>
          </a:lstStyle>
          <a:p>
            <a:pPr>
              <a:defRPr/>
            </a:pPr>
            <a:fld id="{0A25F45D-687A-4C44-B5A1-16D29497D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C775F-B7FB-448D-A992-D7A4BADD64C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696F9-C0F4-4E5A-9087-932374AB0F7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696F9-C0F4-4E5A-9087-932374AB0F7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ED5B-0F55-4C55-B249-E1DD0192F37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9523A-E960-4098-99FA-AC59EFDD022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663B5-7131-45C4-A376-6587AC8E56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663B5-7131-45C4-A376-6587AC8E56E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663B5-7131-45C4-A376-6587AC8E56E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FECA-F592-4491-816F-50379C142BC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22385-6C67-4557-9CE6-4121BE062EE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696F9-C0F4-4E5A-9087-932374AB0F7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696F9-C0F4-4E5A-9087-932374AB0F7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9FE0-D47E-4478-B0A8-570093AA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2C07-92D8-468F-B8CE-F8A0409AD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9A1A2-06CB-4780-88F8-97EC8A7D1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C904-4047-4FF6-A8E9-39CF86DA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4372-1AB6-484E-9009-749947D9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FF96-B943-4B6B-9F7B-11ECDCF89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8162-7878-407D-B6A1-20B0B2057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92F6-8CCC-40CD-874D-3534CDB1C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DAE82-0F34-4518-A652-F89F8A06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D897-0CC3-45CC-83E3-9636DD82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E9F8-B9AC-4629-82EC-5E9C85A7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8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8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F37FBB-5557-4BF4-B418-C11417FE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6"/>
          <p:cNvSpPr>
            <a:spLocks noChangeShapeType="1"/>
          </p:cNvSpPr>
          <p:nvPr/>
        </p:nvSpPr>
        <p:spPr bwMode="auto">
          <a:xfrm>
            <a:off x="3733800" y="1676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Text Box 17"/>
          <p:cNvSpPr txBox="1">
            <a:spLocks noChangeArrowheads="1"/>
          </p:cNvSpPr>
          <p:nvPr/>
        </p:nvSpPr>
        <p:spPr bwMode="auto">
          <a:xfrm>
            <a:off x="3200400" y="533400"/>
            <a:ext cx="58674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>
              <a:lnSpc>
                <a:spcPct val="50000"/>
              </a:lnSpc>
              <a:spcBef>
                <a:spcPct val="50000"/>
              </a:spcBef>
              <a:tabLst>
                <a:tab pos="4171950" algn="l"/>
              </a:tabLst>
            </a:pPr>
            <a:endParaRPr lang="en-US" sz="2800" b="1" dirty="0"/>
          </a:p>
          <a:p>
            <a:pPr algn="dist">
              <a:lnSpc>
                <a:spcPct val="50000"/>
              </a:lnSpc>
              <a:spcBef>
                <a:spcPct val="50000"/>
              </a:spcBef>
              <a:tabLst>
                <a:tab pos="4171950" algn="l"/>
              </a:tabLst>
            </a:pPr>
            <a:r>
              <a:rPr lang="en-US" sz="2800" b="1" dirty="0"/>
              <a:t>4 Forest Restoration Initiative</a:t>
            </a:r>
            <a:endParaRPr lang="en-US" sz="2800" b="1" dirty="0">
              <a:solidFill>
                <a:srgbClr val="9C1A00"/>
              </a:solidFill>
            </a:endParaRPr>
          </a:p>
          <a:p>
            <a:pPr algn="ctr">
              <a:spcBef>
                <a:spcPct val="50000"/>
              </a:spcBef>
              <a:tabLst>
                <a:tab pos="4171950" algn="l"/>
              </a:tabLst>
            </a:pPr>
            <a:endParaRPr lang="en-US" sz="2400" b="1" i="1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tabLst>
                <a:tab pos="4171950" algn="l"/>
              </a:tabLst>
            </a:pPr>
            <a:r>
              <a:rPr lang="en-US" sz="2400" b="1" i="1" dirty="0">
                <a:latin typeface="Book Antiqua" pitchFamily="18" charset="0"/>
              </a:rPr>
              <a:t> </a:t>
            </a:r>
            <a:r>
              <a:rPr lang="en-US" sz="2800" b="1" i="1" dirty="0">
                <a:latin typeface="Book Antiqua" pitchFamily="18" charset="0"/>
              </a:rPr>
              <a:t>Overview </a:t>
            </a:r>
            <a:r>
              <a:rPr lang="en-US" sz="2800" b="1" i="1" dirty="0" smtClean="0">
                <a:latin typeface="Book Antiqua" pitchFamily="18" charset="0"/>
              </a:rPr>
              <a:t>of Vegetation Data, Modeling and Strategies Used to Develop the Proposed Action </a:t>
            </a:r>
            <a:endParaRPr lang="en-US" sz="2400" b="1" i="1" dirty="0">
              <a:latin typeface="Book Antiqua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tabLst>
                <a:tab pos="4171950" algn="l"/>
              </a:tabLst>
            </a:pPr>
            <a:endParaRPr lang="en-US" sz="2000" b="1" dirty="0">
              <a:latin typeface="Book Antiqua" pitchFamily="18" charset="0"/>
            </a:endParaRPr>
          </a:p>
          <a:p>
            <a:pPr algn="ctr">
              <a:tabLst>
                <a:tab pos="4171950" algn="l"/>
              </a:tabLst>
            </a:pPr>
            <a:endParaRPr lang="en-US" sz="2000" b="1" i="1" dirty="0">
              <a:latin typeface="Book Antiqua" pitchFamily="18" charset="0"/>
            </a:endParaRPr>
          </a:p>
          <a:p>
            <a:pPr algn="ctr">
              <a:tabLst>
                <a:tab pos="4171950" algn="l"/>
              </a:tabLst>
            </a:pPr>
            <a:endParaRPr lang="en-US" sz="2000" b="1" i="1" dirty="0">
              <a:latin typeface="Book Antiqua" pitchFamily="18" charset="0"/>
            </a:endParaRPr>
          </a:p>
          <a:p>
            <a:pPr algn="ctr">
              <a:tabLst>
                <a:tab pos="4171950" algn="l"/>
              </a:tabLst>
            </a:pPr>
            <a:r>
              <a:rPr lang="en-US" sz="2000" b="1" i="1" dirty="0" smtClean="0">
                <a:latin typeface="Book Antiqua" pitchFamily="18" charset="0"/>
              </a:rPr>
              <a:t>Neil </a:t>
            </a:r>
            <a:r>
              <a:rPr lang="en-US" sz="2000" b="1" i="1" dirty="0" err="1" smtClean="0">
                <a:latin typeface="Book Antiqua" pitchFamily="18" charset="0"/>
              </a:rPr>
              <a:t>McCusker</a:t>
            </a:r>
            <a:endParaRPr lang="en-US" sz="2000" b="1" i="1" dirty="0">
              <a:latin typeface="Book Antiqua" pitchFamily="18" charset="0"/>
            </a:endParaRPr>
          </a:p>
          <a:p>
            <a:pPr algn="ctr">
              <a:tabLst>
                <a:tab pos="4171950" algn="l"/>
              </a:tabLst>
            </a:pPr>
            <a:r>
              <a:rPr lang="en-US" sz="2000" b="1" i="1" dirty="0" err="1" smtClean="0">
                <a:latin typeface="Book Antiqua" pitchFamily="18" charset="0"/>
              </a:rPr>
              <a:t>Silviculturist</a:t>
            </a:r>
            <a:endParaRPr lang="en-US" sz="2000" b="1" i="1" dirty="0">
              <a:latin typeface="Book Antiqua" pitchFamily="18" charset="0"/>
            </a:endParaRPr>
          </a:p>
          <a:p>
            <a:pPr algn="ctr">
              <a:tabLst>
                <a:tab pos="4171950" algn="l"/>
              </a:tabLst>
            </a:pPr>
            <a:r>
              <a:rPr lang="en-US" sz="2000" b="1" i="1" dirty="0" smtClean="0">
                <a:latin typeface="Book Antiqua" pitchFamily="18" charset="0"/>
              </a:rPr>
              <a:t>4FRI Interdisciplinary Planning Team</a:t>
            </a:r>
            <a:endParaRPr lang="en-US" sz="2000" b="1" i="1" dirty="0">
              <a:latin typeface="Book Antiqua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tabLst>
                <a:tab pos="4171950" algn="l"/>
              </a:tabLst>
            </a:pPr>
            <a:endParaRPr lang="en-US" sz="1400" b="1" dirty="0"/>
          </a:p>
          <a:p>
            <a:pPr algn="ctr" eaLnBrk="0" hangingPunct="0">
              <a:tabLst>
                <a:tab pos="4171950" algn="l"/>
              </a:tabLst>
            </a:pPr>
            <a:endParaRPr lang="en-US" sz="2000" b="1" dirty="0">
              <a:latin typeface="Book Antiqua" pitchFamily="18" charset="0"/>
            </a:endParaRPr>
          </a:p>
          <a:p>
            <a:pPr algn="ctr" eaLnBrk="0" hangingPunct="0">
              <a:tabLst>
                <a:tab pos="4171950" algn="l"/>
              </a:tabLst>
            </a:pPr>
            <a:endParaRPr lang="en-US" sz="2000" b="1" dirty="0">
              <a:latin typeface="Book Antiqua" pitchFamily="18" charset="0"/>
            </a:endParaRPr>
          </a:p>
          <a:p>
            <a:pPr algn="ctr" eaLnBrk="0" hangingPunct="0">
              <a:tabLst>
                <a:tab pos="4171950" algn="l"/>
              </a:tabLst>
            </a:pPr>
            <a:r>
              <a:rPr lang="en-US" sz="2000" b="1" dirty="0" smtClean="0">
                <a:latin typeface="Book Antiqua" pitchFamily="18" charset="0"/>
              </a:rPr>
              <a:t>Draft PA Public Meeting</a:t>
            </a:r>
            <a:endParaRPr lang="en-US" sz="2000" b="1" dirty="0">
              <a:latin typeface="Book Antiqua" pitchFamily="18" charset="0"/>
            </a:endParaRPr>
          </a:p>
          <a:p>
            <a:pPr algn="ctr" eaLnBrk="0" hangingPunct="0">
              <a:tabLst>
                <a:tab pos="4171950" algn="l"/>
              </a:tabLst>
            </a:pPr>
            <a:r>
              <a:rPr lang="en-US" sz="2000" b="1" dirty="0">
                <a:latin typeface="Book Antiqua" pitchFamily="18" charset="0"/>
              </a:rPr>
              <a:t>Flagstaff, AZ</a:t>
            </a:r>
          </a:p>
          <a:p>
            <a:pPr algn="ctr" eaLnBrk="0" hangingPunct="0">
              <a:tabLst>
                <a:tab pos="4171950" algn="l"/>
              </a:tabLst>
            </a:pPr>
            <a:r>
              <a:rPr lang="en-US" sz="2000" b="1" dirty="0" smtClean="0">
                <a:latin typeface="Book Antiqua" pitchFamily="18" charset="0"/>
              </a:rPr>
              <a:t>January 20, 2011</a:t>
            </a:r>
            <a:endParaRPr lang="en-US" sz="2000" b="1" dirty="0">
              <a:latin typeface="Book Antiqua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tabLst>
                <a:tab pos="4171950" algn="l"/>
              </a:tabLst>
            </a:pPr>
            <a:endParaRPr lang="en-US" sz="2000" b="1" dirty="0">
              <a:latin typeface="Book Antiqua" pitchFamily="18" charset="0"/>
            </a:endParaRPr>
          </a:p>
        </p:txBody>
      </p:sp>
      <p:pic>
        <p:nvPicPr>
          <p:cNvPr id="2052" name="Picture 25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0"/>
            <a:ext cx="20669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081" descr="http://fsweb.coconino.r3.fs.fed.us/pao/graphics/stock_photography/TaylorFire6-8-18-09-NAZIMT2.jpg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6800" y="1295400"/>
            <a:ext cx="20669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08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66800" y="4114800"/>
            <a:ext cx="2070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08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66800" y="5486400"/>
            <a:ext cx="2076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66800" y="2667000"/>
            <a:ext cx="20669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819400" y="152401"/>
            <a:ext cx="63246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6D1301"/>
                </a:solidFill>
              </a:rPr>
              <a:t>Types of Treatments</a:t>
            </a:r>
            <a:endParaRPr lang="en-US" sz="2000" b="1" dirty="0">
              <a:solidFill>
                <a:srgbClr val="6D1301"/>
              </a:solidFill>
            </a:endParaRP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400" dirty="0" smtClean="0"/>
              <a:t>Uneven  Age (UEA)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Establish grass/</a:t>
            </a:r>
            <a:r>
              <a:rPr lang="en-US" sz="1400" dirty="0" err="1" smtClean="0"/>
              <a:t>forb</a:t>
            </a:r>
            <a:r>
              <a:rPr lang="en-US" sz="1400" dirty="0" smtClean="0"/>
              <a:t> (non-forested) openings between residual tree groups and clumps.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Establish regeneration openings where seedling/sapling size class trees are underrepresented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Establish interspaces between individual trees and clumps of trees within a group.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Enhance growing space for younger age classes to become free to grow with limited competition. 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400" dirty="0" smtClean="0"/>
              <a:t>Intermediate Thin (IT)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Thin stands that are moderately to heavily infected with dwarf mistletoe to improve growth and vigor.  Retain the best dominant and co-dominant trees with the least amount of mistletoe. 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 Establish grass/</a:t>
            </a:r>
            <a:r>
              <a:rPr lang="en-US" sz="1400" dirty="0" err="1" smtClean="0"/>
              <a:t>forb</a:t>
            </a:r>
            <a:r>
              <a:rPr lang="en-US" sz="1400" dirty="0" smtClean="0"/>
              <a:t> (non-forested) openings between residual tree groups and clumps.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400" dirty="0" smtClean="0"/>
              <a:t>Stand </a:t>
            </a:r>
            <a:r>
              <a:rPr lang="en-US" sz="1400" dirty="0" smtClean="0"/>
              <a:t>Improvement (SI) - </a:t>
            </a:r>
            <a:r>
              <a:rPr lang="en-US" sz="1400" dirty="0" smtClean="0"/>
              <a:t>Pre-commercial Thin (PCT)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Thin young, even age stands to improve growth and vigor.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Begin conversion to uneven age condition and establish grass/</a:t>
            </a:r>
            <a:r>
              <a:rPr lang="en-US" sz="1400" dirty="0" err="1" smtClean="0"/>
              <a:t>forb</a:t>
            </a:r>
            <a:r>
              <a:rPr lang="en-US" sz="1400" dirty="0" smtClean="0"/>
              <a:t> (non-forested) openings between residual tree groups and clumps.</a:t>
            </a:r>
          </a:p>
          <a:p>
            <a:pPr>
              <a:spcAft>
                <a:spcPts val="600"/>
              </a:spcAft>
              <a:buSzPct val="125000"/>
            </a:pPr>
            <a:endParaRPr lang="en-US" sz="1400" dirty="0" smtClean="0"/>
          </a:p>
          <a:p>
            <a:pPr>
              <a:spcAft>
                <a:spcPts val="600"/>
              </a:spcAft>
              <a:buSzPct val="125000"/>
            </a:pPr>
            <a:r>
              <a:rPr lang="en-US" sz="1400" dirty="0" smtClean="0"/>
              <a:t>The desired amount of non-forested (grass/</a:t>
            </a:r>
            <a:r>
              <a:rPr lang="en-US" sz="1400" dirty="0" err="1" smtClean="0"/>
              <a:t>forb</a:t>
            </a:r>
            <a:r>
              <a:rPr lang="en-US" sz="1400" dirty="0" smtClean="0"/>
              <a:t>) openings between tree groups is dependent on site potential.  Non-forested openings will range from 10-25 percent in areas with high site potential and 55-70 percent in areas with low site potential.</a:t>
            </a:r>
            <a:endParaRPr lang="en-US" sz="1400" dirty="0" smtClean="0"/>
          </a:p>
          <a:p>
            <a:pPr lvl="1">
              <a:spcAft>
                <a:spcPts val="600"/>
              </a:spcAft>
              <a:buSzPct val="125000"/>
            </a:pPr>
            <a:endParaRPr lang="en-US" sz="1400" dirty="0" smtClean="0"/>
          </a:p>
          <a:p>
            <a:pPr lvl="1">
              <a:spcAft>
                <a:spcPts val="600"/>
              </a:spcAft>
              <a:buSzPct val="125000"/>
            </a:pPr>
            <a:endParaRPr lang="en-US" sz="1400" dirty="0" smtClean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819400" y="152401"/>
            <a:ext cx="63246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6D1301"/>
                </a:solidFill>
              </a:rPr>
              <a:t>Types of Treatments – Continued</a:t>
            </a:r>
            <a:endParaRPr lang="en-US" sz="2000" b="1" dirty="0">
              <a:solidFill>
                <a:srgbClr val="6D1301"/>
              </a:solidFill>
            </a:endParaRP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400" dirty="0" smtClean="0"/>
              <a:t>Savanna 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Focus on removal of trees that have become established post-settlement.  Use pre-settlement tree evidence as guidance.  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The </a:t>
            </a:r>
            <a:r>
              <a:rPr lang="en-US" sz="1400" dirty="0" smtClean="0"/>
              <a:t>desired amount of non-forested (grass/</a:t>
            </a:r>
            <a:r>
              <a:rPr lang="en-US" sz="1400" dirty="0" err="1" smtClean="0"/>
              <a:t>forb</a:t>
            </a:r>
            <a:r>
              <a:rPr lang="en-US" sz="1400" dirty="0" smtClean="0"/>
              <a:t>) openings between tree groups </a:t>
            </a:r>
            <a:r>
              <a:rPr lang="en-US" sz="1400" dirty="0" smtClean="0"/>
              <a:t>or individuals will </a:t>
            </a:r>
            <a:r>
              <a:rPr lang="en-US" sz="1400" dirty="0" smtClean="0"/>
              <a:t>range from </a:t>
            </a:r>
            <a:r>
              <a:rPr lang="en-US" sz="1400" dirty="0" smtClean="0"/>
              <a:t>70-90 percent.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400" dirty="0" smtClean="0"/>
              <a:t>Grassland Restoration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Focus on removal of trees that have become established </a:t>
            </a:r>
            <a:r>
              <a:rPr lang="en-US" sz="1400" dirty="0" smtClean="0"/>
              <a:t>post-settlement.  </a:t>
            </a:r>
            <a:r>
              <a:rPr lang="en-US" sz="1400" dirty="0" smtClean="0"/>
              <a:t>Use pre-settlement tree evidence as </a:t>
            </a:r>
            <a:r>
              <a:rPr lang="en-US" sz="1400" dirty="0" smtClean="0"/>
              <a:t>guidance.  </a:t>
            </a:r>
            <a:endParaRPr lang="en-US" sz="1400" dirty="0" smtClean="0"/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The desired amount of non-forested (grass/</a:t>
            </a:r>
            <a:r>
              <a:rPr lang="en-US" sz="1400" dirty="0" err="1" smtClean="0"/>
              <a:t>forb</a:t>
            </a:r>
            <a:r>
              <a:rPr lang="en-US" sz="1400" dirty="0" smtClean="0"/>
              <a:t>) openings between tree groups or individuals </a:t>
            </a:r>
            <a:r>
              <a:rPr lang="en-US" sz="1400" dirty="0" smtClean="0"/>
              <a:t>will be greater than 90 </a:t>
            </a:r>
            <a:r>
              <a:rPr lang="en-US" sz="1400" dirty="0" smtClean="0"/>
              <a:t>percent</a:t>
            </a:r>
            <a:r>
              <a:rPr lang="en-US" sz="1400" dirty="0" smtClean="0"/>
              <a:t>.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400" dirty="0" smtClean="0"/>
              <a:t>Oak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Opportunities to release oak from competition by removing overtopping pine in all treatment types  </a:t>
            </a:r>
            <a:endParaRPr lang="en-US" sz="1400" dirty="0" smtClean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400" dirty="0" smtClean="0"/>
              <a:t>Aspen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Cutting and burning to stimulate suckering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1400" dirty="0" smtClean="0"/>
              <a:t>Fencing to exclude browsing pressure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endParaRPr lang="en-US" sz="1400" dirty="0" smtClean="0"/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endParaRPr lang="en-US" sz="1400" dirty="0" smtClean="0"/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endParaRPr lang="en-US" sz="1400" dirty="0" smtClean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endParaRPr lang="en-US" sz="1400" dirty="0" smtClean="0"/>
          </a:p>
          <a:p>
            <a:pPr>
              <a:spcAft>
                <a:spcPts val="600"/>
              </a:spcAft>
              <a:buSzPct val="125000"/>
            </a:pPr>
            <a:r>
              <a:rPr lang="en-US" sz="1400" dirty="0" smtClean="0"/>
              <a:t>Note:  Variations of these types treatments in specific areas to meet Forest Plan requirements for Northern Goshawk and Mexican Spotted Owl habitat.  </a:t>
            </a:r>
            <a:endParaRPr lang="en-US" sz="1400" dirty="0" smtClean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28600"/>
            <a:ext cx="8763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6172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9C1A00"/>
                </a:solidFill>
              </a:rPr>
              <a:t>Thank you for your </a:t>
            </a:r>
            <a:r>
              <a:rPr lang="en-US" sz="2400" b="1" dirty="0" smtClean="0">
                <a:solidFill>
                  <a:srgbClr val="9C1A00"/>
                </a:solidFill>
              </a:rPr>
              <a:t>interest in the Four Forest Restoration Initiative</a:t>
            </a:r>
            <a:endParaRPr lang="en-US" sz="2400" b="1" dirty="0">
              <a:solidFill>
                <a:srgbClr val="9C1A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6D1301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191000"/>
            <a:ext cx="4572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3"/>
              </a:solidFill>
            </a:endParaRPr>
          </a:p>
          <a:p>
            <a:pPr algn="ctr">
              <a:defRPr/>
            </a:pPr>
            <a:endParaRPr lang="en-US" b="1" dirty="0">
              <a:solidFill>
                <a:schemeClr val="accent3"/>
              </a:solidFill>
            </a:endParaRPr>
          </a:p>
          <a:p>
            <a:pPr algn="ctr">
              <a:defRPr/>
            </a:pPr>
            <a:endParaRPr lang="en-US" b="1" dirty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9C1A00"/>
                </a:solidFill>
              </a:rPr>
              <a:t>Neil </a:t>
            </a:r>
            <a:r>
              <a:rPr lang="en-US" b="1" dirty="0" err="1" smtClean="0">
                <a:solidFill>
                  <a:srgbClr val="9C1A00"/>
                </a:solidFill>
              </a:rPr>
              <a:t>McCusker</a:t>
            </a:r>
            <a:r>
              <a:rPr lang="en-US" b="1" dirty="0" smtClean="0">
                <a:solidFill>
                  <a:srgbClr val="9C1A00"/>
                </a:solidFill>
              </a:rPr>
              <a:t> - </a:t>
            </a:r>
            <a:r>
              <a:rPr lang="en-US" b="1" dirty="0" err="1" smtClean="0">
                <a:solidFill>
                  <a:srgbClr val="9C1A00"/>
                </a:solidFill>
              </a:rPr>
              <a:t>Silviculturist</a:t>
            </a:r>
            <a:endParaRPr lang="en-US" b="1" dirty="0">
              <a:solidFill>
                <a:srgbClr val="9C1A00"/>
              </a:solidFill>
            </a:endParaRPr>
          </a:p>
          <a:p>
            <a:pPr algn="ctr">
              <a:defRPr/>
            </a:pPr>
            <a:r>
              <a:rPr lang="en-US" b="1" i="1" dirty="0" smtClean="0">
                <a:solidFill>
                  <a:srgbClr val="9C1A00"/>
                </a:solidFill>
              </a:rPr>
              <a:t>nmccusker@fs.fed.us</a:t>
            </a:r>
            <a:endParaRPr lang="en-US" b="1" dirty="0">
              <a:solidFill>
                <a:srgbClr val="9C1A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9C1A00"/>
                </a:solidFill>
              </a:rPr>
              <a:t>(928) </a:t>
            </a:r>
            <a:r>
              <a:rPr lang="en-US" b="1" dirty="0" smtClean="0">
                <a:solidFill>
                  <a:srgbClr val="9C1A00"/>
                </a:solidFill>
              </a:rPr>
              <a:t>226-4681</a:t>
            </a:r>
            <a:endParaRPr lang="en-US" b="1" dirty="0">
              <a:solidFill>
                <a:srgbClr val="9C1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419600" y="228600"/>
            <a:ext cx="47244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Reference Conditions</a:t>
            </a:r>
            <a:endParaRPr lang="en-US" sz="2000" dirty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dirty="0" smtClean="0"/>
              <a:t>Many studies of southwestern ponderosa pine starting with the establishment of Fort Valley Experimental Forest in 1909 and continuing today by the Forest Service Rocky </a:t>
            </a:r>
            <a:r>
              <a:rPr lang="en-US" dirty="0" err="1" smtClean="0"/>
              <a:t>Mtn</a:t>
            </a:r>
            <a:r>
              <a:rPr lang="en-US" dirty="0" smtClean="0"/>
              <a:t> Research </a:t>
            </a:r>
            <a:r>
              <a:rPr lang="en-US" dirty="0" smtClean="0"/>
              <a:t>Station, The Ecological </a:t>
            </a:r>
            <a:r>
              <a:rPr lang="en-US" dirty="0" smtClean="0"/>
              <a:t>Restoration Institute at </a:t>
            </a:r>
            <a:r>
              <a:rPr lang="en-US" dirty="0" smtClean="0"/>
              <a:t>NAU and many others.</a:t>
            </a:r>
            <a:endParaRPr lang="en-US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dirty="0" smtClean="0"/>
              <a:t>Southwestern </a:t>
            </a:r>
            <a:r>
              <a:rPr lang="en-US" dirty="0" smtClean="0"/>
              <a:t>ponderosa pine ecosystems historically were </a:t>
            </a:r>
            <a:r>
              <a:rPr lang="en-US" dirty="0" smtClean="0"/>
              <a:t>shaped by frequent </a:t>
            </a:r>
            <a:r>
              <a:rPr lang="en-US" dirty="0" smtClean="0"/>
              <a:t>surface fires, episodic regeneration, insect infestations, and regional climate events such as </a:t>
            </a:r>
            <a:r>
              <a:rPr lang="en-US" dirty="0" smtClean="0"/>
              <a:t>droughts.</a:t>
            </a: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dirty="0" smtClean="0"/>
              <a:t>Disturbance events created </a:t>
            </a:r>
            <a:r>
              <a:rPr lang="en-US" dirty="0" smtClean="0"/>
              <a:t>heterogeneous forest structure at local and landscape scales with pattern shifts through </a:t>
            </a:r>
            <a:r>
              <a:rPr lang="en-US" dirty="0" smtClean="0"/>
              <a:t>time.</a:t>
            </a:r>
            <a:endParaRPr lang="en-US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Uneven-age structure typically similar age classes growing in distinct groups across the landscape with grassy openings between tree groups.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0"/>
            <a:ext cx="4191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3505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fsweb.coconino.r3.fs.fed.us/pao/graphics/stock_photography/AndersonMesa-RX-Burns8_12-13-08_Ian-Horvat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2209800"/>
            <a:ext cx="4267200" cy="329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9600" y="228600"/>
            <a:ext cx="4724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Characterizing the Existing Condition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Data </a:t>
            </a:r>
            <a:r>
              <a:rPr lang="en-US" sz="2400" b="1" dirty="0" smtClean="0">
                <a:solidFill>
                  <a:srgbClr val="6D1301"/>
                </a:solidFill>
              </a:rPr>
              <a:t>Sets and Models</a:t>
            </a:r>
            <a:endParaRPr lang="en-US" sz="2000" dirty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/>
              <a:t>Terrestrial </a:t>
            </a:r>
            <a:r>
              <a:rPr lang="en-US" sz="2000" dirty="0" smtClean="0"/>
              <a:t>Ecosystem </a:t>
            </a:r>
            <a:r>
              <a:rPr lang="en-US" sz="2000" dirty="0" smtClean="0"/>
              <a:t>Survey</a:t>
            </a:r>
          </a:p>
          <a:p>
            <a:pPr lvl="1">
              <a:spcBef>
                <a:spcPct val="50000"/>
              </a:spcBef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Grasslands and Savannas</a:t>
            </a:r>
          </a:p>
          <a:p>
            <a:pPr lvl="1">
              <a:spcBef>
                <a:spcPct val="50000"/>
              </a:spcBef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Potential Vegetation</a:t>
            </a:r>
            <a:endParaRPr lang="en-US" sz="20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Stand Data</a:t>
            </a:r>
          </a:p>
          <a:p>
            <a:pPr lvl="1">
              <a:spcBef>
                <a:spcPct val="50000"/>
              </a:spcBef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Inventory</a:t>
            </a:r>
          </a:p>
          <a:p>
            <a:pPr lvl="1">
              <a:spcBef>
                <a:spcPct val="50000"/>
              </a:spcBef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Most </a:t>
            </a:r>
            <a:r>
              <a:rPr lang="en-US" sz="2000" dirty="0" smtClean="0"/>
              <a:t>Similar Neighbor</a:t>
            </a:r>
          </a:p>
          <a:p>
            <a:pPr lvl="1">
              <a:spcBef>
                <a:spcPct val="50000"/>
              </a:spcBef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 Forest Vegetation Simulator</a:t>
            </a: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Gridded Data</a:t>
            </a:r>
          </a:p>
          <a:p>
            <a:pPr lvl="1">
              <a:spcBef>
                <a:spcPct val="50000"/>
              </a:spcBef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Satellite </a:t>
            </a:r>
            <a:r>
              <a:rPr lang="en-US" sz="2000" dirty="0" smtClean="0"/>
              <a:t>Imagery</a:t>
            </a:r>
            <a:endParaRPr lang="en-US" sz="2000" dirty="0" smtClean="0"/>
          </a:p>
          <a:p>
            <a:pPr lvl="1">
              <a:spcBef>
                <a:spcPct val="50000"/>
              </a:spcBef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Change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95800" y="228600"/>
            <a:ext cx="426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Indicators of </a:t>
            </a:r>
            <a:r>
              <a:rPr lang="en-US" sz="2400" b="1" dirty="0" smtClean="0">
                <a:solidFill>
                  <a:srgbClr val="6D1301"/>
                </a:solidFill>
              </a:rPr>
              <a:t>Interest</a:t>
            </a:r>
            <a:endParaRPr lang="en-US" sz="2000" dirty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Forest </a:t>
            </a:r>
            <a:r>
              <a:rPr lang="en-US" sz="2400" dirty="0" smtClean="0"/>
              <a:t>Type – Ponderosa Pine Dominated, Pine/Oak, Pine/Aspen</a:t>
            </a: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Site Potential </a:t>
            </a: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Forest Structure </a:t>
            </a:r>
            <a:r>
              <a:rPr lang="en-US" sz="2400" dirty="0" smtClean="0"/>
              <a:t>– </a:t>
            </a:r>
            <a:r>
              <a:rPr lang="en-US" sz="2400" dirty="0" smtClean="0"/>
              <a:t>Diversity of </a:t>
            </a:r>
            <a:r>
              <a:rPr lang="en-US" sz="2400" dirty="0" smtClean="0"/>
              <a:t>Size and Age Classes</a:t>
            </a: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Density – Basal Area, Trees Per Acre, Stand Density Index</a:t>
            </a: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 smtClean="0"/>
          </a:p>
        </p:txBody>
      </p:sp>
      <p:pic>
        <p:nvPicPr>
          <p:cNvPr id="6" name="Picture 2" descr="http://fsweb.coconino.r3.fs.fed.us/pao/graphics/stock_photography/AndersonMesa-RX-Burns8_12-13-08_Ian-Horvat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1905000"/>
            <a:ext cx="4267199" cy="285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fsweb.coconino.r3.fs.fed.us/pao/graphics/stock_photography/AndersonMesa-RX-Burns8_12-13-08_Ian-Horvat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990600"/>
            <a:ext cx="4267200" cy="285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9600" y="228600"/>
            <a:ext cx="4724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Existing Condition -  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Ponderosa Pine</a:t>
            </a:r>
            <a:endParaRPr lang="en-US" sz="2000" dirty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Dense</a:t>
            </a: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Even </a:t>
            </a:r>
            <a:r>
              <a:rPr lang="en-US" sz="2400" dirty="0" smtClean="0"/>
              <a:t>Age </a:t>
            </a: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Dominated </a:t>
            </a:r>
            <a:r>
              <a:rPr lang="en-US" sz="2400" dirty="0" smtClean="0"/>
              <a:t>by post settlement </a:t>
            </a:r>
            <a:r>
              <a:rPr lang="en-US" sz="2400" dirty="0" smtClean="0"/>
              <a:t>trees.</a:t>
            </a: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Young – Even Age “Plantations”</a:t>
            </a:r>
          </a:p>
        </p:txBody>
      </p:sp>
      <p:pic>
        <p:nvPicPr>
          <p:cNvPr id="6" name="Picture 4" descr="wildfire hoch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4038600"/>
            <a:ext cx="4191000" cy="244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886200" y="228600"/>
            <a:ext cx="52578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Existing Condition </a:t>
            </a:r>
            <a:r>
              <a:rPr lang="en-US" sz="2400" b="1" dirty="0" smtClean="0">
                <a:solidFill>
                  <a:srgbClr val="6D1301"/>
                </a:solidFill>
              </a:rPr>
              <a:t>–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Pine/Oak and Aspen</a:t>
            </a:r>
            <a:endParaRPr lang="en-US" sz="2400" b="1" dirty="0" smtClean="0">
              <a:solidFill>
                <a:srgbClr val="6D1301"/>
              </a:solidFill>
            </a:endParaRP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Oak overtopped by </a:t>
            </a:r>
            <a:r>
              <a:rPr lang="en-US" sz="2400" dirty="0" smtClean="0"/>
              <a:t>pine</a:t>
            </a: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Large, mature oak component under-represented </a:t>
            </a: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 smtClean="0"/>
          </a:p>
          <a:p>
            <a:pPr>
              <a:spcBef>
                <a:spcPct val="50000"/>
              </a:spcBef>
              <a:buSzPct val="125000"/>
            </a:pPr>
            <a:endParaRPr lang="en-US" sz="2400" dirty="0" smtClean="0"/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Aspen is a minor component within the Pine forest type.</a:t>
            </a: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Where it exists it is in decline due to competition from Pine, lack of fire, and browsing stress. </a:t>
            </a:r>
            <a:endParaRPr lang="en-US" sz="2400" dirty="0"/>
          </a:p>
        </p:txBody>
      </p:sp>
      <p:pic>
        <p:nvPicPr>
          <p:cNvPr id="6" name="Picture 5" descr="Dsc_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143000"/>
            <a:ext cx="3657600" cy="244847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3886200"/>
            <a:ext cx="3810000" cy="265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5257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Existing Condition –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6D1301"/>
                </a:solidFill>
              </a:rPr>
              <a:t>Grasslands and </a:t>
            </a:r>
            <a:r>
              <a:rPr lang="en-US" sz="2400" b="1" dirty="0" smtClean="0">
                <a:solidFill>
                  <a:srgbClr val="6D1301"/>
                </a:solidFill>
              </a:rPr>
              <a:t>Savannas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Grasslands - Reference condition indicates non-forested (very little tree cover).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Savanna - </a:t>
            </a:r>
            <a:r>
              <a:rPr lang="en-US" sz="2400" dirty="0" smtClean="0"/>
              <a:t>Reference condition indicates </a:t>
            </a:r>
            <a:r>
              <a:rPr lang="en-US" sz="2400" dirty="0" smtClean="0"/>
              <a:t>open ponderosa pine tree cover.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The existing condition in both grasslands and savannas is varying densities of post-settlement tree cover due to fire exclusion.</a:t>
            </a:r>
          </a:p>
        </p:txBody>
      </p:sp>
      <p:pic>
        <p:nvPicPr>
          <p:cNvPr id="10244" name="Picture 4" descr="stelprdb5138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1258" y="1295400"/>
            <a:ext cx="2995084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elprdb5138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" y="4114800"/>
            <a:ext cx="2995084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14800" y="228600"/>
            <a:ext cx="5029200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6D1301"/>
                </a:solidFill>
              </a:rPr>
              <a:t>4FRI </a:t>
            </a:r>
            <a:r>
              <a:rPr lang="en-US" sz="2400" b="1" dirty="0" smtClean="0">
                <a:solidFill>
                  <a:srgbClr val="6D1301"/>
                </a:solidFill>
              </a:rPr>
              <a:t>- Restoration </a:t>
            </a:r>
            <a:r>
              <a:rPr lang="en-US" sz="2400" b="1" dirty="0" smtClean="0">
                <a:solidFill>
                  <a:srgbClr val="6D1301"/>
                </a:solidFill>
              </a:rPr>
              <a:t>Objective</a:t>
            </a:r>
            <a:endParaRPr lang="en-US" sz="2400" b="1" dirty="0">
              <a:solidFill>
                <a:srgbClr val="6D1301"/>
              </a:solidFill>
            </a:endParaRPr>
          </a:p>
          <a:p>
            <a:pPr>
              <a:spcBef>
                <a:spcPct val="50000"/>
              </a:spcBef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2000" dirty="0" smtClean="0"/>
              <a:t>Restoration </a:t>
            </a:r>
            <a:r>
              <a:rPr lang="en-US" sz="2000" dirty="0" smtClean="0"/>
              <a:t>- a </a:t>
            </a:r>
            <a:r>
              <a:rPr lang="en-US" sz="2000" dirty="0" smtClean="0"/>
              <a:t>suite of intentional actions that initiate or accelerate ecosystem recovery with respect to </a:t>
            </a:r>
            <a:r>
              <a:rPr lang="en-US" sz="2000" dirty="0" smtClean="0"/>
              <a:t>forest structure, pattern and composition. 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/>
              <a:t>Key components include: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Forest Structure and Forest Health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Vegetation Composition and Diversity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Fire Regimes</a:t>
            </a:r>
          </a:p>
          <a:p>
            <a:pPr lvl="1">
              <a:spcAft>
                <a:spcPts val="600"/>
              </a:spcAft>
              <a:buSzPct val="125000"/>
              <a:buFont typeface="Courier New" pitchFamily="49" charset="0"/>
              <a:buChar char="o"/>
            </a:pPr>
            <a:r>
              <a:rPr lang="en-US" sz="2000" dirty="0" smtClean="0"/>
              <a:t>Ecological Processes and Function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Restoration </a:t>
            </a:r>
            <a:r>
              <a:rPr lang="en-US" sz="2000" dirty="0" smtClean="0"/>
              <a:t>attempts to return an ecosystem to its historic trajectory, although a restored ecosystem may not necessarily recover its former state since contemporary constraints and conditions can cause it to develop along an altered trajectory.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1219200"/>
            <a:ext cx="3657600" cy="479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ed templa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14800" y="228600"/>
            <a:ext cx="5029200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6D1301"/>
                </a:solidFill>
              </a:rPr>
              <a:t>Treatment Goals and Objectives</a:t>
            </a:r>
            <a:endParaRPr lang="en-US" sz="2000" dirty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The overall goal of 4FRI treatments is to reset ecosystem trends towards a natural range of variability and to reestablish natural processes.  </a:t>
            </a:r>
            <a:endParaRPr lang="en-US" sz="2000" dirty="0" smtClean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 smtClean="0"/>
              <a:t>objective </a:t>
            </a:r>
            <a:r>
              <a:rPr lang="en-US" sz="2000" dirty="0" smtClean="0"/>
              <a:t>is </a:t>
            </a:r>
            <a:r>
              <a:rPr lang="en-US" sz="2000" dirty="0" smtClean="0"/>
              <a:t>to facilitate the reestablishment of a multi-scale mosaic of age and structural </a:t>
            </a:r>
            <a:r>
              <a:rPr lang="en-US" sz="2000" dirty="0" smtClean="0"/>
              <a:t>classes to </a:t>
            </a:r>
            <a:r>
              <a:rPr lang="en-US" sz="2000" dirty="0" smtClean="0"/>
              <a:t>approximate the natural range of conditions in southwestern ponderosa pine </a:t>
            </a:r>
            <a:r>
              <a:rPr lang="en-US" sz="2000" dirty="0" smtClean="0"/>
              <a:t>forests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Focus on development of under-represented forest age/size </a:t>
            </a:r>
            <a:r>
              <a:rPr lang="en-US" sz="2000" dirty="0" smtClean="0"/>
              <a:t>classes.</a:t>
            </a:r>
            <a:endParaRPr lang="en-US" sz="2000" dirty="0" smtClean="0"/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Accomplished through </a:t>
            </a:r>
            <a:r>
              <a:rPr lang="en-US" sz="2000" dirty="0" smtClean="0"/>
              <a:t>mechanical thinning, prescribed fire, and reintroduction of natural fire and other processes, which will work together to approximate the natural range of conditions in southwestern ponderosa pine forests </a:t>
            </a:r>
          </a:p>
          <a:p>
            <a:pPr>
              <a:spcAft>
                <a:spcPts val="600"/>
              </a:spcAft>
              <a:buSzPct val="125000"/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399" y="540602"/>
            <a:ext cx="3962519" cy="265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3733800"/>
            <a:ext cx="3962518" cy="265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876</Words>
  <Application>Microsoft Office PowerPoint</Application>
  <PresentationFormat>On-screen Show (4:3)</PresentationFormat>
  <Paragraphs>126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Stella</dc:creator>
  <cp:lastModifiedBy>Neil McCusker</cp:lastModifiedBy>
  <cp:revision>453</cp:revision>
  <dcterms:created xsi:type="dcterms:W3CDTF">2002-05-28T17:44:18Z</dcterms:created>
  <dcterms:modified xsi:type="dcterms:W3CDTF">2011-01-20T19:03:05Z</dcterms:modified>
</cp:coreProperties>
</file>