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8" r:id="rId3"/>
    <p:sldId id="265" r:id="rId4"/>
    <p:sldId id="262" r:id="rId5"/>
    <p:sldId id="263" r:id="rId6"/>
    <p:sldId id="267" r:id="rId7"/>
    <p:sldId id="279" r:id="rId8"/>
    <p:sldId id="260" r:id="rId9"/>
    <p:sldId id="268" r:id="rId10"/>
    <p:sldId id="271" r:id="rId11"/>
    <p:sldId id="283" r:id="rId12"/>
    <p:sldId id="284" r:id="rId13"/>
    <p:sldId id="266" r:id="rId14"/>
    <p:sldId id="277" r:id="rId15"/>
    <p:sldId id="280" r:id="rId16"/>
    <p:sldId id="275" r:id="rId17"/>
    <p:sldId id="281" r:id="rId18"/>
    <p:sldId id="282" r:id="rId19"/>
    <p:sldId id="274" r:id="rId20"/>
    <p:sldId id="285"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84325" autoAdjust="0"/>
  </p:normalViewPr>
  <p:slideViewPr>
    <p:cSldViewPr snapToGrid="0">
      <p:cViewPr varScale="1">
        <p:scale>
          <a:sx n="98" d="100"/>
          <a:sy n="98" d="100"/>
        </p:scale>
        <p:origin x="1104" y="90"/>
      </p:cViewPr>
      <p:guideLst/>
    </p:cSldViewPr>
  </p:slideViewPr>
  <p:notesTextViewPr>
    <p:cViewPr>
      <p:scale>
        <a:sx n="1" d="1"/>
        <a:sy n="1" d="1"/>
      </p:scale>
      <p:origin x="0" y="0"/>
    </p:cViewPr>
  </p:notesTextViewPr>
  <p:sorterViewPr>
    <p:cViewPr>
      <p:scale>
        <a:sx n="100" d="100"/>
        <a:sy n="100" d="100"/>
      </p:scale>
      <p:origin x="0" y="-2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C8DC4FB-51D5-4298-9B4B-3C21F552E233}" type="datetimeFigureOut">
              <a:rPr lang="en-US" smtClean="0"/>
              <a:t>11/27/2019</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4B91101-3FDD-4C28-99E2-1A7ECEED1814}" type="slidenum">
              <a:rPr lang="en-US" smtClean="0"/>
              <a:t>‹#›</a:t>
            </a:fld>
            <a:endParaRPr lang="en-US"/>
          </a:p>
        </p:txBody>
      </p:sp>
    </p:spTree>
    <p:extLst>
      <p:ext uri="{BB962C8B-B14F-4D97-AF65-F5344CB8AC3E}">
        <p14:creationId xmlns:p14="http://schemas.microsoft.com/office/powerpoint/2010/main" val="2876592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E324529-1125-4D91-9205-EBCD886728EA}" type="datetimeFigureOut">
              <a:rPr lang="en-US" smtClean="0"/>
              <a:t>11/27/2019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F9622D2-B66B-4114-A2CF-27AC8F92944A}" type="slidenum">
              <a:rPr lang="en-US" smtClean="0"/>
              <a:t>‹#›</a:t>
            </a:fld>
            <a:endParaRPr lang="en-US"/>
          </a:p>
        </p:txBody>
      </p:sp>
    </p:spTree>
    <p:extLst>
      <p:ext uri="{BB962C8B-B14F-4D97-AF65-F5344CB8AC3E}">
        <p14:creationId xmlns:p14="http://schemas.microsoft.com/office/powerpoint/2010/main" val="307085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Functional large scale</a:t>
            </a:r>
            <a:r>
              <a:rPr lang="en-US" baseline="0" dirty="0" smtClean="0"/>
              <a:t> landscapes (not the mountains necessarily) are the result of being able to absorb disturbance while propagating the underlying processes. Those underlying processes are inextricably entwined with the pattern and composition on the landscape. The pattern and composition are composed (or described by) patches with unique characteristics. Those patches are composed of trees and other vegetation (live and dead).</a:t>
            </a:r>
          </a:p>
          <a:p>
            <a:r>
              <a:rPr lang="en-US" baseline="0" dirty="0" smtClean="0"/>
              <a:t>If we can quantify and analyze the underlying pattern and composition at smaller scales, then we can manage for the resilience of the larger landscape.</a:t>
            </a:r>
          </a:p>
          <a:p>
            <a:endParaRPr lang="en-US" baseline="0" dirty="0" smtClean="0"/>
          </a:p>
          <a:p>
            <a:pPr defTabSz="966612" eaLnBrk="0" fontAlgn="base" hangingPunct="0">
              <a:spcBef>
                <a:spcPct val="30000"/>
              </a:spcBef>
              <a:spcAft>
                <a:spcPct val="0"/>
              </a:spcAft>
              <a:defRPr/>
            </a:pPr>
            <a:r>
              <a:rPr lang="en-US" dirty="0" smtClean="0"/>
              <a:t>Appropriate patterns</a:t>
            </a:r>
            <a:r>
              <a:rPr lang="en-US" baseline="0" dirty="0" smtClean="0"/>
              <a:t> and compositions  of vegetation (and the resultant processes and disturbances) equal resilient landscapes.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F2D783E-9B49-429C-B724-761BA69AC129}" type="slidenum">
              <a:rPr lang="en-US" smtClean="0"/>
              <a:pPr/>
              <a:t>3</a:t>
            </a:fld>
            <a:endParaRPr lang="en-US"/>
          </a:p>
        </p:txBody>
      </p:sp>
    </p:spTree>
    <p:extLst>
      <p:ext uri="{BB962C8B-B14F-4D97-AF65-F5344CB8AC3E}">
        <p14:creationId xmlns:p14="http://schemas.microsoft.com/office/powerpoint/2010/main" val="275537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decades</a:t>
            </a:r>
            <a:r>
              <a:rPr lang="en-US" baseline="0" dirty="0" smtClean="0"/>
              <a:t> we have managed our resources at the stand level. We have identified a stand, set an objective and frequently met that objective. But </a:t>
            </a:r>
            <a:r>
              <a:rPr lang="en-US" baseline="0" dirty="0" err="1" smtClean="0"/>
              <a:t>Lanscape</a:t>
            </a:r>
            <a:r>
              <a:rPr lang="en-US" baseline="0" dirty="0" smtClean="0"/>
              <a:t> ecology tells us that its not just the stand itself that we are treating – we are impacting the stands around it. Regardless of how hard we try the stands that we manage are part of a bigger picture.</a:t>
            </a:r>
            <a:endParaRPr lang="en-US" dirty="0"/>
          </a:p>
        </p:txBody>
      </p:sp>
      <p:sp>
        <p:nvSpPr>
          <p:cNvPr id="4" name="Slide Number Placeholder 3"/>
          <p:cNvSpPr>
            <a:spLocks noGrp="1"/>
          </p:cNvSpPr>
          <p:nvPr>
            <p:ph type="sldNum" sz="quarter" idx="10"/>
          </p:nvPr>
        </p:nvSpPr>
        <p:spPr/>
        <p:txBody>
          <a:bodyPr/>
          <a:lstStyle/>
          <a:p>
            <a:fld id="{1F2D783E-9B49-429C-B724-761BA69AC129}" type="slidenum">
              <a:rPr lang="en-US" smtClean="0"/>
              <a:pPr/>
              <a:t>4</a:t>
            </a:fld>
            <a:endParaRPr lang="en-US"/>
          </a:p>
        </p:txBody>
      </p:sp>
    </p:spTree>
    <p:extLst>
      <p:ext uri="{BB962C8B-B14F-4D97-AF65-F5344CB8AC3E}">
        <p14:creationId xmlns:p14="http://schemas.microsoft.com/office/powerpoint/2010/main" val="412259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any given</a:t>
            </a:r>
            <a:r>
              <a:rPr lang="en-US" baseline="0" dirty="0" smtClean="0"/>
              <a:t> stand these are the kinds of questions that should be asked. </a:t>
            </a:r>
          </a:p>
          <a:p>
            <a:r>
              <a:rPr lang="en-US" baseline="0" dirty="0" smtClean="0"/>
              <a:t>How much of this is on the landscape – </a:t>
            </a:r>
          </a:p>
          <a:p>
            <a:r>
              <a:rPr lang="en-US" baseline="0" dirty="0" smtClean="0"/>
              <a:t>Where are the other stands</a:t>
            </a:r>
          </a:p>
          <a:p>
            <a:r>
              <a:rPr lang="en-US" baseline="0" dirty="0" smtClean="0"/>
              <a:t>Is this unique</a:t>
            </a:r>
          </a:p>
          <a:p>
            <a:r>
              <a:rPr lang="en-US" baseline="0" dirty="0" smtClean="0"/>
              <a:t>Does this interact appropriately with other stands </a:t>
            </a:r>
          </a:p>
          <a:p>
            <a:r>
              <a:rPr lang="en-US" baseline="0" dirty="0" smtClean="0"/>
              <a:t>Without answering at least some of these questions – there is no way to set an objective that has much, if any ecological relevance. You  can see that pattern on the landscape becomes important.</a:t>
            </a:r>
            <a:endParaRPr lang="en-US" dirty="0"/>
          </a:p>
        </p:txBody>
      </p:sp>
      <p:sp>
        <p:nvSpPr>
          <p:cNvPr id="4" name="Slide Number Placeholder 3"/>
          <p:cNvSpPr>
            <a:spLocks noGrp="1"/>
          </p:cNvSpPr>
          <p:nvPr>
            <p:ph type="sldNum" sz="quarter" idx="10"/>
          </p:nvPr>
        </p:nvSpPr>
        <p:spPr/>
        <p:txBody>
          <a:bodyPr/>
          <a:lstStyle/>
          <a:p>
            <a:fld id="{1F2D783E-9B49-429C-B724-761BA69AC129}" type="slidenum">
              <a:rPr lang="en-US" smtClean="0"/>
              <a:pPr/>
              <a:t>5</a:t>
            </a:fld>
            <a:endParaRPr lang="en-US"/>
          </a:p>
        </p:txBody>
      </p:sp>
    </p:spTree>
    <p:extLst>
      <p:ext uri="{BB962C8B-B14F-4D97-AF65-F5344CB8AC3E}">
        <p14:creationId xmlns:p14="http://schemas.microsoft.com/office/powerpoint/2010/main" val="303530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Based on our National and Regional direction, and the Best Available Science, we developed a Vision for the Restoration Strategy designed to restore forest patterns, processes, and functions to increase resilience to climate change and disturbances, such as wildfire and flooding. The OWF has written and peer-reviewed a Restoration Strategy (show document) that looks at complete landscapes – assessing the condition of the current landscape relative to reference conditions. There are many things in this document that are aimed at holistic restoration, including growing and protecting old trees with character, and hydrologic, aquatic, and roads issues.   This strategy was developed with extensive involvement from the PNW Lab and review and input from FWS and other agencies and groups.  </a:t>
            </a:r>
          </a:p>
          <a:p>
            <a:pPr eaLnBrk="1" hangingPunct="1">
              <a:spcBef>
                <a:spcPct val="0"/>
              </a:spcBef>
            </a:pPr>
            <a:endParaRPr lang="en-US" altLang="en-US" smtClean="0"/>
          </a:p>
          <a:p>
            <a:pPr eaLnBrk="1" hangingPunct="1">
              <a:spcBef>
                <a:spcPct val="0"/>
              </a:spcBef>
            </a:pPr>
            <a:r>
              <a:rPr lang="en-US" altLang="en-US" smtClean="0"/>
              <a:t>We plan to work closely with our partners, to focus on outcomes, like sustainable wildlife habitats, and not just outputs, like analyses produced. We will adapt our management actions and Strategy as needed and incorporate lessons learned.</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anose="020F0502020204030204" pitchFamily="34" charset="0"/>
              </a:defRPr>
            </a:lvl1pPr>
            <a:lvl2pPr marL="785372" indent="-302066" eaLnBrk="0" hangingPunct="0">
              <a:spcBef>
                <a:spcPct val="30000"/>
              </a:spcBef>
              <a:defRPr sz="1300">
                <a:solidFill>
                  <a:schemeClr val="tx1"/>
                </a:solidFill>
                <a:latin typeface="Calibri" panose="020F0502020204030204" pitchFamily="34" charset="0"/>
              </a:defRPr>
            </a:lvl2pPr>
            <a:lvl3pPr marL="1208265" indent="-241653" eaLnBrk="0" hangingPunct="0">
              <a:spcBef>
                <a:spcPct val="30000"/>
              </a:spcBef>
              <a:defRPr sz="1300">
                <a:solidFill>
                  <a:schemeClr val="tx1"/>
                </a:solidFill>
                <a:latin typeface="Calibri" panose="020F0502020204030204" pitchFamily="34" charset="0"/>
              </a:defRPr>
            </a:lvl3pPr>
            <a:lvl4pPr marL="1691571" indent="-241653" eaLnBrk="0" hangingPunct="0">
              <a:spcBef>
                <a:spcPct val="30000"/>
              </a:spcBef>
              <a:defRPr sz="1300">
                <a:solidFill>
                  <a:schemeClr val="tx1"/>
                </a:solidFill>
                <a:latin typeface="Calibri" panose="020F0502020204030204" pitchFamily="34" charset="0"/>
              </a:defRPr>
            </a:lvl4pPr>
            <a:lvl5pPr marL="2174878" indent="-241653" eaLnBrk="0" hangingPunct="0">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E1606551-96FC-43B2-A4D1-D00BA0D5B7F7}" type="slidenum">
              <a:rPr lang="en-US" altLang="en-US">
                <a:latin typeface="Times New Roman" panose="02020603050405020304" pitchFamily="18" charset="0"/>
              </a:rPr>
              <a:pPr eaLnBrk="1" hangingPunct="1">
                <a:spcBef>
                  <a:spcPct val="0"/>
                </a:spcBef>
              </a:pPr>
              <a:t>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61645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ROV was</a:t>
            </a:r>
            <a:r>
              <a:rPr lang="en-US" baseline="0" dirty="0" smtClean="0"/>
              <a:t> created by </a:t>
            </a:r>
            <a:r>
              <a:rPr lang="en-US" baseline="0" dirty="0" err="1" smtClean="0"/>
              <a:t>acquirieng</a:t>
            </a:r>
            <a:r>
              <a:rPr lang="en-US" baseline="0" dirty="0" smtClean="0"/>
              <a:t> the oldest stereoscopic photography – at a scale of 1:12k or 1:15k. In many cases is was apparent that any significant logging practices had yet to be undertaken, as the next set of stereo photos typically showed that harvest activities had been identified with the first set of photos… using these older photos – a 4ha MMU was used to delineate polygons.</a:t>
            </a:r>
          </a:p>
          <a:p>
            <a:r>
              <a:rPr lang="en-US" baseline="0" dirty="0" smtClean="0"/>
              <a:t>Each polygon had a series of </a:t>
            </a:r>
            <a:r>
              <a:rPr lang="en-US" baseline="0" dirty="0" err="1" smtClean="0"/>
              <a:t>photointerpreted</a:t>
            </a:r>
            <a:r>
              <a:rPr lang="en-US" baseline="0" dirty="0" smtClean="0"/>
              <a:t> attributes recorded. The forested polygons had Crown Closure, Species composition, number of canopy layers, size classes of trees, evidence of logging… and others…</a:t>
            </a:r>
          </a:p>
          <a:p>
            <a:endParaRPr lang="en-US" baseline="0" dirty="0" smtClean="0"/>
          </a:p>
          <a:p>
            <a:r>
              <a:rPr lang="en-US" baseline="0" dirty="0" smtClean="0"/>
              <a:t>This same process is followed for the current landscapes that are being analyzed – so everything is apple’s to apples.</a:t>
            </a:r>
            <a:endParaRPr lang="en-US" dirty="0"/>
          </a:p>
        </p:txBody>
      </p:sp>
      <p:sp>
        <p:nvSpPr>
          <p:cNvPr id="4" name="Slide Number Placeholder 3"/>
          <p:cNvSpPr>
            <a:spLocks noGrp="1"/>
          </p:cNvSpPr>
          <p:nvPr>
            <p:ph type="sldNum" sz="quarter" idx="10"/>
          </p:nvPr>
        </p:nvSpPr>
        <p:spPr/>
        <p:txBody>
          <a:bodyPr/>
          <a:lstStyle/>
          <a:p>
            <a:fld id="{9354B71B-AB1E-4B86-B609-DC90E34EBC24}" type="slidenum">
              <a:rPr lang="en-US" smtClean="0"/>
              <a:t>9</a:t>
            </a:fld>
            <a:endParaRPr lang="en-US"/>
          </a:p>
        </p:txBody>
      </p:sp>
    </p:spTree>
    <p:extLst>
      <p:ext uri="{BB962C8B-B14F-4D97-AF65-F5344CB8AC3E}">
        <p14:creationId xmlns:p14="http://schemas.microsoft.com/office/powerpoint/2010/main" val="300447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I wanted to compare the orange in</a:t>
            </a:r>
            <a:r>
              <a:rPr lang="en-US" baseline="0" dirty="0" smtClean="0"/>
              <a:t> a different, modern watershed?  I could compare the quantity and pattern of orange to a sample of  nearly 200,000 ac.</a:t>
            </a:r>
          </a:p>
          <a:p>
            <a:endParaRPr lang="en-US" dirty="0"/>
          </a:p>
        </p:txBody>
      </p:sp>
      <p:sp>
        <p:nvSpPr>
          <p:cNvPr id="4" name="Slide Number Placeholder 3"/>
          <p:cNvSpPr>
            <a:spLocks noGrp="1"/>
          </p:cNvSpPr>
          <p:nvPr>
            <p:ph type="sldNum" sz="quarter" idx="10"/>
          </p:nvPr>
        </p:nvSpPr>
        <p:spPr/>
        <p:txBody>
          <a:bodyPr/>
          <a:lstStyle/>
          <a:p>
            <a:fld id="{1F2D783E-9B49-429C-B724-761BA69AC129}" type="slidenum">
              <a:rPr lang="en-US" smtClean="0"/>
              <a:pPr/>
              <a:t>10</a:t>
            </a:fld>
            <a:endParaRPr lang="en-US"/>
          </a:p>
        </p:txBody>
      </p:sp>
    </p:spTree>
    <p:extLst>
      <p:ext uri="{BB962C8B-B14F-4D97-AF65-F5344CB8AC3E}">
        <p14:creationId xmlns:p14="http://schemas.microsoft.com/office/powerpoint/2010/main" val="136174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defined stand structures.</a:t>
            </a:r>
            <a:r>
              <a:rPr lang="en-US" baseline="0" dirty="0" smtClean="0"/>
              <a:t> Such as young forest multi-story, or stem exclusion open canopy. So we built a graphical guide to be used internally, and externally.</a:t>
            </a:r>
            <a:endParaRPr lang="en-US" dirty="0"/>
          </a:p>
        </p:txBody>
      </p:sp>
      <p:sp>
        <p:nvSpPr>
          <p:cNvPr id="4" name="Slide Number Placeholder 3"/>
          <p:cNvSpPr>
            <a:spLocks noGrp="1"/>
          </p:cNvSpPr>
          <p:nvPr>
            <p:ph type="sldNum" sz="quarter" idx="10"/>
          </p:nvPr>
        </p:nvSpPr>
        <p:spPr/>
        <p:txBody>
          <a:bodyPr/>
          <a:lstStyle/>
          <a:p>
            <a:fld id="{4FF864F7-AEF0-4C07-A9F8-1A7693D5BA7D}" type="slidenum">
              <a:rPr lang="en-US" smtClean="0"/>
              <a:t>13</a:t>
            </a:fld>
            <a:endParaRPr lang="en-US"/>
          </a:p>
        </p:txBody>
      </p:sp>
    </p:spTree>
    <p:extLst>
      <p:ext uri="{BB962C8B-B14F-4D97-AF65-F5344CB8AC3E}">
        <p14:creationId xmlns:p14="http://schemas.microsoft.com/office/powerpoint/2010/main" val="112281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feature of interest is then analyzed using </a:t>
            </a:r>
            <a:r>
              <a:rPr lang="en-US" dirty="0" err="1" smtClean="0"/>
              <a:t>Fragstats</a:t>
            </a:r>
            <a:r>
              <a:rPr lang="en-US" baseline="0" dirty="0" smtClean="0"/>
              <a:t> to </a:t>
            </a:r>
            <a:r>
              <a:rPr lang="en-US" baseline="0" dirty="0" err="1" smtClean="0"/>
              <a:t>dervie</a:t>
            </a:r>
            <a:r>
              <a:rPr lang="en-US" baseline="0" dirty="0" smtClean="0"/>
              <a:t> both landscape and class (or stand) level metrics…. Now the landscapes are quantified -</a:t>
            </a:r>
            <a:endParaRPr lang="en-US" dirty="0"/>
          </a:p>
        </p:txBody>
      </p:sp>
      <p:sp>
        <p:nvSpPr>
          <p:cNvPr id="4" name="Slide Number Placeholder 3"/>
          <p:cNvSpPr>
            <a:spLocks noGrp="1"/>
          </p:cNvSpPr>
          <p:nvPr>
            <p:ph type="sldNum" sz="quarter" idx="10"/>
          </p:nvPr>
        </p:nvSpPr>
        <p:spPr/>
        <p:txBody>
          <a:bodyPr/>
          <a:lstStyle/>
          <a:p>
            <a:fld id="{9354B71B-AB1E-4B86-B609-DC90E34EBC2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0917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22D2-B66B-4114-A2CF-27AC8F92944A}" type="slidenum">
              <a:rPr lang="en-US" smtClean="0"/>
              <a:t>17</a:t>
            </a:fld>
            <a:endParaRPr lang="en-US"/>
          </a:p>
        </p:txBody>
      </p:sp>
    </p:spTree>
    <p:extLst>
      <p:ext uri="{BB962C8B-B14F-4D97-AF65-F5344CB8AC3E}">
        <p14:creationId xmlns:p14="http://schemas.microsoft.com/office/powerpoint/2010/main" val="125412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67396B-3093-46D3-8542-2FA056242419}"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41988306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7396B-3093-46D3-8542-2FA056242419}"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227204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7396B-3093-46D3-8542-2FA056242419}"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223896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7396B-3093-46D3-8542-2FA056242419}"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12522306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67396B-3093-46D3-8542-2FA056242419}"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270103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67396B-3093-46D3-8542-2FA056242419}"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282366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67396B-3093-46D3-8542-2FA056242419}"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30615074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67396B-3093-46D3-8542-2FA056242419}"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30397335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7396B-3093-46D3-8542-2FA056242419}"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16227463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7396B-3093-46D3-8542-2FA056242419}"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5566124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7396B-3093-46D3-8542-2FA056242419}"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100B9-EAEC-4F51-B4D2-FCBEE94911A7}" type="slidenum">
              <a:rPr lang="en-US" smtClean="0"/>
              <a:t>‹#›</a:t>
            </a:fld>
            <a:endParaRPr lang="en-US"/>
          </a:p>
        </p:txBody>
      </p:sp>
    </p:spTree>
    <p:extLst>
      <p:ext uri="{BB962C8B-B14F-4D97-AF65-F5344CB8AC3E}">
        <p14:creationId xmlns:p14="http://schemas.microsoft.com/office/powerpoint/2010/main" val="49264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fld id="{0167396B-3093-46D3-8542-2FA056242419}" type="datetimeFigureOut">
              <a:rPr lang="en-US" smtClean="0"/>
              <a:pPr/>
              <a:t>11/27/2019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33D100B9-EAEC-4F51-B4D2-FCBEE94911A7}" type="slidenum">
              <a:rPr lang="en-US" smtClean="0"/>
              <a:pPr/>
              <a:t>‹#›</a:t>
            </a:fld>
            <a:endParaRPr lang="en-US"/>
          </a:p>
        </p:txBody>
      </p:sp>
    </p:spTree>
    <p:extLst>
      <p:ext uri="{BB962C8B-B14F-4D97-AF65-F5344CB8AC3E}">
        <p14:creationId xmlns:p14="http://schemas.microsoft.com/office/powerpoint/2010/main" val="8793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lumMod val="8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9" y="154894"/>
            <a:ext cx="11562845" cy="1325563"/>
          </a:xfrm>
        </p:spPr>
        <p:txBody>
          <a:bodyPr/>
          <a:lstStyle/>
          <a:p>
            <a:r>
              <a:rPr lang="en-US" dirty="0" smtClean="0">
                <a:solidFill>
                  <a:schemeClr val="bg1">
                    <a:lumMod val="85000"/>
                  </a:schemeClr>
                </a:solidFill>
              </a:rPr>
              <a:t>Coarse Filter management informed by Historical Ranges of Variability</a:t>
            </a:r>
            <a:endParaRPr lang="en-US" dirty="0">
              <a:solidFill>
                <a:schemeClr val="bg1">
                  <a:lumMod val="85000"/>
                </a:schemeClr>
              </a:solidFill>
            </a:endParaRPr>
          </a:p>
        </p:txBody>
      </p:sp>
      <p:pic>
        <p:nvPicPr>
          <p:cNvPr id="3" name="Picture 2" descr="C:\WCS\WCSFrames\ForestEcosystem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809" y="1480457"/>
            <a:ext cx="7758236" cy="4541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92091" y="6163155"/>
            <a:ext cx="5799909" cy="646331"/>
          </a:xfrm>
          <a:prstGeom prst="rect">
            <a:avLst/>
          </a:prstGeom>
          <a:noFill/>
        </p:spPr>
        <p:txBody>
          <a:bodyPr wrap="square" rtlCol="0">
            <a:spAutoFit/>
          </a:bodyPr>
          <a:lstStyle/>
          <a:p>
            <a:r>
              <a:rPr lang="en-US" dirty="0" smtClean="0">
                <a:solidFill>
                  <a:schemeClr val="bg1">
                    <a:lumMod val="85000"/>
                  </a:schemeClr>
                </a:solidFill>
              </a:rPr>
              <a:t>James Dickinson, Area Landscape Ecologist, E. Wash. Zone</a:t>
            </a:r>
          </a:p>
          <a:p>
            <a:r>
              <a:rPr lang="en-US" dirty="0" smtClean="0">
                <a:solidFill>
                  <a:schemeClr val="bg1">
                    <a:lumMod val="85000"/>
                  </a:schemeClr>
                </a:solidFill>
              </a:rPr>
              <a:t>Darren Goodding, Forest Environmental Coordinator, OWF</a:t>
            </a:r>
            <a:endParaRPr lang="en-US" dirty="0">
              <a:solidFill>
                <a:schemeClr val="bg1">
                  <a:lumMod val="8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44" y="6163155"/>
            <a:ext cx="802104" cy="548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316" y="6163155"/>
            <a:ext cx="658368" cy="5486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3097" y="6163155"/>
            <a:ext cx="522270" cy="54864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1633" y="6163155"/>
            <a:ext cx="475698" cy="548640"/>
          </a:xfrm>
          <a:prstGeom prst="rect">
            <a:avLst/>
          </a:prstGeom>
        </p:spPr>
      </p:pic>
    </p:spTree>
    <p:extLst>
      <p:ext uri="{BB962C8B-B14F-4D97-AF65-F5344CB8AC3E}">
        <p14:creationId xmlns:p14="http://schemas.microsoft.com/office/powerpoint/2010/main" val="1727718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8507448" y="314277"/>
            <a:ext cx="3200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Photo interpreted </a:t>
            </a:r>
            <a:r>
              <a:rPr lang="en-US" dirty="0" smtClean="0">
                <a:solidFill>
                  <a:schemeClr val="bg1">
                    <a:lumMod val="85000"/>
                  </a:schemeClr>
                </a:solidFill>
              </a:rPr>
              <a:t>attributes:</a:t>
            </a:r>
            <a:endParaRPr lang="en-US" dirty="0">
              <a:solidFill>
                <a:schemeClr val="bg1">
                  <a:lumMod val="85000"/>
                </a:schemeClr>
              </a:solidFill>
            </a:endParaRPr>
          </a:p>
          <a:p>
            <a:pPr marL="742950" lvl="1" indent="-285750">
              <a:buFont typeface="Arial" panose="020B0604020202020204" pitchFamily="34" charset="0"/>
              <a:buChar char="•"/>
            </a:pPr>
            <a:r>
              <a:rPr lang="en-US" dirty="0">
                <a:solidFill>
                  <a:schemeClr val="bg1">
                    <a:lumMod val="85000"/>
                  </a:schemeClr>
                </a:solidFill>
              </a:rPr>
              <a:t>Crown Closure</a:t>
            </a:r>
          </a:p>
          <a:p>
            <a:pPr marL="742950" lvl="1" indent="-285750">
              <a:buFont typeface="Arial" panose="020B0604020202020204" pitchFamily="34" charset="0"/>
              <a:buChar char="•"/>
            </a:pPr>
            <a:r>
              <a:rPr lang="en-US" dirty="0">
                <a:solidFill>
                  <a:schemeClr val="bg1">
                    <a:lumMod val="85000"/>
                  </a:schemeClr>
                </a:solidFill>
              </a:rPr>
              <a:t>Species</a:t>
            </a:r>
          </a:p>
          <a:p>
            <a:pPr marL="742950" lvl="1" indent="-285750">
              <a:buFont typeface="Arial" panose="020B0604020202020204" pitchFamily="34" charset="0"/>
              <a:buChar char="•"/>
            </a:pPr>
            <a:r>
              <a:rPr lang="en-US" dirty="0">
                <a:solidFill>
                  <a:schemeClr val="bg1">
                    <a:lumMod val="85000"/>
                  </a:schemeClr>
                </a:solidFill>
              </a:rPr>
              <a:t>Canopy layers</a:t>
            </a:r>
          </a:p>
          <a:p>
            <a:pPr marL="742950" lvl="1" indent="-285750">
              <a:buFont typeface="Arial" panose="020B0604020202020204" pitchFamily="34" charset="0"/>
              <a:buChar char="•"/>
            </a:pPr>
            <a:r>
              <a:rPr lang="en-US" dirty="0">
                <a:solidFill>
                  <a:schemeClr val="bg1">
                    <a:lumMod val="85000"/>
                  </a:schemeClr>
                </a:solidFill>
              </a:rPr>
              <a:t>Size Classes</a:t>
            </a:r>
          </a:p>
          <a:p>
            <a:pPr marL="742950" lvl="1" indent="-285750">
              <a:buFont typeface="Arial" panose="020B0604020202020204" pitchFamily="34" charset="0"/>
              <a:buChar char="•"/>
            </a:pPr>
            <a:r>
              <a:rPr lang="en-US" dirty="0">
                <a:solidFill>
                  <a:schemeClr val="bg1">
                    <a:lumMod val="85000"/>
                  </a:schemeClr>
                </a:solidFill>
              </a:rPr>
              <a:t>Evidence of logging</a:t>
            </a:r>
          </a:p>
          <a:p>
            <a:pPr marL="742950" lvl="1" indent="-285750">
              <a:buFont typeface="Arial" panose="020B0604020202020204" pitchFamily="34" charset="0"/>
              <a:buChar char="•"/>
            </a:pPr>
            <a:r>
              <a:rPr lang="en-US" dirty="0" err="1">
                <a:solidFill>
                  <a:schemeClr val="bg1">
                    <a:lumMod val="85000"/>
                  </a:schemeClr>
                </a:solidFill>
              </a:rPr>
              <a:t>Clumpiness</a:t>
            </a:r>
            <a:endParaRPr lang="en-US" dirty="0">
              <a:solidFill>
                <a:schemeClr val="bg1">
                  <a:lumMod val="85000"/>
                </a:schemeClr>
              </a:solidFill>
            </a:endParaRPr>
          </a:p>
          <a:p>
            <a:pPr marL="742950" lvl="1" indent="-285750">
              <a:buFont typeface="Arial" panose="020B0604020202020204" pitchFamily="34" charset="0"/>
              <a:buChar char="•"/>
            </a:pPr>
            <a:r>
              <a:rPr lang="en-US" dirty="0">
                <a:solidFill>
                  <a:schemeClr val="bg1">
                    <a:lumMod val="85000"/>
                  </a:schemeClr>
                </a:solidFill>
              </a:rPr>
              <a:t>Crown Differentiation</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14277"/>
            <a:ext cx="3977235" cy="614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862" t="4074" r="16689" b="7221"/>
          <a:stretch/>
        </p:blipFill>
        <p:spPr>
          <a:xfrm>
            <a:off x="9282406" y="2558381"/>
            <a:ext cx="2842558" cy="426829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107" t="3821" r="25510" b="74697"/>
          <a:stretch/>
        </p:blipFill>
        <p:spPr>
          <a:xfrm>
            <a:off x="5380296" y="5706642"/>
            <a:ext cx="2468304" cy="103365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318" t="5070" r="11805" b="13819"/>
          <a:stretch/>
        </p:blipFill>
        <p:spPr>
          <a:xfrm>
            <a:off x="3939847" y="1926805"/>
            <a:ext cx="3118794" cy="390294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478" t="3438" r="11040" b="6561"/>
          <a:stretch/>
        </p:blipFill>
        <p:spPr>
          <a:xfrm>
            <a:off x="1796429" y="2409630"/>
            <a:ext cx="3029686" cy="4330669"/>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4409" r="11322" b="8749"/>
          <a:stretch/>
        </p:blipFill>
        <p:spPr>
          <a:xfrm>
            <a:off x="6186817" y="2445051"/>
            <a:ext cx="3297266" cy="417869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r="18519" b="50000"/>
          <a:stretch/>
        </p:blipFill>
        <p:spPr>
          <a:xfrm>
            <a:off x="8943759" y="4242792"/>
            <a:ext cx="3029686" cy="2405927"/>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r="39330" b="17568"/>
          <a:stretch/>
        </p:blipFill>
        <p:spPr>
          <a:xfrm>
            <a:off x="1110554" y="1839685"/>
            <a:ext cx="2255859" cy="3966517"/>
          </a:xfrm>
          <a:prstGeom prst="rect">
            <a:avLst/>
          </a:prstGeom>
        </p:spPr>
      </p:pic>
    </p:spTree>
    <p:extLst>
      <p:ext uri="{BB962C8B-B14F-4D97-AF65-F5344CB8AC3E}">
        <p14:creationId xmlns:p14="http://schemas.microsoft.com/office/powerpoint/2010/main" val="11693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238" y="214714"/>
            <a:ext cx="11609524" cy="6428571"/>
          </a:xfrm>
          <a:prstGeom prst="rect">
            <a:avLst/>
          </a:prstGeom>
        </p:spPr>
      </p:pic>
    </p:spTree>
    <p:extLst>
      <p:ext uri="{BB962C8B-B14F-4D97-AF65-F5344CB8AC3E}">
        <p14:creationId xmlns:p14="http://schemas.microsoft.com/office/powerpoint/2010/main" val="2885088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238" y="214714"/>
            <a:ext cx="11609524" cy="6428571"/>
          </a:xfrm>
          <a:prstGeom prst="rect">
            <a:avLst/>
          </a:prstGeom>
        </p:spPr>
      </p:pic>
    </p:spTree>
    <p:extLst>
      <p:ext uri="{BB962C8B-B14F-4D97-AF65-F5344CB8AC3E}">
        <p14:creationId xmlns:p14="http://schemas.microsoft.com/office/powerpoint/2010/main" val="83028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82" y="81878"/>
            <a:ext cx="6858000" cy="3117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298" y="3437254"/>
            <a:ext cx="6858000" cy="3227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185736" y="3178988"/>
            <a:ext cx="68178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9pPr>
          </a:lstStyle>
          <a:p>
            <a:r>
              <a:rPr lang="en-US" altLang="en-US" sz="1200" b="1" dirty="0">
                <a:solidFill>
                  <a:schemeClr val="bg1"/>
                </a:solidFill>
                <a:ea typeface="Calibri" panose="020F0502020204030204" pitchFamily="34" charset="0"/>
                <a:cs typeface="Arial" panose="020B0604020202020204" pitchFamily="34" charset="0"/>
              </a:rPr>
              <a:t>Stand Initiation (SI): Growing space is reoccupied following a stand replacing disturbance.</a:t>
            </a:r>
            <a:endParaRPr lang="en-US" altLang="en-US" sz="700" dirty="0">
              <a:solidFill>
                <a:schemeClr val="bg1"/>
              </a:solidFill>
            </a:endParaRPr>
          </a:p>
        </p:txBody>
      </p:sp>
      <p:sp>
        <p:nvSpPr>
          <p:cNvPr id="5" name="Rectangle 5"/>
          <p:cNvSpPr>
            <a:spLocks noChangeArrowheads="1"/>
          </p:cNvSpPr>
          <p:nvPr/>
        </p:nvSpPr>
        <p:spPr bwMode="auto">
          <a:xfrm>
            <a:off x="341688" y="6149098"/>
            <a:ext cx="4880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800600" algn="l"/>
                <a:tab pos="5029200" algn="l"/>
              </a:tabLst>
              <a:defRPr>
                <a:solidFill>
                  <a:schemeClr val="tx1"/>
                </a:solidFill>
                <a:latin typeface="Arial" panose="020B0604020202020204" pitchFamily="34" charset="0"/>
              </a:defRPr>
            </a:lvl9pPr>
          </a:lstStyle>
          <a:p>
            <a:pPr algn="r"/>
            <a:r>
              <a:rPr lang="en-US" altLang="en-US" sz="1200" b="1" dirty="0">
                <a:solidFill>
                  <a:schemeClr val="bg1"/>
                </a:solidFill>
                <a:ea typeface="Calibri" panose="020F0502020204030204" pitchFamily="34" charset="0"/>
                <a:cs typeface="Arial" panose="020B0604020202020204" pitchFamily="34" charset="0"/>
              </a:rPr>
              <a:t>Stem Exclusion Open Canopy (SEOC): Below-ground competition limits the establishment of new individuals.</a:t>
            </a:r>
            <a:endParaRPr lang="en-US" altLang="en-US" sz="700" dirty="0">
              <a:solidFill>
                <a:schemeClr val="bg1"/>
              </a:solidFill>
            </a:endParaRPr>
          </a:p>
        </p:txBody>
      </p:sp>
    </p:spTree>
    <p:extLst>
      <p:ext uri="{BB962C8B-B14F-4D97-AF65-F5344CB8AC3E}">
        <p14:creationId xmlns:p14="http://schemas.microsoft.com/office/powerpoint/2010/main" val="42753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514290"/>
            <a:ext cx="9652000" cy="400110"/>
          </a:xfrm>
          <a:prstGeom prst="rect">
            <a:avLst/>
          </a:prstGeom>
        </p:spPr>
        <p:txBody>
          <a:bodyPr wrap="square">
            <a:spAutoFit/>
          </a:bodyPr>
          <a:lstStyle/>
          <a:p>
            <a:r>
              <a:rPr lang="en-US" sz="2000" dirty="0">
                <a:solidFill>
                  <a:srgbClr val="FFFFFF"/>
                </a:solidFill>
              </a:rPr>
              <a:t>Landscape metrics are computed for an attribute (e.g. </a:t>
            </a:r>
            <a:r>
              <a:rPr lang="en-US" sz="2000" dirty="0" smtClean="0">
                <a:solidFill>
                  <a:srgbClr val="FFFFFF"/>
                </a:solidFill>
              </a:rPr>
              <a:t>Cover Type) </a:t>
            </a:r>
            <a:r>
              <a:rPr lang="en-US" sz="2000" dirty="0">
                <a:solidFill>
                  <a:srgbClr val="FFFFFF"/>
                </a:solidFill>
              </a:rPr>
              <a:t>for the entire mosaic.</a:t>
            </a:r>
          </a:p>
        </p:txBody>
      </p:sp>
      <p:sp>
        <p:nvSpPr>
          <p:cNvPr id="4" name="TextBox 3"/>
          <p:cNvSpPr txBox="1"/>
          <p:nvPr/>
        </p:nvSpPr>
        <p:spPr>
          <a:xfrm>
            <a:off x="1524000" y="914400"/>
            <a:ext cx="2971800" cy="1077218"/>
          </a:xfrm>
          <a:prstGeom prst="rect">
            <a:avLst/>
          </a:prstGeom>
          <a:noFill/>
        </p:spPr>
        <p:txBody>
          <a:bodyPr wrap="square" rtlCol="0">
            <a:spAutoFit/>
          </a:bodyPr>
          <a:lstStyle/>
          <a:p>
            <a:r>
              <a:rPr lang="en-US" sz="1600" dirty="0">
                <a:solidFill>
                  <a:srgbClr val="FFFFFF"/>
                </a:solidFill>
              </a:rPr>
              <a:t>Richness  (PR)</a:t>
            </a:r>
          </a:p>
          <a:p>
            <a:r>
              <a:rPr lang="en-US" sz="1600" dirty="0">
                <a:solidFill>
                  <a:srgbClr val="FFFFFF"/>
                </a:solidFill>
              </a:rPr>
              <a:t>Diversity (SHDI, N1, N2)</a:t>
            </a:r>
          </a:p>
          <a:p>
            <a:r>
              <a:rPr lang="en-US" sz="1600" dirty="0">
                <a:solidFill>
                  <a:srgbClr val="FFFFFF"/>
                </a:solidFill>
              </a:rPr>
              <a:t>Evenness (</a:t>
            </a:r>
            <a:r>
              <a:rPr lang="en-US" sz="1600" dirty="0" err="1">
                <a:solidFill>
                  <a:srgbClr val="FFFFFF"/>
                </a:solidFill>
              </a:rPr>
              <a:t>MSiEI</a:t>
            </a:r>
            <a:r>
              <a:rPr lang="en-US" sz="1600" dirty="0">
                <a:solidFill>
                  <a:srgbClr val="FFFFFF"/>
                </a:solidFill>
              </a:rPr>
              <a:t>, </a:t>
            </a:r>
            <a:r>
              <a:rPr lang="en-US" sz="1600" dirty="0" err="1">
                <a:solidFill>
                  <a:srgbClr val="FFFFFF"/>
                </a:solidFill>
              </a:rPr>
              <a:t>Alatalo’s</a:t>
            </a:r>
            <a:r>
              <a:rPr lang="en-US" sz="1600" dirty="0">
                <a:solidFill>
                  <a:srgbClr val="FFFFFF"/>
                </a:solidFill>
              </a:rPr>
              <a:t>)</a:t>
            </a:r>
          </a:p>
          <a:p>
            <a:r>
              <a:rPr lang="en-US" sz="1600" dirty="0">
                <a:solidFill>
                  <a:srgbClr val="FFFFFF"/>
                </a:solidFill>
              </a:rPr>
              <a:t>Arrangement (</a:t>
            </a:r>
            <a:r>
              <a:rPr lang="en-US" sz="1600" dirty="0" err="1">
                <a:solidFill>
                  <a:srgbClr val="FFFFFF"/>
                </a:solidFill>
              </a:rPr>
              <a:t>Contag</a:t>
            </a:r>
            <a:r>
              <a:rPr lang="en-US" sz="1600" dirty="0">
                <a:solidFill>
                  <a:srgbClr val="FFFFFF"/>
                </a:solidFill>
              </a:rPr>
              <a:t>., IJI)</a:t>
            </a:r>
          </a:p>
        </p:txBody>
      </p:sp>
      <p:grpSp>
        <p:nvGrpSpPr>
          <p:cNvPr id="8" name="Group 7"/>
          <p:cNvGrpSpPr/>
          <p:nvPr/>
        </p:nvGrpSpPr>
        <p:grpSpPr>
          <a:xfrm>
            <a:off x="4800600" y="2720876"/>
            <a:ext cx="5638800" cy="3070324"/>
            <a:chOff x="3048000" y="2971800"/>
            <a:chExt cx="5638800" cy="3070324"/>
          </a:xfrm>
        </p:grpSpPr>
        <p:sp>
          <p:nvSpPr>
            <p:cNvPr id="2" name="Rectangle 1"/>
            <p:cNvSpPr/>
            <p:nvPr/>
          </p:nvSpPr>
          <p:spPr>
            <a:xfrm>
              <a:off x="3048000" y="2971800"/>
              <a:ext cx="5638800" cy="707886"/>
            </a:xfrm>
            <a:prstGeom prst="rect">
              <a:avLst/>
            </a:prstGeom>
          </p:spPr>
          <p:txBody>
            <a:bodyPr wrap="square">
              <a:spAutoFit/>
            </a:bodyPr>
            <a:lstStyle/>
            <a:p>
              <a:pPr algn="r"/>
              <a:r>
                <a:rPr lang="en-US" sz="2000" dirty="0">
                  <a:solidFill>
                    <a:srgbClr val="FFFFFF"/>
                  </a:solidFill>
                </a:rPr>
                <a:t>Class metrics measure the aggregate properties of the patches belonging to a single class or patch type.</a:t>
              </a:r>
            </a:p>
          </p:txBody>
        </p:sp>
        <p:sp>
          <p:nvSpPr>
            <p:cNvPr id="7" name="TextBox 6"/>
            <p:cNvSpPr txBox="1"/>
            <p:nvPr/>
          </p:nvSpPr>
          <p:spPr>
            <a:xfrm>
              <a:off x="6400800" y="3733800"/>
              <a:ext cx="2286000" cy="2308324"/>
            </a:xfrm>
            <a:prstGeom prst="rect">
              <a:avLst/>
            </a:prstGeom>
            <a:noFill/>
          </p:spPr>
          <p:txBody>
            <a:bodyPr wrap="square" rtlCol="0">
              <a:spAutoFit/>
            </a:bodyPr>
            <a:lstStyle/>
            <a:p>
              <a:pPr algn="r"/>
              <a:r>
                <a:rPr lang="en-US" dirty="0">
                  <a:solidFill>
                    <a:srgbClr val="FFFFFF"/>
                  </a:solidFill>
                </a:rPr>
                <a:t>Percent Land</a:t>
              </a:r>
            </a:p>
            <a:p>
              <a:pPr algn="r"/>
              <a:r>
                <a:rPr lang="en-US" dirty="0">
                  <a:solidFill>
                    <a:srgbClr val="FFFFFF"/>
                  </a:solidFill>
                </a:rPr>
                <a:t>Largest Patch index</a:t>
              </a:r>
            </a:p>
            <a:p>
              <a:pPr algn="r"/>
              <a:r>
                <a:rPr lang="en-US" dirty="0">
                  <a:solidFill>
                    <a:srgbClr val="FFFFFF"/>
                  </a:solidFill>
                </a:rPr>
                <a:t>Patch Density</a:t>
              </a:r>
            </a:p>
            <a:p>
              <a:pPr algn="r"/>
              <a:r>
                <a:rPr lang="en-US" dirty="0">
                  <a:solidFill>
                    <a:srgbClr val="FFFFFF"/>
                  </a:solidFill>
                </a:rPr>
                <a:t>Mean Patch size</a:t>
              </a:r>
            </a:p>
            <a:p>
              <a:pPr algn="r"/>
              <a:r>
                <a:rPr lang="en-US" dirty="0">
                  <a:solidFill>
                    <a:srgbClr val="FFFFFF"/>
                  </a:solidFill>
                </a:rPr>
                <a:t>Mean nearest neighbor</a:t>
              </a:r>
            </a:p>
            <a:p>
              <a:pPr algn="r"/>
              <a:r>
                <a:rPr lang="en-US" dirty="0">
                  <a:solidFill>
                    <a:srgbClr val="FFFFFF"/>
                  </a:solidFill>
                </a:rPr>
                <a:t>Edge Density</a:t>
              </a:r>
            </a:p>
            <a:p>
              <a:pPr algn="r"/>
              <a:r>
                <a:rPr lang="en-US" dirty="0">
                  <a:solidFill>
                    <a:srgbClr val="FFFFFF"/>
                  </a:solidFill>
                </a:rPr>
                <a:t>Aggregation Index</a:t>
              </a:r>
            </a:p>
          </p:txBody>
        </p:sp>
      </p:gr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1" y="3736976"/>
            <a:ext cx="54562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63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_BMeadow_Cover Type1"/>
          <p:cNvPicPr/>
          <p:nvPr/>
        </p:nvPicPr>
        <p:blipFill>
          <a:blip r:embed="rId2" cstate="screen">
            <a:lum/>
            <a:extLst>
              <a:ext uri="{28A0092B-C50C-407E-A947-70E740481C1C}">
                <a14:useLocalDpi xmlns:a14="http://schemas.microsoft.com/office/drawing/2010/main"/>
              </a:ext>
            </a:extLst>
          </a:blip>
          <a:stretch>
            <a:fillRect/>
          </a:stretch>
        </p:blipFill>
        <p:spPr>
          <a:xfrm>
            <a:off x="940525" y="444138"/>
            <a:ext cx="9248503" cy="5917473"/>
          </a:xfrm>
          <a:prstGeom prst="rect">
            <a:avLst/>
          </a:prstGeom>
          <a:noFill/>
          <a:ln>
            <a:noFill/>
          </a:ln>
        </p:spPr>
      </p:pic>
    </p:spTree>
    <p:extLst>
      <p:ext uri="{BB962C8B-B14F-4D97-AF65-F5344CB8AC3E}">
        <p14:creationId xmlns:p14="http://schemas.microsoft.com/office/powerpoint/2010/main" val="1830320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7984375" y="1224539"/>
            <a:ext cx="4031674" cy="400110"/>
          </a:xfrm>
          <a:prstGeom prst="rect">
            <a:avLst/>
          </a:prstGeom>
          <a:noFill/>
        </p:spPr>
        <p:txBody>
          <a:bodyPr wrap="square" rtlCol="0">
            <a:spAutoFit/>
          </a:bodyPr>
          <a:lstStyle/>
          <a:p>
            <a:r>
              <a:rPr lang="en-US" sz="2000" dirty="0" smtClean="0">
                <a:solidFill>
                  <a:schemeClr val="accent1">
                    <a:lumMod val="60000"/>
                    <a:lumOff val="40000"/>
                  </a:schemeClr>
                </a:solidFill>
              </a:rPr>
              <a:t>Pre-Planning/Proposal Development</a:t>
            </a:r>
            <a:endParaRPr lang="en-US" sz="2000" dirty="0">
              <a:solidFill>
                <a:schemeClr val="accent1">
                  <a:lumMod val="60000"/>
                  <a:lumOff val="40000"/>
                </a:schemeClr>
              </a:solidFill>
            </a:endParaRPr>
          </a:p>
        </p:txBody>
      </p:sp>
      <p:grpSp>
        <p:nvGrpSpPr>
          <p:cNvPr id="64" name="Group 63"/>
          <p:cNvGrpSpPr/>
          <p:nvPr/>
        </p:nvGrpSpPr>
        <p:grpSpPr>
          <a:xfrm>
            <a:off x="991292" y="2587036"/>
            <a:ext cx="12172012" cy="748145"/>
            <a:chOff x="991292" y="2472735"/>
            <a:chExt cx="12172012" cy="748145"/>
          </a:xfrm>
        </p:grpSpPr>
        <p:sp>
          <p:nvSpPr>
            <p:cNvPr id="33" name="Oval 32"/>
            <p:cNvSpPr/>
            <p:nvPr/>
          </p:nvSpPr>
          <p:spPr>
            <a:xfrm>
              <a:off x="991292" y="2472735"/>
              <a:ext cx="6847609" cy="748145"/>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9131630" y="2684701"/>
              <a:ext cx="4031674" cy="400110"/>
            </a:xfrm>
            <a:prstGeom prst="rect">
              <a:avLst/>
            </a:prstGeom>
            <a:noFill/>
          </p:spPr>
          <p:txBody>
            <a:bodyPr wrap="square" rtlCol="0">
              <a:spAutoFit/>
            </a:bodyPr>
            <a:lstStyle/>
            <a:p>
              <a:r>
                <a:rPr lang="en-US" sz="2000" dirty="0" smtClean="0">
                  <a:solidFill>
                    <a:schemeClr val="bg1">
                      <a:lumMod val="85000"/>
                    </a:schemeClr>
                  </a:solidFill>
                </a:rPr>
                <a:t>Effects Analysis</a:t>
              </a:r>
              <a:endParaRPr lang="en-US" sz="2000" dirty="0">
                <a:solidFill>
                  <a:schemeClr val="bg1">
                    <a:lumMod val="85000"/>
                  </a:schemeClr>
                </a:solidFill>
              </a:endParaRPr>
            </a:p>
          </p:txBody>
        </p:sp>
      </p:grpSp>
      <p:sp>
        <p:nvSpPr>
          <p:cNvPr id="36" name="&quot;No&quot; Symbol 35"/>
          <p:cNvSpPr/>
          <p:nvPr/>
        </p:nvSpPr>
        <p:spPr>
          <a:xfrm>
            <a:off x="5361018" y="2647728"/>
            <a:ext cx="553315" cy="25164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4" name="Group 53"/>
          <p:cNvGrpSpPr/>
          <p:nvPr/>
        </p:nvGrpSpPr>
        <p:grpSpPr>
          <a:xfrm>
            <a:off x="1208194" y="3183996"/>
            <a:ext cx="3664372" cy="1207849"/>
            <a:chOff x="1048174" y="2715366"/>
            <a:chExt cx="3664372" cy="2355605"/>
          </a:xfrm>
        </p:grpSpPr>
        <p:cxnSp>
          <p:nvCxnSpPr>
            <p:cNvPr id="42" name="Straight Arrow Connector 41"/>
            <p:cNvCxnSpPr>
              <a:stCxn id="48" idx="0"/>
              <a:endCxn id="29" idx="10"/>
            </p:cNvCxnSpPr>
            <p:nvPr/>
          </p:nvCxnSpPr>
          <p:spPr>
            <a:xfrm flipV="1">
              <a:off x="2880360" y="2972820"/>
              <a:ext cx="1589074" cy="1636486"/>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8" idx="0"/>
            </p:cNvCxnSpPr>
            <p:nvPr/>
          </p:nvCxnSpPr>
          <p:spPr>
            <a:xfrm flipH="1" flipV="1">
              <a:off x="2530188" y="2715366"/>
              <a:ext cx="350172" cy="1893940"/>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48174" y="4609306"/>
              <a:ext cx="3664372" cy="461665"/>
            </a:xfrm>
            <a:prstGeom prst="rect">
              <a:avLst/>
            </a:prstGeom>
            <a:noFill/>
          </p:spPr>
          <p:txBody>
            <a:bodyPr wrap="square" rtlCol="0">
              <a:spAutoFit/>
            </a:bodyPr>
            <a:lstStyle/>
            <a:p>
              <a:r>
                <a:rPr lang="en-US" sz="2400" dirty="0" smtClean="0">
                  <a:solidFill>
                    <a:schemeClr val="bg1">
                      <a:lumMod val="85000"/>
                    </a:schemeClr>
                  </a:solidFill>
                </a:rPr>
                <a:t>Implementation - Layout</a:t>
              </a:r>
              <a:endParaRPr lang="en-US" sz="2400" dirty="0">
                <a:solidFill>
                  <a:schemeClr val="bg1">
                    <a:lumMod val="85000"/>
                  </a:schemeClr>
                </a:solidFill>
              </a:endParaRPr>
            </a:p>
          </p:txBody>
        </p:sp>
      </p:grpSp>
      <p:grpSp>
        <p:nvGrpSpPr>
          <p:cNvPr id="53" name="Group 52"/>
          <p:cNvGrpSpPr/>
          <p:nvPr/>
        </p:nvGrpSpPr>
        <p:grpSpPr>
          <a:xfrm>
            <a:off x="4374832" y="2862522"/>
            <a:ext cx="4903644" cy="1159092"/>
            <a:chOff x="4214812" y="2393890"/>
            <a:chExt cx="4903644" cy="1790527"/>
          </a:xfrm>
        </p:grpSpPr>
        <p:cxnSp>
          <p:nvCxnSpPr>
            <p:cNvPr id="46" name="Straight Arrow Connector 45"/>
            <p:cNvCxnSpPr>
              <a:stCxn id="51" idx="0"/>
              <a:endCxn id="36" idx="5"/>
            </p:cNvCxnSpPr>
            <p:nvPr/>
          </p:nvCxnSpPr>
          <p:spPr>
            <a:xfrm flipH="1" flipV="1">
              <a:off x="5673282" y="2393890"/>
              <a:ext cx="993352" cy="132886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214812" y="3722751"/>
              <a:ext cx="4903644" cy="461666"/>
            </a:xfrm>
            <a:prstGeom prst="rect">
              <a:avLst/>
            </a:prstGeom>
            <a:noFill/>
          </p:spPr>
          <p:txBody>
            <a:bodyPr wrap="square" rtlCol="0">
              <a:spAutoFit/>
            </a:bodyPr>
            <a:lstStyle/>
            <a:p>
              <a:r>
                <a:rPr lang="en-US" sz="2400" dirty="0" smtClean="0">
                  <a:solidFill>
                    <a:schemeClr val="bg1">
                      <a:lumMod val="85000"/>
                    </a:schemeClr>
                  </a:solidFill>
                </a:rPr>
                <a:t>Identified avoidance/mitigation need</a:t>
              </a:r>
              <a:endParaRPr lang="en-US" sz="2400" dirty="0">
                <a:solidFill>
                  <a:schemeClr val="bg1">
                    <a:lumMod val="85000"/>
                  </a:schemeClr>
                </a:solidFill>
              </a:endParaRPr>
            </a:p>
          </p:txBody>
        </p:sp>
      </p:grpSp>
      <p:sp>
        <p:nvSpPr>
          <p:cNvPr id="58" name="TextBox 57"/>
          <p:cNvSpPr txBox="1"/>
          <p:nvPr/>
        </p:nvSpPr>
        <p:spPr>
          <a:xfrm>
            <a:off x="11479523" y="1718675"/>
            <a:ext cx="553998" cy="2560763"/>
          </a:xfrm>
          <a:prstGeom prst="rect">
            <a:avLst/>
          </a:prstGeom>
          <a:noFill/>
        </p:spPr>
        <p:txBody>
          <a:bodyPr vert="vert270" wrap="square" rtlCol="0">
            <a:spAutoFit/>
          </a:bodyPr>
          <a:lstStyle/>
          <a:p>
            <a:r>
              <a:rPr lang="en-US" sz="2400" dirty="0" smtClean="0">
                <a:solidFill>
                  <a:schemeClr val="bg1">
                    <a:lumMod val="85000"/>
                  </a:schemeClr>
                </a:solidFill>
              </a:rPr>
              <a:t>Adaptive Planning</a:t>
            </a:r>
            <a:endParaRPr lang="en-US" sz="2400" dirty="0">
              <a:solidFill>
                <a:schemeClr val="bg1">
                  <a:lumMod val="85000"/>
                </a:schemeClr>
              </a:solidFill>
            </a:endParaRPr>
          </a:p>
        </p:txBody>
      </p:sp>
      <p:grpSp>
        <p:nvGrpSpPr>
          <p:cNvPr id="66" name="Group 65"/>
          <p:cNvGrpSpPr/>
          <p:nvPr/>
        </p:nvGrpSpPr>
        <p:grpSpPr>
          <a:xfrm>
            <a:off x="301229" y="1831082"/>
            <a:ext cx="8896559" cy="4072177"/>
            <a:chOff x="301229" y="1831082"/>
            <a:chExt cx="10042921" cy="4940229"/>
          </a:xfrm>
        </p:grpSpPr>
        <p:sp>
          <p:nvSpPr>
            <p:cNvPr id="55" name="TextBox 54"/>
            <p:cNvSpPr txBox="1"/>
            <p:nvPr/>
          </p:nvSpPr>
          <p:spPr>
            <a:xfrm rot="5400000">
              <a:off x="4539460" y="4174747"/>
              <a:ext cx="1169551" cy="3709637"/>
            </a:xfrm>
            <a:prstGeom prst="rect">
              <a:avLst/>
            </a:prstGeom>
            <a:noFill/>
          </p:spPr>
          <p:txBody>
            <a:bodyPr vert="vert270" wrap="square" rtlCol="0">
              <a:spAutoFit/>
            </a:bodyPr>
            <a:lstStyle/>
            <a:p>
              <a:pPr algn="ctr"/>
              <a:r>
                <a:rPr lang="en-US" sz="3200" dirty="0" smtClean="0">
                  <a:solidFill>
                    <a:schemeClr val="bg1">
                      <a:lumMod val="85000"/>
                    </a:schemeClr>
                  </a:solidFill>
                </a:rPr>
                <a:t>ADAPTIVE MANAGEMENT</a:t>
              </a:r>
              <a:endParaRPr lang="en-US" sz="3200" dirty="0">
                <a:solidFill>
                  <a:schemeClr val="bg1">
                    <a:lumMod val="85000"/>
                  </a:schemeClr>
                </a:solidFill>
              </a:endParaRPr>
            </a:p>
          </p:txBody>
        </p:sp>
        <p:sp>
          <p:nvSpPr>
            <p:cNvPr id="60" name="Rounded Rectangle 59"/>
            <p:cNvSpPr/>
            <p:nvPr/>
          </p:nvSpPr>
          <p:spPr>
            <a:xfrm>
              <a:off x="301229" y="1831082"/>
              <a:ext cx="10042921" cy="4940229"/>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Cloud 60"/>
          <p:cNvSpPr/>
          <p:nvPr/>
        </p:nvSpPr>
        <p:spPr>
          <a:xfrm>
            <a:off x="176645" y="35148"/>
            <a:ext cx="11839404" cy="767399"/>
          </a:xfrm>
          <a:prstGeom prst="cloud">
            <a:avLst/>
          </a:prstGeom>
          <a:gradFill flip="none" rotWithShape="1">
            <a:gsLst>
              <a:gs pos="0">
                <a:schemeClr val="accent2">
                  <a:lumMod val="0"/>
                  <a:lumOff val="100000"/>
                </a:schemeClr>
              </a:gs>
              <a:gs pos="27000">
                <a:schemeClr val="accent2">
                  <a:lumMod val="0"/>
                  <a:lumOff val="100000"/>
                </a:schemeClr>
              </a:gs>
              <a:gs pos="79000">
                <a:schemeClr val="accent2">
                  <a:lumMod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991292" y="266637"/>
            <a:ext cx="6847609" cy="1532030"/>
            <a:chOff x="991292" y="266637"/>
            <a:chExt cx="6847609" cy="1532030"/>
          </a:xfrm>
        </p:grpSpPr>
        <p:sp>
          <p:nvSpPr>
            <p:cNvPr id="3" name="Oval 2"/>
            <p:cNvSpPr/>
            <p:nvPr/>
          </p:nvSpPr>
          <p:spPr>
            <a:xfrm>
              <a:off x="991292" y="1050522"/>
              <a:ext cx="6847609" cy="748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Coarse Filter Patch Objectives</a:t>
              </a:r>
              <a:endParaRPr lang="en-US" dirty="0"/>
            </a:p>
          </p:txBody>
        </p:sp>
        <p:sp>
          <p:nvSpPr>
            <p:cNvPr id="62" name="Oval 61"/>
            <p:cNvSpPr/>
            <p:nvPr/>
          </p:nvSpPr>
          <p:spPr>
            <a:xfrm>
              <a:off x="2014374" y="266637"/>
              <a:ext cx="2858192" cy="400242"/>
            </a:xfrm>
            <a:prstGeom prst="ellipse">
              <a:avLst/>
            </a:prstGeom>
            <a:pattFill prst="pct25">
              <a:fgClr>
                <a:schemeClr val="accent1"/>
              </a:fgClr>
              <a:bgClr>
                <a:schemeClr val="accent2"/>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p:cNvSpPr txBox="1"/>
          <p:nvPr/>
        </p:nvSpPr>
        <p:spPr>
          <a:xfrm>
            <a:off x="5520796" y="-54941"/>
            <a:ext cx="4142750" cy="830997"/>
          </a:xfrm>
          <a:prstGeom prst="rect">
            <a:avLst/>
          </a:prstGeom>
          <a:noFill/>
        </p:spPr>
        <p:txBody>
          <a:bodyPr wrap="square" rtlCol="0">
            <a:spAutoFit/>
          </a:bodyPr>
          <a:lstStyle/>
          <a:p>
            <a:pPr algn="ctr"/>
            <a:r>
              <a:rPr lang="en-US" sz="2400" dirty="0" smtClean="0"/>
              <a:t>Landscape Assessment with Landscape Objectives</a:t>
            </a:r>
            <a:endParaRPr lang="en-US" sz="2400" dirty="0"/>
          </a:p>
        </p:txBody>
      </p:sp>
      <p:grpSp>
        <p:nvGrpSpPr>
          <p:cNvPr id="69" name="Group 68"/>
          <p:cNvGrpSpPr/>
          <p:nvPr/>
        </p:nvGrpSpPr>
        <p:grpSpPr>
          <a:xfrm>
            <a:off x="1876685" y="2652966"/>
            <a:ext cx="4162305" cy="613630"/>
            <a:chOff x="1876685" y="2652966"/>
            <a:chExt cx="4162305" cy="613630"/>
          </a:xfrm>
        </p:grpSpPr>
        <p:sp>
          <p:nvSpPr>
            <p:cNvPr id="68" name="TextBox 67"/>
            <p:cNvSpPr txBox="1"/>
            <p:nvPr/>
          </p:nvSpPr>
          <p:spPr>
            <a:xfrm>
              <a:off x="3758430" y="2958819"/>
              <a:ext cx="2280560" cy="307777"/>
            </a:xfrm>
            <a:prstGeom prst="rect">
              <a:avLst/>
            </a:prstGeom>
            <a:noFill/>
          </p:spPr>
          <p:txBody>
            <a:bodyPr wrap="square" rtlCol="0">
              <a:spAutoFit/>
            </a:bodyPr>
            <a:lstStyle/>
            <a:p>
              <a:r>
                <a:rPr lang="en-US" sz="1400" dirty="0" smtClean="0"/>
                <a:t>Stand Level Objectives</a:t>
              </a:r>
              <a:endParaRPr lang="en-US" sz="1400" dirty="0"/>
            </a:p>
          </p:txBody>
        </p:sp>
        <p:sp>
          <p:nvSpPr>
            <p:cNvPr id="31" name="Trapezoid 30"/>
            <p:cNvSpPr/>
            <p:nvPr/>
          </p:nvSpPr>
          <p:spPr>
            <a:xfrm>
              <a:off x="1876685" y="2652966"/>
              <a:ext cx="3255818" cy="533528"/>
            </a:xfrm>
            <a:prstGeom prst="trapezoid">
              <a:avLst>
                <a:gd name="adj" fmla="val 102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p:cNvGrpSpPr/>
          <p:nvPr/>
        </p:nvGrpSpPr>
        <p:grpSpPr>
          <a:xfrm>
            <a:off x="991292" y="466758"/>
            <a:ext cx="6847609" cy="957837"/>
            <a:chOff x="991292" y="466758"/>
            <a:chExt cx="6847609" cy="957837"/>
          </a:xfrm>
        </p:grpSpPr>
        <p:cxnSp>
          <p:nvCxnSpPr>
            <p:cNvPr id="73" name="Straight Connector 72"/>
            <p:cNvCxnSpPr>
              <a:stCxn id="62" idx="2"/>
              <a:endCxn id="3" idx="2"/>
            </p:cNvCxnSpPr>
            <p:nvPr/>
          </p:nvCxnSpPr>
          <p:spPr>
            <a:xfrm flipH="1">
              <a:off x="991292" y="466758"/>
              <a:ext cx="1023082" cy="9578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62" idx="6"/>
              <a:endCxn id="3" idx="6"/>
            </p:cNvCxnSpPr>
            <p:nvPr/>
          </p:nvCxnSpPr>
          <p:spPr>
            <a:xfrm>
              <a:off x="4872566" y="466758"/>
              <a:ext cx="2966335" cy="95783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3389862" y="2536689"/>
            <a:ext cx="3637683" cy="779318"/>
          </a:xfrm>
          <a:custGeom>
            <a:avLst/>
            <a:gdLst>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18" fmla="*/ 488372 w 3262745"/>
              <a:gd name="connsiteY18" fmla="*/ 0 h 7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745" h="779318">
                <a:moveTo>
                  <a:pt x="488372" y="0"/>
                </a:moveTo>
                <a:lnTo>
                  <a:pt x="1569027" y="0"/>
                </a:lnTo>
                <a:lnTo>
                  <a:pt x="1745672" y="228600"/>
                </a:lnTo>
                <a:lnTo>
                  <a:pt x="1517072" y="259772"/>
                </a:lnTo>
                <a:lnTo>
                  <a:pt x="1496290" y="405245"/>
                </a:lnTo>
                <a:lnTo>
                  <a:pt x="1818409" y="405245"/>
                </a:lnTo>
                <a:lnTo>
                  <a:pt x="2161309" y="654627"/>
                </a:lnTo>
                <a:lnTo>
                  <a:pt x="2483427" y="633845"/>
                </a:lnTo>
                <a:lnTo>
                  <a:pt x="3262745" y="654627"/>
                </a:lnTo>
                <a:lnTo>
                  <a:pt x="3262745" y="768927"/>
                </a:lnTo>
                <a:lnTo>
                  <a:pt x="1111827" y="779318"/>
                </a:lnTo>
                <a:lnTo>
                  <a:pt x="415636" y="716972"/>
                </a:lnTo>
                <a:lnTo>
                  <a:pt x="0" y="737754"/>
                </a:lnTo>
                <a:lnTo>
                  <a:pt x="301336" y="540327"/>
                </a:lnTo>
                <a:lnTo>
                  <a:pt x="384463" y="457200"/>
                </a:lnTo>
                <a:lnTo>
                  <a:pt x="301336" y="270163"/>
                </a:lnTo>
                <a:lnTo>
                  <a:pt x="332509" y="93518"/>
                </a:lnTo>
                <a:lnTo>
                  <a:pt x="311727" y="0"/>
                </a:lnTo>
                <a:lnTo>
                  <a:pt x="488372" y="0"/>
                </a:lnTo>
                <a:close/>
              </a:path>
            </a:pathLst>
          </a:custGeom>
          <a:blipFill>
            <a:blip r:embed="rId2"/>
            <a:tile tx="0" ty="0" sx="100000" sy="100000" flip="none" algn="tl"/>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301229" y="1820537"/>
            <a:ext cx="6973100" cy="1364573"/>
            <a:chOff x="141209" y="1351907"/>
            <a:chExt cx="6973100" cy="1364573"/>
          </a:xfrm>
        </p:grpSpPr>
        <p:grpSp>
          <p:nvGrpSpPr>
            <p:cNvPr id="32" name="Group 31"/>
            <p:cNvGrpSpPr/>
            <p:nvPr/>
          </p:nvGrpSpPr>
          <p:grpSpPr>
            <a:xfrm>
              <a:off x="1946564" y="1351907"/>
              <a:ext cx="5167745" cy="1364573"/>
              <a:chOff x="1946564" y="1351907"/>
              <a:chExt cx="5167745" cy="1364573"/>
            </a:xfrm>
            <a:solidFill>
              <a:schemeClr val="accent6">
                <a:lumMod val="20000"/>
                <a:lumOff val="80000"/>
              </a:schemeClr>
            </a:solidFill>
          </p:grpSpPr>
          <p:grpSp>
            <p:nvGrpSpPr>
              <p:cNvPr id="8" name="Group 7"/>
              <p:cNvGrpSpPr/>
              <p:nvPr/>
            </p:nvGrpSpPr>
            <p:grpSpPr>
              <a:xfrm>
                <a:off x="1946564" y="1447156"/>
                <a:ext cx="658091" cy="1099065"/>
                <a:chOff x="2372591" y="1810391"/>
                <a:chExt cx="658091" cy="1099065"/>
              </a:xfrm>
              <a:grpFill/>
            </p:grpSpPr>
            <p:sp>
              <p:nvSpPr>
                <p:cNvPr id="4" name="Isosceles Triangle 3"/>
                <p:cNvSpPr/>
                <p:nvPr/>
              </p:nvSpPr>
              <p:spPr>
                <a:xfrm>
                  <a:off x="2372591" y="1871007"/>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646218"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2571750"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352800" y="1497575"/>
                <a:ext cx="658091" cy="1038449"/>
                <a:chOff x="2372591" y="1715142"/>
                <a:chExt cx="658091" cy="1038449"/>
              </a:xfrm>
              <a:grpFill/>
            </p:grpSpPr>
            <p:sp>
              <p:nvSpPr>
                <p:cNvPr id="10" name="Isosceles Triangle 9"/>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456218" y="1351907"/>
                <a:ext cx="658091" cy="1038449"/>
                <a:chOff x="2372591" y="1715142"/>
                <a:chExt cx="658091" cy="1038449"/>
              </a:xfrm>
              <a:grpFill/>
            </p:grpSpPr>
            <p:sp>
              <p:nvSpPr>
                <p:cNvPr id="15" name="Isosceles Triangle 14"/>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160943" y="1678031"/>
                <a:ext cx="658091" cy="1038449"/>
                <a:chOff x="2372591" y="1715142"/>
                <a:chExt cx="658091" cy="1038449"/>
              </a:xfrm>
              <a:grpFill/>
            </p:grpSpPr>
            <p:sp>
              <p:nvSpPr>
                <p:cNvPr id="20" name="Isosceles Triangle 19"/>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771284" y="1388791"/>
                <a:ext cx="658091" cy="1038449"/>
                <a:chOff x="2372591" y="1715142"/>
                <a:chExt cx="658091" cy="1038449"/>
              </a:xfrm>
              <a:grpFill/>
            </p:grpSpPr>
            <p:sp>
              <p:nvSpPr>
                <p:cNvPr id="25" name="Isosceles Triangle 24"/>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ight Arrow 37"/>
            <p:cNvSpPr/>
            <p:nvPr/>
          </p:nvSpPr>
          <p:spPr>
            <a:xfrm>
              <a:off x="141209" y="1651033"/>
              <a:ext cx="1542141" cy="456836"/>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Fine Filter</a:t>
              </a:r>
              <a:endParaRPr lang="en-US" dirty="0">
                <a:solidFill>
                  <a:schemeClr val="tx1"/>
                </a:solidFill>
              </a:endParaRPr>
            </a:p>
          </p:txBody>
        </p:sp>
      </p:grpSp>
    </p:spTree>
    <p:extLst>
      <p:ext uri="{BB962C8B-B14F-4D97-AF65-F5344CB8AC3E}">
        <p14:creationId xmlns:p14="http://schemas.microsoft.com/office/powerpoint/2010/main" val="11566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58"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Oval 2"/>
          <p:cNvSpPr/>
          <p:nvPr/>
        </p:nvSpPr>
        <p:spPr>
          <a:xfrm>
            <a:off x="991292" y="5243149"/>
            <a:ext cx="6847609" cy="748145"/>
          </a:xfrm>
          <a:prstGeom prst="ellipse">
            <a:avLst/>
          </a:prstGeom>
          <a:gradFill>
            <a:gsLst>
              <a:gs pos="81000">
                <a:srgbClr val="E4EFF8"/>
              </a:gs>
              <a:gs pos="47000">
                <a:schemeClr val="accent1">
                  <a:lumMod val="5000"/>
                  <a:lumOff val="95000"/>
                </a:schemeClr>
              </a:gs>
              <a:gs pos="100000">
                <a:schemeClr val="accent1">
                  <a:lumMod val="60000"/>
                  <a:lumOff val="40000"/>
                </a:schemeClr>
              </a:gs>
              <a:gs pos="42000">
                <a:schemeClr val="accent1">
                  <a:lumMod val="45000"/>
                  <a:lumOff val="55000"/>
                </a:schemeClr>
              </a:gs>
            </a:gsLst>
            <a:lin ang="9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9131630" y="5455115"/>
            <a:ext cx="4031674" cy="400110"/>
          </a:xfrm>
          <a:prstGeom prst="rect">
            <a:avLst/>
          </a:prstGeom>
          <a:noFill/>
        </p:spPr>
        <p:txBody>
          <a:bodyPr wrap="square" rtlCol="0">
            <a:spAutoFit/>
          </a:bodyPr>
          <a:lstStyle/>
          <a:p>
            <a:r>
              <a:rPr lang="en-US" sz="2000" dirty="0" smtClean="0">
                <a:solidFill>
                  <a:schemeClr val="bg1">
                    <a:lumMod val="85000"/>
                  </a:schemeClr>
                </a:solidFill>
              </a:rPr>
              <a:t>Effects Analysis</a:t>
            </a:r>
            <a:endParaRPr lang="en-US" sz="2000" dirty="0">
              <a:solidFill>
                <a:schemeClr val="bg1">
                  <a:lumMod val="85000"/>
                </a:schemeClr>
              </a:solidFill>
            </a:endParaRPr>
          </a:p>
        </p:txBody>
      </p:sp>
      <p:sp>
        <p:nvSpPr>
          <p:cNvPr id="5" name="Cloud 4"/>
          <p:cNvSpPr/>
          <p:nvPr/>
        </p:nvSpPr>
        <p:spPr>
          <a:xfrm>
            <a:off x="176645" y="35148"/>
            <a:ext cx="11839404" cy="767399"/>
          </a:xfrm>
          <a:prstGeom prst="cloud">
            <a:avLst/>
          </a:prstGeom>
          <a:gradFill flip="none" rotWithShape="1">
            <a:gsLst>
              <a:gs pos="0">
                <a:schemeClr val="accent2">
                  <a:lumMod val="0"/>
                  <a:lumOff val="100000"/>
                </a:schemeClr>
              </a:gs>
              <a:gs pos="27000">
                <a:schemeClr val="accent2">
                  <a:lumMod val="0"/>
                  <a:lumOff val="100000"/>
                </a:schemeClr>
              </a:gs>
              <a:gs pos="79000">
                <a:schemeClr val="accent2">
                  <a:lumMod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1292" y="1050522"/>
            <a:ext cx="6847609" cy="748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Coarse Filter Patch Objectives</a:t>
            </a:r>
            <a:endParaRPr lang="en-US" dirty="0"/>
          </a:p>
        </p:txBody>
      </p:sp>
      <p:sp>
        <p:nvSpPr>
          <p:cNvPr id="8" name="Oval 7"/>
          <p:cNvSpPr/>
          <p:nvPr/>
        </p:nvSpPr>
        <p:spPr>
          <a:xfrm>
            <a:off x="2014374" y="266637"/>
            <a:ext cx="2858192" cy="400242"/>
          </a:xfrm>
          <a:prstGeom prst="ellipse">
            <a:avLst/>
          </a:prstGeom>
          <a:pattFill prst="pct25">
            <a:fgClr>
              <a:schemeClr val="accent1"/>
            </a:fgClr>
            <a:bgClr>
              <a:schemeClr val="accent2"/>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520796" y="-54941"/>
            <a:ext cx="4142750" cy="830997"/>
          </a:xfrm>
          <a:prstGeom prst="rect">
            <a:avLst/>
          </a:prstGeom>
          <a:noFill/>
        </p:spPr>
        <p:txBody>
          <a:bodyPr wrap="square" rtlCol="0">
            <a:spAutoFit/>
          </a:bodyPr>
          <a:lstStyle/>
          <a:p>
            <a:pPr algn="ctr"/>
            <a:r>
              <a:rPr lang="en-US" sz="2400" dirty="0" smtClean="0"/>
              <a:t>Landscape Assessment with Landscape Objectives</a:t>
            </a:r>
            <a:endParaRPr lang="en-US" sz="2400" dirty="0"/>
          </a:p>
        </p:txBody>
      </p:sp>
      <p:sp>
        <p:nvSpPr>
          <p:cNvPr id="16" name="Oval 15"/>
          <p:cNvSpPr/>
          <p:nvPr/>
        </p:nvSpPr>
        <p:spPr>
          <a:xfrm>
            <a:off x="991289" y="2012830"/>
            <a:ext cx="6847609" cy="74814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Change Function (Restoration)</a:t>
            </a:r>
            <a:endParaRPr lang="en-US" dirty="0">
              <a:solidFill>
                <a:schemeClr val="tx1"/>
              </a:solidFill>
            </a:endParaRPr>
          </a:p>
        </p:txBody>
      </p:sp>
      <p:sp>
        <p:nvSpPr>
          <p:cNvPr id="17" name="Oval 16"/>
          <p:cNvSpPr/>
          <p:nvPr/>
        </p:nvSpPr>
        <p:spPr>
          <a:xfrm>
            <a:off x="991290" y="2895627"/>
            <a:ext cx="6847609" cy="748145"/>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Maintain Function (Maintenance)</a:t>
            </a:r>
            <a:endParaRPr lang="en-US" dirty="0">
              <a:solidFill>
                <a:schemeClr val="tx1"/>
              </a:solidFill>
            </a:endParaRPr>
          </a:p>
        </p:txBody>
      </p:sp>
      <p:sp>
        <p:nvSpPr>
          <p:cNvPr id="18" name="Oval 17"/>
          <p:cNvSpPr/>
          <p:nvPr/>
        </p:nvSpPr>
        <p:spPr>
          <a:xfrm>
            <a:off x="991291" y="3835593"/>
            <a:ext cx="6847609" cy="74814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Action (Succession)</a:t>
            </a:r>
            <a:endParaRPr lang="en-US" dirty="0">
              <a:solidFill>
                <a:schemeClr val="tx1"/>
              </a:solidFill>
            </a:endParaRPr>
          </a:p>
        </p:txBody>
      </p:sp>
      <p:cxnSp>
        <p:nvCxnSpPr>
          <p:cNvPr id="20" name="Straight Connector 19"/>
          <p:cNvCxnSpPr>
            <a:stCxn id="3" idx="0"/>
            <a:endCxn id="3" idx="4"/>
          </p:cNvCxnSpPr>
          <p:nvPr/>
        </p:nvCxnSpPr>
        <p:spPr>
          <a:xfrm>
            <a:off x="4415097" y="5243149"/>
            <a:ext cx="0" cy="748145"/>
          </a:xfrm>
          <a:prstGeom prst="line">
            <a:avLst/>
          </a:prstGeom>
          <a:ln w="22225" cap="rnd">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488749" y="1718905"/>
            <a:ext cx="2527300" cy="461665"/>
          </a:xfrm>
          <a:prstGeom prst="rect">
            <a:avLst/>
          </a:prstGeom>
          <a:noFill/>
        </p:spPr>
        <p:txBody>
          <a:bodyPr wrap="square" rtlCol="0">
            <a:spAutoFit/>
          </a:bodyPr>
          <a:lstStyle/>
          <a:p>
            <a:pPr marL="342900" indent="-342900">
              <a:buFont typeface="Arial" panose="020B0604020202020204" pitchFamily="34" charset="0"/>
              <a:buChar char="•"/>
            </a:pPr>
            <a:r>
              <a:rPr lang="en-US" sz="1200" dirty="0" smtClean="0">
                <a:solidFill>
                  <a:schemeClr val="bg1">
                    <a:lumMod val="85000"/>
                  </a:schemeClr>
                </a:solidFill>
              </a:rPr>
              <a:t>Complex Patches</a:t>
            </a:r>
          </a:p>
          <a:p>
            <a:pPr marL="342900" indent="-342900">
              <a:buFont typeface="Arial" panose="020B0604020202020204" pitchFamily="34" charset="0"/>
              <a:buChar char="•"/>
            </a:pPr>
            <a:r>
              <a:rPr lang="en-US" sz="1200" dirty="0" smtClean="0">
                <a:solidFill>
                  <a:schemeClr val="bg1">
                    <a:lumMod val="85000"/>
                  </a:schemeClr>
                </a:solidFill>
              </a:rPr>
              <a:t>Old and Large Trees</a:t>
            </a:r>
            <a:endParaRPr lang="en-US" sz="1200" dirty="0">
              <a:solidFill>
                <a:schemeClr val="bg1">
                  <a:lumMod val="85000"/>
                </a:schemeClr>
              </a:solidFill>
            </a:endParaRPr>
          </a:p>
        </p:txBody>
      </p:sp>
    </p:spTree>
    <p:extLst>
      <p:ext uri="{BB962C8B-B14F-4D97-AF65-F5344CB8AC3E}">
        <p14:creationId xmlns:p14="http://schemas.microsoft.com/office/powerpoint/2010/main" val="1885259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7984375" y="1224539"/>
            <a:ext cx="4031674" cy="400110"/>
          </a:xfrm>
          <a:prstGeom prst="rect">
            <a:avLst/>
          </a:prstGeom>
          <a:noFill/>
        </p:spPr>
        <p:txBody>
          <a:bodyPr wrap="square" rtlCol="0">
            <a:spAutoFit/>
          </a:bodyPr>
          <a:lstStyle/>
          <a:p>
            <a:r>
              <a:rPr lang="en-US" sz="2000" dirty="0" smtClean="0">
                <a:solidFill>
                  <a:schemeClr val="accent1">
                    <a:lumMod val="60000"/>
                    <a:lumOff val="40000"/>
                  </a:schemeClr>
                </a:solidFill>
              </a:rPr>
              <a:t>Pre-Planning/Proposal Development</a:t>
            </a:r>
            <a:endParaRPr lang="en-US" sz="2000" dirty="0">
              <a:solidFill>
                <a:schemeClr val="accent1">
                  <a:lumMod val="60000"/>
                  <a:lumOff val="40000"/>
                </a:schemeClr>
              </a:solidFill>
            </a:endParaRPr>
          </a:p>
        </p:txBody>
      </p:sp>
      <p:grpSp>
        <p:nvGrpSpPr>
          <p:cNvPr id="64" name="Group 63"/>
          <p:cNvGrpSpPr/>
          <p:nvPr/>
        </p:nvGrpSpPr>
        <p:grpSpPr>
          <a:xfrm>
            <a:off x="991292" y="2587036"/>
            <a:ext cx="12172012" cy="748145"/>
            <a:chOff x="991292" y="2472735"/>
            <a:chExt cx="12172012" cy="748145"/>
          </a:xfrm>
        </p:grpSpPr>
        <p:sp>
          <p:nvSpPr>
            <p:cNvPr id="33" name="Oval 32"/>
            <p:cNvSpPr/>
            <p:nvPr/>
          </p:nvSpPr>
          <p:spPr>
            <a:xfrm>
              <a:off x="991292" y="2472735"/>
              <a:ext cx="6847609" cy="748145"/>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9131630" y="2684701"/>
              <a:ext cx="4031674" cy="400110"/>
            </a:xfrm>
            <a:prstGeom prst="rect">
              <a:avLst/>
            </a:prstGeom>
            <a:noFill/>
          </p:spPr>
          <p:txBody>
            <a:bodyPr wrap="square" rtlCol="0">
              <a:spAutoFit/>
            </a:bodyPr>
            <a:lstStyle/>
            <a:p>
              <a:r>
                <a:rPr lang="en-US" sz="2000" dirty="0" smtClean="0">
                  <a:solidFill>
                    <a:schemeClr val="bg1">
                      <a:lumMod val="85000"/>
                    </a:schemeClr>
                  </a:solidFill>
                </a:rPr>
                <a:t>Effects Analysis</a:t>
              </a:r>
              <a:endParaRPr lang="en-US" sz="2000" dirty="0">
                <a:solidFill>
                  <a:schemeClr val="bg1">
                    <a:lumMod val="85000"/>
                  </a:schemeClr>
                </a:solidFill>
              </a:endParaRPr>
            </a:p>
          </p:txBody>
        </p:sp>
      </p:grpSp>
      <p:sp>
        <p:nvSpPr>
          <p:cNvPr id="36" name="&quot;No&quot; Symbol 35"/>
          <p:cNvSpPr/>
          <p:nvPr/>
        </p:nvSpPr>
        <p:spPr>
          <a:xfrm>
            <a:off x="5361018" y="2647728"/>
            <a:ext cx="553315" cy="25164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4" name="Group 53"/>
          <p:cNvGrpSpPr/>
          <p:nvPr/>
        </p:nvGrpSpPr>
        <p:grpSpPr>
          <a:xfrm>
            <a:off x="1208194" y="3183996"/>
            <a:ext cx="3664372" cy="1207849"/>
            <a:chOff x="1048174" y="2715366"/>
            <a:chExt cx="3664372" cy="2355605"/>
          </a:xfrm>
        </p:grpSpPr>
        <p:cxnSp>
          <p:nvCxnSpPr>
            <p:cNvPr id="42" name="Straight Arrow Connector 41"/>
            <p:cNvCxnSpPr>
              <a:stCxn id="48" idx="0"/>
              <a:endCxn id="29" idx="10"/>
            </p:cNvCxnSpPr>
            <p:nvPr/>
          </p:nvCxnSpPr>
          <p:spPr>
            <a:xfrm flipV="1">
              <a:off x="2880360" y="2972820"/>
              <a:ext cx="1589074" cy="1636486"/>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8" idx="0"/>
            </p:cNvCxnSpPr>
            <p:nvPr/>
          </p:nvCxnSpPr>
          <p:spPr>
            <a:xfrm flipH="1" flipV="1">
              <a:off x="2530188" y="2715366"/>
              <a:ext cx="350172" cy="1893940"/>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48174" y="4609306"/>
              <a:ext cx="3664372" cy="461665"/>
            </a:xfrm>
            <a:prstGeom prst="rect">
              <a:avLst/>
            </a:prstGeom>
            <a:noFill/>
          </p:spPr>
          <p:txBody>
            <a:bodyPr wrap="square" rtlCol="0">
              <a:spAutoFit/>
            </a:bodyPr>
            <a:lstStyle/>
            <a:p>
              <a:r>
                <a:rPr lang="en-US" sz="2400" dirty="0" smtClean="0">
                  <a:solidFill>
                    <a:schemeClr val="bg1">
                      <a:lumMod val="85000"/>
                    </a:schemeClr>
                  </a:solidFill>
                </a:rPr>
                <a:t>Implementation - Layout</a:t>
              </a:r>
              <a:endParaRPr lang="en-US" sz="2400" dirty="0">
                <a:solidFill>
                  <a:schemeClr val="bg1">
                    <a:lumMod val="85000"/>
                  </a:schemeClr>
                </a:solidFill>
              </a:endParaRPr>
            </a:p>
          </p:txBody>
        </p:sp>
      </p:grpSp>
      <p:grpSp>
        <p:nvGrpSpPr>
          <p:cNvPr id="53" name="Group 52"/>
          <p:cNvGrpSpPr/>
          <p:nvPr/>
        </p:nvGrpSpPr>
        <p:grpSpPr>
          <a:xfrm>
            <a:off x="4374832" y="2862522"/>
            <a:ext cx="4903644" cy="1159092"/>
            <a:chOff x="4214812" y="2393890"/>
            <a:chExt cx="4903644" cy="1790527"/>
          </a:xfrm>
        </p:grpSpPr>
        <p:cxnSp>
          <p:nvCxnSpPr>
            <p:cNvPr id="46" name="Straight Arrow Connector 45"/>
            <p:cNvCxnSpPr>
              <a:stCxn id="51" idx="0"/>
              <a:endCxn id="36" idx="5"/>
            </p:cNvCxnSpPr>
            <p:nvPr/>
          </p:nvCxnSpPr>
          <p:spPr>
            <a:xfrm flipH="1" flipV="1">
              <a:off x="5673282" y="2393890"/>
              <a:ext cx="993352" cy="132886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214812" y="3722751"/>
              <a:ext cx="4903644" cy="461666"/>
            </a:xfrm>
            <a:prstGeom prst="rect">
              <a:avLst/>
            </a:prstGeom>
            <a:noFill/>
          </p:spPr>
          <p:txBody>
            <a:bodyPr wrap="square" rtlCol="0">
              <a:spAutoFit/>
            </a:bodyPr>
            <a:lstStyle/>
            <a:p>
              <a:r>
                <a:rPr lang="en-US" sz="2400" dirty="0" smtClean="0">
                  <a:solidFill>
                    <a:schemeClr val="bg1">
                      <a:lumMod val="85000"/>
                    </a:schemeClr>
                  </a:solidFill>
                </a:rPr>
                <a:t>Identified avoidance/mitigation need</a:t>
              </a:r>
              <a:endParaRPr lang="en-US" sz="2400" dirty="0">
                <a:solidFill>
                  <a:schemeClr val="bg1">
                    <a:lumMod val="85000"/>
                  </a:schemeClr>
                </a:solidFill>
              </a:endParaRPr>
            </a:p>
          </p:txBody>
        </p:sp>
      </p:grpSp>
      <p:sp>
        <p:nvSpPr>
          <p:cNvPr id="58" name="TextBox 57"/>
          <p:cNvSpPr txBox="1"/>
          <p:nvPr/>
        </p:nvSpPr>
        <p:spPr>
          <a:xfrm>
            <a:off x="11479523" y="1718675"/>
            <a:ext cx="553998" cy="2560763"/>
          </a:xfrm>
          <a:prstGeom prst="rect">
            <a:avLst/>
          </a:prstGeom>
          <a:noFill/>
        </p:spPr>
        <p:txBody>
          <a:bodyPr vert="vert270" wrap="square" rtlCol="0">
            <a:spAutoFit/>
          </a:bodyPr>
          <a:lstStyle/>
          <a:p>
            <a:r>
              <a:rPr lang="en-US" sz="2400" dirty="0" smtClean="0">
                <a:solidFill>
                  <a:schemeClr val="bg1">
                    <a:lumMod val="85000"/>
                  </a:schemeClr>
                </a:solidFill>
              </a:rPr>
              <a:t>Adaptive Planning</a:t>
            </a:r>
            <a:endParaRPr lang="en-US" sz="2400" dirty="0">
              <a:solidFill>
                <a:schemeClr val="bg1">
                  <a:lumMod val="85000"/>
                </a:schemeClr>
              </a:solidFill>
            </a:endParaRPr>
          </a:p>
        </p:txBody>
      </p:sp>
      <p:grpSp>
        <p:nvGrpSpPr>
          <p:cNvPr id="66" name="Group 65"/>
          <p:cNvGrpSpPr/>
          <p:nvPr/>
        </p:nvGrpSpPr>
        <p:grpSpPr>
          <a:xfrm>
            <a:off x="301229" y="1831082"/>
            <a:ext cx="8896559" cy="4072177"/>
            <a:chOff x="301229" y="1831082"/>
            <a:chExt cx="10042921" cy="4940229"/>
          </a:xfrm>
        </p:grpSpPr>
        <p:sp>
          <p:nvSpPr>
            <p:cNvPr id="55" name="TextBox 54"/>
            <p:cNvSpPr txBox="1"/>
            <p:nvPr/>
          </p:nvSpPr>
          <p:spPr>
            <a:xfrm rot="5400000">
              <a:off x="4539460" y="4174747"/>
              <a:ext cx="1169551" cy="3709637"/>
            </a:xfrm>
            <a:prstGeom prst="rect">
              <a:avLst/>
            </a:prstGeom>
            <a:noFill/>
          </p:spPr>
          <p:txBody>
            <a:bodyPr vert="vert270" wrap="square" rtlCol="0">
              <a:spAutoFit/>
            </a:bodyPr>
            <a:lstStyle/>
            <a:p>
              <a:pPr algn="ctr"/>
              <a:r>
                <a:rPr lang="en-US" sz="3200" dirty="0" smtClean="0">
                  <a:solidFill>
                    <a:schemeClr val="bg1">
                      <a:lumMod val="85000"/>
                    </a:schemeClr>
                  </a:solidFill>
                </a:rPr>
                <a:t>ADAPTIVE MANAGEMENT</a:t>
              </a:r>
              <a:endParaRPr lang="en-US" sz="3200" dirty="0">
                <a:solidFill>
                  <a:schemeClr val="bg1">
                    <a:lumMod val="85000"/>
                  </a:schemeClr>
                </a:solidFill>
              </a:endParaRPr>
            </a:p>
          </p:txBody>
        </p:sp>
        <p:sp>
          <p:nvSpPr>
            <p:cNvPr id="60" name="Rounded Rectangle 59"/>
            <p:cNvSpPr/>
            <p:nvPr/>
          </p:nvSpPr>
          <p:spPr>
            <a:xfrm>
              <a:off x="301229" y="1831082"/>
              <a:ext cx="10042921" cy="4940229"/>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Cloud 60"/>
          <p:cNvSpPr/>
          <p:nvPr/>
        </p:nvSpPr>
        <p:spPr>
          <a:xfrm>
            <a:off x="176645" y="35148"/>
            <a:ext cx="11839404" cy="767399"/>
          </a:xfrm>
          <a:prstGeom prst="cloud">
            <a:avLst/>
          </a:prstGeom>
          <a:gradFill flip="none" rotWithShape="1">
            <a:gsLst>
              <a:gs pos="0">
                <a:schemeClr val="accent2">
                  <a:lumMod val="0"/>
                  <a:lumOff val="100000"/>
                </a:schemeClr>
              </a:gs>
              <a:gs pos="27000">
                <a:schemeClr val="accent2">
                  <a:lumMod val="0"/>
                  <a:lumOff val="100000"/>
                </a:schemeClr>
              </a:gs>
              <a:gs pos="79000">
                <a:schemeClr val="accent2">
                  <a:lumMod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991292" y="266637"/>
            <a:ext cx="6847609" cy="1532030"/>
            <a:chOff x="991292" y="266637"/>
            <a:chExt cx="6847609" cy="1532030"/>
          </a:xfrm>
        </p:grpSpPr>
        <p:sp>
          <p:nvSpPr>
            <p:cNvPr id="3" name="Oval 2"/>
            <p:cNvSpPr/>
            <p:nvPr/>
          </p:nvSpPr>
          <p:spPr>
            <a:xfrm>
              <a:off x="991292" y="1050522"/>
              <a:ext cx="6847609" cy="748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Coarse Filter Patch Objectives</a:t>
              </a:r>
              <a:endParaRPr lang="en-US" dirty="0"/>
            </a:p>
          </p:txBody>
        </p:sp>
        <p:sp>
          <p:nvSpPr>
            <p:cNvPr id="62" name="Oval 61"/>
            <p:cNvSpPr/>
            <p:nvPr/>
          </p:nvSpPr>
          <p:spPr>
            <a:xfrm>
              <a:off x="2014374" y="266637"/>
              <a:ext cx="2858192" cy="400242"/>
            </a:xfrm>
            <a:prstGeom prst="ellipse">
              <a:avLst/>
            </a:prstGeom>
            <a:pattFill prst="pct25">
              <a:fgClr>
                <a:schemeClr val="accent1"/>
              </a:fgClr>
              <a:bgClr>
                <a:schemeClr val="accent2"/>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p:cNvSpPr txBox="1"/>
          <p:nvPr/>
        </p:nvSpPr>
        <p:spPr>
          <a:xfrm>
            <a:off x="5520796" y="-54941"/>
            <a:ext cx="4142750" cy="830997"/>
          </a:xfrm>
          <a:prstGeom prst="rect">
            <a:avLst/>
          </a:prstGeom>
          <a:noFill/>
        </p:spPr>
        <p:txBody>
          <a:bodyPr wrap="square" rtlCol="0">
            <a:spAutoFit/>
          </a:bodyPr>
          <a:lstStyle/>
          <a:p>
            <a:pPr algn="ctr"/>
            <a:r>
              <a:rPr lang="en-US" sz="2400" dirty="0" smtClean="0"/>
              <a:t>Landscape Assessment with Landscape Objectives</a:t>
            </a:r>
            <a:endParaRPr lang="en-US" sz="2400" dirty="0"/>
          </a:p>
        </p:txBody>
      </p:sp>
      <p:grpSp>
        <p:nvGrpSpPr>
          <p:cNvPr id="69" name="Group 68"/>
          <p:cNvGrpSpPr/>
          <p:nvPr/>
        </p:nvGrpSpPr>
        <p:grpSpPr>
          <a:xfrm>
            <a:off x="1876685" y="2652966"/>
            <a:ext cx="4162305" cy="613630"/>
            <a:chOff x="1876685" y="2652966"/>
            <a:chExt cx="4162305" cy="613630"/>
          </a:xfrm>
        </p:grpSpPr>
        <p:sp>
          <p:nvSpPr>
            <p:cNvPr id="68" name="TextBox 67"/>
            <p:cNvSpPr txBox="1"/>
            <p:nvPr/>
          </p:nvSpPr>
          <p:spPr>
            <a:xfrm>
              <a:off x="3758430" y="2958819"/>
              <a:ext cx="2280560" cy="307777"/>
            </a:xfrm>
            <a:prstGeom prst="rect">
              <a:avLst/>
            </a:prstGeom>
            <a:noFill/>
          </p:spPr>
          <p:txBody>
            <a:bodyPr wrap="square" rtlCol="0">
              <a:spAutoFit/>
            </a:bodyPr>
            <a:lstStyle/>
            <a:p>
              <a:r>
                <a:rPr lang="en-US" sz="1400" dirty="0" smtClean="0"/>
                <a:t>Stand Level Objectives</a:t>
              </a:r>
              <a:endParaRPr lang="en-US" sz="1400" dirty="0"/>
            </a:p>
          </p:txBody>
        </p:sp>
        <p:sp>
          <p:nvSpPr>
            <p:cNvPr id="31" name="Trapezoid 30"/>
            <p:cNvSpPr/>
            <p:nvPr/>
          </p:nvSpPr>
          <p:spPr>
            <a:xfrm>
              <a:off x="1876685" y="2652966"/>
              <a:ext cx="3255818" cy="533528"/>
            </a:xfrm>
            <a:prstGeom prst="trapezoid">
              <a:avLst>
                <a:gd name="adj" fmla="val 102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p:cNvGrpSpPr/>
          <p:nvPr/>
        </p:nvGrpSpPr>
        <p:grpSpPr>
          <a:xfrm>
            <a:off x="991292" y="466758"/>
            <a:ext cx="6847609" cy="957837"/>
            <a:chOff x="991292" y="466758"/>
            <a:chExt cx="6847609" cy="957837"/>
          </a:xfrm>
        </p:grpSpPr>
        <p:cxnSp>
          <p:nvCxnSpPr>
            <p:cNvPr id="73" name="Straight Connector 72"/>
            <p:cNvCxnSpPr>
              <a:stCxn id="62" idx="2"/>
              <a:endCxn id="3" idx="2"/>
            </p:cNvCxnSpPr>
            <p:nvPr/>
          </p:nvCxnSpPr>
          <p:spPr>
            <a:xfrm flipH="1">
              <a:off x="991292" y="466758"/>
              <a:ext cx="1023082" cy="9578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62" idx="6"/>
              <a:endCxn id="3" idx="6"/>
            </p:cNvCxnSpPr>
            <p:nvPr/>
          </p:nvCxnSpPr>
          <p:spPr>
            <a:xfrm>
              <a:off x="4872566" y="466758"/>
              <a:ext cx="2966335" cy="95783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3389862" y="2536689"/>
            <a:ext cx="3637683" cy="779318"/>
          </a:xfrm>
          <a:custGeom>
            <a:avLst/>
            <a:gdLst>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18" fmla="*/ 488372 w 3262745"/>
              <a:gd name="connsiteY18" fmla="*/ 0 h 7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745" h="779318">
                <a:moveTo>
                  <a:pt x="488372" y="0"/>
                </a:moveTo>
                <a:lnTo>
                  <a:pt x="1569027" y="0"/>
                </a:lnTo>
                <a:lnTo>
                  <a:pt x="1745672" y="228600"/>
                </a:lnTo>
                <a:lnTo>
                  <a:pt x="1517072" y="259772"/>
                </a:lnTo>
                <a:lnTo>
                  <a:pt x="1496290" y="405245"/>
                </a:lnTo>
                <a:lnTo>
                  <a:pt x="1818409" y="405245"/>
                </a:lnTo>
                <a:lnTo>
                  <a:pt x="2161309" y="654627"/>
                </a:lnTo>
                <a:lnTo>
                  <a:pt x="2483427" y="633845"/>
                </a:lnTo>
                <a:lnTo>
                  <a:pt x="3262745" y="654627"/>
                </a:lnTo>
                <a:lnTo>
                  <a:pt x="3262745" y="768927"/>
                </a:lnTo>
                <a:lnTo>
                  <a:pt x="1111827" y="779318"/>
                </a:lnTo>
                <a:lnTo>
                  <a:pt x="415636" y="716972"/>
                </a:lnTo>
                <a:lnTo>
                  <a:pt x="0" y="737754"/>
                </a:lnTo>
                <a:lnTo>
                  <a:pt x="301336" y="540327"/>
                </a:lnTo>
                <a:lnTo>
                  <a:pt x="384463" y="457200"/>
                </a:lnTo>
                <a:lnTo>
                  <a:pt x="301336" y="270163"/>
                </a:lnTo>
                <a:lnTo>
                  <a:pt x="332509" y="93518"/>
                </a:lnTo>
                <a:lnTo>
                  <a:pt x="311727" y="0"/>
                </a:lnTo>
                <a:lnTo>
                  <a:pt x="488372" y="0"/>
                </a:lnTo>
                <a:close/>
              </a:path>
            </a:pathLst>
          </a:custGeom>
          <a:blipFill>
            <a:blip r:embed="rId2"/>
            <a:tile tx="0" ty="0" sx="100000" sy="100000" flip="none" algn="tl"/>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301229" y="1820537"/>
            <a:ext cx="6973100" cy="1364573"/>
            <a:chOff x="141209" y="1351907"/>
            <a:chExt cx="6973100" cy="1364573"/>
          </a:xfrm>
        </p:grpSpPr>
        <p:grpSp>
          <p:nvGrpSpPr>
            <p:cNvPr id="32" name="Group 31"/>
            <p:cNvGrpSpPr/>
            <p:nvPr/>
          </p:nvGrpSpPr>
          <p:grpSpPr>
            <a:xfrm>
              <a:off x="1946564" y="1351907"/>
              <a:ext cx="5167745" cy="1364573"/>
              <a:chOff x="1946564" y="1351907"/>
              <a:chExt cx="5167745" cy="1364573"/>
            </a:xfrm>
            <a:solidFill>
              <a:schemeClr val="accent6">
                <a:lumMod val="20000"/>
                <a:lumOff val="80000"/>
              </a:schemeClr>
            </a:solidFill>
          </p:grpSpPr>
          <p:grpSp>
            <p:nvGrpSpPr>
              <p:cNvPr id="8" name="Group 7"/>
              <p:cNvGrpSpPr/>
              <p:nvPr/>
            </p:nvGrpSpPr>
            <p:grpSpPr>
              <a:xfrm>
                <a:off x="1946564" y="1447156"/>
                <a:ext cx="658091" cy="1099065"/>
                <a:chOff x="2372591" y="1810391"/>
                <a:chExt cx="658091" cy="1099065"/>
              </a:xfrm>
              <a:grpFill/>
            </p:grpSpPr>
            <p:sp>
              <p:nvSpPr>
                <p:cNvPr id="4" name="Isosceles Triangle 3"/>
                <p:cNvSpPr/>
                <p:nvPr/>
              </p:nvSpPr>
              <p:spPr>
                <a:xfrm>
                  <a:off x="2372591" y="1871007"/>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646218"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2571750"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352800" y="1497575"/>
                <a:ext cx="658091" cy="1038449"/>
                <a:chOff x="2372591" y="1715142"/>
                <a:chExt cx="658091" cy="1038449"/>
              </a:xfrm>
              <a:grpFill/>
            </p:grpSpPr>
            <p:sp>
              <p:nvSpPr>
                <p:cNvPr id="10" name="Isosceles Triangle 9"/>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456218" y="1351907"/>
                <a:ext cx="658091" cy="1038449"/>
                <a:chOff x="2372591" y="1715142"/>
                <a:chExt cx="658091" cy="1038449"/>
              </a:xfrm>
              <a:grpFill/>
            </p:grpSpPr>
            <p:sp>
              <p:nvSpPr>
                <p:cNvPr id="15" name="Isosceles Triangle 14"/>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160943" y="1678031"/>
                <a:ext cx="658091" cy="1038449"/>
                <a:chOff x="2372591" y="1715142"/>
                <a:chExt cx="658091" cy="1038449"/>
              </a:xfrm>
              <a:grpFill/>
            </p:grpSpPr>
            <p:sp>
              <p:nvSpPr>
                <p:cNvPr id="20" name="Isosceles Triangle 19"/>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771284" y="1388791"/>
                <a:ext cx="658091" cy="1038449"/>
                <a:chOff x="2372591" y="1715142"/>
                <a:chExt cx="658091" cy="1038449"/>
              </a:xfrm>
              <a:grpFill/>
            </p:grpSpPr>
            <p:sp>
              <p:nvSpPr>
                <p:cNvPr id="25" name="Isosceles Triangle 24"/>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ight Arrow 37"/>
            <p:cNvSpPr/>
            <p:nvPr/>
          </p:nvSpPr>
          <p:spPr>
            <a:xfrm>
              <a:off x="141209" y="1651033"/>
              <a:ext cx="1542141" cy="456836"/>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Fine Filter</a:t>
              </a:r>
              <a:endParaRPr lang="en-US" dirty="0">
                <a:solidFill>
                  <a:schemeClr val="tx1"/>
                </a:solidFill>
              </a:endParaRPr>
            </a:p>
          </p:txBody>
        </p:sp>
      </p:grpSp>
    </p:spTree>
    <p:extLst>
      <p:ext uri="{BB962C8B-B14F-4D97-AF65-F5344CB8AC3E}">
        <p14:creationId xmlns:p14="http://schemas.microsoft.com/office/powerpoint/2010/main" val="107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8"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a:grpSpLocks noChangeAspect="1"/>
          </p:cNvGrpSpPr>
          <p:nvPr/>
        </p:nvGrpSpPr>
        <p:grpSpPr>
          <a:xfrm>
            <a:off x="382385" y="464864"/>
            <a:ext cx="7504315" cy="4271906"/>
            <a:chOff x="176645" y="31612"/>
            <a:chExt cx="11839404" cy="6739699"/>
          </a:xfrm>
        </p:grpSpPr>
        <p:sp>
          <p:nvSpPr>
            <p:cNvPr id="3" name="TextBox 2"/>
            <p:cNvSpPr txBox="1"/>
            <p:nvPr/>
          </p:nvSpPr>
          <p:spPr>
            <a:xfrm>
              <a:off x="7984375" y="1224539"/>
              <a:ext cx="4031674" cy="400110"/>
            </a:xfrm>
            <a:prstGeom prst="rect">
              <a:avLst/>
            </a:prstGeom>
            <a:noFill/>
          </p:spPr>
          <p:txBody>
            <a:bodyPr wrap="square" rtlCol="0">
              <a:spAutoFit/>
            </a:bodyPr>
            <a:lstStyle/>
            <a:p>
              <a:r>
                <a:rPr lang="en-US" sz="1000" dirty="0" smtClean="0">
                  <a:solidFill>
                    <a:schemeClr val="bg1">
                      <a:lumMod val="85000"/>
                    </a:schemeClr>
                  </a:solidFill>
                </a:rPr>
                <a:t>Pre-Planning/Proposal Development</a:t>
              </a:r>
              <a:endParaRPr lang="en-US" sz="1000" dirty="0">
                <a:solidFill>
                  <a:schemeClr val="bg1">
                    <a:lumMod val="85000"/>
                  </a:schemeClr>
                </a:solidFill>
              </a:endParaRPr>
            </a:p>
          </p:txBody>
        </p:sp>
        <p:grpSp>
          <p:nvGrpSpPr>
            <p:cNvPr id="4" name="Group 3"/>
            <p:cNvGrpSpPr/>
            <p:nvPr/>
          </p:nvGrpSpPr>
          <p:grpSpPr>
            <a:xfrm>
              <a:off x="991292" y="2587036"/>
              <a:ext cx="10962411" cy="749281"/>
              <a:chOff x="991292" y="2472735"/>
              <a:chExt cx="10962411" cy="749281"/>
            </a:xfrm>
          </p:grpSpPr>
          <p:sp>
            <p:nvSpPr>
              <p:cNvPr id="5" name="Oval 4"/>
              <p:cNvSpPr/>
              <p:nvPr/>
            </p:nvSpPr>
            <p:spPr>
              <a:xfrm>
                <a:off x="991292" y="2472735"/>
                <a:ext cx="6847609" cy="748145"/>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922028" y="2785000"/>
                <a:ext cx="4031675" cy="437016"/>
              </a:xfrm>
              <a:prstGeom prst="rect">
                <a:avLst/>
              </a:prstGeom>
              <a:noFill/>
            </p:spPr>
            <p:txBody>
              <a:bodyPr wrap="square" rtlCol="0">
                <a:spAutoFit/>
              </a:bodyPr>
              <a:lstStyle/>
              <a:p>
                <a:r>
                  <a:rPr lang="en-US" sz="1200" dirty="0" smtClean="0">
                    <a:solidFill>
                      <a:schemeClr val="bg1">
                        <a:lumMod val="85000"/>
                      </a:schemeClr>
                    </a:solidFill>
                  </a:rPr>
                  <a:t>Effects Analysis</a:t>
                </a:r>
                <a:endParaRPr lang="en-US" sz="1200" dirty="0">
                  <a:solidFill>
                    <a:schemeClr val="bg1">
                      <a:lumMod val="85000"/>
                    </a:schemeClr>
                  </a:solidFill>
                </a:endParaRPr>
              </a:p>
            </p:txBody>
          </p:sp>
        </p:grpSp>
        <p:sp>
          <p:nvSpPr>
            <p:cNvPr id="7" name="&quot;No&quot; Symbol 6"/>
            <p:cNvSpPr/>
            <p:nvPr/>
          </p:nvSpPr>
          <p:spPr>
            <a:xfrm>
              <a:off x="5361018" y="2647728"/>
              <a:ext cx="553315" cy="25164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1208194" y="3183996"/>
              <a:ext cx="3664372" cy="1359586"/>
              <a:chOff x="1048174" y="2715366"/>
              <a:chExt cx="3664372" cy="2651529"/>
            </a:xfrm>
          </p:grpSpPr>
          <p:cxnSp>
            <p:nvCxnSpPr>
              <p:cNvPr id="9" name="Straight Arrow Connector 8"/>
              <p:cNvCxnSpPr>
                <a:stCxn id="11" idx="0"/>
                <a:endCxn id="23" idx="10"/>
              </p:cNvCxnSpPr>
              <p:nvPr/>
            </p:nvCxnSpPr>
            <p:spPr>
              <a:xfrm flipV="1">
                <a:off x="2880360" y="2972823"/>
                <a:ext cx="1589075" cy="1636483"/>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1" idx="0"/>
              </p:cNvCxnSpPr>
              <p:nvPr/>
            </p:nvCxnSpPr>
            <p:spPr>
              <a:xfrm flipH="1" flipV="1">
                <a:off x="2530188" y="2715366"/>
                <a:ext cx="350172" cy="1893940"/>
              </a:xfrm>
              <a:prstGeom prst="straightConnector1">
                <a:avLst/>
              </a:prstGeom>
              <a:ln w="15875">
                <a:headEnd w="lg" len="sm"/>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8174" y="4609306"/>
                <a:ext cx="3664372" cy="757589"/>
              </a:xfrm>
              <a:prstGeom prst="rect">
                <a:avLst/>
              </a:prstGeom>
              <a:noFill/>
            </p:spPr>
            <p:txBody>
              <a:bodyPr wrap="square" rtlCol="0">
                <a:spAutoFit/>
              </a:bodyPr>
              <a:lstStyle/>
              <a:p>
                <a:r>
                  <a:rPr lang="en-US" sz="1000" dirty="0" smtClean="0">
                    <a:solidFill>
                      <a:schemeClr val="bg1">
                        <a:lumMod val="85000"/>
                      </a:schemeClr>
                    </a:solidFill>
                  </a:rPr>
                  <a:t>Implementation - Layout</a:t>
                </a:r>
                <a:endParaRPr lang="en-US" sz="1000" dirty="0">
                  <a:solidFill>
                    <a:schemeClr val="bg1">
                      <a:lumMod val="85000"/>
                    </a:schemeClr>
                  </a:solidFill>
                </a:endParaRPr>
              </a:p>
            </p:txBody>
          </p:sp>
        </p:grpSp>
        <p:grpSp>
          <p:nvGrpSpPr>
            <p:cNvPr id="12" name="Group 11"/>
            <p:cNvGrpSpPr/>
            <p:nvPr/>
          </p:nvGrpSpPr>
          <p:grpSpPr>
            <a:xfrm>
              <a:off x="5324042" y="2862522"/>
              <a:ext cx="4903644" cy="1199297"/>
              <a:chOff x="5164022" y="2393890"/>
              <a:chExt cx="4903644" cy="1852634"/>
            </a:xfrm>
          </p:grpSpPr>
          <p:cxnSp>
            <p:nvCxnSpPr>
              <p:cNvPr id="13" name="Straight Arrow Connector 12"/>
              <p:cNvCxnSpPr>
                <a:stCxn id="14" idx="0"/>
                <a:endCxn id="7" idx="5"/>
              </p:cNvCxnSpPr>
              <p:nvPr/>
            </p:nvCxnSpPr>
            <p:spPr>
              <a:xfrm flipH="1" flipV="1">
                <a:off x="5673281" y="2393890"/>
                <a:ext cx="1942564" cy="1252557"/>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64022" y="3646447"/>
                <a:ext cx="4903644" cy="600077"/>
              </a:xfrm>
              <a:prstGeom prst="rect">
                <a:avLst/>
              </a:prstGeom>
              <a:noFill/>
            </p:spPr>
            <p:txBody>
              <a:bodyPr wrap="square" rtlCol="0">
                <a:spAutoFit/>
              </a:bodyPr>
              <a:lstStyle/>
              <a:p>
                <a:r>
                  <a:rPr lang="en-US" sz="1000" dirty="0" smtClean="0">
                    <a:solidFill>
                      <a:schemeClr val="bg1">
                        <a:lumMod val="85000"/>
                      </a:schemeClr>
                    </a:solidFill>
                  </a:rPr>
                  <a:t>Identified avoidance/mitigation need</a:t>
                </a:r>
                <a:endParaRPr lang="en-US" sz="1000" dirty="0">
                  <a:solidFill>
                    <a:schemeClr val="bg1">
                      <a:lumMod val="85000"/>
                    </a:schemeClr>
                  </a:solidFill>
                </a:endParaRPr>
              </a:p>
            </p:txBody>
          </p:sp>
        </p:grpSp>
        <p:sp>
          <p:nvSpPr>
            <p:cNvPr id="15" name="TextBox 14"/>
            <p:cNvSpPr txBox="1"/>
            <p:nvPr/>
          </p:nvSpPr>
          <p:spPr>
            <a:xfrm>
              <a:off x="10683769" y="1531971"/>
              <a:ext cx="553998" cy="2560763"/>
            </a:xfrm>
            <a:prstGeom prst="rect">
              <a:avLst/>
            </a:prstGeom>
            <a:noFill/>
          </p:spPr>
          <p:txBody>
            <a:bodyPr vert="vert270" wrap="square" rtlCol="0">
              <a:spAutoFit/>
            </a:bodyPr>
            <a:lstStyle/>
            <a:p>
              <a:r>
                <a:rPr lang="en-US" sz="2400" dirty="0" smtClean="0">
                  <a:solidFill>
                    <a:schemeClr val="bg1">
                      <a:lumMod val="85000"/>
                    </a:schemeClr>
                  </a:solidFill>
                </a:rPr>
                <a:t>Adaptive Planning</a:t>
              </a:r>
              <a:endParaRPr lang="en-US" sz="2400" dirty="0">
                <a:solidFill>
                  <a:schemeClr val="bg1">
                    <a:lumMod val="85000"/>
                  </a:schemeClr>
                </a:solidFill>
              </a:endParaRPr>
            </a:p>
          </p:txBody>
        </p:sp>
        <p:grpSp>
          <p:nvGrpSpPr>
            <p:cNvPr id="16" name="Group 15"/>
            <p:cNvGrpSpPr/>
            <p:nvPr/>
          </p:nvGrpSpPr>
          <p:grpSpPr>
            <a:xfrm>
              <a:off x="301229" y="1831082"/>
              <a:ext cx="10042921" cy="4940229"/>
              <a:chOff x="301229" y="1831082"/>
              <a:chExt cx="10042921" cy="4940229"/>
            </a:xfrm>
          </p:grpSpPr>
          <p:sp>
            <p:nvSpPr>
              <p:cNvPr id="17" name="TextBox 16"/>
              <p:cNvSpPr txBox="1"/>
              <p:nvPr/>
            </p:nvSpPr>
            <p:spPr>
              <a:xfrm rot="5400000">
                <a:off x="4779431" y="4331717"/>
                <a:ext cx="631245" cy="3709637"/>
              </a:xfrm>
              <a:prstGeom prst="rect">
                <a:avLst/>
              </a:prstGeom>
              <a:noFill/>
            </p:spPr>
            <p:txBody>
              <a:bodyPr vert="vert270" wrap="square" rtlCol="0">
                <a:spAutoFit/>
              </a:bodyPr>
              <a:lstStyle/>
              <a:p>
                <a:pPr algn="ctr"/>
                <a:r>
                  <a:rPr lang="en-US" sz="1400" dirty="0" smtClean="0">
                    <a:solidFill>
                      <a:schemeClr val="bg1">
                        <a:lumMod val="85000"/>
                      </a:schemeClr>
                    </a:solidFill>
                  </a:rPr>
                  <a:t>ADAPTIVE MANAGEMENT</a:t>
                </a:r>
                <a:endParaRPr lang="en-US" sz="1400" dirty="0">
                  <a:solidFill>
                    <a:schemeClr val="bg1">
                      <a:lumMod val="85000"/>
                    </a:schemeClr>
                  </a:solidFill>
                </a:endParaRPr>
              </a:p>
            </p:txBody>
          </p:sp>
          <p:sp>
            <p:nvSpPr>
              <p:cNvPr id="18" name="Rounded Rectangle 17"/>
              <p:cNvSpPr/>
              <p:nvPr/>
            </p:nvSpPr>
            <p:spPr>
              <a:xfrm>
                <a:off x="301229" y="1831082"/>
                <a:ext cx="10042921" cy="4940229"/>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loud 18"/>
            <p:cNvSpPr/>
            <p:nvPr/>
          </p:nvSpPr>
          <p:spPr>
            <a:xfrm>
              <a:off x="176645" y="35148"/>
              <a:ext cx="11839404" cy="767399"/>
            </a:xfrm>
            <a:prstGeom prst="cloud">
              <a:avLst/>
            </a:prstGeom>
            <a:gradFill flip="none" rotWithShape="1">
              <a:gsLst>
                <a:gs pos="0">
                  <a:schemeClr val="accent2">
                    <a:lumMod val="0"/>
                    <a:lumOff val="100000"/>
                  </a:schemeClr>
                </a:gs>
                <a:gs pos="27000">
                  <a:schemeClr val="accent2">
                    <a:lumMod val="0"/>
                    <a:lumOff val="100000"/>
                  </a:schemeClr>
                </a:gs>
                <a:gs pos="79000">
                  <a:schemeClr val="accent2">
                    <a:lumMod val="10000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991292" y="266637"/>
              <a:ext cx="6847609" cy="1532030"/>
              <a:chOff x="991292" y="266637"/>
              <a:chExt cx="6847609" cy="1532030"/>
            </a:xfrm>
          </p:grpSpPr>
          <p:sp>
            <p:nvSpPr>
              <p:cNvPr id="21" name="Oval 20"/>
              <p:cNvSpPr/>
              <p:nvPr/>
            </p:nvSpPr>
            <p:spPr>
              <a:xfrm>
                <a:off x="991292" y="1050522"/>
                <a:ext cx="6847609" cy="748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Coarse Filter Patch Objectives</a:t>
                </a:r>
                <a:endParaRPr lang="en-US" dirty="0"/>
              </a:p>
            </p:txBody>
          </p:sp>
          <p:sp>
            <p:nvSpPr>
              <p:cNvPr id="22" name="Oval 21"/>
              <p:cNvSpPr/>
              <p:nvPr/>
            </p:nvSpPr>
            <p:spPr>
              <a:xfrm>
                <a:off x="2014374" y="266637"/>
                <a:ext cx="2858192" cy="400242"/>
              </a:xfrm>
              <a:prstGeom prst="ellipse">
                <a:avLst/>
              </a:prstGeom>
              <a:pattFill prst="pct10">
                <a:fgClr>
                  <a:schemeClr val="accent1"/>
                </a:fgClr>
                <a:bgClr>
                  <a:schemeClr val="accent2"/>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Freeform 22"/>
            <p:cNvSpPr/>
            <p:nvPr/>
          </p:nvSpPr>
          <p:spPr>
            <a:xfrm>
              <a:off x="3389862" y="2536689"/>
              <a:ext cx="3637683" cy="779318"/>
            </a:xfrm>
            <a:custGeom>
              <a:avLst/>
              <a:gdLst>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0" fmla="*/ 488372 w 3262745"/>
                <a:gd name="connsiteY0" fmla="*/ 0 h 779318"/>
                <a:gd name="connsiteX1" fmla="*/ 1569027 w 3262745"/>
                <a:gd name="connsiteY1" fmla="*/ 0 h 779318"/>
                <a:gd name="connsiteX2" fmla="*/ 1745672 w 3262745"/>
                <a:gd name="connsiteY2" fmla="*/ 228600 h 779318"/>
                <a:gd name="connsiteX3" fmla="*/ 1517072 w 3262745"/>
                <a:gd name="connsiteY3" fmla="*/ 259772 h 779318"/>
                <a:gd name="connsiteX4" fmla="*/ 1496290 w 3262745"/>
                <a:gd name="connsiteY4" fmla="*/ 405245 h 779318"/>
                <a:gd name="connsiteX5" fmla="*/ 1818409 w 3262745"/>
                <a:gd name="connsiteY5" fmla="*/ 405245 h 779318"/>
                <a:gd name="connsiteX6" fmla="*/ 2161309 w 3262745"/>
                <a:gd name="connsiteY6" fmla="*/ 654627 h 779318"/>
                <a:gd name="connsiteX7" fmla="*/ 2483427 w 3262745"/>
                <a:gd name="connsiteY7" fmla="*/ 633845 h 779318"/>
                <a:gd name="connsiteX8" fmla="*/ 3262745 w 3262745"/>
                <a:gd name="connsiteY8" fmla="*/ 654627 h 779318"/>
                <a:gd name="connsiteX9" fmla="*/ 3262745 w 3262745"/>
                <a:gd name="connsiteY9" fmla="*/ 768927 h 779318"/>
                <a:gd name="connsiteX10" fmla="*/ 1111827 w 3262745"/>
                <a:gd name="connsiteY10" fmla="*/ 779318 h 779318"/>
                <a:gd name="connsiteX11" fmla="*/ 415636 w 3262745"/>
                <a:gd name="connsiteY11" fmla="*/ 716972 h 779318"/>
                <a:gd name="connsiteX12" fmla="*/ 0 w 3262745"/>
                <a:gd name="connsiteY12" fmla="*/ 737754 h 779318"/>
                <a:gd name="connsiteX13" fmla="*/ 301336 w 3262745"/>
                <a:gd name="connsiteY13" fmla="*/ 540327 h 779318"/>
                <a:gd name="connsiteX14" fmla="*/ 384463 w 3262745"/>
                <a:gd name="connsiteY14" fmla="*/ 457200 h 779318"/>
                <a:gd name="connsiteX15" fmla="*/ 301336 w 3262745"/>
                <a:gd name="connsiteY15" fmla="*/ 270163 h 779318"/>
                <a:gd name="connsiteX16" fmla="*/ 332509 w 3262745"/>
                <a:gd name="connsiteY16" fmla="*/ 93518 h 779318"/>
                <a:gd name="connsiteX17" fmla="*/ 311727 w 3262745"/>
                <a:gd name="connsiteY17" fmla="*/ 0 h 779318"/>
                <a:gd name="connsiteX18" fmla="*/ 488372 w 3262745"/>
                <a:gd name="connsiteY18" fmla="*/ 0 h 7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745" h="779318">
                  <a:moveTo>
                    <a:pt x="488372" y="0"/>
                  </a:moveTo>
                  <a:lnTo>
                    <a:pt x="1569027" y="0"/>
                  </a:lnTo>
                  <a:lnTo>
                    <a:pt x="1745672" y="228600"/>
                  </a:lnTo>
                  <a:lnTo>
                    <a:pt x="1517072" y="259772"/>
                  </a:lnTo>
                  <a:lnTo>
                    <a:pt x="1496290" y="405245"/>
                  </a:lnTo>
                  <a:lnTo>
                    <a:pt x="1818409" y="405245"/>
                  </a:lnTo>
                  <a:lnTo>
                    <a:pt x="2161309" y="654627"/>
                  </a:lnTo>
                  <a:lnTo>
                    <a:pt x="2483427" y="633845"/>
                  </a:lnTo>
                  <a:lnTo>
                    <a:pt x="3262745" y="654627"/>
                  </a:lnTo>
                  <a:lnTo>
                    <a:pt x="3262745" y="768927"/>
                  </a:lnTo>
                  <a:lnTo>
                    <a:pt x="1111827" y="779318"/>
                  </a:lnTo>
                  <a:lnTo>
                    <a:pt x="415636" y="716972"/>
                  </a:lnTo>
                  <a:lnTo>
                    <a:pt x="0" y="737754"/>
                  </a:lnTo>
                  <a:lnTo>
                    <a:pt x="301336" y="540327"/>
                  </a:lnTo>
                  <a:lnTo>
                    <a:pt x="384463" y="457200"/>
                  </a:lnTo>
                  <a:lnTo>
                    <a:pt x="301336" y="270163"/>
                  </a:lnTo>
                  <a:lnTo>
                    <a:pt x="332509" y="93518"/>
                  </a:lnTo>
                  <a:lnTo>
                    <a:pt x="311727" y="0"/>
                  </a:lnTo>
                  <a:lnTo>
                    <a:pt x="488372" y="0"/>
                  </a:lnTo>
                  <a:close/>
                </a:path>
              </a:pathLst>
            </a:custGeom>
            <a:blipFill>
              <a:blip r:embed="rId2"/>
              <a:tile tx="0" ty="0" sx="100000" sy="100000" flip="none" algn="tl"/>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12750" y="31612"/>
              <a:ext cx="4142750" cy="631245"/>
            </a:xfrm>
            <a:prstGeom prst="rect">
              <a:avLst/>
            </a:prstGeom>
            <a:noFill/>
          </p:spPr>
          <p:txBody>
            <a:bodyPr wrap="square" rtlCol="0">
              <a:spAutoFit/>
            </a:bodyPr>
            <a:lstStyle/>
            <a:p>
              <a:pPr algn="ctr"/>
              <a:r>
                <a:rPr lang="en-US" sz="1000" dirty="0" smtClean="0"/>
                <a:t>Landscape Assessment with Landscape Objectives</a:t>
              </a:r>
              <a:endParaRPr lang="en-US" sz="1000" dirty="0"/>
            </a:p>
          </p:txBody>
        </p:sp>
        <p:grpSp>
          <p:nvGrpSpPr>
            <p:cNvPr id="25" name="Group 24"/>
            <p:cNvGrpSpPr/>
            <p:nvPr/>
          </p:nvGrpSpPr>
          <p:grpSpPr>
            <a:xfrm>
              <a:off x="1876685" y="2652966"/>
              <a:ext cx="4162305" cy="694310"/>
              <a:chOff x="1876685" y="2652966"/>
              <a:chExt cx="4162305" cy="694310"/>
            </a:xfrm>
          </p:grpSpPr>
          <p:sp>
            <p:nvSpPr>
              <p:cNvPr id="26" name="Trapezoid 25"/>
              <p:cNvSpPr/>
              <p:nvPr/>
            </p:nvSpPr>
            <p:spPr>
              <a:xfrm>
                <a:off x="1876685" y="2652966"/>
                <a:ext cx="3255818" cy="533528"/>
              </a:xfrm>
              <a:prstGeom prst="trapezoid">
                <a:avLst>
                  <a:gd name="adj" fmla="val 102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758431" y="2958819"/>
                <a:ext cx="2280559" cy="388457"/>
              </a:xfrm>
              <a:prstGeom prst="rect">
                <a:avLst/>
              </a:prstGeom>
              <a:noFill/>
            </p:spPr>
            <p:txBody>
              <a:bodyPr wrap="square" rtlCol="0">
                <a:spAutoFit/>
              </a:bodyPr>
              <a:lstStyle/>
              <a:p>
                <a:r>
                  <a:rPr lang="en-US" sz="1000" dirty="0" smtClean="0"/>
                  <a:t>Stand Level Objectives</a:t>
                </a:r>
                <a:endParaRPr lang="en-US" sz="1000" dirty="0"/>
              </a:p>
            </p:txBody>
          </p:sp>
        </p:grpSp>
        <p:grpSp>
          <p:nvGrpSpPr>
            <p:cNvPr id="28" name="Group 27"/>
            <p:cNvGrpSpPr/>
            <p:nvPr/>
          </p:nvGrpSpPr>
          <p:grpSpPr>
            <a:xfrm>
              <a:off x="301229" y="1820537"/>
              <a:ext cx="6973100" cy="1364573"/>
              <a:chOff x="141209" y="1351907"/>
              <a:chExt cx="6973100" cy="1364573"/>
            </a:xfrm>
          </p:grpSpPr>
          <p:grpSp>
            <p:nvGrpSpPr>
              <p:cNvPr id="29" name="Group 28"/>
              <p:cNvGrpSpPr/>
              <p:nvPr/>
            </p:nvGrpSpPr>
            <p:grpSpPr>
              <a:xfrm>
                <a:off x="1946564" y="1351907"/>
                <a:ext cx="5167745" cy="1364573"/>
                <a:chOff x="1946564" y="1351907"/>
                <a:chExt cx="5167745" cy="1364573"/>
              </a:xfrm>
              <a:solidFill>
                <a:schemeClr val="accent6">
                  <a:lumMod val="20000"/>
                  <a:lumOff val="80000"/>
                </a:schemeClr>
              </a:solidFill>
            </p:grpSpPr>
            <p:grpSp>
              <p:nvGrpSpPr>
                <p:cNvPr id="31" name="Group 30"/>
                <p:cNvGrpSpPr/>
                <p:nvPr/>
              </p:nvGrpSpPr>
              <p:grpSpPr>
                <a:xfrm>
                  <a:off x="1946564" y="1447156"/>
                  <a:ext cx="658091" cy="1099065"/>
                  <a:chOff x="2372591" y="1810391"/>
                  <a:chExt cx="658091" cy="1099065"/>
                </a:xfrm>
                <a:grpFill/>
              </p:grpSpPr>
              <p:sp>
                <p:nvSpPr>
                  <p:cNvPr id="52" name="Isosceles Triangle 51"/>
                  <p:cNvSpPr/>
                  <p:nvPr/>
                </p:nvSpPr>
                <p:spPr>
                  <a:xfrm>
                    <a:off x="2372591" y="1871007"/>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2646218"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a:off x="2571750" y="2088574"/>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3352800" y="1497575"/>
                  <a:ext cx="658091" cy="1038449"/>
                  <a:chOff x="2372591" y="1715142"/>
                  <a:chExt cx="658091" cy="1038449"/>
                </a:xfrm>
                <a:grpFill/>
              </p:grpSpPr>
              <p:sp>
                <p:nvSpPr>
                  <p:cNvPr id="48" name="Isosceles Triangle 47"/>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6456218" y="1351907"/>
                  <a:ext cx="658091" cy="1038449"/>
                  <a:chOff x="2372591" y="1715142"/>
                  <a:chExt cx="658091" cy="1038449"/>
                </a:xfrm>
                <a:grpFill/>
              </p:grpSpPr>
              <p:sp>
                <p:nvSpPr>
                  <p:cNvPr id="44" name="Isosceles Triangle 43"/>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6160943" y="1678031"/>
                  <a:ext cx="658091" cy="1038449"/>
                  <a:chOff x="2372591" y="1715142"/>
                  <a:chExt cx="658091" cy="1038449"/>
                </a:xfrm>
                <a:grpFill/>
              </p:grpSpPr>
              <p:sp>
                <p:nvSpPr>
                  <p:cNvPr id="40" name="Isosceles Triangle 39"/>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771284" y="1388791"/>
                  <a:ext cx="658091" cy="1038449"/>
                  <a:chOff x="2372591" y="1715142"/>
                  <a:chExt cx="658091" cy="1038449"/>
                </a:xfrm>
                <a:grpFill/>
              </p:grpSpPr>
              <p:sp>
                <p:nvSpPr>
                  <p:cNvPr id="36" name="Isosceles Triangle 35"/>
                  <p:cNvSpPr/>
                  <p:nvPr/>
                </p:nvSpPr>
                <p:spPr>
                  <a:xfrm>
                    <a:off x="2372591" y="1715142"/>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2493818" y="1810391"/>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2646218"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a:off x="2571750" y="1932709"/>
                    <a:ext cx="384464" cy="820882"/>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ight Arrow 29"/>
              <p:cNvSpPr/>
              <p:nvPr/>
            </p:nvSpPr>
            <p:spPr>
              <a:xfrm>
                <a:off x="141209" y="1651033"/>
                <a:ext cx="1542141" cy="456836"/>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Fine Filter</a:t>
                </a:r>
                <a:endParaRPr lang="en-US" sz="1200" dirty="0">
                  <a:solidFill>
                    <a:schemeClr val="tx1"/>
                  </a:solidFill>
                </a:endParaRPr>
              </a:p>
            </p:txBody>
          </p:sp>
        </p:grpSp>
      </p:grpSp>
      <p:sp>
        <p:nvSpPr>
          <p:cNvPr id="57" name="TextBox 56"/>
          <p:cNvSpPr txBox="1"/>
          <p:nvPr/>
        </p:nvSpPr>
        <p:spPr>
          <a:xfrm>
            <a:off x="8458200" y="740678"/>
            <a:ext cx="3234690" cy="5539978"/>
          </a:xfrm>
          <a:prstGeom prst="rect">
            <a:avLst/>
          </a:prstGeom>
          <a:noFill/>
        </p:spPr>
        <p:txBody>
          <a:bodyPr wrap="square" rtlCol="0">
            <a:spAutoFit/>
          </a:bodyPr>
          <a:lstStyle/>
          <a:p>
            <a:r>
              <a:rPr lang="en-US" sz="2400" dirty="0" smtClean="0">
                <a:solidFill>
                  <a:schemeClr val="bg1">
                    <a:lumMod val="85000"/>
                  </a:schemeClr>
                </a:solidFill>
              </a:rPr>
              <a:t>Critical Components:</a:t>
            </a:r>
          </a:p>
          <a:p>
            <a:pPr marL="342900" indent="-342900">
              <a:buFont typeface="Arial" panose="020B0604020202020204" pitchFamily="34" charset="0"/>
              <a:buChar char="•"/>
            </a:pPr>
            <a:r>
              <a:rPr lang="en-US" dirty="0" smtClean="0">
                <a:solidFill>
                  <a:schemeClr val="bg1">
                    <a:lumMod val="85000"/>
                  </a:schemeClr>
                </a:solidFill>
              </a:rPr>
              <a:t>Landscape to Stand Treatment Objectives</a:t>
            </a:r>
          </a:p>
          <a:p>
            <a:pPr marL="342900" indent="-342900">
              <a:buFont typeface="Arial" panose="020B0604020202020204" pitchFamily="34" charset="0"/>
              <a:buChar char="•"/>
            </a:pPr>
            <a:r>
              <a:rPr lang="en-US" dirty="0" smtClean="0">
                <a:solidFill>
                  <a:schemeClr val="bg1">
                    <a:lumMod val="85000"/>
                  </a:schemeClr>
                </a:solidFill>
              </a:rPr>
              <a:t>Footprint approximating ecologically relevant patches</a:t>
            </a:r>
          </a:p>
          <a:p>
            <a:pPr marL="342900" indent="-342900">
              <a:buFont typeface="Arial" panose="020B0604020202020204" pitchFamily="34" charset="0"/>
              <a:buChar char="•"/>
            </a:pPr>
            <a:r>
              <a:rPr lang="en-US" dirty="0" smtClean="0">
                <a:solidFill>
                  <a:schemeClr val="bg1">
                    <a:lumMod val="85000"/>
                  </a:schemeClr>
                </a:solidFill>
              </a:rPr>
              <a:t>Maintenance of Legacy Structures</a:t>
            </a:r>
          </a:p>
          <a:p>
            <a:pPr marL="342900" indent="-342900">
              <a:buFont typeface="Arial" panose="020B0604020202020204" pitchFamily="34" charset="0"/>
              <a:buChar char="•"/>
            </a:pPr>
            <a:r>
              <a:rPr lang="en-US" dirty="0" smtClean="0">
                <a:solidFill>
                  <a:schemeClr val="bg1">
                    <a:lumMod val="85000"/>
                  </a:schemeClr>
                </a:solidFill>
              </a:rPr>
              <a:t>Variability of Treatments</a:t>
            </a:r>
          </a:p>
          <a:p>
            <a:pPr marL="342900" indent="-342900">
              <a:buFont typeface="Arial" panose="020B0604020202020204" pitchFamily="34" charset="0"/>
              <a:buChar char="•"/>
            </a:pPr>
            <a:r>
              <a:rPr lang="en-US" dirty="0" smtClean="0">
                <a:solidFill>
                  <a:schemeClr val="bg1">
                    <a:lumMod val="85000"/>
                  </a:schemeClr>
                </a:solidFill>
              </a:rPr>
              <a:t>Utilizing the fine filter needs to focus variability and protect vulnerable habitats</a:t>
            </a:r>
          </a:p>
          <a:p>
            <a:pPr marL="342900" indent="-342900">
              <a:buFont typeface="Arial" panose="020B0604020202020204" pitchFamily="34" charset="0"/>
              <a:buChar char="•"/>
            </a:pPr>
            <a:r>
              <a:rPr lang="en-US" dirty="0" smtClean="0">
                <a:solidFill>
                  <a:schemeClr val="bg1">
                    <a:lumMod val="85000"/>
                  </a:schemeClr>
                </a:solidFill>
              </a:rPr>
              <a:t>ADAPTIVE MANAGEMENT</a:t>
            </a:r>
          </a:p>
          <a:p>
            <a:pPr marL="800100" lvl="1" indent="-342900">
              <a:buFont typeface="Arial" panose="020B0604020202020204" pitchFamily="34" charset="0"/>
              <a:buChar char="•"/>
            </a:pPr>
            <a:r>
              <a:rPr lang="en-US" dirty="0" smtClean="0">
                <a:solidFill>
                  <a:schemeClr val="bg1">
                    <a:lumMod val="85000"/>
                  </a:schemeClr>
                </a:solidFill>
              </a:rPr>
              <a:t>People on the ground</a:t>
            </a:r>
          </a:p>
          <a:p>
            <a:pPr marL="800100" lvl="1" indent="-342900">
              <a:buFont typeface="Arial" panose="020B0604020202020204" pitchFamily="34" charset="0"/>
              <a:buChar char="•"/>
            </a:pPr>
            <a:r>
              <a:rPr lang="en-US" dirty="0" smtClean="0">
                <a:solidFill>
                  <a:schemeClr val="bg1">
                    <a:lumMod val="85000"/>
                  </a:schemeClr>
                </a:solidFill>
              </a:rPr>
              <a:t>Knowledge of the objectives</a:t>
            </a:r>
          </a:p>
          <a:p>
            <a:pPr marL="800100" lvl="1" indent="-342900">
              <a:buFont typeface="Arial" panose="020B0604020202020204" pitchFamily="34" charset="0"/>
              <a:buChar char="•"/>
            </a:pPr>
            <a:r>
              <a:rPr lang="en-US" dirty="0" smtClean="0">
                <a:solidFill>
                  <a:schemeClr val="bg1">
                    <a:lumMod val="85000"/>
                  </a:schemeClr>
                </a:solidFill>
              </a:rPr>
              <a:t>Communication Plan</a:t>
            </a:r>
          </a:p>
          <a:p>
            <a:pPr marL="800100" lvl="1" indent="-342900">
              <a:buFont typeface="Arial" panose="020B0604020202020204" pitchFamily="34" charset="0"/>
              <a:buChar char="•"/>
            </a:pPr>
            <a:r>
              <a:rPr lang="en-US" dirty="0" smtClean="0">
                <a:solidFill>
                  <a:schemeClr val="bg1">
                    <a:lumMod val="85000"/>
                  </a:schemeClr>
                </a:solidFill>
              </a:rPr>
              <a:t>Decision making Plan</a:t>
            </a:r>
          </a:p>
          <a:p>
            <a:pPr marL="342900" indent="-342900">
              <a:buFont typeface="Arial" panose="020B0604020202020204" pitchFamily="34" charset="0"/>
              <a:buChar char="•"/>
            </a:pPr>
            <a:r>
              <a:rPr lang="en-US" dirty="0" smtClean="0">
                <a:solidFill>
                  <a:schemeClr val="bg1">
                    <a:lumMod val="85000"/>
                  </a:schemeClr>
                </a:solidFill>
              </a:rPr>
              <a:t>Adaptive Planning</a:t>
            </a:r>
          </a:p>
          <a:p>
            <a:endParaRPr lang="en-US" sz="2400" dirty="0">
              <a:solidFill>
                <a:schemeClr val="bg1">
                  <a:lumMod val="85000"/>
                </a:schemeClr>
              </a:solidFill>
            </a:endParaRPr>
          </a:p>
        </p:txBody>
      </p:sp>
    </p:spTree>
    <p:extLst>
      <p:ext uri="{BB962C8B-B14F-4D97-AF65-F5344CB8AC3E}">
        <p14:creationId xmlns:p14="http://schemas.microsoft.com/office/powerpoint/2010/main" val="1926267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8231" y="1982776"/>
            <a:ext cx="5795010" cy="2000548"/>
          </a:xfrm>
          <a:prstGeom prst="rect">
            <a:avLst/>
          </a:prstGeom>
          <a:noFill/>
        </p:spPr>
        <p:txBody>
          <a:bodyPr wrap="square" rtlCol="0">
            <a:spAutoFit/>
          </a:bodyPr>
          <a:lstStyle/>
          <a:p>
            <a:r>
              <a:rPr lang="en-US" sz="2800" u="sng" dirty="0" smtClean="0">
                <a:solidFill>
                  <a:schemeClr val="bg1">
                    <a:lumMod val="85000"/>
                  </a:schemeClr>
                </a:solidFill>
              </a:rPr>
              <a:t>Outline:</a:t>
            </a:r>
          </a:p>
          <a:p>
            <a:pPr marL="457200" indent="-457200">
              <a:buFont typeface="+mj-lt"/>
              <a:buAutoNum type="alphaUcPeriod"/>
            </a:pPr>
            <a:r>
              <a:rPr lang="en-US" sz="2400" dirty="0" smtClean="0">
                <a:solidFill>
                  <a:schemeClr val="bg1">
                    <a:lumMod val="85000"/>
                  </a:schemeClr>
                </a:solidFill>
              </a:rPr>
              <a:t>Ecology</a:t>
            </a:r>
          </a:p>
          <a:p>
            <a:pPr marL="457200" indent="-457200">
              <a:buFont typeface="+mj-lt"/>
              <a:buAutoNum type="alphaUcPeriod"/>
            </a:pPr>
            <a:r>
              <a:rPr lang="en-US" sz="2400" dirty="0" smtClean="0">
                <a:solidFill>
                  <a:schemeClr val="bg1">
                    <a:lumMod val="85000"/>
                  </a:schemeClr>
                </a:solidFill>
              </a:rPr>
              <a:t>Landscape Analysis to inform planning</a:t>
            </a:r>
          </a:p>
          <a:p>
            <a:pPr marL="457200" indent="-457200">
              <a:buFont typeface="+mj-lt"/>
              <a:buAutoNum type="alphaUcPeriod"/>
            </a:pPr>
            <a:r>
              <a:rPr lang="en-US" sz="2400" dirty="0" smtClean="0">
                <a:solidFill>
                  <a:schemeClr val="bg1">
                    <a:lumMod val="85000"/>
                  </a:schemeClr>
                </a:solidFill>
              </a:rPr>
              <a:t>Coarse Filter Approach</a:t>
            </a:r>
          </a:p>
          <a:p>
            <a:pPr marL="457200" indent="-457200">
              <a:buFont typeface="+mj-lt"/>
              <a:buAutoNum type="alphaUcPeriod"/>
            </a:pPr>
            <a:r>
              <a:rPr lang="en-US" sz="2400" dirty="0" smtClean="0">
                <a:solidFill>
                  <a:schemeClr val="bg1">
                    <a:lumMod val="85000"/>
                  </a:schemeClr>
                </a:solidFill>
              </a:rPr>
              <a:t>Conversion to planning</a:t>
            </a:r>
            <a:endParaRPr lang="en-US" sz="2400" dirty="0">
              <a:solidFill>
                <a:schemeClr val="bg1">
                  <a:lumMod val="85000"/>
                </a:schemeClr>
              </a:solidFill>
            </a:endParaRPr>
          </a:p>
        </p:txBody>
      </p:sp>
    </p:spTree>
    <p:extLst>
      <p:ext uri="{BB962C8B-B14F-4D97-AF65-F5344CB8AC3E}">
        <p14:creationId xmlns:p14="http://schemas.microsoft.com/office/powerpoint/2010/main" val="4001123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100" y="3213100"/>
            <a:ext cx="1587500" cy="461665"/>
          </a:xfrm>
          <a:prstGeom prst="rect">
            <a:avLst/>
          </a:prstGeom>
          <a:noFill/>
        </p:spPr>
        <p:txBody>
          <a:bodyPr wrap="square" rtlCol="0">
            <a:spAutoFit/>
          </a:bodyPr>
          <a:lstStyle/>
          <a:p>
            <a:r>
              <a:rPr lang="en-US" sz="2400" dirty="0" smtClean="0">
                <a:solidFill>
                  <a:schemeClr val="bg1">
                    <a:lumMod val="85000"/>
                  </a:schemeClr>
                </a:solidFill>
              </a:rPr>
              <a:t>(Transition)</a:t>
            </a:r>
            <a:endParaRPr lang="en-US" sz="2400" dirty="0">
              <a:solidFill>
                <a:schemeClr val="bg1">
                  <a:lumMod val="85000"/>
                </a:schemeClr>
              </a:solidFill>
            </a:endParaRPr>
          </a:p>
        </p:txBody>
      </p:sp>
    </p:spTree>
    <p:extLst>
      <p:ext uri="{BB962C8B-B14F-4D97-AF65-F5344CB8AC3E}">
        <p14:creationId xmlns:p14="http://schemas.microsoft.com/office/powerpoint/2010/main" val="4157063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LT_Workspace\E\Photos\SubsetForPresentation\fractal_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260" y="228600"/>
            <a:ext cx="6186548" cy="44805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0218" y="2286000"/>
            <a:ext cx="4002902" cy="242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840" y="2912049"/>
            <a:ext cx="1934281" cy="180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93280" y="4114800"/>
            <a:ext cx="1752600" cy="131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79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T_Workspace\E\Photos\SubsetForPresentation\optical-illus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789176"/>
            <a:ext cx="2219325" cy="2933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cstate="print">
            <a:biLevel thresh="50000"/>
            <a:extLst>
              <a:ext uri="{28A0092B-C50C-407E-A947-70E740481C1C}">
                <a14:useLocalDpi xmlns:a14="http://schemas.microsoft.com/office/drawing/2010/main" val="0"/>
              </a:ext>
            </a:extLst>
          </a:blip>
          <a:srcRect l="12568" t="16011" r="11602" b="14093"/>
          <a:stretch/>
        </p:blipFill>
        <p:spPr bwMode="auto">
          <a:xfrm>
            <a:off x="6858001" y="1787652"/>
            <a:ext cx="3418931" cy="2935224"/>
          </a:xfrm>
          <a:prstGeom prst="rect">
            <a:avLst/>
          </a:prstGeom>
          <a:noFill/>
          <a:ln w="127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800" y="304800"/>
            <a:ext cx="5410200" cy="369332"/>
          </a:xfrm>
          <a:prstGeom prst="rect">
            <a:avLst/>
          </a:prstGeom>
          <a:noFill/>
        </p:spPr>
        <p:txBody>
          <a:bodyPr wrap="square" rtlCol="0">
            <a:spAutoFit/>
          </a:bodyPr>
          <a:lstStyle/>
          <a:p>
            <a:r>
              <a:rPr lang="en-US" dirty="0">
                <a:solidFill>
                  <a:schemeClr val="bg1">
                    <a:lumMod val="40000"/>
                    <a:lumOff val="60000"/>
                  </a:schemeClr>
                </a:solidFill>
              </a:rPr>
              <a:t>Why NOT stand level management?</a:t>
            </a:r>
          </a:p>
        </p:txBody>
      </p:sp>
    </p:spTree>
    <p:extLst>
      <p:ext uri="{BB962C8B-B14F-4D97-AF65-F5344CB8AC3E}">
        <p14:creationId xmlns:p14="http://schemas.microsoft.com/office/powerpoint/2010/main" val="3180374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457200"/>
            <a:ext cx="245438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516" y="3657600"/>
            <a:ext cx="556748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29200" y="716341"/>
            <a:ext cx="2743200" cy="1200329"/>
          </a:xfrm>
          <a:prstGeom prst="rect">
            <a:avLst/>
          </a:prstGeom>
          <a:noFill/>
        </p:spPr>
        <p:txBody>
          <a:bodyPr wrap="square" rtlCol="0">
            <a:spAutoFit/>
          </a:bodyPr>
          <a:lstStyle/>
          <a:p>
            <a:r>
              <a:rPr lang="en-US" dirty="0">
                <a:solidFill>
                  <a:schemeClr val="bg1">
                    <a:lumMod val="40000"/>
                    <a:lumOff val="60000"/>
                  </a:schemeClr>
                </a:solidFill>
              </a:rPr>
              <a:t>Quantity</a:t>
            </a:r>
          </a:p>
          <a:p>
            <a:r>
              <a:rPr lang="en-US" dirty="0">
                <a:solidFill>
                  <a:schemeClr val="bg1">
                    <a:lumMod val="40000"/>
                    <a:lumOff val="60000"/>
                  </a:schemeClr>
                </a:solidFill>
              </a:rPr>
              <a:t>Configuration </a:t>
            </a:r>
          </a:p>
          <a:p>
            <a:r>
              <a:rPr lang="en-US" dirty="0">
                <a:solidFill>
                  <a:schemeClr val="bg1">
                    <a:lumMod val="40000"/>
                    <a:lumOff val="60000"/>
                  </a:schemeClr>
                </a:solidFill>
              </a:rPr>
              <a:t>Uniqueness</a:t>
            </a:r>
          </a:p>
          <a:p>
            <a:r>
              <a:rPr lang="en-US" dirty="0">
                <a:solidFill>
                  <a:schemeClr val="bg1">
                    <a:lumMod val="40000"/>
                    <a:lumOff val="60000"/>
                  </a:schemeClr>
                </a:solidFill>
              </a:rPr>
              <a:t>Interaction</a:t>
            </a:r>
          </a:p>
        </p:txBody>
      </p:sp>
    </p:spTree>
    <p:extLst>
      <p:ext uri="{BB962C8B-B14F-4D97-AF65-F5344CB8AC3E}">
        <p14:creationId xmlns:p14="http://schemas.microsoft.com/office/powerpoint/2010/main" val="14102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828800" y="1562100"/>
            <a:ext cx="7772400" cy="4533900"/>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107763" dir="13500000" algn="ctr" rotWithShape="0">
              <a:srgbClr val="243F60">
                <a:alpha val="50000"/>
              </a:srgbClr>
            </a:outerShdw>
          </a:effectLst>
        </p:spPr>
        <p:txBody>
          <a:bodyPr/>
          <a:lstStyle/>
          <a:p>
            <a:pPr marL="288925" lvl="1" indent="-288925">
              <a:spcAft>
                <a:spcPts val="600"/>
              </a:spcAft>
              <a:buFont typeface="Symbol" pitchFamily="18" charset="2"/>
              <a:buChar char="·"/>
              <a:defRPr/>
            </a:pPr>
            <a:r>
              <a:rPr lang="en-US" dirty="0">
                <a:latin typeface="+mj-lt"/>
                <a:ea typeface="ＭＳ Ｐゴシック" charset="-128"/>
              </a:rPr>
              <a:t>… </a:t>
            </a:r>
            <a:r>
              <a:rPr lang="en-US" sz="2600" dirty="0">
                <a:latin typeface="+mj-lt"/>
                <a:ea typeface="ＭＳ Ｐゴシック" charset="-128"/>
              </a:rPr>
              <a:t>landscapes will become </a:t>
            </a:r>
            <a:r>
              <a:rPr lang="en-US" sz="2600" u="sng" dirty="0">
                <a:latin typeface="+mj-lt"/>
                <a:ea typeface="ＭＳ Ｐゴシック" charset="-128"/>
              </a:rPr>
              <a:t>more resilient</a:t>
            </a:r>
            <a:r>
              <a:rPr lang="en-US" sz="2600" dirty="0">
                <a:latin typeface="+mj-lt"/>
                <a:ea typeface="ＭＳ Ｐゴシック" charset="-128"/>
              </a:rPr>
              <a:t> to </a:t>
            </a:r>
            <a:r>
              <a:rPr lang="en-US" sz="2600" u="sng" dirty="0">
                <a:latin typeface="+mj-lt"/>
                <a:ea typeface="ＭＳ Ｐゴシック" charset="-128"/>
              </a:rPr>
              <a:t>changing climates</a:t>
            </a:r>
            <a:r>
              <a:rPr lang="en-US" sz="2600" dirty="0">
                <a:latin typeface="+mj-lt"/>
                <a:ea typeface="ＭＳ Ｐゴシック" charset="-128"/>
              </a:rPr>
              <a:t> and disturbances …</a:t>
            </a:r>
          </a:p>
          <a:p>
            <a:pPr marL="288925" indent="-288925">
              <a:spcAft>
                <a:spcPts val="600"/>
              </a:spcAft>
              <a:buFont typeface="Symbol" pitchFamily="18" charset="2"/>
              <a:buChar char="·"/>
              <a:defRPr/>
            </a:pPr>
            <a:r>
              <a:rPr lang="en-US" sz="2600" dirty="0">
                <a:latin typeface="+mj-lt"/>
                <a:ea typeface="ＭＳ Ｐゴシック" charset="-128"/>
              </a:rPr>
              <a:t>… work collaboratively and strategically </a:t>
            </a:r>
            <a:r>
              <a:rPr lang="en-US" sz="2600" u="sng" dirty="0">
                <a:latin typeface="+mj-lt"/>
                <a:ea typeface="ＭＳ Ｐゴシック" charset="-128"/>
              </a:rPr>
              <a:t>across landscapes</a:t>
            </a:r>
            <a:r>
              <a:rPr lang="en-US" sz="2600" dirty="0">
                <a:latin typeface="+mj-lt"/>
                <a:ea typeface="ＭＳ Ｐゴシック" charset="-128"/>
              </a:rPr>
              <a:t>…</a:t>
            </a:r>
          </a:p>
          <a:p>
            <a:pPr marL="288925" indent="-288925">
              <a:spcAft>
                <a:spcPts val="600"/>
              </a:spcAft>
              <a:buFont typeface="Symbol" pitchFamily="18" charset="2"/>
              <a:buChar char="·"/>
              <a:defRPr/>
            </a:pPr>
            <a:r>
              <a:rPr lang="en-US" sz="2600" dirty="0">
                <a:latin typeface="+mj-lt"/>
                <a:ea typeface="ＭＳ Ｐゴシック" charset="-128"/>
              </a:rPr>
              <a:t>… focus on desired restoration outcomes </a:t>
            </a:r>
          </a:p>
          <a:p>
            <a:pPr>
              <a:spcAft>
                <a:spcPts val="600"/>
              </a:spcAft>
              <a:defRPr/>
            </a:pPr>
            <a:r>
              <a:rPr lang="en-US" sz="2600" dirty="0">
                <a:latin typeface="+mj-lt"/>
                <a:ea typeface="ＭＳ Ｐゴシック" charset="-128"/>
              </a:rPr>
              <a:t>    and measure our success … </a:t>
            </a:r>
          </a:p>
          <a:p>
            <a:pPr marL="288925" indent="-288925">
              <a:spcAft>
                <a:spcPts val="600"/>
              </a:spcAft>
              <a:buFont typeface="Symbol" pitchFamily="18" charset="2"/>
              <a:buChar char="·"/>
              <a:defRPr/>
            </a:pPr>
            <a:r>
              <a:rPr lang="en-US" sz="2600" dirty="0">
                <a:latin typeface="+mj-lt"/>
                <a:ea typeface="ＭＳ Ｐゴシック" charset="-128"/>
              </a:rPr>
              <a:t>… continue to </a:t>
            </a:r>
            <a:r>
              <a:rPr lang="en-US" sz="2600" u="sng" dirty="0">
                <a:latin typeface="+mj-lt"/>
                <a:ea typeface="ＭＳ Ｐゴシック" charset="-128"/>
              </a:rPr>
              <a:t>adapt strategies</a:t>
            </a:r>
            <a:r>
              <a:rPr lang="en-US" sz="2600" dirty="0">
                <a:latin typeface="+mj-lt"/>
                <a:ea typeface="ＭＳ Ｐゴシック" charset="-128"/>
              </a:rPr>
              <a:t> based on </a:t>
            </a:r>
          </a:p>
          <a:p>
            <a:pPr>
              <a:spcAft>
                <a:spcPts val="600"/>
              </a:spcAft>
              <a:defRPr/>
            </a:pPr>
            <a:r>
              <a:rPr lang="en-US" sz="2600" dirty="0">
                <a:latin typeface="+mj-lt"/>
                <a:ea typeface="ＭＳ Ｐゴシック" charset="-128"/>
              </a:rPr>
              <a:t>    new science, changed conditions, and </a:t>
            </a:r>
          </a:p>
          <a:p>
            <a:pPr>
              <a:spcAft>
                <a:spcPts val="600"/>
              </a:spcAft>
              <a:defRPr/>
            </a:pPr>
            <a:r>
              <a:rPr lang="en-US" sz="2600" dirty="0">
                <a:latin typeface="+mj-lt"/>
                <a:ea typeface="ＭＳ Ｐゴシック" charset="-128"/>
              </a:rPr>
              <a:t>    monitoring</a:t>
            </a:r>
          </a:p>
          <a:p>
            <a:pPr>
              <a:defRPr/>
            </a:pPr>
            <a:endParaRPr lang="en-US" dirty="0">
              <a:latin typeface="+mj-lt"/>
              <a:ea typeface="ＭＳ Ｐゴシック" charset="-128"/>
            </a:endParaRPr>
          </a:p>
        </p:txBody>
      </p:sp>
      <p:sp>
        <p:nvSpPr>
          <p:cNvPr id="3075" name="Title 1"/>
          <p:cNvSpPr>
            <a:spLocks noGrp="1"/>
          </p:cNvSpPr>
          <p:nvPr>
            <p:ph type="title"/>
          </p:nvPr>
        </p:nvSpPr>
        <p:spPr>
          <a:xfrm>
            <a:off x="1524000" y="152400"/>
            <a:ext cx="9817100" cy="1143000"/>
          </a:xfrm>
        </p:spPr>
        <p:txBody>
          <a:bodyPr>
            <a:normAutofit/>
          </a:bodyPr>
          <a:lstStyle/>
          <a:p>
            <a:r>
              <a:rPr lang="en-US" altLang="en-US" sz="4100" dirty="0">
                <a:ea typeface="ＭＳ Ｐゴシック" panose="020B0600070205080204" pitchFamily="34" charset="-128"/>
                <a:cs typeface="Arial" panose="020B0604020202020204" pitchFamily="34" charset="0"/>
              </a:rPr>
              <a:t>The </a:t>
            </a:r>
            <a:r>
              <a:rPr lang="en-US" altLang="en-US" sz="4100" dirty="0" smtClean="0">
                <a:ea typeface="ＭＳ Ｐゴシック" panose="020B0600070205080204" pitchFamily="34" charset="-128"/>
                <a:cs typeface="Arial" panose="020B0604020202020204" pitchFamily="34" charset="0"/>
              </a:rPr>
              <a:t>Forest’s </a:t>
            </a:r>
            <a:r>
              <a:rPr lang="en-US" altLang="en-US" sz="4100" dirty="0">
                <a:ea typeface="ＭＳ Ｐゴシック" panose="020B0600070205080204" pitchFamily="34" charset="-128"/>
                <a:cs typeface="Arial" panose="020B0604020202020204" pitchFamily="34" charset="0"/>
              </a:rPr>
              <a:t>Restoration </a:t>
            </a:r>
            <a:r>
              <a:rPr lang="en-US" altLang="en-US" sz="4100" dirty="0" smtClean="0">
                <a:ea typeface="ＭＳ Ｐゴシック" panose="020B0600070205080204" pitchFamily="34" charset="-128"/>
                <a:cs typeface="Arial" panose="020B0604020202020204" pitchFamily="34" charset="0"/>
              </a:rPr>
              <a:t>Strategy Vision</a:t>
            </a:r>
            <a:endParaRPr lang="en-US" altLang="en-US" sz="4100" dirty="0">
              <a:ea typeface="ＭＳ Ｐゴシック" panose="020B0600070205080204" pitchFamily="34" charset="-128"/>
              <a:cs typeface="Arial" panose="020B0604020202020204"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505200"/>
            <a:ext cx="25971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39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3718" y="1305342"/>
            <a:ext cx="9856694" cy="3785652"/>
          </a:xfrm>
          <a:prstGeom prst="rect">
            <a:avLst/>
          </a:prstGeom>
        </p:spPr>
        <p:txBody>
          <a:bodyPr wrap="square">
            <a:spAutoFit/>
          </a:bodyPr>
          <a:lstStyle/>
          <a:p>
            <a:r>
              <a:rPr lang="en-US" sz="2400" u="sng" dirty="0" smtClean="0">
                <a:solidFill>
                  <a:schemeClr val="accent3">
                    <a:lumMod val="20000"/>
                    <a:lumOff val="80000"/>
                  </a:schemeClr>
                </a:solidFill>
                <a:latin typeface="Arial" panose="020B0604020202020204" pitchFamily="34" charset="0"/>
              </a:rPr>
              <a:t>Aquatic Evaluation:</a:t>
            </a:r>
          </a:p>
          <a:p>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u="sng" dirty="0" smtClean="0">
                <a:solidFill>
                  <a:schemeClr val="accent3">
                    <a:lumMod val="20000"/>
                    <a:lumOff val="80000"/>
                  </a:schemeClr>
                </a:solidFill>
                <a:latin typeface="Arial" panose="020B0604020202020204" pitchFamily="34" charset="0"/>
              </a:rPr>
              <a:t>Calculation </a:t>
            </a:r>
            <a:r>
              <a:rPr lang="en-US" u="sng" dirty="0">
                <a:solidFill>
                  <a:schemeClr val="accent3">
                    <a:lumMod val="20000"/>
                    <a:lumOff val="80000"/>
                  </a:schemeClr>
                </a:solidFill>
                <a:latin typeface="Arial" panose="020B0604020202020204" pitchFamily="34" charset="0"/>
              </a:rPr>
              <a:t>of biological condition indicator metrics </a:t>
            </a:r>
            <a:r>
              <a:rPr lang="en-US" dirty="0">
                <a:solidFill>
                  <a:schemeClr val="accent3">
                    <a:lumMod val="20000"/>
                    <a:lumOff val="80000"/>
                  </a:schemeClr>
                </a:solidFill>
                <a:latin typeface="Arial" panose="020B0604020202020204" pitchFamily="34" charset="0"/>
              </a:rPr>
              <a:t>per catchment based on focal fish distribution, potential habitat, and stream geomorphology; </a:t>
            </a:r>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u="sng" dirty="0" smtClean="0">
                <a:solidFill>
                  <a:schemeClr val="accent3">
                    <a:lumMod val="20000"/>
                    <a:lumOff val="80000"/>
                  </a:schemeClr>
                </a:solidFill>
                <a:latin typeface="Arial" panose="020B0604020202020204" pitchFamily="34" charset="0"/>
              </a:rPr>
              <a:t>Cataloging </a:t>
            </a:r>
            <a:r>
              <a:rPr lang="en-US" u="sng" dirty="0">
                <a:solidFill>
                  <a:schemeClr val="accent3">
                    <a:lumMod val="20000"/>
                    <a:lumOff val="80000"/>
                  </a:schemeClr>
                </a:solidFill>
                <a:latin typeface="Arial" panose="020B0604020202020204" pitchFamily="34" charset="0"/>
              </a:rPr>
              <a:t>the inferred mechanisms of habitat impairment </a:t>
            </a:r>
            <a:r>
              <a:rPr lang="en-US" dirty="0">
                <a:solidFill>
                  <a:schemeClr val="accent3">
                    <a:lumMod val="20000"/>
                    <a:lumOff val="80000"/>
                  </a:schemeClr>
                </a:solidFill>
                <a:latin typeface="Arial" panose="020B0604020202020204" pitchFamily="34" charset="0"/>
              </a:rPr>
              <a:t>using smaller catchments for the unit of analysis; </a:t>
            </a:r>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u="sng" dirty="0" smtClean="0">
                <a:solidFill>
                  <a:schemeClr val="accent3">
                    <a:lumMod val="20000"/>
                    <a:lumOff val="80000"/>
                  </a:schemeClr>
                </a:solidFill>
                <a:latin typeface="Arial" panose="020B0604020202020204" pitchFamily="34" charset="0"/>
              </a:rPr>
              <a:t>Calculation </a:t>
            </a:r>
            <a:r>
              <a:rPr lang="en-US" u="sng" dirty="0">
                <a:solidFill>
                  <a:schemeClr val="accent3">
                    <a:lumMod val="20000"/>
                    <a:lumOff val="80000"/>
                  </a:schemeClr>
                </a:solidFill>
                <a:latin typeface="Arial" panose="020B0604020202020204" pitchFamily="34" charset="0"/>
              </a:rPr>
              <a:t>of hydrological condition indicator metrics </a:t>
            </a:r>
            <a:r>
              <a:rPr lang="en-US" dirty="0">
                <a:solidFill>
                  <a:schemeClr val="accent3">
                    <a:lumMod val="20000"/>
                    <a:lumOff val="80000"/>
                  </a:schemeClr>
                </a:solidFill>
                <a:latin typeface="Arial" panose="020B0604020202020204" pitchFamily="34" charset="0"/>
              </a:rPr>
              <a:t>per catchment based on roads and riparian areas; </a:t>
            </a:r>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dirty="0" smtClean="0">
                <a:solidFill>
                  <a:schemeClr val="accent3">
                    <a:lumMod val="20000"/>
                    <a:lumOff val="80000"/>
                  </a:schemeClr>
                </a:solidFill>
                <a:latin typeface="Arial" panose="020B0604020202020204" pitchFamily="34" charset="0"/>
              </a:rPr>
              <a:t>Use </a:t>
            </a:r>
            <a:r>
              <a:rPr lang="en-US" dirty="0">
                <a:solidFill>
                  <a:schemeClr val="accent3">
                    <a:lumMod val="20000"/>
                    <a:lumOff val="80000"/>
                  </a:schemeClr>
                </a:solidFill>
                <a:latin typeface="Arial" panose="020B0604020202020204" pitchFamily="34" charset="0"/>
              </a:rPr>
              <a:t>of a simple hydro-geomorphic model to </a:t>
            </a:r>
            <a:r>
              <a:rPr lang="en-US" u="sng" dirty="0">
                <a:solidFill>
                  <a:schemeClr val="accent3">
                    <a:lumMod val="20000"/>
                    <a:lumOff val="80000"/>
                  </a:schemeClr>
                </a:solidFill>
                <a:latin typeface="Arial" panose="020B0604020202020204" pitchFamily="34" charset="0"/>
              </a:rPr>
              <a:t>estimate the percent increase in drainage </a:t>
            </a:r>
            <a:r>
              <a:rPr lang="en-US" dirty="0">
                <a:solidFill>
                  <a:schemeClr val="accent3">
                    <a:lumMod val="20000"/>
                    <a:lumOff val="80000"/>
                  </a:schemeClr>
                </a:solidFill>
                <a:latin typeface="Arial" panose="020B0604020202020204" pitchFamily="34" charset="0"/>
              </a:rPr>
              <a:t>area caused by roads; </a:t>
            </a:r>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u="sng" dirty="0" smtClean="0">
                <a:solidFill>
                  <a:schemeClr val="accent3">
                    <a:lumMod val="20000"/>
                    <a:lumOff val="80000"/>
                  </a:schemeClr>
                </a:solidFill>
                <a:latin typeface="Arial" panose="020B0604020202020204" pitchFamily="34" charset="0"/>
              </a:rPr>
              <a:t>Verification</a:t>
            </a:r>
            <a:r>
              <a:rPr lang="en-US" dirty="0" smtClean="0">
                <a:solidFill>
                  <a:schemeClr val="accent3">
                    <a:lumMod val="20000"/>
                    <a:lumOff val="80000"/>
                  </a:schemeClr>
                </a:solidFill>
                <a:latin typeface="Arial" panose="020B0604020202020204" pitchFamily="34" charset="0"/>
              </a:rPr>
              <a:t> </a:t>
            </a:r>
            <a:r>
              <a:rPr lang="en-US" dirty="0">
                <a:solidFill>
                  <a:schemeClr val="accent3">
                    <a:lumMod val="20000"/>
                    <a:lumOff val="80000"/>
                  </a:schemeClr>
                </a:solidFill>
                <a:latin typeface="Arial" panose="020B0604020202020204" pitchFamily="34" charset="0"/>
              </a:rPr>
              <a:t>of hydrological condition on the ground, taking particular note of road network condition, erosion features, and fish passage barriers; </a:t>
            </a:r>
            <a:endParaRPr lang="en-US" dirty="0" smtClean="0">
              <a:solidFill>
                <a:schemeClr val="accent3">
                  <a:lumMod val="20000"/>
                  <a:lumOff val="80000"/>
                </a:schemeClr>
              </a:solidFill>
              <a:latin typeface="Arial" panose="020B0604020202020204" pitchFamily="34" charset="0"/>
            </a:endParaRPr>
          </a:p>
          <a:p>
            <a:pPr marL="342900" indent="-342900">
              <a:buAutoNum type="arabicParenR"/>
            </a:pPr>
            <a:r>
              <a:rPr lang="en-US" dirty="0" smtClean="0">
                <a:solidFill>
                  <a:schemeClr val="accent3">
                    <a:lumMod val="20000"/>
                    <a:lumOff val="80000"/>
                  </a:schemeClr>
                </a:solidFill>
                <a:latin typeface="Arial" panose="020B0604020202020204" pitchFamily="34" charset="0"/>
              </a:rPr>
              <a:t>Providing </a:t>
            </a:r>
            <a:r>
              <a:rPr lang="en-US" dirty="0">
                <a:solidFill>
                  <a:schemeClr val="accent3">
                    <a:lumMod val="20000"/>
                    <a:lumOff val="80000"/>
                  </a:schemeClr>
                </a:solidFill>
                <a:latin typeface="Arial" panose="020B0604020202020204" pitchFamily="34" charset="0"/>
              </a:rPr>
              <a:t>a ranking based on these factors to </a:t>
            </a:r>
            <a:r>
              <a:rPr lang="en-US" u="sng" dirty="0">
                <a:solidFill>
                  <a:schemeClr val="accent3">
                    <a:lumMod val="20000"/>
                    <a:lumOff val="80000"/>
                  </a:schemeClr>
                </a:solidFill>
                <a:latin typeface="Arial" panose="020B0604020202020204" pitchFamily="34" charset="0"/>
              </a:rPr>
              <a:t>prioritize and inform treatment </a:t>
            </a:r>
            <a:r>
              <a:rPr lang="en-US" u="sng" dirty="0" smtClean="0">
                <a:solidFill>
                  <a:schemeClr val="accent3">
                    <a:lumMod val="20000"/>
                    <a:lumOff val="80000"/>
                  </a:schemeClr>
                </a:solidFill>
                <a:latin typeface="Arial" panose="020B0604020202020204" pitchFamily="34" charset="0"/>
              </a:rPr>
              <a:t>options</a:t>
            </a:r>
            <a:endParaRPr lang="en-US" u="sng" dirty="0">
              <a:solidFill>
                <a:schemeClr val="accent3">
                  <a:lumMod val="20000"/>
                  <a:lumOff val="80000"/>
                </a:schemeClr>
              </a:solidFill>
            </a:endParaRPr>
          </a:p>
        </p:txBody>
      </p:sp>
    </p:spTree>
    <p:extLst>
      <p:ext uri="{BB962C8B-B14F-4D97-AF65-F5344CB8AC3E}">
        <p14:creationId xmlns:p14="http://schemas.microsoft.com/office/powerpoint/2010/main" val="3274132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2649" y="273239"/>
            <a:ext cx="6238095" cy="4476190"/>
          </a:xfrm>
          <a:prstGeom prst="rect">
            <a:avLst/>
          </a:prstGeom>
        </p:spPr>
      </p:pic>
      <p:sp>
        <p:nvSpPr>
          <p:cNvPr id="4" name="Rectangle 3"/>
          <p:cNvSpPr/>
          <p:nvPr/>
        </p:nvSpPr>
        <p:spPr>
          <a:xfrm>
            <a:off x="0" y="6396335"/>
            <a:ext cx="3621697" cy="461665"/>
          </a:xfrm>
          <a:prstGeom prst="rect">
            <a:avLst/>
          </a:prstGeom>
        </p:spPr>
        <p:txBody>
          <a:bodyPr wrap="none">
            <a:spAutoFit/>
          </a:bodyPr>
          <a:lstStyle/>
          <a:p>
            <a:r>
              <a:rPr lang="en-US" sz="1200" dirty="0" smtClean="0">
                <a:solidFill>
                  <a:schemeClr val="bg1">
                    <a:lumMod val="85000"/>
                  </a:schemeClr>
                </a:solidFill>
              </a:rPr>
              <a:t>http://www.metla.fi/hanke/3601/coarse-fine-filter.htm</a:t>
            </a:r>
          </a:p>
          <a:p>
            <a:r>
              <a:rPr lang="en-US" sz="1200" dirty="0" smtClean="0">
                <a:solidFill>
                  <a:schemeClr val="bg1">
                    <a:lumMod val="85000"/>
                  </a:schemeClr>
                </a:solidFill>
              </a:rPr>
              <a:t>Accessed: 10/31/2019</a:t>
            </a:r>
            <a:endParaRPr lang="en-US" sz="1200" dirty="0">
              <a:solidFill>
                <a:schemeClr val="bg1">
                  <a:lumMod val="85000"/>
                </a:schemeClr>
              </a:solidFill>
            </a:endParaRPr>
          </a:p>
        </p:txBody>
      </p:sp>
      <p:pic>
        <p:nvPicPr>
          <p:cNvPr id="2" name="Picture 1"/>
          <p:cNvPicPr>
            <a:picLocks noChangeAspect="1"/>
          </p:cNvPicPr>
          <p:nvPr/>
        </p:nvPicPr>
        <p:blipFill>
          <a:blip r:embed="rId3"/>
          <a:stretch>
            <a:fillRect/>
          </a:stretch>
        </p:blipFill>
        <p:spPr>
          <a:xfrm>
            <a:off x="6061837" y="2581981"/>
            <a:ext cx="3254293" cy="3814354"/>
          </a:xfrm>
          <a:prstGeom prst="rect">
            <a:avLst/>
          </a:prstGeom>
        </p:spPr>
      </p:pic>
      <p:sp>
        <p:nvSpPr>
          <p:cNvPr id="5" name="AutoShape 2" descr="Image result for interior columbia basin GTR"/>
          <p:cNvSpPr>
            <a:spLocks noChangeAspect="1" noChangeArrowheads="1"/>
          </p:cNvSpPr>
          <p:nvPr/>
        </p:nvSpPr>
        <p:spPr bwMode="auto">
          <a:xfrm>
            <a:off x="7849597" y="4989240"/>
            <a:ext cx="1007019" cy="10070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5323385" y="4489158"/>
            <a:ext cx="2143125" cy="2143125"/>
          </a:xfrm>
          <a:prstGeom prst="rect">
            <a:avLst/>
          </a:prstGeom>
        </p:spPr>
      </p:pic>
      <p:pic>
        <p:nvPicPr>
          <p:cNvPr id="7" name="Picture 6"/>
          <p:cNvPicPr>
            <a:picLocks noChangeAspect="1"/>
          </p:cNvPicPr>
          <p:nvPr/>
        </p:nvPicPr>
        <p:blipFill>
          <a:blip r:embed="rId5"/>
          <a:stretch>
            <a:fillRect/>
          </a:stretch>
        </p:blipFill>
        <p:spPr>
          <a:xfrm>
            <a:off x="9375675" y="273239"/>
            <a:ext cx="2466667" cy="3380952"/>
          </a:xfrm>
          <a:prstGeom prst="rect">
            <a:avLst/>
          </a:prstGeom>
        </p:spPr>
      </p:pic>
    </p:spTree>
    <p:extLst>
      <p:ext uri="{BB962C8B-B14F-4D97-AF65-F5344CB8AC3E}">
        <p14:creationId xmlns:p14="http://schemas.microsoft.com/office/powerpoint/2010/main" val="23205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scription: C:\LT_WorkSpace\E\Posters_conferences_reviews\IALE_RhodeIsland_2012\Nile_PI.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94" y="127249"/>
            <a:ext cx="59150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1" y="3581400"/>
            <a:ext cx="3200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Photo interpreted </a:t>
            </a:r>
            <a:r>
              <a:rPr lang="en-US" dirty="0" smtClean="0">
                <a:solidFill>
                  <a:schemeClr val="bg1">
                    <a:lumMod val="85000"/>
                  </a:schemeClr>
                </a:solidFill>
              </a:rPr>
              <a:t>attributes:</a:t>
            </a:r>
            <a:endParaRPr lang="en-US" dirty="0">
              <a:solidFill>
                <a:schemeClr val="bg1">
                  <a:lumMod val="85000"/>
                </a:schemeClr>
              </a:solidFill>
            </a:endParaRPr>
          </a:p>
          <a:p>
            <a:pPr marL="742950" lvl="1" indent="-285750">
              <a:buFont typeface="Arial" panose="020B0604020202020204" pitchFamily="34" charset="0"/>
              <a:buChar char="•"/>
            </a:pPr>
            <a:r>
              <a:rPr lang="en-US" dirty="0">
                <a:solidFill>
                  <a:schemeClr val="bg1">
                    <a:lumMod val="85000"/>
                  </a:schemeClr>
                </a:solidFill>
              </a:rPr>
              <a:t>Crown Closure</a:t>
            </a:r>
          </a:p>
          <a:p>
            <a:pPr marL="742950" lvl="1" indent="-285750">
              <a:buFont typeface="Arial" panose="020B0604020202020204" pitchFamily="34" charset="0"/>
              <a:buChar char="•"/>
            </a:pPr>
            <a:r>
              <a:rPr lang="en-US" dirty="0">
                <a:solidFill>
                  <a:schemeClr val="bg1">
                    <a:lumMod val="85000"/>
                  </a:schemeClr>
                </a:solidFill>
              </a:rPr>
              <a:t>Species</a:t>
            </a:r>
          </a:p>
          <a:p>
            <a:pPr marL="742950" lvl="1" indent="-285750">
              <a:buFont typeface="Arial" panose="020B0604020202020204" pitchFamily="34" charset="0"/>
              <a:buChar char="•"/>
            </a:pPr>
            <a:r>
              <a:rPr lang="en-US" dirty="0">
                <a:solidFill>
                  <a:schemeClr val="bg1">
                    <a:lumMod val="85000"/>
                  </a:schemeClr>
                </a:solidFill>
              </a:rPr>
              <a:t>Canopy layers</a:t>
            </a:r>
          </a:p>
          <a:p>
            <a:pPr marL="742950" lvl="1" indent="-285750">
              <a:buFont typeface="Arial" panose="020B0604020202020204" pitchFamily="34" charset="0"/>
              <a:buChar char="•"/>
            </a:pPr>
            <a:r>
              <a:rPr lang="en-US" dirty="0">
                <a:solidFill>
                  <a:schemeClr val="bg1">
                    <a:lumMod val="85000"/>
                  </a:schemeClr>
                </a:solidFill>
              </a:rPr>
              <a:t>Size Classes</a:t>
            </a:r>
          </a:p>
          <a:p>
            <a:pPr marL="742950" lvl="1" indent="-285750">
              <a:buFont typeface="Arial" panose="020B0604020202020204" pitchFamily="34" charset="0"/>
              <a:buChar char="•"/>
            </a:pPr>
            <a:r>
              <a:rPr lang="en-US" dirty="0">
                <a:solidFill>
                  <a:schemeClr val="bg1">
                    <a:lumMod val="85000"/>
                  </a:schemeClr>
                </a:solidFill>
              </a:rPr>
              <a:t>Evidence of logging</a:t>
            </a:r>
          </a:p>
          <a:p>
            <a:pPr marL="742950" lvl="1" indent="-285750">
              <a:buFont typeface="Arial" panose="020B0604020202020204" pitchFamily="34" charset="0"/>
              <a:buChar char="•"/>
            </a:pPr>
            <a:r>
              <a:rPr lang="en-US" dirty="0" err="1">
                <a:solidFill>
                  <a:schemeClr val="bg1">
                    <a:lumMod val="85000"/>
                  </a:schemeClr>
                </a:solidFill>
              </a:rPr>
              <a:t>Clumpiness</a:t>
            </a:r>
            <a:endParaRPr lang="en-US" dirty="0">
              <a:solidFill>
                <a:schemeClr val="bg1">
                  <a:lumMod val="85000"/>
                </a:schemeClr>
              </a:solidFill>
            </a:endParaRPr>
          </a:p>
          <a:p>
            <a:pPr marL="742950" lvl="1" indent="-285750">
              <a:buFont typeface="Arial" panose="020B0604020202020204" pitchFamily="34" charset="0"/>
              <a:buChar char="•"/>
            </a:pPr>
            <a:r>
              <a:rPr lang="en-US" dirty="0">
                <a:solidFill>
                  <a:schemeClr val="bg1">
                    <a:lumMod val="85000"/>
                  </a:schemeClr>
                </a:solidFill>
              </a:rPr>
              <a:t>Crown Differentiation</a:t>
            </a:r>
          </a:p>
        </p:txBody>
      </p:sp>
      <p:sp>
        <p:nvSpPr>
          <p:cNvPr id="3" name="TextBox 2"/>
          <p:cNvSpPr txBox="1"/>
          <p:nvPr/>
        </p:nvSpPr>
        <p:spPr>
          <a:xfrm>
            <a:off x="78694" y="3102204"/>
            <a:ext cx="2766652" cy="276999"/>
          </a:xfrm>
          <a:prstGeom prst="rect">
            <a:avLst/>
          </a:prstGeom>
          <a:noFill/>
        </p:spPr>
        <p:txBody>
          <a:bodyPr wrap="square" rtlCol="0">
            <a:spAutoFit/>
          </a:bodyPr>
          <a:lstStyle/>
          <a:p>
            <a:r>
              <a:rPr lang="en-US" sz="1200" dirty="0">
                <a:solidFill>
                  <a:schemeClr val="bg1">
                    <a:lumMod val="85000"/>
                  </a:schemeClr>
                </a:solidFill>
              </a:rPr>
              <a:t>Resource photos</a:t>
            </a:r>
            <a:r>
              <a:rPr lang="en-US" sz="1200" dirty="0" smtClean="0">
                <a:solidFill>
                  <a:schemeClr val="bg1">
                    <a:lumMod val="85000"/>
                  </a:schemeClr>
                </a:solidFill>
              </a:rPr>
              <a:t>: 1:12000 </a:t>
            </a:r>
            <a:r>
              <a:rPr lang="en-US" sz="1200" dirty="0">
                <a:solidFill>
                  <a:schemeClr val="bg1">
                    <a:lumMod val="85000"/>
                  </a:schemeClr>
                </a:solidFill>
              </a:rPr>
              <a:t>stereo (ideal)</a:t>
            </a:r>
          </a:p>
        </p:txBody>
      </p:sp>
      <p:sp>
        <p:nvSpPr>
          <p:cNvPr id="6" name="TextBox 5"/>
          <p:cNvSpPr txBox="1"/>
          <p:nvPr/>
        </p:nvSpPr>
        <p:spPr>
          <a:xfrm>
            <a:off x="5189401" y="3137149"/>
            <a:ext cx="1447800" cy="276999"/>
          </a:xfrm>
          <a:prstGeom prst="rect">
            <a:avLst/>
          </a:prstGeom>
          <a:noFill/>
        </p:spPr>
        <p:txBody>
          <a:bodyPr wrap="square" rtlCol="0">
            <a:spAutoFit/>
          </a:bodyPr>
          <a:lstStyle/>
          <a:p>
            <a:r>
              <a:rPr lang="en-US" sz="1200" dirty="0">
                <a:solidFill>
                  <a:schemeClr val="bg1">
                    <a:lumMod val="85000"/>
                  </a:schemeClr>
                </a:solidFill>
              </a:rPr>
              <a:t>MMU = 4ha</a:t>
            </a:r>
          </a:p>
        </p:txBody>
      </p:sp>
      <p:sp>
        <p:nvSpPr>
          <p:cNvPr id="7" name="Right Arrow 6"/>
          <p:cNvSpPr/>
          <p:nvPr/>
        </p:nvSpPr>
        <p:spPr>
          <a:xfrm>
            <a:off x="4953002" y="4800600"/>
            <a:ext cx="761999"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4718566" y="4771600"/>
            <a:ext cx="2819400" cy="369332"/>
          </a:xfrm>
          <a:prstGeom prst="rect">
            <a:avLst/>
          </a:prstGeom>
          <a:noFill/>
          <a:ln w="12700">
            <a:solidFill>
              <a:schemeClr val="accent2"/>
            </a:solidFill>
          </a:ln>
        </p:spPr>
        <p:txBody>
          <a:bodyPr wrap="square" rtlCol="0">
            <a:spAutoFit/>
          </a:bodyPr>
          <a:lstStyle/>
          <a:p>
            <a:r>
              <a:rPr lang="en-US" dirty="0">
                <a:solidFill>
                  <a:schemeClr val="bg1">
                    <a:lumMod val="85000"/>
                  </a:schemeClr>
                </a:solidFill>
              </a:rPr>
              <a:t>Classification Rules Applied</a:t>
            </a:r>
          </a:p>
        </p:txBody>
      </p:sp>
      <p:sp>
        <p:nvSpPr>
          <p:cNvPr id="9" name="Right Arrow 8"/>
          <p:cNvSpPr/>
          <p:nvPr/>
        </p:nvSpPr>
        <p:spPr>
          <a:xfrm>
            <a:off x="6477000" y="4572000"/>
            <a:ext cx="533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97056" y="3176113"/>
            <a:ext cx="3859531" cy="2031325"/>
          </a:xfrm>
          <a:prstGeom prst="rect">
            <a:avLst/>
          </a:prstGeom>
          <a:noFill/>
        </p:spPr>
        <p:txBody>
          <a:bodyPr wrap="square" rtlCol="0">
            <a:spAutoFit/>
          </a:bodyPr>
          <a:lstStyle/>
          <a:p>
            <a:r>
              <a:rPr lang="en-US" u="sng" dirty="0">
                <a:solidFill>
                  <a:schemeClr val="bg1">
                    <a:lumMod val="85000"/>
                  </a:schemeClr>
                </a:solidFill>
              </a:rPr>
              <a:t>Derived </a:t>
            </a:r>
            <a:r>
              <a:rPr lang="en-US" u="sng" dirty="0" smtClean="0">
                <a:solidFill>
                  <a:schemeClr val="bg1">
                    <a:lumMod val="85000"/>
                  </a:schemeClr>
                </a:solidFill>
              </a:rPr>
              <a:t>Items:</a:t>
            </a:r>
          </a:p>
          <a:p>
            <a:r>
              <a:rPr lang="en-US" dirty="0" smtClean="0">
                <a:solidFill>
                  <a:schemeClr val="bg1">
                    <a:lumMod val="85000"/>
                  </a:schemeClr>
                </a:solidFill>
              </a:rPr>
              <a:t>Structure</a:t>
            </a:r>
          </a:p>
          <a:p>
            <a:r>
              <a:rPr lang="en-US" dirty="0" smtClean="0">
                <a:solidFill>
                  <a:schemeClr val="bg1">
                    <a:lumMod val="85000"/>
                  </a:schemeClr>
                </a:solidFill>
              </a:rPr>
              <a:t>SAF Cover Type</a:t>
            </a:r>
          </a:p>
          <a:p>
            <a:r>
              <a:rPr lang="en-US" dirty="0" smtClean="0">
                <a:solidFill>
                  <a:schemeClr val="bg1">
                    <a:lumMod val="85000"/>
                  </a:schemeClr>
                </a:solidFill>
              </a:rPr>
              <a:t>NSO Habitat</a:t>
            </a:r>
          </a:p>
          <a:p>
            <a:r>
              <a:rPr lang="en-US" dirty="0" smtClean="0">
                <a:solidFill>
                  <a:schemeClr val="bg1">
                    <a:lumMod val="85000"/>
                  </a:schemeClr>
                </a:solidFill>
              </a:rPr>
              <a:t>WHWP Habitat</a:t>
            </a:r>
          </a:p>
          <a:p>
            <a:r>
              <a:rPr lang="en-US" dirty="0" smtClean="0">
                <a:solidFill>
                  <a:schemeClr val="bg1">
                    <a:lumMod val="85000"/>
                  </a:schemeClr>
                </a:solidFill>
              </a:rPr>
              <a:t>Insect and Disease Vulnerabilities</a:t>
            </a:r>
          </a:p>
          <a:p>
            <a:r>
              <a:rPr lang="en-US" dirty="0" smtClean="0">
                <a:solidFill>
                  <a:schemeClr val="bg1">
                    <a:lumMod val="85000"/>
                  </a:schemeClr>
                </a:solidFill>
              </a:rPr>
              <a:t>Others.. </a:t>
            </a:r>
            <a:endParaRPr lang="en-US" dirty="0">
              <a:solidFill>
                <a:schemeClr val="bg1">
                  <a:lumMod val="85000"/>
                </a:schemeClr>
              </a:solidFill>
            </a:endParaRPr>
          </a:p>
        </p:txBody>
      </p:sp>
      <p:sp>
        <p:nvSpPr>
          <p:cNvPr id="11" name="TextBox 10"/>
          <p:cNvSpPr txBox="1"/>
          <p:nvPr/>
        </p:nvSpPr>
        <p:spPr>
          <a:xfrm>
            <a:off x="6693579" y="127249"/>
            <a:ext cx="5779532" cy="646331"/>
          </a:xfrm>
          <a:prstGeom prst="rect">
            <a:avLst/>
          </a:prstGeom>
          <a:noFill/>
        </p:spPr>
        <p:txBody>
          <a:bodyPr wrap="square" rtlCol="0">
            <a:spAutoFit/>
          </a:bodyPr>
          <a:lstStyle/>
          <a:p>
            <a:r>
              <a:rPr lang="en-US" sz="1200" dirty="0" smtClean="0">
                <a:solidFill>
                  <a:schemeClr val="bg1">
                    <a:lumMod val="85000"/>
                  </a:schemeClr>
                </a:solidFill>
              </a:rPr>
              <a:t>Hessburg et al. , 2013. </a:t>
            </a:r>
            <a:r>
              <a:rPr lang="en-US" sz="1200" u="sng" dirty="0" smtClean="0">
                <a:solidFill>
                  <a:schemeClr val="bg1">
                    <a:lumMod val="85000"/>
                  </a:schemeClr>
                </a:solidFill>
              </a:rPr>
              <a:t>Landscape </a:t>
            </a:r>
            <a:r>
              <a:rPr lang="en-US" sz="1200" u="sng" dirty="0">
                <a:solidFill>
                  <a:schemeClr val="bg1">
                    <a:lumMod val="85000"/>
                  </a:schemeClr>
                </a:solidFill>
              </a:rPr>
              <a:t>evaluation for restoration planning on the Okanogan-Wenatchee National Forest, USA </a:t>
            </a:r>
            <a:r>
              <a:rPr lang="en-US" sz="1200" u="sng" dirty="0" smtClean="0">
                <a:solidFill>
                  <a:schemeClr val="bg1">
                    <a:lumMod val="85000"/>
                  </a:schemeClr>
                </a:solidFill>
              </a:rPr>
              <a:t>. </a:t>
            </a:r>
            <a:r>
              <a:rPr lang="en-US" sz="1200" dirty="0" smtClean="0">
                <a:solidFill>
                  <a:schemeClr val="bg1">
                    <a:lumMod val="85000"/>
                  </a:schemeClr>
                </a:solidFill>
              </a:rPr>
              <a:t/>
            </a:r>
            <a:br>
              <a:rPr lang="en-US" sz="1200" dirty="0" smtClean="0">
                <a:solidFill>
                  <a:schemeClr val="bg1">
                    <a:lumMod val="85000"/>
                  </a:schemeClr>
                </a:solidFill>
              </a:rPr>
            </a:br>
            <a:endParaRPr lang="en-US" sz="1200" dirty="0">
              <a:solidFill>
                <a:schemeClr val="bg1">
                  <a:lumMod val="85000"/>
                </a:schemeClr>
              </a:solidFill>
            </a:endParaRPr>
          </a:p>
        </p:txBody>
      </p:sp>
    </p:spTree>
    <p:extLst>
      <p:ext uri="{BB962C8B-B14F-4D97-AF65-F5344CB8AC3E}">
        <p14:creationId xmlns:p14="http://schemas.microsoft.com/office/powerpoint/2010/main" val="353488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lumMod val="8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TotalTime>
  <Words>1252</Words>
  <Application>Microsoft Office PowerPoint</Application>
  <PresentationFormat>Widescreen</PresentationFormat>
  <Paragraphs>154</Paragraphs>
  <Slides>20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ＭＳ Ｐゴシック</vt:lpstr>
      <vt:lpstr>Arial</vt:lpstr>
      <vt:lpstr>Calibri</vt:lpstr>
      <vt:lpstr>Calibri Light</vt:lpstr>
      <vt:lpstr>Symbol</vt:lpstr>
      <vt:lpstr>Times New Roman</vt:lpstr>
      <vt:lpstr>Office Theme</vt:lpstr>
      <vt:lpstr>Coarse Filter management informed by Historical Ranges of Variability</vt:lpstr>
      <vt:lpstr>PowerPoint Presentation</vt:lpstr>
      <vt:lpstr>PowerPoint Presentation</vt:lpstr>
      <vt:lpstr>PowerPoint Presentation</vt:lpstr>
      <vt:lpstr>PowerPoint Presentation</vt:lpstr>
      <vt:lpstr>The Forest’s Restoration Strategy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Landscape Ecology to Management and NEPA</dc:title>
  <dc:creator>Dickinson, James D -FS</dc:creator>
  <cp:lastModifiedBy>Friesen, Cheryl -FS</cp:lastModifiedBy>
  <cp:revision>46</cp:revision>
  <cp:lastPrinted>2019-11-05T15:09:05Z</cp:lastPrinted>
  <dcterms:created xsi:type="dcterms:W3CDTF">2019-10-31T18:04:51Z</dcterms:created>
  <dcterms:modified xsi:type="dcterms:W3CDTF">2019-11-27T21:14:25Z</dcterms:modified>
</cp:coreProperties>
</file>