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9"/>
  </p:notesMasterIdLst>
  <p:handoutMasterIdLst>
    <p:handoutMasterId r:id="rId40"/>
  </p:handoutMasterIdLst>
  <p:sldIdLst>
    <p:sldId id="364" r:id="rId2"/>
    <p:sldId id="328" r:id="rId3"/>
    <p:sldId id="331" r:id="rId4"/>
    <p:sldId id="322" r:id="rId5"/>
    <p:sldId id="381" r:id="rId6"/>
    <p:sldId id="329" r:id="rId7"/>
    <p:sldId id="340" r:id="rId8"/>
    <p:sldId id="374" r:id="rId9"/>
    <p:sldId id="377" r:id="rId10"/>
    <p:sldId id="375" r:id="rId11"/>
    <p:sldId id="367" r:id="rId12"/>
    <p:sldId id="338" r:id="rId13"/>
    <p:sldId id="279" r:id="rId14"/>
    <p:sldId id="284" r:id="rId15"/>
    <p:sldId id="272" r:id="rId16"/>
    <p:sldId id="286" r:id="rId17"/>
    <p:sldId id="287" r:id="rId18"/>
    <p:sldId id="378" r:id="rId19"/>
    <p:sldId id="383" r:id="rId20"/>
    <p:sldId id="326" r:id="rId21"/>
    <p:sldId id="344" r:id="rId22"/>
    <p:sldId id="380" r:id="rId23"/>
    <p:sldId id="350" r:id="rId24"/>
    <p:sldId id="351" r:id="rId25"/>
    <p:sldId id="382" r:id="rId26"/>
    <p:sldId id="376" r:id="rId27"/>
    <p:sldId id="371" r:id="rId28"/>
    <p:sldId id="372" r:id="rId29"/>
    <p:sldId id="352" r:id="rId30"/>
    <p:sldId id="356" r:id="rId31"/>
    <p:sldId id="357" r:id="rId32"/>
    <p:sldId id="359" r:id="rId33"/>
    <p:sldId id="360" r:id="rId34"/>
    <p:sldId id="361" r:id="rId35"/>
    <p:sldId id="363" r:id="rId36"/>
    <p:sldId id="358" r:id="rId37"/>
    <p:sldId id="384" r:id="rId38"/>
  </p:sldIdLst>
  <p:sldSz cx="9144000" cy="6858000" type="screen4x3"/>
  <p:notesSz cx="6934200" cy="92329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CCFF"/>
    <a:srgbClr val="CDCDFF"/>
    <a:srgbClr val="00FFFF"/>
    <a:srgbClr val="33CCFF"/>
    <a:srgbClr val="FFFF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19" autoAdjust="0"/>
    <p:restoredTop sz="86893" autoAdjust="0"/>
  </p:normalViewPr>
  <p:slideViewPr>
    <p:cSldViewPr>
      <p:cViewPr varScale="1">
        <p:scale>
          <a:sx n="98" d="100"/>
          <a:sy n="98" d="100"/>
        </p:scale>
        <p:origin x="-90" y="-12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4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hdr" sz="quarter"/>
          </p:nvPr>
        </p:nvSpPr>
        <p:spPr bwMode="auto">
          <a:xfrm>
            <a:off x="0" y="1"/>
            <a:ext cx="3005138" cy="4610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58051" name="Rectangle 3"/>
          <p:cNvSpPr>
            <a:spLocks noGrp="1" noChangeArrowheads="1"/>
          </p:cNvSpPr>
          <p:nvPr>
            <p:ph type="dt" sz="quarter" idx="1"/>
          </p:nvPr>
        </p:nvSpPr>
        <p:spPr bwMode="auto">
          <a:xfrm>
            <a:off x="3927475" y="1"/>
            <a:ext cx="3005138" cy="4610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58052" name="Rectangle 4"/>
          <p:cNvSpPr>
            <a:spLocks noGrp="1" noChangeArrowheads="1"/>
          </p:cNvSpPr>
          <p:nvPr>
            <p:ph type="ftr" sz="quarter" idx="2"/>
          </p:nvPr>
        </p:nvSpPr>
        <p:spPr bwMode="auto">
          <a:xfrm>
            <a:off x="0" y="8770302"/>
            <a:ext cx="3005138" cy="46100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58053" name="Rectangle 5"/>
          <p:cNvSpPr>
            <a:spLocks noGrp="1" noChangeArrowheads="1"/>
          </p:cNvSpPr>
          <p:nvPr>
            <p:ph type="sldNum" sz="quarter" idx="3"/>
          </p:nvPr>
        </p:nvSpPr>
        <p:spPr bwMode="auto">
          <a:xfrm>
            <a:off x="3927475" y="8770302"/>
            <a:ext cx="3005138" cy="461009"/>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26F3A779-5D88-493F-AB9C-BD6C46A458DB}" type="slidenum">
              <a:rPr lang="en-US"/>
              <a:pPr>
                <a:defRPr/>
              </a:pPr>
              <a:t>‹#›</a:t>
            </a:fld>
            <a:endParaRPr lang="en-US"/>
          </a:p>
        </p:txBody>
      </p:sp>
    </p:spTree>
    <p:extLst>
      <p:ext uri="{BB962C8B-B14F-4D97-AF65-F5344CB8AC3E}">
        <p14:creationId xmlns:p14="http://schemas.microsoft.com/office/powerpoint/2010/main" val="666130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1"/>
            <a:ext cx="3005138" cy="461009"/>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eaLnBrk="1" hangingPunct="1">
              <a:defRPr sz="1200">
                <a:latin typeface="Arial" charset="0"/>
              </a:defRPr>
            </a:lvl1pPr>
          </a:lstStyle>
          <a:p>
            <a:pPr>
              <a:defRPr/>
            </a:pPr>
            <a:endParaRPr lang="en-US"/>
          </a:p>
        </p:txBody>
      </p:sp>
      <p:sp>
        <p:nvSpPr>
          <p:cNvPr id="39939" name="Rectangle 3"/>
          <p:cNvSpPr>
            <a:spLocks noGrp="1" noChangeArrowheads="1"/>
          </p:cNvSpPr>
          <p:nvPr>
            <p:ph type="dt" idx="1"/>
          </p:nvPr>
        </p:nvSpPr>
        <p:spPr bwMode="auto">
          <a:xfrm>
            <a:off x="3927475" y="1"/>
            <a:ext cx="3005138" cy="461009"/>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eaLnBrk="1" hangingPunct="1">
              <a:defRPr sz="1200">
                <a:latin typeface="Arial" charset="0"/>
              </a:defRPr>
            </a:lvl1pPr>
          </a:lstStyle>
          <a:p>
            <a:pPr>
              <a:defRPr/>
            </a:pPr>
            <a:endParaRPr lang="en-US"/>
          </a:p>
        </p:txBody>
      </p:sp>
      <p:sp>
        <p:nvSpPr>
          <p:cNvPr id="43012" name="Rectangle 4"/>
          <p:cNvSpPr>
            <a:spLocks noRot="1" noChangeArrowheads="1" noTextEdit="1"/>
          </p:cNvSpPr>
          <p:nvPr>
            <p:ph type="sldImg" idx="2"/>
          </p:nvPr>
        </p:nvSpPr>
        <p:spPr bwMode="auto">
          <a:xfrm>
            <a:off x="1158875" y="693738"/>
            <a:ext cx="4616450" cy="346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693739" y="4385946"/>
            <a:ext cx="5546725" cy="4153851"/>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8770302"/>
            <a:ext cx="3005138" cy="461009"/>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eaLnBrk="1" hangingPunct="1">
              <a:defRPr sz="120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3927475" y="8770302"/>
            <a:ext cx="3005138" cy="461009"/>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eaLnBrk="1" hangingPunct="1">
              <a:defRPr sz="1200">
                <a:latin typeface="Arial" charset="0"/>
              </a:defRPr>
            </a:lvl1pPr>
          </a:lstStyle>
          <a:p>
            <a:pPr>
              <a:defRPr/>
            </a:pPr>
            <a:fld id="{6A21E339-9578-4A47-9BC8-5E10447F05AD}" type="slidenum">
              <a:rPr lang="en-US"/>
              <a:pPr>
                <a:defRPr/>
              </a:pPr>
              <a:t>‹#›</a:t>
            </a:fld>
            <a:endParaRPr lang="en-US"/>
          </a:p>
        </p:txBody>
      </p:sp>
    </p:spTree>
    <p:extLst>
      <p:ext uri="{BB962C8B-B14F-4D97-AF65-F5344CB8AC3E}">
        <p14:creationId xmlns:p14="http://schemas.microsoft.com/office/powerpoint/2010/main" val="1104037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Acknowledge Dede</a:t>
            </a:r>
            <a:r>
              <a:rPr lang="en-US" baseline="0" dirty="0" smtClean="0"/>
              <a:t> and Partners</a:t>
            </a:r>
          </a:p>
          <a:p>
            <a:r>
              <a:rPr lang="en-US" baseline="0" dirty="0" smtClean="0"/>
              <a:t>Oregon BLM, PNW Research Station</a:t>
            </a:r>
          </a:p>
          <a:p>
            <a:r>
              <a:rPr lang="en-US" baseline="0" dirty="0" smtClean="0"/>
              <a:t>Bianca Eskelson and Temesgen Hailemariam</a:t>
            </a:r>
            <a:endParaRPr lang="en-US" dirty="0"/>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1</a:t>
            </a:fld>
            <a:endParaRPr lang="en-US"/>
          </a:p>
        </p:txBody>
      </p:sp>
    </p:spTree>
    <p:extLst>
      <p:ext uri="{BB962C8B-B14F-4D97-AF65-F5344CB8AC3E}">
        <p14:creationId xmlns:p14="http://schemas.microsoft.com/office/powerpoint/2010/main" val="39435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smtClean="0"/>
              <a:t>Seven initial thinning sites</a:t>
            </a:r>
          </a:p>
          <a:p>
            <a:pPr marL="171450" indent="-171450">
              <a:buFontTx/>
              <a:buChar char="•"/>
            </a:pPr>
            <a:r>
              <a:rPr lang="en-US" smtClean="0"/>
              <a:t>Five rethinning sites</a:t>
            </a:r>
          </a:p>
          <a:p>
            <a:pPr marL="171450" indent="-171450">
              <a:buFontTx/>
              <a:buChar char="•"/>
            </a:pPr>
            <a:r>
              <a:rPr lang="en-US" smtClean="0"/>
              <a:t>An addition  3 Forest Service sites on the Siuslaw NF</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3E34E868-42B9-4834-A30D-7C2ED9C851FC}" type="slidenum">
              <a:rPr lang="en-US" smtClean="0">
                <a:latin typeface="Arial" charset="0"/>
              </a:rPr>
              <a:pPr/>
              <a:t>10</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11</a:t>
            </a:fld>
            <a:endParaRPr lang="en-US"/>
          </a:p>
        </p:txBody>
      </p:sp>
    </p:spTree>
    <p:extLst>
      <p:ext uri="{BB962C8B-B14F-4D97-AF65-F5344CB8AC3E}">
        <p14:creationId xmlns:p14="http://schemas.microsoft.com/office/powerpoint/2010/main" val="344730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2A6A2AE4-986B-4FA9-B624-6294C65D8499}" type="slidenum">
              <a:rPr lang="en-US" smtClean="0">
                <a:latin typeface="Arial" charset="0"/>
              </a:rPr>
              <a:pPr/>
              <a:t>12</a:t>
            </a:fld>
            <a:endParaRPr lang="en-US" smtClean="0">
              <a:latin typeface="Arial" charset="0"/>
            </a:endParaRPr>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xfrm>
            <a:off x="923925" y="4385946"/>
            <a:ext cx="5086350" cy="41538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9" tIns="45430" rIns="90859" bIns="45430"/>
          <a:lstStyle/>
          <a:p>
            <a:pPr eaLnBrk="1" hangingPunct="1"/>
            <a:r>
              <a:rPr lang="en-US" smtClean="0"/>
              <a:t>Types of thinning treatments applied.</a:t>
            </a:r>
          </a:p>
          <a:p>
            <a:pPr eaLnBrk="1" hangingPunct="1"/>
            <a:r>
              <a:rPr lang="en-US" smtClean="0"/>
              <a:t>Note that 80% removal of tree density only results in an increase of available light from 9 to 38%!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503CE1DC-576D-4682-9F34-1BC3779B311D}" type="slidenum">
              <a:rPr lang="en-US" smtClean="0">
                <a:latin typeface="Arial" charset="0"/>
              </a:rPr>
              <a:pPr/>
              <a:t>13</a:t>
            </a:fld>
            <a:endParaRPr lang="en-US" smtClean="0">
              <a:latin typeface="Arial" charset="0"/>
            </a:endParaRPr>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smtClean="0"/>
              <a:t>Percent visible sky does not change substantially with increases in basal area above approx 120 ft2/ac</a:t>
            </a:r>
          </a:p>
          <a:p>
            <a:pPr eaLnBrk="1" hangingPunct="1">
              <a:buFontTx/>
              <a:buChar char="•"/>
            </a:pPr>
            <a:r>
              <a:rPr lang="en-US" smtClean="0"/>
              <a:t>Conversely, substantial increases in percent visible sky do not occur without thinning to residual basal areas less than 120 ft2/ac</a:t>
            </a:r>
          </a:p>
          <a:p>
            <a:pPr eaLnBrk="1" hangingPunct="1">
              <a:buFontTx/>
              <a:buChar char="•"/>
            </a:pPr>
            <a:r>
              <a:rPr lang="en-US" smtClean="0"/>
              <a:t>Even with heavy thinning in 1-ac patch openings – only getting 30-80% visible sky – average about 58%</a:t>
            </a:r>
          </a:p>
          <a:p>
            <a:pPr eaLnBrk="1" hangingPunct="1">
              <a:buFontTx/>
              <a:buChar char="•"/>
            </a:pPr>
            <a:r>
              <a:rPr lang="en-US" smtClean="0"/>
              <a:t>How low a basal area is needed to increase light levels for development of desired understory vegetation and habitat?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14</a:t>
            </a:fld>
            <a:endParaRPr lang="en-US"/>
          </a:p>
        </p:txBody>
      </p:sp>
    </p:spTree>
    <p:extLst>
      <p:ext uri="{BB962C8B-B14F-4D97-AF65-F5344CB8AC3E}">
        <p14:creationId xmlns:p14="http://schemas.microsoft.com/office/powerpoint/2010/main" val="426640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3829A13D-59DC-4B3F-AB0D-53481B6474C5}" type="slidenum">
              <a:rPr lang="en-US" smtClean="0">
                <a:latin typeface="Arial" charset="0"/>
              </a:rPr>
              <a:pPr/>
              <a:t>15</a:t>
            </a:fld>
            <a:endParaRPr lang="en-US" smtClean="0">
              <a:latin typeface="Arial" charset="0"/>
            </a:endParaRPr>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Temperature shows increase with distance from stream in uncut stands –</a:t>
            </a:r>
          </a:p>
          <a:p>
            <a:pPr eaLnBrk="1" hangingPunct="1"/>
            <a:r>
              <a:rPr lang="en-US" smtClean="0"/>
              <a:t>    air temp gradient extending on average about 75 ft – similar distance as variable width buffers</a:t>
            </a:r>
          </a:p>
          <a:p>
            <a:pPr eaLnBrk="1" hangingPunct="1"/>
            <a:r>
              <a:rPr lang="en-US" smtClean="0"/>
              <a:t>    soil temp gradient very sharp in first 15 ft – corresponds to hyporheic versus soil temperature (stream bed vs bank)</a:t>
            </a:r>
          </a:p>
          <a:p>
            <a:pPr eaLnBrk="1" hangingPunct="1"/>
            <a:endParaRPr lang="en-US" smtClean="0"/>
          </a:p>
          <a:p>
            <a:pPr eaLnBrk="1" hangingPunct="1"/>
            <a:r>
              <a:rPr lang="en-US" smtClean="0"/>
              <a:t>Relative humidity gradients extend for large distances upslope into uncut stands – gradients occur in absence of edge; - function of topographic relief and distance from open water surface or mesic riparian zone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1D177371-4750-48D3-94B4-052F013488C7}" type="slidenum">
              <a:rPr lang="en-US" smtClean="0">
                <a:latin typeface="Arial" charset="0"/>
              </a:rPr>
              <a:pPr/>
              <a:t>16</a:t>
            </a:fld>
            <a:endParaRPr lang="en-US" smtClean="0">
              <a:latin typeface="Arial" charset="0"/>
            </a:endParaRPr>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Significant treatment differences:</a:t>
            </a:r>
          </a:p>
          <a:p>
            <a:pPr eaLnBrk="1" hangingPunct="1"/>
            <a:r>
              <a:rPr lang="en-US" smtClean="0"/>
              <a:t>Stream - SRMD, VBPA tend to higher max temp than unthinned</a:t>
            </a:r>
          </a:p>
          <a:p>
            <a:pPr eaLnBrk="1" hangingPunct="1"/>
            <a:r>
              <a:rPr lang="en-US" smtClean="0"/>
              <a:t>Buffer – SRMD, VBPA, B1PA tend to have higher Tamax than unthinned</a:t>
            </a:r>
          </a:p>
          <a:p>
            <a:pPr eaLnBrk="1" hangingPunct="1"/>
            <a:r>
              <a:rPr lang="en-US" smtClean="0"/>
              <a:t>Upslsope – B1PA, VBPA higher Tamax than unthinned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3AE6B32E-71B3-4A30-8B3A-DCFAAB0B9C1C}" type="slidenum">
              <a:rPr lang="en-US" smtClean="0">
                <a:latin typeface="Arial" charset="0"/>
              </a:rPr>
              <a:pPr/>
              <a:t>17</a:t>
            </a:fld>
            <a:endParaRPr lang="en-US" smtClean="0">
              <a:latin typeface="Arial" charset="0"/>
            </a:endParaRPr>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Significant treatment differences:</a:t>
            </a:r>
          </a:p>
          <a:p>
            <a:pPr eaLnBrk="1" hangingPunct="1"/>
            <a:r>
              <a:rPr lang="en-US" smtClean="0"/>
              <a:t>Stream - none</a:t>
            </a:r>
          </a:p>
          <a:p>
            <a:pPr eaLnBrk="1" hangingPunct="1"/>
            <a:r>
              <a:rPr lang="en-US" smtClean="0"/>
              <a:t>Buffer –B1PA tended to have higher Tsmax than unthinned</a:t>
            </a:r>
          </a:p>
          <a:p>
            <a:pPr eaLnBrk="1" hangingPunct="1"/>
            <a:r>
              <a:rPr lang="en-US" smtClean="0"/>
              <a:t>Upslsope – B1PA tended to be higher Tsmax than unthinned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18</a:t>
            </a:fld>
            <a:endParaRPr lang="en-US"/>
          </a:p>
        </p:txBody>
      </p:sp>
    </p:spTree>
    <p:extLst>
      <p:ext uri="{BB962C8B-B14F-4D97-AF65-F5344CB8AC3E}">
        <p14:creationId xmlns:p14="http://schemas.microsoft.com/office/powerpoint/2010/main" val="3640905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19</a:t>
            </a:fld>
            <a:endParaRPr lang="en-US"/>
          </a:p>
        </p:txBody>
      </p:sp>
    </p:spTree>
    <p:extLst>
      <p:ext uri="{BB962C8B-B14F-4D97-AF65-F5344CB8AC3E}">
        <p14:creationId xmlns:p14="http://schemas.microsoft.com/office/powerpoint/2010/main" val="318126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Outline of the talk </a:t>
            </a:r>
          </a:p>
          <a:p>
            <a:r>
              <a:rPr lang="en-US" dirty="0" smtClean="0"/>
              <a:t>The riparian buffer study context</a:t>
            </a:r>
          </a:p>
          <a:p>
            <a:r>
              <a:rPr lang="en-US" dirty="0" smtClean="0"/>
              <a:t>Overview of the study design</a:t>
            </a:r>
          </a:p>
          <a:p>
            <a:r>
              <a:rPr lang="en-US" dirty="0" smtClean="0"/>
              <a:t>Presentation of data and key findings – I will be talking about components I am directly engaged in as well as those of Dede Olson</a:t>
            </a:r>
          </a:p>
          <a:p>
            <a:r>
              <a:rPr lang="en-US" dirty="0" smtClean="0"/>
              <a:t>Briefly outline current activity and future </a:t>
            </a:r>
            <a:r>
              <a:rPr lang="en-US" dirty="0" smtClean="0"/>
              <a:t>opportunities</a:t>
            </a:r>
          </a:p>
          <a:p>
            <a:endParaRPr lang="en-US" b="0" dirty="0" smtClean="0"/>
          </a:p>
          <a:p>
            <a:pPr eaLnBrk="1" hangingPunct="1">
              <a:lnSpc>
                <a:spcPct val="80000"/>
              </a:lnSpc>
              <a:defRPr/>
            </a:pPr>
            <a:r>
              <a:rPr lang="en-US" sz="2400" b="0" dirty="0" smtClean="0"/>
              <a:t>Even-aged, uniform 40-70 year-old forests being managed under the Northwest Forest Plan</a:t>
            </a:r>
          </a:p>
          <a:p>
            <a:pPr eaLnBrk="1" hangingPunct="1">
              <a:lnSpc>
                <a:spcPct val="80000"/>
              </a:lnSpc>
              <a:defRPr/>
            </a:pPr>
            <a:endParaRPr lang="en-US" sz="2400" b="0" dirty="0" smtClean="0"/>
          </a:p>
          <a:p>
            <a:pPr eaLnBrk="1" hangingPunct="1">
              <a:lnSpc>
                <a:spcPct val="80000"/>
              </a:lnSpc>
              <a:defRPr/>
            </a:pPr>
            <a:r>
              <a:rPr lang="en-US" sz="2400" b="0" dirty="0" smtClean="0"/>
              <a:t>Preferred Northern Spotted Owl Habitat attributes</a:t>
            </a:r>
          </a:p>
          <a:p>
            <a:pPr lvl="1" eaLnBrk="1" hangingPunct="1">
              <a:lnSpc>
                <a:spcPct val="80000"/>
              </a:lnSpc>
              <a:defRPr/>
            </a:pPr>
            <a:r>
              <a:rPr lang="en-US" sz="2400" b="0" dirty="0" smtClean="0"/>
              <a:t>vertical canopy layering</a:t>
            </a:r>
          </a:p>
          <a:p>
            <a:pPr lvl="1" eaLnBrk="1" hangingPunct="1">
              <a:lnSpc>
                <a:spcPct val="80000"/>
              </a:lnSpc>
              <a:defRPr/>
            </a:pPr>
            <a:r>
              <a:rPr lang="en-US" sz="2400" b="0" dirty="0" smtClean="0"/>
              <a:t>tree height or diameter diversity</a:t>
            </a:r>
          </a:p>
          <a:p>
            <a:pPr lvl="1" eaLnBrk="1" hangingPunct="1">
              <a:lnSpc>
                <a:spcPct val="80000"/>
              </a:lnSpc>
              <a:defRPr/>
            </a:pPr>
            <a:r>
              <a:rPr lang="en-US" sz="2400" b="0" dirty="0" smtClean="0"/>
              <a:t>canopy closure and volume</a:t>
            </a:r>
          </a:p>
          <a:p>
            <a:pPr lvl="1" eaLnBrk="1" hangingPunct="1">
              <a:lnSpc>
                <a:spcPct val="80000"/>
              </a:lnSpc>
              <a:defRPr/>
            </a:pPr>
            <a:r>
              <a:rPr lang="en-US" sz="2400" b="0" dirty="0" smtClean="0"/>
              <a:t>large trees</a:t>
            </a:r>
          </a:p>
          <a:p>
            <a:pPr lvl="1" eaLnBrk="1" hangingPunct="1">
              <a:lnSpc>
                <a:spcPct val="80000"/>
              </a:lnSpc>
              <a:defRPr/>
            </a:pPr>
            <a:r>
              <a:rPr lang="en-US" sz="2400" b="0" dirty="0" smtClean="0"/>
              <a:t>large snags</a:t>
            </a:r>
          </a:p>
          <a:p>
            <a:endParaRPr lang="en-US" dirty="0" smtClean="0"/>
          </a:p>
          <a:p>
            <a:endParaRPr lang="en-US" dirty="0" smtClean="0"/>
          </a:p>
          <a:p>
            <a:r>
              <a:rPr lang="en-US" dirty="0" smtClean="0"/>
              <a:t>	</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DE5332CD-67D5-47C4-BE87-57EAE2A10913}" type="slidenum">
              <a:rPr lang="en-US" smtClean="0">
                <a:latin typeface="Arial" charset="0"/>
              </a:rPr>
              <a:pPr/>
              <a:t>2</a:t>
            </a:fld>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critical element</a:t>
            </a:r>
            <a:r>
              <a:rPr lang="en-US" baseline="0" dirty="0" smtClean="0"/>
              <a:t> in meeting concerns for stream temperature impacts of thinning is the retention of shade. The shade benefit of a buffer can accrue from the buffer vegetation but may also accrue form topographic features and the physical characteristics of the stream.</a:t>
            </a:r>
            <a:endParaRPr lang="en-US" dirty="0"/>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20</a:t>
            </a:fld>
            <a:endParaRPr lang="en-US"/>
          </a:p>
        </p:txBody>
      </p:sp>
    </p:spTree>
    <p:extLst>
      <p:ext uri="{BB962C8B-B14F-4D97-AF65-F5344CB8AC3E}">
        <p14:creationId xmlns:p14="http://schemas.microsoft.com/office/powerpoint/2010/main" val="1198069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727114F7-8394-48B4-87BC-C118ACC69035}" type="slidenum">
              <a:rPr lang="en-US" smtClean="0">
                <a:latin typeface="Arial" charset="0"/>
              </a:rPr>
              <a:pPr/>
              <a:t>21</a:t>
            </a:fld>
            <a:endParaRPr lang="en-US" smtClean="0">
              <a:latin typeface="Arial" charset="0"/>
            </a:endParaRPr>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smtClean="0"/>
              <a:t>For headwater streams typical of the density Management Study</a:t>
            </a:r>
          </a:p>
          <a:p>
            <a:pPr eaLnBrk="1" hangingPunct="1">
              <a:buFontTx/>
              <a:buChar char="•"/>
            </a:pPr>
            <a:r>
              <a:rPr lang="en-US" smtClean="0"/>
              <a:t>A variety of channel orientations and side slopes</a:t>
            </a:r>
          </a:p>
          <a:p>
            <a:pPr eaLnBrk="1" hangingPunct="1">
              <a:buFontTx/>
              <a:buChar char="•"/>
            </a:pPr>
            <a:r>
              <a:rPr lang="en-US" smtClean="0"/>
              <a:t>Air temperature and Relative humidity above the stream were strongly correlated to stream orientation</a:t>
            </a:r>
          </a:p>
          <a:p>
            <a:pPr eaLnBrk="1" hangingPunct="1">
              <a:buFontTx/>
              <a:buChar char="•"/>
            </a:pPr>
            <a:r>
              <a:rPr lang="en-US" smtClean="0"/>
              <a:t>Minimum daily air temperature was strongly correlated to side slope</a:t>
            </a:r>
          </a:p>
          <a:p>
            <a:pPr eaLnBrk="1" hangingPunct="1">
              <a:buFontTx/>
              <a:buChar char="•"/>
            </a:pPr>
            <a:r>
              <a:rPr lang="en-US" smtClean="0"/>
              <a:t>Channels oriented in the general E-W direction experience less thermal stress than those oriented more N-S as topographic shading is more effective in the former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DMS headwater streams associated with uniform, relatively dense canopies summer daily microclimate, full-leaf conditions ---</a:t>
            </a:r>
          </a:p>
          <a:p>
            <a:pPr eaLnBrk="1" hangingPunct="1">
              <a:buFontTx/>
              <a:buChar char="•"/>
            </a:pPr>
            <a:r>
              <a:rPr lang="en-US" smtClean="0"/>
              <a:t>Angular canopy density is a metric describing the amount of visible sky blocked along the direct path of the sun to a point in forest – If you were to look directly at the sun, how much of the sky would be blocked from view by vegetation.</a:t>
            </a:r>
          </a:p>
          <a:p>
            <a:pPr eaLnBrk="1" hangingPunct="1">
              <a:buFontTx/>
              <a:buChar char="•"/>
            </a:pPr>
            <a:r>
              <a:rPr lang="en-US" smtClean="0"/>
              <a:t>While an important variable in shade models – we generally observed low correlations between daily temperatures above the stream and canopy density</a:t>
            </a:r>
          </a:p>
          <a:p>
            <a:pPr eaLnBrk="1" hangingPunct="1">
              <a:buFontTx/>
              <a:buChar char="•"/>
            </a:pPr>
            <a:r>
              <a:rPr lang="en-US" smtClean="0"/>
              <a:t>Greatest correlation occurred with low sun angle (afternoon secondnary shade zone).</a:t>
            </a:r>
          </a:p>
          <a:p>
            <a:pPr eaLnBrk="1" hangingPunct="1">
              <a:buFontTx/>
              <a:buChar char="•"/>
            </a:pPr>
            <a:r>
              <a:rPr lang="en-US" smtClean="0"/>
              <a:t>In general there was greater correlation between microclimate and diffuse light</a:t>
            </a:r>
          </a:p>
          <a:p>
            <a:pPr eaLnBrk="1" hangingPunct="1">
              <a:buFontTx/>
              <a:buChar char="•"/>
            </a:pPr>
            <a:r>
              <a:rPr lang="en-US" smtClean="0"/>
              <a:t>Angular canopy density may be more important where sites are flat, canopies are heterogeneous or sparse, and canopies do not extend fully across the stream channel</a:t>
            </a:r>
          </a:p>
          <a:p>
            <a:endParaRPr 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C09B8F66-DD4E-4623-9981-964FBDE4C58A}" type="slidenum">
              <a:rPr lang="en-US" smtClean="0">
                <a:latin typeface="Arial" charset="0"/>
              </a:rPr>
              <a:pPr/>
              <a:t>22</a:t>
            </a:fld>
            <a:endParaRPr lang="en-US"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E607C6EE-F80E-440C-8CF5-71265B782475}" type="slidenum">
              <a:rPr lang="en-US" smtClean="0">
                <a:latin typeface="Arial" charset="0"/>
              </a:rPr>
              <a:pPr/>
              <a:t>23</a:t>
            </a:fld>
            <a:endParaRPr lang="en-US" smtClean="0">
              <a:latin typeface="Arial" charset="0"/>
            </a:endParaRPr>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000" smtClean="0"/>
              <a:t>Of 13 sites, one site has not been implemented due to its occurrence in the Umpqua Cutthroat basin.  One other site has a somewhat compromised layout, after implementation, due to buffers not being equally applied on both sides of all streams.</a:t>
            </a:r>
          </a:p>
          <a:p>
            <a:pPr eaLnBrk="1" hangingPunct="1">
              <a:lnSpc>
                <a:spcPct val="80000"/>
              </a:lnSpc>
            </a:pPr>
            <a:r>
              <a:rPr lang="en-US" sz="1000" smtClean="0"/>
              <a:t>Hence:</a:t>
            </a:r>
          </a:p>
          <a:p>
            <a:pPr eaLnBrk="1" hangingPunct="1">
              <a:lnSpc>
                <a:spcPct val="80000"/>
              </a:lnSpc>
              <a:buFontTx/>
              <a:buChar char="•"/>
            </a:pPr>
            <a:r>
              <a:rPr lang="en-US" sz="1000" smtClean="0"/>
              <a:t> Pre-treatment data analyses summarize findings at 13 sites.</a:t>
            </a:r>
          </a:p>
          <a:p>
            <a:pPr eaLnBrk="1" hangingPunct="1">
              <a:lnSpc>
                <a:spcPct val="80000"/>
              </a:lnSpc>
              <a:buFontTx/>
              <a:buChar char="•"/>
            </a:pPr>
            <a:r>
              <a:rPr lang="en-US" sz="1000" smtClean="0"/>
              <a:t> Post-treatment data analyses summarize findings at 11 sites.</a:t>
            </a:r>
          </a:p>
          <a:p>
            <a:pPr eaLnBrk="1" hangingPunct="1">
              <a:lnSpc>
                <a:spcPct val="80000"/>
              </a:lnSpc>
            </a:pPr>
            <a:endParaRPr lang="en-US" sz="1000" smtClean="0"/>
          </a:p>
          <a:p>
            <a:pPr eaLnBrk="1" hangingPunct="1">
              <a:lnSpc>
                <a:spcPct val="80000"/>
              </a:lnSpc>
            </a:pPr>
            <a:r>
              <a:rPr lang="en-US" sz="1000" smtClean="0"/>
              <a:t>Methods:</a:t>
            </a:r>
          </a:p>
          <a:p>
            <a:pPr eaLnBrk="1" hangingPunct="1">
              <a:lnSpc>
                <a:spcPct val="80000"/>
              </a:lnSpc>
            </a:pPr>
            <a:r>
              <a:rPr lang="en-US" sz="1000" smtClean="0"/>
              <a:t>Stream reaches were sampled for both instream and bank animals.</a:t>
            </a:r>
          </a:p>
          <a:p>
            <a:pPr eaLnBrk="1" hangingPunct="1">
              <a:lnSpc>
                <a:spcPct val="80000"/>
              </a:lnSpc>
            </a:pPr>
            <a:r>
              <a:rPr lang="en-US" sz="1000" smtClean="0"/>
              <a:t>Instream:  	Hand searches were conducted when effective (not deep water).</a:t>
            </a:r>
          </a:p>
          <a:p>
            <a:pPr eaLnBrk="1" hangingPunct="1">
              <a:lnSpc>
                <a:spcPct val="80000"/>
              </a:lnSpc>
            </a:pPr>
            <a:r>
              <a:rPr lang="en-US" sz="1000" smtClean="0"/>
              <a:t>	Electroshocking was conducted in deep water.</a:t>
            </a:r>
          </a:p>
          <a:p>
            <a:pPr eaLnBrk="1" hangingPunct="1">
              <a:lnSpc>
                <a:spcPct val="80000"/>
              </a:lnSpc>
            </a:pPr>
            <a:r>
              <a:rPr lang="en-US" sz="1000" smtClean="0"/>
              <a:t>	Random stratified subsampling, following a modified Hankin-Reeves </a:t>
            </a:r>
          </a:p>
          <a:p>
            <a:pPr eaLnBrk="1" hangingPunct="1">
              <a:lnSpc>
                <a:spcPct val="80000"/>
              </a:lnSpc>
            </a:pPr>
            <a:r>
              <a:rPr lang="en-US" sz="1000" smtClean="0"/>
              <a:t>		design.</a:t>
            </a:r>
          </a:p>
          <a:p>
            <a:pPr eaLnBrk="1" hangingPunct="1">
              <a:lnSpc>
                <a:spcPct val="80000"/>
              </a:lnSpc>
            </a:pPr>
            <a:r>
              <a:rPr lang="en-US" sz="1000" smtClean="0"/>
              <a:t>Bank:  At instream units, each bank was searched for 5 min., area of search estimated.</a:t>
            </a:r>
          </a:p>
          <a:p>
            <a:pPr eaLnBrk="1" hangingPunct="1">
              <a:lnSpc>
                <a:spcPct val="80000"/>
              </a:lnSpc>
            </a:pPr>
            <a:r>
              <a:rPr lang="en-US" sz="1000" smtClean="0"/>
              <a:t>Entire reaches were habitat typed: fast/slow units, unit size, substrate, wood.</a:t>
            </a:r>
          </a:p>
          <a:p>
            <a:pPr eaLnBrk="1" hangingPunct="1">
              <a:lnSpc>
                <a:spcPct val="80000"/>
              </a:lnSpc>
            </a:pPr>
            <a:endParaRPr lang="en-US" sz="1000" smtClean="0"/>
          </a:p>
          <a:p>
            <a:pPr eaLnBrk="1" hangingPunct="1">
              <a:lnSpc>
                <a:spcPct val="80000"/>
              </a:lnSpc>
            </a:pPr>
            <a:r>
              <a:rPr lang="en-US" sz="1000" smtClean="0"/>
              <a:t>Analyses:</a:t>
            </a:r>
          </a:p>
          <a:p>
            <a:pPr eaLnBrk="1" hangingPunct="1">
              <a:lnSpc>
                <a:spcPct val="80000"/>
              </a:lnSpc>
            </a:pPr>
            <a:r>
              <a:rPr lang="en-US" sz="1000" smtClean="0"/>
              <a:t>Multivariate regression was used to explore species-habitat associations. Anova mixed procedure (SAS) was used to examine treatment effects. Pairwise comparisons of means were conducted with t-tests and Kruskal-Wallis tests.</a:t>
            </a:r>
          </a:p>
          <a:p>
            <a:pPr eaLnBrk="1" hangingPunct="1">
              <a:lnSpc>
                <a:spcPct val="80000"/>
              </a:lnSpc>
            </a:pPr>
            <a:endParaRPr lang="en-US" sz="1000" smtClean="0"/>
          </a:p>
          <a:p>
            <a:pPr eaLnBrk="1" hangingPunct="1">
              <a:lnSpc>
                <a:spcPct val="80000"/>
              </a:lnSpc>
            </a:pPr>
            <a:r>
              <a:rPr lang="en-US" sz="1000" smtClean="0"/>
              <a:t>Special thanks to Loretta Ellenburg for leading the collection of </a:t>
            </a:r>
            <a:r>
              <a:rPr lang="en-US" sz="1000" u="sng" smtClean="0"/>
              <a:t>all data</a:t>
            </a:r>
            <a:r>
              <a:rPr lang="en-US" sz="1000" smtClean="0"/>
              <a:t>!</a:t>
            </a:r>
          </a:p>
          <a:p>
            <a:pPr eaLnBrk="1" hangingPunct="1">
              <a:lnSpc>
                <a:spcPct val="80000"/>
              </a:lnSpc>
            </a:pPr>
            <a:r>
              <a:rPr lang="en-US" sz="1000" smtClean="0"/>
              <a:t>Special thanks to George Weaver for analyses of pretreatment data, and to Cindy Rugger for data management and analyses of instream and bank treatment effects.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578D474A-2581-4759-8E53-F78DB35EC05D}" type="slidenum">
              <a:rPr lang="en-US" smtClean="0">
                <a:latin typeface="Arial" charset="0"/>
              </a:rPr>
              <a:pPr/>
              <a:t>24</a:t>
            </a:fld>
            <a:endParaRPr lang="en-US" smtClean="0">
              <a:latin typeface="Arial" charset="0"/>
            </a:endParaRPr>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Initially, there was no assumption about the definition of a stream channel in headwaters.  Channels were surveyed in spring and summer, and subsequently classified as wet (perennial channel), intermittent (spatial intermittency, the water went subsurface), dry (no surface flow apparent but evidence of past scour and/or deposition), and above water (no evidence of scour or deposition).  Consequently data were collected from a variety of channels that included some which never appeared to have running water (dry-dry, above water).  Seven “hydrotypes” were seen in headwaters, as shown in this graph.  The dominant stream channel (with water) hydrotype at our sites was Intermittent-Intermittent, which had sections of the reach running subsurface in both spring and summer.</a:t>
            </a:r>
          </a:p>
          <a:p>
            <a:pPr eaLnBrk="1" hangingPunct="1"/>
            <a:endParaRPr lang="en-US" smtClean="0"/>
          </a:p>
          <a:p>
            <a:pPr eaLnBrk="1" hangingPunct="1"/>
            <a:r>
              <a:rPr lang="en-US" smtClean="0"/>
              <a:t>Patterns of stream fauna were found with regard to hydrotype.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spcAft>
                <a:spcPts val="600"/>
              </a:spcAft>
              <a:buFontTx/>
              <a:buChar char="•"/>
            </a:pPr>
            <a:r>
              <a:rPr lang="en-US" smtClean="0"/>
              <a:t>Differences in mean down wood cover among buffer types and unthinned stands are predominantly within 5-10%</a:t>
            </a:r>
          </a:p>
          <a:p>
            <a:pPr>
              <a:spcBef>
                <a:spcPts val="600"/>
              </a:spcBef>
              <a:spcAft>
                <a:spcPts val="600"/>
              </a:spcAft>
              <a:buFontTx/>
              <a:buChar char="•"/>
            </a:pPr>
            <a:r>
              <a:rPr lang="en-US" smtClean="0"/>
              <a:t>The greatest differences are associated with either narrow, streamside retention buffers or variable width buffers adjacent to patch openings</a:t>
            </a:r>
          </a:p>
          <a:p>
            <a:pPr>
              <a:spcBef>
                <a:spcPts val="600"/>
              </a:spcBef>
              <a:spcAft>
                <a:spcPts val="600"/>
              </a:spcAft>
              <a:buFontTx/>
              <a:buChar char="•"/>
            </a:pPr>
            <a:r>
              <a:rPr lang="en-US" smtClean="0"/>
              <a:t>Relative to pretreatment amounts, mean abundance of moderate sized coarse wood was less variable among buffer types within five years of thinning</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DA110450-42DE-4484-9BC0-9B133C154F08}" type="slidenum">
              <a:rPr lang="en-US" smtClean="0">
                <a:latin typeface="Arial" charset="0"/>
              </a:rPr>
              <a:pPr/>
              <a:t>25</a:t>
            </a:fld>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352425" indent="-352425">
              <a:lnSpc>
                <a:spcPct val="110000"/>
              </a:lnSpc>
              <a:spcAft>
                <a:spcPts val="3600"/>
              </a:spcAft>
              <a:buClr>
                <a:schemeClr val="accent5">
                  <a:lumMod val="75000"/>
                </a:schemeClr>
              </a:buClr>
              <a:buSzPct val="100000"/>
              <a:buFont typeface="Arial" pitchFamily="34" charset="0"/>
              <a:buChar char="•"/>
              <a:defRPr/>
            </a:pPr>
            <a:r>
              <a:rPr lang="en-US" dirty="0" smtClean="0"/>
              <a:t>Over time, thinning and riparian buffer configuration affected CDW volume in only decay classes 1 and 2 (fresh or slightly decomposed detritus; Fig. 3). </a:t>
            </a:r>
          </a:p>
          <a:p>
            <a:pPr marL="352425" indent="-352425">
              <a:lnSpc>
                <a:spcPct val="110000"/>
              </a:lnSpc>
              <a:spcAft>
                <a:spcPts val="3600"/>
              </a:spcAft>
              <a:buClr>
                <a:schemeClr val="accent5">
                  <a:lumMod val="75000"/>
                </a:schemeClr>
              </a:buClr>
              <a:buSzPct val="100000"/>
              <a:buFont typeface="Arial" pitchFamily="34" charset="0"/>
              <a:buChar char="•"/>
              <a:defRPr/>
            </a:pPr>
            <a:r>
              <a:rPr lang="en-US" dirty="0" smtClean="0"/>
              <a:t>CDW volume was greater in the streamside buffer treatment than in the control one year after thinning (P = 0.04), and than in the control and variable buffer treatments 2 years after thinning (P = 0.02 and 0.04, respectively; Fig. 3).</a:t>
            </a:r>
          </a:p>
          <a:p>
            <a:pPr marL="352425" indent="-352425">
              <a:lnSpc>
                <a:spcPct val="110000"/>
              </a:lnSpc>
              <a:spcAft>
                <a:spcPts val="3600"/>
              </a:spcAft>
              <a:buClr>
                <a:schemeClr val="accent5">
                  <a:lumMod val="75000"/>
                </a:schemeClr>
              </a:buClr>
              <a:buSzPct val="100000"/>
              <a:buFont typeface="Arial" pitchFamily="34" charset="0"/>
              <a:buChar char="•"/>
              <a:defRPr/>
            </a:pPr>
            <a:r>
              <a:rPr lang="en-US" dirty="0" smtClean="0"/>
              <a:t>Mean annual accretion rate of CDW in decay classes 1 and 2 in the streamside treatment was approximately 1 m</a:t>
            </a:r>
            <a:r>
              <a:rPr lang="en-US" baseline="30000" dirty="0" smtClean="0"/>
              <a:t>3</a:t>
            </a:r>
            <a:r>
              <a:rPr lang="en-US" dirty="0" smtClean="0"/>
              <a:t>/100 m reach</a:t>
            </a:r>
            <a:endParaRPr lang="en-US" dirty="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972C21E3-3FB8-49D1-8297-A257D869A91D}" type="slidenum">
              <a:rPr lang="en-US" smtClean="0">
                <a:latin typeface="Arial" charset="0"/>
              </a:rPr>
              <a:pPr/>
              <a:t>26</a:t>
            </a:fld>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13 Amphibian species and 5 fish taxa have been monitored in the DMS riparian buffer studies.  While some species occur at all sites, others have limited representation that precludes statistical analyses.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4F81A58B-23FD-4672-801F-4E9ABAC0527B}" type="slidenum">
              <a:rPr lang="en-US" smtClean="0">
                <a:latin typeface="Arial" charset="0"/>
              </a:rPr>
              <a:pPr/>
              <a:t>27</a:t>
            </a:fld>
            <a:endParaRPr lang="en-US"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Amphibian assemblages occurring in headwater drainages of western Oregon.</a:t>
            </a:r>
          </a:p>
          <a:p>
            <a:r>
              <a:rPr lang="en-US" smtClean="0"/>
              <a:t>Amphibians can be categorized by habitat associations, such as (a) two stream-breeding assemblages (in perennial and ephemeral streams), two pond-breeding assemblages (in perennial and ephemeral ponds), two terrestrial-breeding assemblages (wood and rock associates), and bank-dwelling species which may include members of other assemblages, or (b) species composition by pie-charts within different portions of drainages, showing four dominant assemblages in headwaters (Sheridan and Olson 2003, Olson and Weaver 2007). Arrow A depicts direction of cool, moist microclimates from the “stream effect”. Arrow B depicts direction of opposing warmer, dryer microclimates from upslope.</a:t>
            </a:r>
          </a:p>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CE6FA389-0EB2-47C4-A5BD-22DD035D1A86}" type="slidenum">
              <a:rPr lang="en-US" smtClean="0">
                <a:latin typeface="Arial" charset="0"/>
              </a:rPr>
              <a:pPr/>
              <a:t>28</a:t>
            </a:fld>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F257497C-5E38-413B-A03C-63F517905FBF}" type="slidenum">
              <a:rPr lang="en-US" smtClean="0">
                <a:latin typeface="Arial" charset="0"/>
              </a:rPr>
              <a:pPr/>
              <a:t>29</a:t>
            </a:fld>
            <a:endParaRPr lang="en-US" smtClean="0">
              <a:latin typeface="Arial" charset="0"/>
            </a:endParaRPr>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amphibian assemblages upslope of streams were examined at 2 sites.  These assemblages were dominated by 2 species.  At the Keel Mtn. site, they were Ensatina and Oregon Slender Salamander.  At Green Peak, they were Ensatina and Western Redback Salamander.  Their distributions along transects perpendicular to streams showed no riparian association.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0F3A9DE7-B1E9-420A-A22F-D0573C77EEA0}" type="slidenum">
              <a:rPr lang="en-US" smtClean="0">
                <a:latin typeface="Arial" charset="0"/>
              </a:rPr>
              <a:pPr/>
              <a:t>3</a:t>
            </a:fld>
            <a:endParaRPr lang="en-US" smtClean="0">
              <a:latin typeface="Arial" charset="0"/>
            </a:endParaRPr>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Two approaches address different aspects</a:t>
            </a:r>
          </a:p>
          <a:p>
            <a:pPr eaLnBrk="1" hangingPunct="1"/>
            <a:r>
              <a:rPr lang="en-US" smtClean="0"/>
              <a:t>Riparian reserves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B9F36724-9012-4CB1-8017-47DB93D88683}" type="slidenum">
              <a:rPr lang="en-US" smtClean="0">
                <a:latin typeface="Arial" charset="0"/>
              </a:rPr>
              <a:pPr/>
              <a:t>30</a:t>
            </a:fld>
            <a:endParaRPr lang="en-US" smtClean="0">
              <a:latin typeface="Arial" charset="0"/>
            </a:endParaRPr>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We examined the effects of stream buffers on the instream and bank species at 11 sites, and on upslope species at 2 sites.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31</a:t>
            </a:fld>
            <a:endParaRPr lang="en-US"/>
          </a:p>
        </p:txBody>
      </p:sp>
    </p:spTree>
    <p:extLst>
      <p:ext uri="{BB962C8B-B14F-4D97-AF65-F5344CB8AC3E}">
        <p14:creationId xmlns:p14="http://schemas.microsoft.com/office/powerpoint/2010/main" val="1646574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BEB91A64-A2E6-4C55-972A-109D1EFEB9F9}" type="slidenum">
              <a:rPr lang="en-US" smtClean="0">
                <a:latin typeface="Arial" charset="0"/>
              </a:rPr>
              <a:pPr/>
              <a:t>32</a:t>
            </a:fld>
            <a:endParaRPr lang="en-US" smtClean="0">
              <a:latin typeface="Arial" charset="0"/>
            </a:endParaRPr>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Our investigations have added knowledge to the complexity of amphibian assemblages in headwaters.  Species have associations with intermittent streams and headmost areas of channels.</a:t>
            </a:r>
          </a:p>
          <a:p>
            <a:pPr eaLnBrk="1" hangingPunct="1"/>
            <a:endParaRPr lang="en-US" smtClean="0"/>
          </a:p>
          <a:p>
            <a:pPr eaLnBrk="1" hangingPunct="1"/>
            <a:r>
              <a:rPr lang="en-US" smtClean="0"/>
              <a:t>Preliminary results of the effects of thinning are emerging.  Results are variable.  No dramatic negative effect on abundance or stream occupancy have been seen across stream reaches, but some trends are being explored.  Fish in 4 reaches disappeared, we are looking at why.  Do fish have more of a mobile life history in headwaters?  Six species of amphibians tended to occupy more reaches, however with incidental numbers, post-thin.  Bank salamander abundances showed both positive and negative responses to treatment.  Site-specific negative effects of thinning were seen for terrestrial salamanders.</a:t>
            </a:r>
          </a:p>
          <a:p>
            <a:pPr eaLnBrk="1" hangingPunct="1"/>
            <a:endParaRPr lang="en-US" smtClean="0"/>
          </a:p>
          <a:p>
            <a:pPr eaLnBrk="1" hangingPunct="1"/>
            <a:r>
              <a:rPr lang="en-US" smtClean="0"/>
              <a:t>Ongoing surveys of these reaches are occurring in year 5 post-thin.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6167CC8B-B5B4-4231-AE5D-0CEB411D7617}" type="slidenum">
              <a:rPr lang="en-US" smtClean="0">
                <a:latin typeface="Arial" charset="0"/>
              </a:rPr>
              <a:pPr/>
              <a:t>33</a:t>
            </a:fld>
            <a:endParaRPr lang="en-US" smtClean="0">
              <a:latin typeface="Arial" charset="0"/>
            </a:endParaRPr>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Map shows federal lands of the Northwest Forest Plan: green areas are reserved lands and brown areas are managed lands.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F3FE2B9C-16AB-4840-91D9-412D508A3567}" type="slidenum">
              <a:rPr lang="en-US" smtClean="0">
                <a:latin typeface="Arial" charset="0"/>
              </a:rPr>
              <a:pPr/>
              <a:t>34</a:t>
            </a:fld>
            <a:endParaRPr lang="en-US" smtClean="0">
              <a:latin typeface="Arial" charset="0"/>
            </a:endParaRPr>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Site-specific conditions may need to be taken into consideration for rare species.  This may include stream density, stream occupancy by species, down wood, and talus.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4E9C25ED-850B-47CA-90FE-B30A9B015863}" type="slidenum">
              <a:rPr lang="en-US" smtClean="0">
                <a:latin typeface="Arial" charset="0"/>
              </a:rPr>
              <a:pPr/>
              <a:t>35</a:t>
            </a:fld>
            <a:endParaRPr lang="en-US" smtClean="0">
              <a:latin typeface="Arial" charset="0"/>
            </a:endParaRPr>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Site-specific conditions may need to be taken into consideration for rare species.  This may include stream density, stream occupancy by species, down wood, and talus.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596E34A5-E55A-4FC1-95F9-2B39B4DA81F1}" type="slidenum">
              <a:rPr lang="en-US" smtClean="0">
                <a:latin typeface="Arial" charset="0"/>
              </a:rPr>
              <a:pPr/>
              <a:t>36</a:t>
            </a:fld>
            <a:endParaRPr lang="en-US" smtClean="0">
              <a:latin typeface="Arial" charset="0"/>
            </a:endParaRPr>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Initial thinning sites underwent a  second thinning entry 11-12 years after the initial treatment.  The second entry represented a staged reduction in overstory density bringing stands to densities similar to those proposed by Tappeiner and others as being more representative of the historical stand structures that developed into the current old-growth stands of the western Cascades and Coast Ranges.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37</a:t>
            </a:fld>
            <a:endParaRPr lang="en-US"/>
          </a:p>
        </p:txBody>
      </p:sp>
    </p:spTree>
    <p:extLst>
      <p:ext uri="{BB962C8B-B14F-4D97-AF65-F5344CB8AC3E}">
        <p14:creationId xmlns:p14="http://schemas.microsoft.com/office/powerpoint/2010/main" val="3957435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25652BED-57B8-4861-BABF-51D7DB12D58D}" type="slidenum">
              <a:rPr lang="en-US" smtClean="0">
                <a:latin typeface="Arial" charset="0"/>
              </a:rPr>
              <a:pPr/>
              <a:t>4</a:t>
            </a:fld>
            <a:endParaRPr lang="en-US" smtClean="0">
              <a:latin typeface="Arial" charset="0"/>
            </a:endParaRPr>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Spatial variation with respect to edges created by the stream - riparian zone; and the buffer - upland thinning.</a:t>
            </a:r>
          </a:p>
          <a:p>
            <a:pPr eaLnBrk="1" hangingPunct="1"/>
            <a:r>
              <a:rPr lang="en-US" smtClean="0"/>
              <a:t>Depending on microclimate variable of concern, depth of edge effect varies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5</a:t>
            </a:fld>
            <a:endParaRPr lang="en-US"/>
          </a:p>
        </p:txBody>
      </p:sp>
    </p:spTree>
    <p:extLst>
      <p:ext uri="{BB962C8B-B14F-4D97-AF65-F5344CB8AC3E}">
        <p14:creationId xmlns:p14="http://schemas.microsoft.com/office/powerpoint/2010/main" val="2239288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6</a:t>
            </a:fld>
            <a:endParaRPr lang="en-US"/>
          </a:p>
        </p:txBody>
      </p:sp>
    </p:spTree>
    <p:extLst>
      <p:ext uri="{BB962C8B-B14F-4D97-AF65-F5344CB8AC3E}">
        <p14:creationId xmlns:p14="http://schemas.microsoft.com/office/powerpoint/2010/main" val="324765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2400" smtClean="0"/>
              <a:t>Initial Thinning in 40-60 year-old Douglas-fir Stands</a:t>
            </a:r>
          </a:p>
          <a:p>
            <a:pPr eaLnBrk="1" hangingPunct="1">
              <a:lnSpc>
                <a:spcPct val="90000"/>
              </a:lnSpc>
            </a:pPr>
            <a:r>
              <a:rPr lang="en-US" sz="2400" smtClean="0"/>
              <a:t>Treatment Units 30 – 60 ac</a:t>
            </a:r>
          </a:p>
          <a:p>
            <a:pPr lvl="1" eaLnBrk="1" hangingPunct="1">
              <a:lnSpc>
                <a:spcPct val="90000"/>
              </a:lnSpc>
            </a:pPr>
            <a:r>
              <a:rPr lang="en-US" sz="2000" smtClean="0"/>
              <a:t>Unthinned Control – 200-300 tpa</a:t>
            </a:r>
          </a:p>
          <a:p>
            <a:pPr lvl="1" eaLnBrk="1" hangingPunct="1">
              <a:lnSpc>
                <a:spcPct val="90000"/>
              </a:lnSpc>
            </a:pPr>
            <a:r>
              <a:rPr lang="en-US" sz="2000" smtClean="0"/>
              <a:t>High Density Retention – 120 tpa</a:t>
            </a:r>
          </a:p>
          <a:p>
            <a:pPr lvl="1" eaLnBrk="1" hangingPunct="1">
              <a:lnSpc>
                <a:spcPct val="90000"/>
              </a:lnSpc>
            </a:pPr>
            <a:r>
              <a:rPr lang="en-US" sz="2000" smtClean="0"/>
              <a:t>Moderate Density Retention – 80 tpa</a:t>
            </a:r>
          </a:p>
          <a:p>
            <a:pPr lvl="1" eaLnBrk="1" hangingPunct="1">
              <a:lnSpc>
                <a:spcPct val="90000"/>
              </a:lnSpc>
            </a:pPr>
            <a:r>
              <a:rPr lang="en-US" sz="2000" smtClean="0"/>
              <a:t>Variable Density Retention – 40 to 120 tpa</a:t>
            </a:r>
          </a:p>
          <a:p>
            <a:pPr eaLnBrk="1" hangingPunct="1">
              <a:lnSpc>
                <a:spcPct val="90000"/>
              </a:lnSpc>
            </a:pPr>
            <a:r>
              <a:rPr lang="en-US" sz="2400" smtClean="0"/>
              <a:t>Fine-scale features</a:t>
            </a:r>
          </a:p>
          <a:p>
            <a:pPr lvl="1" eaLnBrk="1" hangingPunct="1">
              <a:lnSpc>
                <a:spcPct val="90000"/>
              </a:lnSpc>
            </a:pPr>
            <a:r>
              <a:rPr lang="en-US" sz="2000" smtClean="0"/>
              <a:t>0.25 to 1 ac Leave Islands</a:t>
            </a:r>
          </a:p>
          <a:p>
            <a:pPr lvl="1" eaLnBrk="1" hangingPunct="1">
              <a:lnSpc>
                <a:spcPct val="90000"/>
              </a:lnSpc>
            </a:pPr>
            <a:r>
              <a:rPr lang="en-US" sz="2000" smtClean="0"/>
              <a:t>0.25 to 1 ac Patch Openings</a:t>
            </a:r>
          </a:p>
          <a:p>
            <a:pPr lvl="1" eaLnBrk="1" hangingPunct="1">
              <a:lnSpc>
                <a:spcPct val="90000"/>
              </a:lnSpc>
            </a:pPr>
            <a:r>
              <a:rPr lang="en-US" sz="2000" smtClean="0"/>
              <a:t>Mixed-species planting of patch openings</a:t>
            </a:r>
          </a:p>
          <a:p>
            <a:pPr lvl="1" eaLnBrk="1" hangingPunct="1">
              <a:lnSpc>
                <a:spcPct val="90000"/>
              </a:lnSpc>
            </a:pPr>
            <a:r>
              <a:rPr lang="en-US" sz="2000" smtClean="0"/>
              <a:t>Snag and downed wood creation as needed</a:t>
            </a:r>
          </a:p>
          <a:p>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58BFBC89-7236-460F-AD46-968E3EFDDBF5}" type="slidenum">
              <a:rPr lang="en-US" smtClean="0">
                <a:latin typeface="Arial" charset="0"/>
              </a:rPr>
              <a:pPr/>
              <a:t>7</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35000"/>
              </a:spcBef>
              <a:buFontTx/>
              <a:buChar char="•"/>
            </a:pPr>
            <a:r>
              <a:rPr lang="en-US" sz="2200" smtClean="0"/>
              <a:t>Streamside Retention (SR)</a:t>
            </a:r>
          </a:p>
          <a:p>
            <a:pPr marL="800100" lvl="1" indent="-342900" eaLnBrk="1" hangingPunct="1">
              <a:spcBef>
                <a:spcPct val="35000"/>
              </a:spcBef>
              <a:buFontTx/>
              <a:buChar char="•"/>
            </a:pPr>
            <a:r>
              <a:rPr lang="en-US" sz="2200" smtClean="0"/>
              <a:t>Only Trees With Canopy Providing Direct Cover to Stream (~ 25 ft)</a:t>
            </a:r>
          </a:p>
          <a:p>
            <a:pPr marL="342900" indent="-342900" eaLnBrk="1" hangingPunct="1">
              <a:spcBef>
                <a:spcPct val="35000"/>
              </a:spcBef>
              <a:buFontTx/>
              <a:buChar char="•"/>
            </a:pPr>
            <a:r>
              <a:rPr lang="en-US" sz="2200" smtClean="0"/>
              <a:t>Variable Width (VB)</a:t>
            </a:r>
          </a:p>
          <a:p>
            <a:pPr marL="800100" lvl="1" indent="-342900" eaLnBrk="1" hangingPunct="1">
              <a:spcBef>
                <a:spcPct val="35000"/>
              </a:spcBef>
              <a:buFontTx/>
              <a:buChar char="•"/>
            </a:pPr>
            <a:r>
              <a:rPr lang="en-US" sz="2200" smtClean="0"/>
              <a:t>Topographic or Vegetation Breaks (~ 70 ft)</a:t>
            </a:r>
          </a:p>
          <a:p>
            <a:pPr marL="800100" lvl="1" indent="-342900" eaLnBrk="1" hangingPunct="1">
              <a:spcBef>
                <a:spcPct val="35000"/>
              </a:spcBef>
              <a:buFontTx/>
              <a:buChar char="•"/>
            </a:pPr>
            <a:r>
              <a:rPr lang="en-US" sz="2200" smtClean="0"/>
              <a:t>Extend up steep side slopes</a:t>
            </a:r>
          </a:p>
          <a:p>
            <a:pPr marL="342900" indent="-342900" eaLnBrk="1" hangingPunct="1">
              <a:spcBef>
                <a:spcPct val="35000"/>
              </a:spcBef>
              <a:buFontTx/>
              <a:buChar char="•"/>
            </a:pPr>
            <a:r>
              <a:rPr lang="en-US" sz="2200" smtClean="0"/>
              <a:t>One Site-Potential Tree Height (1SPTH)</a:t>
            </a:r>
          </a:p>
          <a:p>
            <a:pPr marL="800100" lvl="1" indent="-342900" eaLnBrk="1" hangingPunct="1">
              <a:spcBef>
                <a:spcPct val="35000"/>
              </a:spcBef>
              <a:buFontTx/>
              <a:buChar char="•"/>
            </a:pPr>
            <a:r>
              <a:rPr lang="en-US" sz="2200" smtClean="0"/>
              <a:t>Distance Equal to Potential Height of Dominant Tree (~220 ft)</a:t>
            </a:r>
          </a:p>
          <a:p>
            <a:pPr marL="342900" indent="-342900" eaLnBrk="1" hangingPunct="1">
              <a:spcBef>
                <a:spcPct val="35000"/>
              </a:spcBef>
              <a:buFontTx/>
              <a:buChar char="•"/>
            </a:pPr>
            <a:r>
              <a:rPr lang="en-US" sz="2200" smtClean="0"/>
              <a:t>Two Site-Potential Tree Heights (2SPTH)</a:t>
            </a:r>
          </a:p>
          <a:p>
            <a:pPr marL="800100" lvl="1" indent="-342900" eaLnBrk="1" hangingPunct="1">
              <a:spcBef>
                <a:spcPct val="35000"/>
              </a:spcBef>
              <a:buFontTx/>
              <a:buChar char="•"/>
            </a:pPr>
            <a:r>
              <a:rPr lang="en-US" sz="2200" smtClean="0"/>
              <a:t>Distance Equal to Twice the Potential Height of Dominant Tree (~220 ft)</a:t>
            </a:r>
            <a:endParaRPr lang="en-US"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Garamond" pitchFamily="18" charset="0"/>
              </a:defRPr>
            </a:lvl1pPr>
            <a:lvl2pPr marL="742950" indent="-285750" defTabSz="922338">
              <a:defRPr>
                <a:solidFill>
                  <a:schemeClr val="tx1"/>
                </a:solidFill>
                <a:latin typeface="Garamond" pitchFamily="18" charset="0"/>
              </a:defRPr>
            </a:lvl2pPr>
            <a:lvl3pPr marL="1143000" indent="-228600" defTabSz="922338">
              <a:defRPr>
                <a:solidFill>
                  <a:schemeClr val="tx1"/>
                </a:solidFill>
                <a:latin typeface="Garamond" pitchFamily="18" charset="0"/>
              </a:defRPr>
            </a:lvl3pPr>
            <a:lvl4pPr marL="1600200" indent="-228600" defTabSz="922338">
              <a:defRPr>
                <a:solidFill>
                  <a:schemeClr val="tx1"/>
                </a:solidFill>
                <a:latin typeface="Garamond" pitchFamily="18" charset="0"/>
              </a:defRPr>
            </a:lvl4pPr>
            <a:lvl5pPr marL="2057400" indent="-228600" defTabSz="922338">
              <a:defRPr>
                <a:solidFill>
                  <a:schemeClr val="tx1"/>
                </a:solidFill>
                <a:latin typeface="Garamond" pitchFamily="18" charset="0"/>
              </a:defRPr>
            </a:lvl5pPr>
            <a:lvl6pPr marL="2514600" indent="-228600" defTabSz="922338" eaLnBrk="0" fontAlgn="base" hangingPunct="0">
              <a:spcBef>
                <a:spcPct val="0"/>
              </a:spcBef>
              <a:spcAft>
                <a:spcPct val="0"/>
              </a:spcAft>
              <a:defRPr>
                <a:solidFill>
                  <a:schemeClr val="tx1"/>
                </a:solidFill>
                <a:latin typeface="Garamond" pitchFamily="18" charset="0"/>
              </a:defRPr>
            </a:lvl6pPr>
            <a:lvl7pPr marL="2971800" indent="-228600" defTabSz="922338" eaLnBrk="0" fontAlgn="base" hangingPunct="0">
              <a:spcBef>
                <a:spcPct val="0"/>
              </a:spcBef>
              <a:spcAft>
                <a:spcPct val="0"/>
              </a:spcAft>
              <a:defRPr>
                <a:solidFill>
                  <a:schemeClr val="tx1"/>
                </a:solidFill>
                <a:latin typeface="Garamond" pitchFamily="18" charset="0"/>
              </a:defRPr>
            </a:lvl7pPr>
            <a:lvl8pPr marL="3429000" indent="-228600" defTabSz="922338" eaLnBrk="0" fontAlgn="base" hangingPunct="0">
              <a:spcBef>
                <a:spcPct val="0"/>
              </a:spcBef>
              <a:spcAft>
                <a:spcPct val="0"/>
              </a:spcAft>
              <a:defRPr>
                <a:solidFill>
                  <a:schemeClr val="tx1"/>
                </a:solidFill>
                <a:latin typeface="Garamond" pitchFamily="18" charset="0"/>
              </a:defRPr>
            </a:lvl8pPr>
            <a:lvl9pPr marL="3886200" indent="-228600" defTabSz="922338" eaLnBrk="0" fontAlgn="base" hangingPunct="0">
              <a:spcBef>
                <a:spcPct val="0"/>
              </a:spcBef>
              <a:spcAft>
                <a:spcPct val="0"/>
              </a:spcAft>
              <a:defRPr>
                <a:solidFill>
                  <a:schemeClr val="tx1"/>
                </a:solidFill>
                <a:latin typeface="Garamond" pitchFamily="18" charset="0"/>
              </a:defRPr>
            </a:lvl9pPr>
          </a:lstStyle>
          <a:p>
            <a:fld id="{CE163AA7-93C9-4B32-999B-FA758DFB504A}" type="slidenum">
              <a:rPr lang="en-US" smtClean="0">
                <a:latin typeface="Arial" charset="0"/>
              </a:rPr>
              <a:pPr/>
              <a:t>8</a:t>
            </a:fld>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21E339-9578-4A47-9BC8-5E10447F05AD}" type="slidenum">
              <a:rPr lang="en-US" smtClean="0"/>
              <a:pPr>
                <a:defRPr/>
              </a:pPr>
              <a:t>9</a:t>
            </a:fld>
            <a:endParaRPr lang="en-US"/>
          </a:p>
        </p:txBody>
      </p:sp>
    </p:spTree>
    <p:extLst>
      <p:ext uri="{BB962C8B-B14F-4D97-AF65-F5344CB8AC3E}">
        <p14:creationId xmlns:p14="http://schemas.microsoft.com/office/powerpoint/2010/main" val="45063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25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77E72D08-0E4C-4E18-BC6E-729049BEB528}" type="slidenum">
              <a:rPr lang="en-US"/>
              <a:pPr>
                <a:defRPr/>
              </a:pPr>
              <a:t>‹#›</a:t>
            </a:fld>
            <a:endParaRPr lang="en-US"/>
          </a:p>
        </p:txBody>
      </p:sp>
    </p:spTree>
    <p:extLst>
      <p:ext uri="{BB962C8B-B14F-4D97-AF65-F5344CB8AC3E}">
        <p14:creationId xmlns:p14="http://schemas.microsoft.com/office/powerpoint/2010/main" val="256600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72F7597-0CE7-49BF-9B15-C594FE2EEF6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0343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05BD93C-D72C-4658-ABE0-FA72F94BD84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376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199C646-49F9-4368-8684-ABF68CEB515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729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2D18808-7CDE-4158-B873-C02E21ACD6C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3433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01875C6-F2A8-463B-B554-1DCC21087C6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69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28E7D7C-225C-45FE-9869-AACF5BB22BE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435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863DF71-2698-4DE6-9B70-6862DBF42B3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774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79DBC88-BD40-4D72-921D-5C1378E2EAD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352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92CDB3B-EECD-428A-BBB3-41954ECA08DD}"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9063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8F59992-02FD-4C08-B180-C5659308749D}"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314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0B85002-EE75-444F-8D6C-87841DDC0FA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776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2313037-04EE-450A-B41A-C56A17D092A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38983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7CDC74-147E-4E80-91A4-CE0A42FC535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615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150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EE58E47-6464-44D0-A4F1-B610D8A94A65}"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151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2151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2151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2151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103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51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1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2151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0"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danderson@fs.fed.u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4.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3.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5.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26.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27.w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w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3.xml"/><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38.emf"/><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0.jpeg"/><Relationship Id="rId5" Type="http://schemas.openxmlformats.org/officeDocument/2006/relationships/image" Target="../media/image39.wmf"/><Relationship Id="rId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pPr>
              <a:defRPr/>
            </a:pPr>
            <a:r>
              <a:rPr lang="en-US" sz="3600" dirty="0"/>
              <a:t>What the Density Management Study is Teaching Us About Buffers</a:t>
            </a:r>
          </a:p>
        </p:txBody>
      </p:sp>
      <p:sp>
        <p:nvSpPr>
          <p:cNvPr id="3" name="Subtitle 2"/>
          <p:cNvSpPr>
            <a:spLocks noGrp="1"/>
          </p:cNvSpPr>
          <p:nvPr>
            <p:ph type="subTitle" sz="quarter" idx="1"/>
          </p:nvPr>
        </p:nvSpPr>
        <p:spPr/>
        <p:txBody>
          <a:bodyPr/>
          <a:lstStyle/>
          <a:p>
            <a:pPr>
              <a:defRPr/>
            </a:pPr>
            <a:r>
              <a:rPr lang="en-US" sz="2800" dirty="0"/>
              <a:t>Paul </a:t>
            </a:r>
            <a:r>
              <a:rPr lang="en-US" sz="2800" dirty="0" smtClean="0"/>
              <a:t>Anderson and Dede Olson</a:t>
            </a:r>
            <a:endParaRPr lang="en-US" sz="2800" dirty="0"/>
          </a:p>
          <a:p>
            <a:pPr>
              <a:defRPr/>
            </a:pPr>
            <a:r>
              <a:rPr lang="en-US" sz="2800" dirty="0"/>
              <a:t>USDA Forest Service</a:t>
            </a:r>
          </a:p>
          <a:p>
            <a:pPr>
              <a:defRPr/>
            </a:pPr>
            <a:r>
              <a:rPr lang="en-US" sz="2800" dirty="0"/>
              <a:t>Pacific Northwest Research Station</a:t>
            </a:r>
          </a:p>
          <a:p>
            <a:pPr>
              <a:defRPr/>
            </a:pPr>
            <a:r>
              <a:rPr lang="en-US" sz="2800" dirty="0">
                <a:hlinkClick r:id="rId3"/>
              </a:rPr>
              <a:t>pdanderson@fs.fed.us</a:t>
            </a:r>
            <a:endParaRPr lang="en-US" sz="2800" dirty="0"/>
          </a:p>
          <a:p>
            <a:pPr>
              <a:defRPr/>
            </a:pPr>
            <a:endParaRPr lang="en-US" dirty="0"/>
          </a:p>
        </p:txBody>
      </p:sp>
      <p:pic>
        <p:nvPicPr>
          <p:cNvPr id="3076"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04825" y="4191000"/>
            <a:ext cx="8905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DMS Study Sites</a:t>
            </a:r>
            <a:endParaRPr lang="en-US" sz="3600" dirty="0"/>
          </a:p>
        </p:txBody>
      </p:sp>
      <p:pic>
        <p:nvPicPr>
          <p:cNvPr id="1331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1524000"/>
            <a:ext cx="33401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3763" y="1295400"/>
            <a:ext cx="2230437"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Key Findings</a:t>
            </a:r>
            <a:endParaRPr lang="en-US" dirty="0"/>
          </a:p>
        </p:txBody>
      </p:sp>
      <p:sp>
        <p:nvSpPr>
          <p:cNvPr id="3" name="Text Placeholder 2"/>
          <p:cNvSpPr>
            <a:spLocks noGrp="1"/>
          </p:cNvSpPr>
          <p:nvPr>
            <p:ph type="body" sz="half" idx="1"/>
          </p:nvPr>
        </p:nvSpPr>
        <p:spPr/>
        <p:txBody>
          <a:bodyPr/>
          <a:lstStyle/>
          <a:p>
            <a:pPr>
              <a:defRPr/>
            </a:pPr>
            <a:r>
              <a:rPr lang="en-US" dirty="0" smtClean="0"/>
              <a:t>Canopy Closure</a:t>
            </a:r>
          </a:p>
          <a:p>
            <a:pPr>
              <a:defRPr/>
            </a:pPr>
            <a:endParaRPr lang="en-US" dirty="0"/>
          </a:p>
          <a:p>
            <a:pPr>
              <a:defRPr/>
            </a:pPr>
            <a:r>
              <a:rPr lang="en-US" dirty="0" smtClean="0"/>
              <a:t>Microclimate</a:t>
            </a:r>
          </a:p>
          <a:p>
            <a:pPr marL="0" indent="0">
              <a:buFont typeface="Wingdings" pitchFamily="2" charset="2"/>
              <a:buNone/>
              <a:defRPr/>
            </a:pPr>
            <a:endParaRPr lang="en-US" dirty="0" smtClean="0"/>
          </a:p>
          <a:p>
            <a:pPr>
              <a:defRPr/>
            </a:pPr>
            <a:r>
              <a:rPr lang="en-US" dirty="0" smtClean="0"/>
              <a:t>Habitat</a:t>
            </a:r>
          </a:p>
          <a:p>
            <a:pPr marL="0" indent="0">
              <a:buFont typeface="Wingdings" pitchFamily="2" charset="2"/>
              <a:buNone/>
              <a:defRPr/>
            </a:pPr>
            <a:endParaRPr lang="en-US" dirty="0" smtClean="0"/>
          </a:p>
          <a:p>
            <a:pPr>
              <a:defRPr/>
            </a:pPr>
            <a:r>
              <a:rPr lang="en-US" dirty="0" smtClean="0"/>
              <a:t>Animals</a:t>
            </a:r>
            <a:endParaRPr lang="en-US" dirty="0"/>
          </a:p>
        </p:txBody>
      </p:sp>
      <p:pic>
        <p:nvPicPr>
          <p:cNvPr id="14341"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90925" y="3238500"/>
            <a:ext cx="22002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6400" y="4419600"/>
            <a:ext cx="31242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Tenhighequip1126"/>
          <p:cNvPicPr>
            <a:picLocks noChangeAspect="1" noChangeArrowheads="1"/>
          </p:cNvPicPr>
          <p:nvPr>
            <p:ph sz="quarter" idx="2"/>
          </p:nvPr>
        </p:nvPicPr>
        <p:blipFill>
          <a:blip r:embed="rId6" cstate="screen">
            <a:lum bright="6000"/>
            <a:extLst>
              <a:ext uri="{28A0092B-C50C-407E-A947-70E740481C1C}">
                <a14:useLocalDpi xmlns:a14="http://schemas.microsoft.com/office/drawing/2010/main"/>
              </a:ext>
            </a:extLst>
          </a:blip>
          <a:srcRect/>
          <a:stretch>
            <a:fillRect/>
          </a:stretch>
        </p:blipFill>
        <p:spPr>
          <a:xfrm>
            <a:off x="6858000" y="1828800"/>
            <a:ext cx="1952625" cy="300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a:xfrm>
            <a:off x="161925" y="228600"/>
            <a:ext cx="8831263" cy="1339850"/>
          </a:xfrm>
        </p:spPr>
        <p:txBody>
          <a:bodyPr/>
          <a:lstStyle/>
          <a:p>
            <a:pPr eaLnBrk="1" hangingPunct="1">
              <a:defRPr/>
            </a:pPr>
            <a:r>
              <a:rPr lang="en-US" sz="2800" smtClean="0"/>
              <a:t>Typical Canopy and Stand Conditions</a:t>
            </a:r>
            <a:br>
              <a:rPr lang="en-US" sz="2800" smtClean="0"/>
            </a:br>
            <a:r>
              <a:rPr lang="en-US" sz="2800" smtClean="0"/>
              <a:t>Three Years After Implementation</a:t>
            </a:r>
          </a:p>
        </p:txBody>
      </p:sp>
      <p:sp>
        <p:nvSpPr>
          <p:cNvPr id="15363" name="Text Box 3"/>
          <p:cNvSpPr txBox="1">
            <a:spLocks noChangeArrowheads="1"/>
          </p:cNvSpPr>
          <p:nvPr/>
        </p:nvSpPr>
        <p:spPr bwMode="auto">
          <a:xfrm>
            <a:off x="371475" y="5738813"/>
            <a:ext cx="17446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2200" b="1">
                <a:latin typeface="Times New Roman" pitchFamily="18" charset="0"/>
              </a:rPr>
              <a:t>200-300 TPA</a:t>
            </a:r>
          </a:p>
          <a:p>
            <a:pPr algn="ctr" eaLnBrk="1" hangingPunct="1"/>
            <a:r>
              <a:rPr lang="en-US" sz="2000" b="1">
                <a:latin typeface="Times New Roman" pitchFamily="18" charset="0"/>
              </a:rPr>
              <a:t>(Unthinned)</a:t>
            </a:r>
          </a:p>
        </p:txBody>
      </p:sp>
      <p:sp>
        <p:nvSpPr>
          <p:cNvPr id="15364" name="Text Box 4"/>
          <p:cNvSpPr txBox="1">
            <a:spLocks noChangeArrowheads="1"/>
          </p:cNvSpPr>
          <p:nvPr/>
        </p:nvSpPr>
        <p:spPr bwMode="auto">
          <a:xfrm>
            <a:off x="879475" y="3505200"/>
            <a:ext cx="77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2400" b="1">
                <a:latin typeface="Times New Roman" pitchFamily="18" charset="0"/>
              </a:rPr>
              <a:t>9%</a:t>
            </a:r>
          </a:p>
        </p:txBody>
      </p:sp>
      <p:pic>
        <p:nvPicPr>
          <p:cNvPr id="15365" name="Picture 5" descr="BLStand_80TPA"/>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6813" y="4005263"/>
            <a:ext cx="21002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2978150" y="5759450"/>
            <a:ext cx="1092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2200" b="1">
                <a:latin typeface="Times New Roman" pitchFamily="18" charset="0"/>
              </a:rPr>
              <a:t>80 TPA</a:t>
            </a:r>
          </a:p>
        </p:txBody>
      </p:sp>
      <p:sp>
        <p:nvSpPr>
          <p:cNvPr id="15367" name="Text Box 7"/>
          <p:cNvSpPr txBox="1">
            <a:spLocks noChangeArrowheads="1"/>
          </p:cNvSpPr>
          <p:nvPr/>
        </p:nvSpPr>
        <p:spPr bwMode="auto">
          <a:xfrm>
            <a:off x="5213350" y="5759450"/>
            <a:ext cx="10922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2200" b="1">
                <a:latin typeface="Times New Roman" pitchFamily="18" charset="0"/>
              </a:rPr>
              <a:t>40 TPA</a:t>
            </a:r>
          </a:p>
        </p:txBody>
      </p:sp>
      <p:pic>
        <p:nvPicPr>
          <p:cNvPr id="15368" name="Picture 8" descr="BLfsh_80TPA"/>
          <p:cNvPicPr>
            <a:picLocks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2436813" y="1752600"/>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 Box 9"/>
          <p:cNvSpPr txBox="1">
            <a:spLocks noChangeArrowheads="1"/>
          </p:cNvSpPr>
          <p:nvPr/>
        </p:nvSpPr>
        <p:spPr bwMode="auto">
          <a:xfrm>
            <a:off x="3114675" y="3505200"/>
            <a:ext cx="704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2400" b="1">
                <a:latin typeface="Times New Roman" pitchFamily="18" charset="0"/>
              </a:rPr>
              <a:t>28%</a:t>
            </a:r>
          </a:p>
        </p:txBody>
      </p:sp>
      <p:pic>
        <p:nvPicPr>
          <p:cNvPr id="15370" name="Picture 10" descr="BLfsh_line1B_40TPA"/>
          <p:cNvPicPr>
            <a:picLocks noChangeArrowheads="1"/>
          </p:cNvPicPr>
          <p:nvPr/>
        </p:nvPicPr>
        <p:blipFill>
          <a:blip r:embed="rId5" cstate="screen">
            <a:lum bright="6000"/>
            <a:extLst>
              <a:ext uri="{28A0092B-C50C-407E-A947-70E740481C1C}">
                <a14:useLocalDpi xmlns:a14="http://schemas.microsoft.com/office/drawing/2010/main"/>
              </a:ext>
            </a:extLst>
          </a:blip>
          <a:srcRect/>
          <a:stretch>
            <a:fillRect/>
          </a:stretch>
        </p:blipFill>
        <p:spPr bwMode="auto">
          <a:xfrm>
            <a:off x="4672013" y="1752600"/>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11"/>
          <p:cNvSpPr txBox="1">
            <a:spLocks noChangeArrowheads="1"/>
          </p:cNvSpPr>
          <p:nvPr/>
        </p:nvSpPr>
        <p:spPr bwMode="auto">
          <a:xfrm>
            <a:off x="5349875" y="3505200"/>
            <a:ext cx="704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2400" b="1">
                <a:latin typeface="Times New Roman" pitchFamily="18" charset="0"/>
              </a:rPr>
              <a:t>38%</a:t>
            </a:r>
          </a:p>
        </p:txBody>
      </p:sp>
      <p:pic>
        <p:nvPicPr>
          <p:cNvPr id="15372" name="Picture 12" descr="BLStand_Line 1B_40TPA"/>
          <p:cNvPicPr>
            <a:picLocks noChangeArrowheads="1"/>
          </p:cNvPicPr>
          <p:nvPr/>
        </p:nvPicPr>
        <p:blipFill>
          <a:blip r:embed="rId6" cstate="screen">
            <a:lum bright="6000"/>
            <a:extLst>
              <a:ext uri="{28A0092B-C50C-407E-A947-70E740481C1C}">
                <a14:useLocalDpi xmlns:a14="http://schemas.microsoft.com/office/drawing/2010/main"/>
              </a:ext>
            </a:extLst>
          </a:blip>
          <a:srcRect/>
          <a:stretch>
            <a:fillRect/>
          </a:stretch>
        </p:blipFill>
        <p:spPr bwMode="auto">
          <a:xfrm>
            <a:off x="4675188" y="4005263"/>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3" descr="BLStand_Line 1A_1acrepatch"/>
          <p:cNvPicPr>
            <a:picLocks noChangeArrowheads="1"/>
          </p:cNvPicPr>
          <p:nvPr/>
        </p:nvPicPr>
        <p:blipFill>
          <a:blip r:embed="rId7" cstate="screen">
            <a:lum bright="6000"/>
            <a:extLst>
              <a:ext uri="{28A0092B-C50C-407E-A947-70E740481C1C}">
                <a14:useLocalDpi xmlns:a14="http://schemas.microsoft.com/office/drawing/2010/main"/>
              </a:ext>
            </a:extLst>
          </a:blip>
          <a:srcRect/>
          <a:stretch>
            <a:fillRect/>
          </a:stretch>
        </p:blipFill>
        <p:spPr bwMode="auto">
          <a:xfrm>
            <a:off x="6910388" y="4005263"/>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Text Box 14"/>
          <p:cNvSpPr txBox="1">
            <a:spLocks noChangeArrowheads="1"/>
          </p:cNvSpPr>
          <p:nvPr/>
        </p:nvSpPr>
        <p:spPr bwMode="auto">
          <a:xfrm>
            <a:off x="7004050" y="5735638"/>
            <a:ext cx="19748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2200" b="1">
                <a:latin typeface="Times New Roman" pitchFamily="18" charset="0"/>
              </a:rPr>
              <a:t>1 Acre Patch</a:t>
            </a:r>
          </a:p>
        </p:txBody>
      </p:sp>
      <p:pic>
        <p:nvPicPr>
          <p:cNvPr id="15375" name="Picture 15" descr="BLfsh_line1A_1acrepatch"/>
          <p:cNvPicPr>
            <a:picLocks noChangeArrowheads="1"/>
          </p:cNvPicPr>
          <p:nvPr/>
        </p:nvPicPr>
        <p:blipFill>
          <a:blip r:embed="rId8" cstate="screen">
            <a:lum bright="6000"/>
            <a:extLst>
              <a:ext uri="{28A0092B-C50C-407E-A947-70E740481C1C}">
                <a14:useLocalDpi xmlns:a14="http://schemas.microsoft.com/office/drawing/2010/main"/>
              </a:ext>
            </a:extLst>
          </a:blip>
          <a:srcRect/>
          <a:stretch>
            <a:fillRect/>
          </a:stretch>
        </p:blipFill>
        <p:spPr bwMode="auto">
          <a:xfrm>
            <a:off x="6907213" y="1752600"/>
            <a:ext cx="209708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Text Box 16"/>
          <p:cNvSpPr txBox="1">
            <a:spLocks noChangeArrowheads="1"/>
          </p:cNvSpPr>
          <p:nvPr/>
        </p:nvSpPr>
        <p:spPr bwMode="auto">
          <a:xfrm>
            <a:off x="7585075" y="3505200"/>
            <a:ext cx="704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2400" b="1">
                <a:latin typeface="Times New Roman" pitchFamily="18" charset="0"/>
              </a:rPr>
              <a:t>61%</a:t>
            </a:r>
          </a:p>
        </p:txBody>
      </p:sp>
      <p:pic>
        <p:nvPicPr>
          <p:cNvPr id="15377" name="Picture 18" descr="BLStand_Control"/>
          <p:cNvPicPr>
            <a:picLocks noChangeArrowheads="1"/>
          </p:cNvPicPr>
          <p:nvPr/>
        </p:nvPicPr>
        <p:blipFill>
          <a:blip r:embed="rId9" cstate="screen">
            <a:lum bright="12000"/>
            <a:extLst>
              <a:ext uri="{28A0092B-C50C-407E-A947-70E740481C1C}">
                <a14:useLocalDpi xmlns:a14="http://schemas.microsoft.com/office/drawing/2010/main"/>
              </a:ext>
            </a:extLst>
          </a:blip>
          <a:srcRect/>
          <a:stretch>
            <a:fillRect/>
          </a:stretch>
        </p:blipFill>
        <p:spPr bwMode="auto">
          <a:xfrm>
            <a:off x="203200" y="4005263"/>
            <a:ext cx="20970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9" descr="BLfsh_control"/>
          <p:cNvPicPr>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3200" y="1752600"/>
            <a:ext cx="209708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lstStyle/>
          <a:p>
            <a:pPr eaLnBrk="1" hangingPunct="1">
              <a:defRPr/>
            </a:pPr>
            <a:r>
              <a:rPr lang="en-US" sz="3200" dirty="0" smtClean="0"/>
              <a:t>Canopy Closure in Relation to Basal Area:</a:t>
            </a:r>
            <a:r>
              <a:rPr lang="en-US" sz="2800" dirty="0" smtClean="0"/>
              <a:t/>
            </a:r>
            <a:br>
              <a:rPr lang="en-US" sz="2800" dirty="0" smtClean="0"/>
            </a:br>
            <a:r>
              <a:rPr lang="en-US" sz="2400" dirty="0" smtClean="0"/>
              <a:t>Observations Across Six DMS Sites</a:t>
            </a:r>
          </a:p>
        </p:txBody>
      </p:sp>
      <p:sp>
        <p:nvSpPr>
          <p:cNvPr id="16387" name="Line 4"/>
          <p:cNvSpPr>
            <a:spLocks noChangeShapeType="1"/>
          </p:cNvSpPr>
          <p:nvPr/>
        </p:nvSpPr>
        <p:spPr bwMode="auto">
          <a:xfrm>
            <a:off x="1466850" y="4551363"/>
            <a:ext cx="7132638" cy="1587"/>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388" name="Line 5"/>
          <p:cNvSpPr>
            <a:spLocks noChangeShapeType="1"/>
          </p:cNvSpPr>
          <p:nvPr/>
        </p:nvSpPr>
        <p:spPr bwMode="auto">
          <a:xfrm>
            <a:off x="1466850" y="3935413"/>
            <a:ext cx="7132638" cy="1587"/>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389" name="Line 6"/>
          <p:cNvSpPr>
            <a:spLocks noChangeShapeType="1"/>
          </p:cNvSpPr>
          <p:nvPr/>
        </p:nvSpPr>
        <p:spPr bwMode="auto">
          <a:xfrm>
            <a:off x="1466850" y="3321050"/>
            <a:ext cx="7132638" cy="1588"/>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390" name="Line 7"/>
          <p:cNvSpPr>
            <a:spLocks noChangeShapeType="1"/>
          </p:cNvSpPr>
          <p:nvPr/>
        </p:nvSpPr>
        <p:spPr bwMode="auto">
          <a:xfrm>
            <a:off x="1466850" y="2706688"/>
            <a:ext cx="7132638" cy="1587"/>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Line 8"/>
          <p:cNvSpPr>
            <a:spLocks noChangeShapeType="1"/>
          </p:cNvSpPr>
          <p:nvPr/>
        </p:nvSpPr>
        <p:spPr bwMode="auto">
          <a:xfrm>
            <a:off x="1466850" y="2090738"/>
            <a:ext cx="7132638" cy="158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2" name="Line 9"/>
          <p:cNvSpPr>
            <a:spLocks noChangeShapeType="1"/>
          </p:cNvSpPr>
          <p:nvPr/>
        </p:nvSpPr>
        <p:spPr bwMode="auto">
          <a:xfrm>
            <a:off x="1466850" y="2090738"/>
            <a:ext cx="1588" cy="30749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Line 10"/>
          <p:cNvSpPr>
            <a:spLocks noChangeShapeType="1"/>
          </p:cNvSpPr>
          <p:nvPr/>
        </p:nvSpPr>
        <p:spPr bwMode="auto">
          <a:xfrm>
            <a:off x="1392238" y="5180013"/>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Line 11"/>
          <p:cNvSpPr>
            <a:spLocks noChangeShapeType="1"/>
          </p:cNvSpPr>
          <p:nvPr/>
        </p:nvSpPr>
        <p:spPr bwMode="auto">
          <a:xfrm>
            <a:off x="1392238" y="4864100"/>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Line 12"/>
          <p:cNvSpPr>
            <a:spLocks noChangeShapeType="1"/>
          </p:cNvSpPr>
          <p:nvPr/>
        </p:nvSpPr>
        <p:spPr bwMode="auto">
          <a:xfrm>
            <a:off x="1392238" y="4551363"/>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Line 13"/>
          <p:cNvSpPr>
            <a:spLocks noChangeShapeType="1"/>
          </p:cNvSpPr>
          <p:nvPr/>
        </p:nvSpPr>
        <p:spPr bwMode="auto">
          <a:xfrm>
            <a:off x="1392238" y="424973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7" name="Line 14"/>
          <p:cNvSpPr>
            <a:spLocks noChangeShapeType="1"/>
          </p:cNvSpPr>
          <p:nvPr/>
        </p:nvSpPr>
        <p:spPr bwMode="auto">
          <a:xfrm>
            <a:off x="1392238" y="3935413"/>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8" name="Line 15"/>
          <p:cNvSpPr>
            <a:spLocks noChangeShapeType="1"/>
          </p:cNvSpPr>
          <p:nvPr/>
        </p:nvSpPr>
        <p:spPr bwMode="auto">
          <a:xfrm>
            <a:off x="1392238" y="363378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9" name="Line 16"/>
          <p:cNvSpPr>
            <a:spLocks noChangeShapeType="1"/>
          </p:cNvSpPr>
          <p:nvPr/>
        </p:nvSpPr>
        <p:spPr bwMode="auto">
          <a:xfrm>
            <a:off x="1392238" y="3321050"/>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0" name="Line 17"/>
          <p:cNvSpPr>
            <a:spLocks noChangeShapeType="1"/>
          </p:cNvSpPr>
          <p:nvPr/>
        </p:nvSpPr>
        <p:spPr bwMode="auto">
          <a:xfrm>
            <a:off x="1392238" y="3019425"/>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1" name="Line 18"/>
          <p:cNvSpPr>
            <a:spLocks noChangeShapeType="1"/>
          </p:cNvSpPr>
          <p:nvPr/>
        </p:nvSpPr>
        <p:spPr bwMode="auto">
          <a:xfrm>
            <a:off x="1392238" y="270668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2" name="Line 19"/>
          <p:cNvSpPr>
            <a:spLocks noChangeShapeType="1"/>
          </p:cNvSpPr>
          <p:nvPr/>
        </p:nvSpPr>
        <p:spPr bwMode="auto">
          <a:xfrm>
            <a:off x="1392238" y="2403475"/>
            <a:ext cx="7461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3" name="Line 20"/>
          <p:cNvSpPr>
            <a:spLocks noChangeShapeType="1"/>
          </p:cNvSpPr>
          <p:nvPr/>
        </p:nvSpPr>
        <p:spPr bwMode="auto">
          <a:xfrm>
            <a:off x="1392238" y="2090738"/>
            <a:ext cx="7461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4" name="Line 21"/>
          <p:cNvSpPr>
            <a:spLocks noChangeShapeType="1"/>
          </p:cNvSpPr>
          <p:nvPr/>
        </p:nvSpPr>
        <p:spPr bwMode="auto">
          <a:xfrm flipV="1">
            <a:off x="1466850"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5" name="Line 22"/>
          <p:cNvSpPr>
            <a:spLocks noChangeShapeType="1"/>
          </p:cNvSpPr>
          <p:nvPr/>
        </p:nvSpPr>
        <p:spPr bwMode="auto">
          <a:xfrm flipV="1">
            <a:off x="2263775"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6" name="Line 23"/>
          <p:cNvSpPr>
            <a:spLocks noChangeShapeType="1"/>
          </p:cNvSpPr>
          <p:nvPr/>
        </p:nvSpPr>
        <p:spPr bwMode="auto">
          <a:xfrm flipV="1">
            <a:off x="3051175"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7" name="Line 24"/>
          <p:cNvSpPr>
            <a:spLocks noChangeShapeType="1"/>
          </p:cNvSpPr>
          <p:nvPr/>
        </p:nvSpPr>
        <p:spPr bwMode="auto">
          <a:xfrm flipV="1">
            <a:off x="3848100"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8" name="Line 25"/>
          <p:cNvSpPr>
            <a:spLocks noChangeShapeType="1"/>
          </p:cNvSpPr>
          <p:nvPr/>
        </p:nvSpPr>
        <p:spPr bwMode="auto">
          <a:xfrm flipV="1">
            <a:off x="4633913"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9" name="Line 26"/>
          <p:cNvSpPr>
            <a:spLocks noChangeShapeType="1"/>
          </p:cNvSpPr>
          <p:nvPr/>
        </p:nvSpPr>
        <p:spPr bwMode="auto">
          <a:xfrm flipV="1">
            <a:off x="5432425" y="5165725"/>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0" name="Line 27"/>
          <p:cNvSpPr>
            <a:spLocks noChangeShapeType="1"/>
          </p:cNvSpPr>
          <p:nvPr/>
        </p:nvSpPr>
        <p:spPr bwMode="auto">
          <a:xfrm flipV="1">
            <a:off x="6218238"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1" name="Line 28"/>
          <p:cNvSpPr>
            <a:spLocks noChangeShapeType="1"/>
          </p:cNvSpPr>
          <p:nvPr/>
        </p:nvSpPr>
        <p:spPr bwMode="auto">
          <a:xfrm flipV="1">
            <a:off x="7015163"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2" name="Line 29"/>
          <p:cNvSpPr>
            <a:spLocks noChangeShapeType="1"/>
          </p:cNvSpPr>
          <p:nvPr/>
        </p:nvSpPr>
        <p:spPr bwMode="auto">
          <a:xfrm flipV="1">
            <a:off x="7802563"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3" name="Line 30"/>
          <p:cNvSpPr>
            <a:spLocks noChangeShapeType="1"/>
          </p:cNvSpPr>
          <p:nvPr/>
        </p:nvSpPr>
        <p:spPr bwMode="auto">
          <a:xfrm flipV="1">
            <a:off x="8599488" y="5165725"/>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4" name="Freeform 31"/>
          <p:cNvSpPr>
            <a:spLocks/>
          </p:cNvSpPr>
          <p:nvPr/>
        </p:nvSpPr>
        <p:spPr bwMode="auto">
          <a:xfrm>
            <a:off x="1455738" y="3613150"/>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15" name="Freeform 32"/>
          <p:cNvSpPr>
            <a:spLocks/>
          </p:cNvSpPr>
          <p:nvPr/>
        </p:nvSpPr>
        <p:spPr bwMode="auto">
          <a:xfrm>
            <a:off x="1455738" y="34067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16416" name="Freeform 33"/>
          <p:cNvSpPr>
            <a:spLocks/>
          </p:cNvSpPr>
          <p:nvPr/>
        </p:nvSpPr>
        <p:spPr bwMode="auto">
          <a:xfrm>
            <a:off x="1455738" y="40973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17" name="Freeform 34"/>
          <p:cNvSpPr>
            <a:spLocks/>
          </p:cNvSpPr>
          <p:nvPr/>
        </p:nvSpPr>
        <p:spPr bwMode="auto">
          <a:xfrm>
            <a:off x="1455738" y="33861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16418" name="Freeform 35"/>
          <p:cNvSpPr>
            <a:spLocks/>
          </p:cNvSpPr>
          <p:nvPr/>
        </p:nvSpPr>
        <p:spPr bwMode="auto">
          <a:xfrm>
            <a:off x="1455738" y="334327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16419" name="Freeform 36"/>
          <p:cNvSpPr>
            <a:spLocks/>
          </p:cNvSpPr>
          <p:nvPr/>
        </p:nvSpPr>
        <p:spPr bwMode="auto">
          <a:xfrm>
            <a:off x="1455738" y="35369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16420" name="Freeform 37"/>
          <p:cNvSpPr>
            <a:spLocks/>
          </p:cNvSpPr>
          <p:nvPr/>
        </p:nvSpPr>
        <p:spPr bwMode="auto">
          <a:xfrm>
            <a:off x="1455738" y="35687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16421" name="Freeform 38"/>
          <p:cNvSpPr>
            <a:spLocks/>
          </p:cNvSpPr>
          <p:nvPr/>
        </p:nvSpPr>
        <p:spPr bwMode="auto">
          <a:xfrm>
            <a:off x="1455738" y="33750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16422" name="Freeform 39"/>
          <p:cNvSpPr>
            <a:spLocks/>
          </p:cNvSpPr>
          <p:nvPr/>
        </p:nvSpPr>
        <p:spPr bwMode="auto">
          <a:xfrm>
            <a:off x="1455738" y="33861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16423" name="Freeform 40"/>
          <p:cNvSpPr>
            <a:spLocks/>
          </p:cNvSpPr>
          <p:nvPr/>
        </p:nvSpPr>
        <p:spPr bwMode="auto">
          <a:xfrm>
            <a:off x="1455738" y="398938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24" name="Freeform 41"/>
          <p:cNvSpPr>
            <a:spLocks/>
          </p:cNvSpPr>
          <p:nvPr/>
        </p:nvSpPr>
        <p:spPr bwMode="auto">
          <a:xfrm>
            <a:off x="1441450" y="270668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25" name="Freeform 42"/>
          <p:cNvSpPr>
            <a:spLocks/>
          </p:cNvSpPr>
          <p:nvPr/>
        </p:nvSpPr>
        <p:spPr bwMode="auto">
          <a:xfrm>
            <a:off x="1455738" y="35687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26" name="Freeform 43"/>
          <p:cNvSpPr>
            <a:spLocks/>
          </p:cNvSpPr>
          <p:nvPr/>
        </p:nvSpPr>
        <p:spPr bwMode="auto">
          <a:xfrm>
            <a:off x="1455738" y="32670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16427" name="Freeform 44"/>
          <p:cNvSpPr>
            <a:spLocks/>
          </p:cNvSpPr>
          <p:nvPr/>
        </p:nvSpPr>
        <p:spPr bwMode="auto">
          <a:xfrm>
            <a:off x="1455738" y="38385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28" name="Freeform 45"/>
          <p:cNvSpPr>
            <a:spLocks/>
          </p:cNvSpPr>
          <p:nvPr/>
        </p:nvSpPr>
        <p:spPr bwMode="auto">
          <a:xfrm>
            <a:off x="1455738" y="355917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16429" name="Freeform 46"/>
          <p:cNvSpPr>
            <a:spLocks/>
          </p:cNvSpPr>
          <p:nvPr/>
        </p:nvSpPr>
        <p:spPr bwMode="auto">
          <a:xfrm>
            <a:off x="1455738" y="4141788"/>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0" name="Freeform 47"/>
          <p:cNvSpPr>
            <a:spLocks/>
          </p:cNvSpPr>
          <p:nvPr/>
        </p:nvSpPr>
        <p:spPr bwMode="auto">
          <a:xfrm>
            <a:off x="1441450" y="287813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1" name="Freeform 48"/>
          <p:cNvSpPr>
            <a:spLocks/>
          </p:cNvSpPr>
          <p:nvPr/>
        </p:nvSpPr>
        <p:spPr bwMode="auto">
          <a:xfrm>
            <a:off x="1455738" y="27924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99CCFF"/>
          </a:solidFill>
          <a:ln w="11113">
            <a:solidFill>
              <a:srgbClr val="99CCFF"/>
            </a:solidFill>
            <a:prstDash val="solid"/>
            <a:round/>
            <a:headEnd/>
            <a:tailEnd/>
          </a:ln>
        </p:spPr>
        <p:txBody>
          <a:bodyPr/>
          <a:lstStyle/>
          <a:p>
            <a:endParaRPr lang="en-US"/>
          </a:p>
        </p:txBody>
      </p:sp>
      <p:sp>
        <p:nvSpPr>
          <p:cNvPr id="16432" name="Freeform 49"/>
          <p:cNvSpPr>
            <a:spLocks/>
          </p:cNvSpPr>
          <p:nvPr/>
        </p:nvSpPr>
        <p:spPr bwMode="auto">
          <a:xfrm>
            <a:off x="1441450" y="26416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3" name="Freeform 50"/>
          <p:cNvSpPr>
            <a:spLocks/>
          </p:cNvSpPr>
          <p:nvPr/>
        </p:nvSpPr>
        <p:spPr bwMode="auto">
          <a:xfrm>
            <a:off x="1455738" y="32353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13">
            <a:solidFill>
              <a:srgbClr val="FFFF00"/>
            </a:solidFill>
            <a:prstDash val="solid"/>
            <a:round/>
            <a:headEnd/>
            <a:tailEnd/>
          </a:ln>
        </p:spPr>
        <p:txBody>
          <a:bodyPr/>
          <a:lstStyle/>
          <a:p>
            <a:endParaRPr lang="en-US"/>
          </a:p>
        </p:txBody>
      </p:sp>
      <p:sp>
        <p:nvSpPr>
          <p:cNvPr id="16434" name="Freeform 51"/>
          <p:cNvSpPr>
            <a:spLocks/>
          </p:cNvSpPr>
          <p:nvPr/>
        </p:nvSpPr>
        <p:spPr bwMode="auto">
          <a:xfrm>
            <a:off x="1441450" y="32559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5" name="Freeform 52"/>
          <p:cNvSpPr>
            <a:spLocks/>
          </p:cNvSpPr>
          <p:nvPr/>
        </p:nvSpPr>
        <p:spPr bwMode="auto">
          <a:xfrm>
            <a:off x="1441450" y="32353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6" name="Freeform 53"/>
          <p:cNvSpPr>
            <a:spLocks/>
          </p:cNvSpPr>
          <p:nvPr/>
        </p:nvSpPr>
        <p:spPr bwMode="auto">
          <a:xfrm>
            <a:off x="1441450" y="35147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7" name="Freeform 54"/>
          <p:cNvSpPr>
            <a:spLocks/>
          </p:cNvSpPr>
          <p:nvPr/>
        </p:nvSpPr>
        <p:spPr bwMode="auto">
          <a:xfrm>
            <a:off x="1441450" y="33321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8" name="Freeform 55"/>
          <p:cNvSpPr>
            <a:spLocks/>
          </p:cNvSpPr>
          <p:nvPr/>
        </p:nvSpPr>
        <p:spPr bwMode="auto">
          <a:xfrm>
            <a:off x="1441450" y="34401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39" name="Freeform 56"/>
          <p:cNvSpPr>
            <a:spLocks/>
          </p:cNvSpPr>
          <p:nvPr/>
        </p:nvSpPr>
        <p:spPr bwMode="auto">
          <a:xfrm>
            <a:off x="1441450" y="27924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40" name="Freeform 57"/>
          <p:cNvSpPr>
            <a:spLocks/>
          </p:cNvSpPr>
          <p:nvPr/>
        </p:nvSpPr>
        <p:spPr bwMode="auto">
          <a:xfrm>
            <a:off x="1833563" y="41957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41" name="Freeform 58"/>
          <p:cNvSpPr>
            <a:spLocks/>
          </p:cNvSpPr>
          <p:nvPr/>
        </p:nvSpPr>
        <p:spPr bwMode="auto">
          <a:xfrm>
            <a:off x="1819275" y="284638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42" name="Freeform 59"/>
          <p:cNvSpPr>
            <a:spLocks/>
          </p:cNvSpPr>
          <p:nvPr/>
        </p:nvSpPr>
        <p:spPr bwMode="auto">
          <a:xfrm>
            <a:off x="2232025" y="37528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43" name="Freeform 60"/>
          <p:cNvSpPr>
            <a:spLocks/>
          </p:cNvSpPr>
          <p:nvPr/>
        </p:nvSpPr>
        <p:spPr bwMode="auto">
          <a:xfrm>
            <a:off x="2232025" y="39687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44" name="Freeform 61"/>
          <p:cNvSpPr>
            <a:spLocks/>
          </p:cNvSpPr>
          <p:nvPr/>
        </p:nvSpPr>
        <p:spPr bwMode="auto">
          <a:xfrm>
            <a:off x="2232025" y="403383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45" name="Freeform 62"/>
          <p:cNvSpPr>
            <a:spLocks/>
          </p:cNvSpPr>
          <p:nvPr/>
        </p:nvSpPr>
        <p:spPr bwMode="auto">
          <a:xfrm>
            <a:off x="2232025" y="35909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46" name="Freeform 63"/>
          <p:cNvSpPr>
            <a:spLocks/>
          </p:cNvSpPr>
          <p:nvPr/>
        </p:nvSpPr>
        <p:spPr bwMode="auto">
          <a:xfrm>
            <a:off x="2232025" y="3667125"/>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47" name="Freeform 64"/>
          <p:cNvSpPr>
            <a:spLocks/>
          </p:cNvSpPr>
          <p:nvPr/>
        </p:nvSpPr>
        <p:spPr bwMode="auto">
          <a:xfrm>
            <a:off x="2619375" y="41513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48" name="Freeform 65"/>
          <p:cNvSpPr>
            <a:spLocks/>
          </p:cNvSpPr>
          <p:nvPr/>
        </p:nvSpPr>
        <p:spPr bwMode="auto">
          <a:xfrm>
            <a:off x="2619375" y="37528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49" name="Freeform 66"/>
          <p:cNvSpPr>
            <a:spLocks/>
          </p:cNvSpPr>
          <p:nvPr/>
        </p:nvSpPr>
        <p:spPr bwMode="auto">
          <a:xfrm>
            <a:off x="2619375" y="452913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0" name="Freeform 67"/>
          <p:cNvSpPr>
            <a:spLocks/>
          </p:cNvSpPr>
          <p:nvPr/>
        </p:nvSpPr>
        <p:spPr bwMode="auto">
          <a:xfrm>
            <a:off x="2619375" y="4832350"/>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1" name="Freeform 68"/>
          <p:cNvSpPr>
            <a:spLocks/>
          </p:cNvSpPr>
          <p:nvPr/>
        </p:nvSpPr>
        <p:spPr bwMode="auto">
          <a:xfrm>
            <a:off x="2619375" y="3667125"/>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2" name="Freeform 69"/>
          <p:cNvSpPr>
            <a:spLocks/>
          </p:cNvSpPr>
          <p:nvPr/>
        </p:nvSpPr>
        <p:spPr bwMode="auto">
          <a:xfrm>
            <a:off x="3017838"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3" name="Freeform 70"/>
          <p:cNvSpPr>
            <a:spLocks/>
          </p:cNvSpPr>
          <p:nvPr/>
        </p:nvSpPr>
        <p:spPr bwMode="auto">
          <a:xfrm>
            <a:off x="3017838" y="434657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4" name="Freeform 71"/>
          <p:cNvSpPr>
            <a:spLocks/>
          </p:cNvSpPr>
          <p:nvPr/>
        </p:nvSpPr>
        <p:spPr bwMode="auto">
          <a:xfrm>
            <a:off x="3017838" y="41624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5" name="Freeform 72"/>
          <p:cNvSpPr>
            <a:spLocks/>
          </p:cNvSpPr>
          <p:nvPr/>
        </p:nvSpPr>
        <p:spPr bwMode="auto">
          <a:xfrm>
            <a:off x="3017838" y="41306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6" name="Freeform 73"/>
          <p:cNvSpPr>
            <a:spLocks/>
          </p:cNvSpPr>
          <p:nvPr/>
        </p:nvSpPr>
        <p:spPr bwMode="auto">
          <a:xfrm>
            <a:off x="3017838" y="45831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7" name="Freeform 74"/>
          <p:cNvSpPr>
            <a:spLocks/>
          </p:cNvSpPr>
          <p:nvPr/>
        </p:nvSpPr>
        <p:spPr bwMode="auto">
          <a:xfrm>
            <a:off x="3017838" y="44100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8" name="Freeform 75"/>
          <p:cNvSpPr>
            <a:spLocks/>
          </p:cNvSpPr>
          <p:nvPr/>
        </p:nvSpPr>
        <p:spPr bwMode="auto">
          <a:xfrm>
            <a:off x="3017838" y="377507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59" name="Freeform 76"/>
          <p:cNvSpPr>
            <a:spLocks/>
          </p:cNvSpPr>
          <p:nvPr/>
        </p:nvSpPr>
        <p:spPr bwMode="auto">
          <a:xfrm>
            <a:off x="3017838" y="47561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60" name="Freeform 77"/>
          <p:cNvSpPr>
            <a:spLocks/>
          </p:cNvSpPr>
          <p:nvPr/>
        </p:nvSpPr>
        <p:spPr bwMode="auto">
          <a:xfrm>
            <a:off x="3017838" y="44862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61" name="Freeform 78"/>
          <p:cNvSpPr>
            <a:spLocks/>
          </p:cNvSpPr>
          <p:nvPr/>
        </p:nvSpPr>
        <p:spPr bwMode="auto">
          <a:xfrm>
            <a:off x="2619375" y="46799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62" name="Freeform 79"/>
          <p:cNvSpPr>
            <a:spLocks/>
          </p:cNvSpPr>
          <p:nvPr/>
        </p:nvSpPr>
        <p:spPr bwMode="auto">
          <a:xfrm>
            <a:off x="3017838" y="42592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63" name="Freeform 80"/>
          <p:cNvSpPr>
            <a:spLocks/>
          </p:cNvSpPr>
          <p:nvPr/>
        </p:nvSpPr>
        <p:spPr bwMode="auto">
          <a:xfrm>
            <a:off x="3017838" y="42386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64" name="Freeform 81"/>
          <p:cNvSpPr>
            <a:spLocks/>
          </p:cNvSpPr>
          <p:nvPr/>
        </p:nvSpPr>
        <p:spPr bwMode="auto">
          <a:xfrm>
            <a:off x="3417888" y="42164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65" name="Freeform 82"/>
          <p:cNvSpPr>
            <a:spLocks/>
          </p:cNvSpPr>
          <p:nvPr/>
        </p:nvSpPr>
        <p:spPr bwMode="auto">
          <a:xfrm>
            <a:off x="3417888" y="43243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66" name="Freeform 83"/>
          <p:cNvSpPr>
            <a:spLocks/>
          </p:cNvSpPr>
          <p:nvPr/>
        </p:nvSpPr>
        <p:spPr bwMode="auto">
          <a:xfrm>
            <a:off x="3017838" y="40116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467" name="Freeform 84"/>
          <p:cNvSpPr>
            <a:spLocks/>
          </p:cNvSpPr>
          <p:nvPr/>
        </p:nvSpPr>
        <p:spPr bwMode="auto">
          <a:xfrm>
            <a:off x="3417888" y="42703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68" name="Freeform 85"/>
          <p:cNvSpPr>
            <a:spLocks/>
          </p:cNvSpPr>
          <p:nvPr/>
        </p:nvSpPr>
        <p:spPr bwMode="auto">
          <a:xfrm>
            <a:off x="3417888" y="41513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69" name="Freeform 86"/>
          <p:cNvSpPr>
            <a:spLocks/>
          </p:cNvSpPr>
          <p:nvPr/>
        </p:nvSpPr>
        <p:spPr bwMode="auto">
          <a:xfrm>
            <a:off x="3417888" y="46593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0" name="Freeform 87"/>
          <p:cNvSpPr>
            <a:spLocks/>
          </p:cNvSpPr>
          <p:nvPr/>
        </p:nvSpPr>
        <p:spPr bwMode="auto">
          <a:xfrm>
            <a:off x="3417888" y="42703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1" name="Freeform 88"/>
          <p:cNvSpPr>
            <a:spLocks/>
          </p:cNvSpPr>
          <p:nvPr/>
        </p:nvSpPr>
        <p:spPr bwMode="auto">
          <a:xfrm>
            <a:off x="3816350" y="5037138"/>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2" name="Freeform 89"/>
          <p:cNvSpPr>
            <a:spLocks/>
          </p:cNvSpPr>
          <p:nvPr/>
        </p:nvSpPr>
        <p:spPr bwMode="auto">
          <a:xfrm>
            <a:off x="3417888" y="44751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3" name="Freeform 90"/>
          <p:cNvSpPr>
            <a:spLocks/>
          </p:cNvSpPr>
          <p:nvPr/>
        </p:nvSpPr>
        <p:spPr bwMode="auto">
          <a:xfrm>
            <a:off x="3417888" y="47561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4" name="Freeform 91"/>
          <p:cNvSpPr>
            <a:spLocks/>
          </p:cNvSpPr>
          <p:nvPr/>
        </p:nvSpPr>
        <p:spPr bwMode="auto">
          <a:xfrm>
            <a:off x="3417888" y="4357688"/>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5" name="Freeform 92"/>
          <p:cNvSpPr>
            <a:spLocks/>
          </p:cNvSpPr>
          <p:nvPr/>
        </p:nvSpPr>
        <p:spPr bwMode="auto">
          <a:xfrm>
            <a:off x="3417888" y="409733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6" name="Freeform 93"/>
          <p:cNvSpPr>
            <a:spLocks/>
          </p:cNvSpPr>
          <p:nvPr/>
        </p:nvSpPr>
        <p:spPr bwMode="auto">
          <a:xfrm>
            <a:off x="3417888" y="45180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7" name="Freeform 94"/>
          <p:cNvSpPr>
            <a:spLocks/>
          </p:cNvSpPr>
          <p:nvPr/>
        </p:nvSpPr>
        <p:spPr bwMode="auto">
          <a:xfrm>
            <a:off x="3816350" y="44323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8" name="Freeform 95"/>
          <p:cNvSpPr>
            <a:spLocks/>
          </p:cNvSpPr>
          <p:nvPr/>
        </p:nvSpPr>
        <p:spPr bwMode="auto">
          <a:xfrm>
            <a:off x="3417888" y="471328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79" name="Freeform 96"/>
          <p:cNvSpPr>
            <a:spLocks/>
          </p:cNvSpPr>
          <p:nvPr/>
        </p:nvSpPr>
        <p:spPr bwMode="auto">
          <a:xfrm>
            <a:off x="3417888" y="48418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0" name="Freeform 97"/>
          <p:cNvSpPr>
            <a:spLocks/>
          </p:cNvSpPr>
          <p:nvPr/>
        </p:nvSpPr>
        <p:spPr bwMode="auto">
          <a:xfrm>
            <a:off x="3816350" y="49498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1" name="Freeform 98"/>
          <p:cNvSpPr>
            <a:spLocks/>
          </p:cNvSpPr>
          <p:nvPr/>
        </p:nvSpPr>
        <p:spPr bwMode="auto">
          <a:xfrm>
            <a:off x="3816350" y="50038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2" name="Freeform 99"/>
          <p:cNvSpPr>
            <a:spLocks/>
          </p:cNvSpPr>
          <p:nvPr/>
        </p:nvSpPr>
        <p:spPr bwMode="auto">
          <a:xfrm>
            <a:off x="3816350" y="48641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3" name="Freeform 100"/>
          <p:cNvSpPr>
            <a:spLocks/>
          </p:cNvSpPr>
          <p:nvPr/>
        </p:nvSpPr>
        <p:spPr bwMode="auto">
          <a:xfrm>
            <a:off x="3816350" y="471328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4" name="Freeform 101"/>
          <p:cNvSpPr>
            <a:spLocks/>
          </p:cNvSpPr>
          <p:nvPr/>
        </p:nvSpPr>
        <p:spPr bwMode="auto">
          <a:xfrm>
            <a:off x="3816350" y="49387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5" name="Freeform 102"/>
          <p:cNvSpPr>
            <a:spLocks/>
          </p:cNvSpPr>
          <p:nvPr/>
        </p:nvSpPr>
        <p:spPr bwMode="auto">
          <a:xfrm>
            <a:off x="3816350" y="46259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6" name="Freeform 103"/>
          <p:cNvSpPr>
            <a:spLocks/>
          </p:cNvSpPr>
          <p:nvPr/>
        </p:nvSpPr>
        <p:spPr bwMode="auto">
          <a:xfrm>
            <a:off x="3816350" y="4249738"/>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7" name="Freeform 104"/>
          <p:cNvSpPr>
            <a:spLocks/>
          </p:cNvSpPr>
          <p:nvPr/>
        </p:nvSpPr>
        <p:spPr bwMode="auto">
          <a:xfrm>
            <a:off x="3816350" y="46910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8" name="Freeform 105"/>
          <p:cNvSpPr>
            <a:spLocks/>
          </p:cNvSpPr>
          <p:nvPr/>
        </p:nvSpPr>
        <p:spPr bwMode="auto">
          <a:xfrm>
            <a:off x="3816350" y="47879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89" name="Freeform 106"/>
          <p:cNvSpPr>
            <a:spLocks/>
          </p:cNvSpPr>
          <p:nvPr/>
        </p:nvSpPr>
        <p:spPr bwMode="auto">
          <a:xfrm>
            <a:off x="3816350" y="482123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0" name="Freeform 107"/>
          <p:cNvSpPr>
            <a:spLocks/>
          </p:cNvSpPr>
          <p:nvPr/>
        </p:nvSpPr>
        <p:spPr bwMode="auto">
          <a:xfrm>
            <a:off x="3816350" y="46259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1" name="Freeform 108"/>
          <p:cNvSpPr>
            <a:spLocks/>
          </p:cNvSpPr>
          <p:nvPr/>
        </p:nvSpPr>
        <p:spPr bwMode="auto">
          <a:xfrm>
            <a:off x="3816350" y="42386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2" name="Freeform 109"/>
          <p:cNvSpPr>
            <a:spLocks/>
          </p:cNvSpPr>
          <p:nvPr/>
        </p:nvSpPr>
        <p:spPr bwMode="auto">
          <a:xfrm>
            <a:off x="3816350" y="49498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3" name="Freeform 110"/>
          <p:cNvSpPr>
            <a:spLocks/>
          </p:cNvSpPr>
          <p:nvPr/>
        </p:nvSpPr>
        <p:spPr bwMode="auto">
          <a:xfrm>
            <a:off x="3816350" y="474503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4" name="Freeform 111"/>
          <p:cNvSpPr>
            <a:spLocks/>
          </p:cNvSpPr>
          <p:nvPr/>
        </p:nvSpPr>
        <p:spPr bwMode="auto">
          <a:xfrm>
            <a:off x="3816350" y="44323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5" name="Freeform 112"/>
          <p:cNvSpPr>
            <a:spLocks/>
          </p:cNvSpPr>
          <p:nvPr/>
        </p:nvSpPr>
        <p:spPr bwMode="auto">
          <a:xfrm>
            <a:off x="3816350" y="46593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6" name="Freeform 113"/>
          <p:cNvSpPr>
            <a:spLocks/>
          </p:cNvSpPr>
          <p:nvPr/>
        </p:nvSpPr>
        <p:spPr bwMode="auto">
          <a:xfrm>
            <a:off x="3816350" y="46259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7" name="Freeform 114"/>
          <p:cNvSpPr>
            <a:spLocks/>
          </p:cNvSpPr>
          <p:nvPr/>
        </p:nvSpPr>
        <p:spPr bwMode="auto">
          <a:xfrm>
            <a:off x="3816350" y="4875213"/>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8" name="Freeform 115"/>
          <p:cNvSpPr>
            <a:spLocks/>
          </p:cNvSpPr>
          <p:nvPr/>
        </p:nvSpPr>
        <p:spPr bwMode="auto">
          <a:xfrm>
            <a:off x="3816350" y="485298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499" name="Freeform 116"/>
          <p:cNvSpPr>
            <a:spLocks/>
          </p:cNvSpPr>
          <p:nvPr/>
        </p:nvSpPr>
        <p:spPr bwMode="auto">
          <a:xfrm>
            <a:off x="3816350" y="4670425"/>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0" name="Freeform 117"/>
          <p:cNvSpPr>
            <a:spLocks/>
          </p:cNvSpPr>
          <p:nvPr/>
        </p:nvSpPr>
        <p:spPr bwMode="auto">
          <a:xfrm>
            <a:off x="3816350" y="49387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1" name="Freeform 118"/>
          <p:cNvSpPr>
            <a:spLocks/>
          </p:cNvSpPr>
          <p:nvPr/>
        </p:nvSpPr>
        <p:spPr bwMode="auto">
          <a:xfrm>
            <a:off x="3816350" y="47672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2" name="Freeform 119"/>
          <p:cNvSpPr>
            <a:spLocks/>
          </p:cNvSpPr>
          <p:nvPr/>
        </p:nvSpPr>
        <p:spPr bwMode="auto">
          <a:xfrm>
            <a:off x="3816350" y="4562475"/>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3" name="Freeform 120"/>
          <p:cNvSpPr>
            <a:spLocks/>
          </p:cNvSpPr>
          <p:nvPr/>
        </p:nvSpPr>
        <p:spPr bwMode="auto">
          <a:xfrm>
            <a:off x="3816350" y="49387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4" name="Freeform 121"/>
          <p:cNvSpPr>
            <a:spLocks/>
          </p:cNvSpPr>
          <p:nvPr/>
        </p:nvSpPr>
        <p:spPr bwMode="auto">
          <a:xfrm>
            <a:off x="3816350" y="47879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5" name="Freeform 122"/>
          <p:cNvSpPr>
            <a:spLocks/>
          </p:cNvSpPr>
          <p:nvPr/>
        </p:nvSpPr>
        <p:spPr bwMode="auto">
          <a:xfrm>
            <a:off x="3816350" y="42592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6" name="Freeform 123"/>
          <p:cNvSpPr>
            <a:spLocks/>
          </p:cNvSpPr>
          <p:nvPr/>
        </p:nvSpPr>
        <p:spPr bwMode="auto">
          <a:xfrm>
            <a:off x="4203700" y="4562475"/>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7" name="Freeform 124"/>
          <p:cNvSpPr>
            <a:spLocks/>
          </p:cNvSpPr>
          <p:nvPr/>
        </p:nvSpPr>
        <p:spPr bwMode="auto">
          <a:xfrm>
            <a:off x="3816350" y="47879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8" name="Freeform 125"/>
          <p:cNvSpPr>
            <a:spLocks/>
          </p:cNvSpPr>
          <p:nvPr/>
        </p:nvSpPr>
        <p:spPr bwMode="auto">
          <a:xfrm>
            <a:off x="3816350" y="46799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09" name="Freeform 126"/>
          <p:cNvSpPr>
            <a:spLocks/>
          </p:cNvSpPr>
          <p:nvPr/>
        </p:nvSpPr>
        <p:spPr bwMode="auto">
          <a:xfrm>
            <a:off x="3816350" y="4400550"/>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0" name="Freeform 127"/>
          <p:cNvSpPr>
            <a:spLocks/>
          </p:cNvSpPr>
          <p:nvPr/>
        </p:nvSpPr>
        <p:spPr bwMode="auto">
          <a:xfrm>
            <a:off x="3816350" y="48958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1" name="Freeform 128"/>
          <p:cNvSpPr>
            <a:spLocks/>
          </p:cNvSpPr>
          <p:nvPr/>
        </p:nvSpPr>
        <p:spPr bwMode="auto">
          <a:xfrm>
            <a:off x="3816350" y="48101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2" name="Freeform 129"/>
          <p:cNvSpPr>
            <a:spLocks/>
          </p:cNvSpPr>
          <p:nvPr/>
        </p:nvSpPr>
        <p:spPr bwMode="auto">
          <a:xfrm>
            <a:off x="3816350" y="4983163"/>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3" name="Freeform 130"/>
          <p:cNvSpPr>
            <a:spLocks/>
          </p:cNvSpPr>
          <p:nvPr/>
        </p:nvSpPr>
        <p:spPr bwMode="auto">
          <a:xfrm>
            <a:off x="3816350" y="48958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4" name="Freeform 131"/>
          <p:cNvSpPr>
            <a:spLocks/>
          </p:cNvSpPr>
          <p:nvPr/>
        </p:nvSpPr>
        <p:spPr bwMode="auto">
          <a:xfrm>
            <a:off x="3816350" y="43243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5" name="Freeform 132"/>
          <p:cNvSpPr>
            <a:spLocks/>
          </p:cNvSpPr>
          <p:nvPr/>
        </p:nvSpPr>
        <p:spPr bwMode="auto">
          <a:xfrm>
            <a:off x="3816350" y="49180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6" name="Freeform 133"/>
          <p:cNvSpPr>
            <a:spLocks/>
          </p:cNvSpPr>
          <p:nvPr/>
        </p:nvSpPr>
        <p:spPr bwMode="auto">
          <a:xfrm>
            <a:off x="4203700" y="463708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7" name="Freeform 134"/>
          <p:cNvSpPr>
            <a:spLocks/>
          </p:cNvSpPr>
          <p:nvPr/>
        </p:nvSpPr>
        <p:spPr bwMode="auto">
          <a:xfrm>
            <a:off x="4602163" y="47450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8" name="Freeform 135"/>
          <p:cNvSpPr>
            <a:spLocks/>
          </p:cNvSpPr>
          <p:nvPr/>
        </p:nvSpPr>
        <p:spPr bwMode="auto">
          <a:xfrm>
            <a:off x="4602163" y="46259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19" name="Freeform 136"/>
          <p:cNvSpPr>
            <a:spLocks/>
          </p:cNvSpPr>
          <p:nvPr/>
        </p:nvSpPr>
        <p:spPr bwMode="auto">
          <a:xfrm>
            <a:off x="3816350" y="47561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0" name="Freeform 137"/>
          <p:cNvSpPr>
            <a:spLocks/>
          </p:cNvSpPr>
          <p:nvPr/>
        </p:nvSpPr>
        <p:spPr bwMode="auto">
          <a:xfrm>
            <a:off x="4602163" y="4929188"/>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1" name="Freeform 138"/>
          <p:cNvSpPr>
            <a:spLocks/>
          </p:cNvSpPr>
          <p:nvPr/>
        </p:nvSpPr>
        <p:spPr bwMode="auto">
          <a:xfrm>
            <a:off x="4203700" y="463708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2" name="Freeform 139"/>
          <p:cNvSpPr>
            <a:spLocks/>
          </p:cNvSpPr>
          <p:nvPr/>
        </p:nvSpPr>
        <p:spPr bwMode="auto">
          <a:xfrm>
            <a:off x="4203700" y="482123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3" name="Freeform 140"/>
          <p:cNvSpPr>
            <a:spLocks/>
          </p:cNvSpPr>
          <p:nvPr/>
        </p:nvSpPr>
        <p:spPr bwMode="auto">
          <a:xfrm>
            <a:off x="4203700" y="414178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4" name="Freeform 141"/>
          <p:cNvSpPr>
            <a:spLocks/>
          </p:cNvSpPr>
          <p:nvPr/>
        </p:nvSpPr>
        <p:spPr bwMode="auto">
          <a:xfrm>
            <a:off x="4602163" y="46799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5" name="Freeform 142"/>
          <p:cNvSpPr>
            <a:spLocks/>
          </p:cNvSpPr>
          <p:nvPr/>
        </p:nvSpPr>
        <p:spPr bwMode="auto">
          <a:xfrm>
            <a:off x="3816350" y="471328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6" name="Freeform 143"/>
          <p:cNvSpPr>
            <a:spLocks/>
          </p:cNvSpPr>
          <p:nvPr/>
        </p:nvSpPr>
        <p:spPr bwMode="auto">
          <a:xfrm>
            <a:off x="4203700" y="49069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7" name="Freeform 144"/>
          <p:cNvSpPr>
            <a:spLocks/>
          </p:cNvSpPr>
          <p:nvPr/>
        </p:nvSpPr>
        <p:spPr bwMode="auto">
          <a:xfrm>
            <a:off x="4203700" y="45402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8" name="Freeform 145"/>
          <p:cNvSpPr>
            <a:spLocks/>
          </p:cNvSpPr>
          <p:nvPr/>
        </p:nvSpPr>
        <p:spPr bwMode="auto">
          <a:xfrm>
            <a:off x="4602163" y="48418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29" name="Freeform 146"/>
          <p:cNvSpPr>
            <a:spLocks/>
          </p:cNvSpPr>
          <p:nvPr/>
        </p:nvSpPr>
        <p:spPr bwMode="auto">
          <a:xfrm>
            <a:off x="3816350" y="45513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0" name="Freeform 147"/>
          <p:cNvSpPr>
            <a:spLocks/>
          </p:cNvSpPr>
          <p:nvPr/>
        </p:nvSpPr>
        <p:spPr bwMode="auto">
          <a:xfrm>
            <a:off x="4602163" y="467042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1" name="Freeform 148"/>
          <p:cNvSpPr>
            <a:spLocks/>
          </p:cNvSpPr>
          <p:nvPr/>
        </p:nvSpPr>
        <p:spPr bwMode="auto">
          <a:xfrm>
            <a:off x="4203700" y="492918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2" name="Freeform 149"/>
          <p:cNvSpPr>
            <a:spLocks/>
          </p:cNvSpPr>
          <p:nvPr/>
        </p:nvSpPr>
        <p:spPr bwMode="auto">
          <a:xfrm>
            <a:off x="4203700" y="43354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3" name="Freeform 150"/>
          <p:cNvSpPr>
            <a:spLocks/>
          </p:cNvSpPr>
          <p:nvPr/>
        </p:nvSpPr>
        <p:spPr bwMode="auto">
          <a:xfrm>
            <a:off x="4602163" y="488632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4" name="Freeform 151"/>
          <p:cNvSpPr>
            <a:spLocks/>
          </p:cNvSpPr>
          <p:nvPr/>
        </p:nvSpPr>
        <p:spPr bwMode="auto">
          <a:xfrm>
            <a:off x="4203700" y="47339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5" name="Freeform 152"/>
          <p:cNvSpPr>
            <a:spLocks/>
          </p:cNvSpPr>
          <p:nvPr/>
        </p:nvSpPr>
        <p:spPr bwMode="auto">
          <a:xfrm>
            <a:off x="4602163" y="49498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6" name="Freeform 153"/>
          <p:cNvSpPr>
            <a:spLocks/>
          </p:cNvSpPr>
          <p:nvPr/>
        </p:nvSpPr>
        <p:spPr bwMode="auto">
          <a:xfrm>
            <a:off x="4203700" y="4778375"/>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7" name="Freeform 154"/>
          <p:cNvSpPr>
            <a:spLocks/>
          </p:cNvSpPr>
          <p:nvPr/>
        </p:nvSpPr>
        <p:spPr bwMode="auto">
          <a:xfrm>
            <a:off x="4602163" y="49180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8" name="Freeform 155"/>
          <p:cNvSpPr>
            <a:spLocks/>
          </p:cNvSpPr>
          <p:nvPr/>
        </p:nvSpPr>
        <p:spPr bwMode="auto">
          <a:xfrm>
            <a:off x="4602163" y="499268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39" name="Freeform 156"/>
          <p:cNvSpPr>
            <a:spLocks/>
          </p:cNvSpPr>
          <p:nvPr/>
        </p:nvSpPr>
        <p:spPr bwMode="auto">
          <a:xfrm>
            <a:off x="4602163" y="47561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0" name="Freeform 157"/>
          <p:cNvSpPr>
            <a:spLocks/>
          </p:cNvSpPr>
          <p:nvPr/>
        </p:nvSpPr>
        <p:spPr bwMode="auto">
          <a:xfrm>
            <a:off x="4203700" y="44323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1" name="Freeform 158"/>
          <p:cNvSpPr>
            <a:spLocks/>
          </p:cNvSpPr>
          <p:nvPr/>
        </p:nvSpPr>
        <p:spPr bwMode="auto">
          <a:xfrm>
            <a:off x="4602163" y="45402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2" name="Freeform 159"/>
          <p:cNvSpPr>
            <a:spLocks/>
          </p:cNvSpPr>
          <p:nvPr/>
        </p:nvSpPr>
        <p:spPr bwMode="auto">
          <a:xfrm>
            <a:off x="4602163" y="47450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3" name="Freeform 160"/>
          <p:cNvSpPr>
            <a:spLocks/>
          </p:cNvSpPr>
          <p:nvPr/>
        </p:nvSpPr>
        <p:spPr bwMode="auto">
          <a:xfrm>
            <a:off x="4602163" y="44862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4" name="Freeform 161"/>
          <p:cNvSpPr>
            <a:spLocks/>
          </p:cNvSpPr>
          <p:nvPr/>
        </p:nvSpPr>
        <p:spPr bwMode="auto">
          <a:xfrm>
            <a:off x="4602163" y="49498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5" name="Freeform 162"/>
          <p:cNvSpPr>
            <a:spLocks/>
          </p:cNvSpPr>
          <p:nvPr/>
        </p:nvSpPr>
        <p:spPr bwMode="auto">
          <a:xfrm>
            <a:off x="5000625" y="487521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6" name="Freeform 163"/>
          <p:cNvSpPr>
            <a:spLocks/>
          </p:cNvSpPr>
          <p:nvPr/>
        </p:nvSpPr>
        <p:spPr bwMode="auto">
          <a:xfrm>
            <a:off x="4602163" y="49609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7" name="Freeform 164"/>
          <p:cNvSpPr>
            <a:spLocks/>
          </p:cNvSpPr>
          <p:nvPr/>
        </p:nvSpPr>
        <p:spPr bwMode="auto">
          <a:xfrm>
            <a:off x="4602163" y="4929188"/>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8" name="Freeform 165"/>
          <p:cNvSpPr>
            <a:spLocks/>
          </p:cNvSpPr>
          <p:nvPr/>
        </p:nvSpPr>
        <p:spPr bwMode="auto">
          <a:xfrm>
            <a:off x="4602163" y="49498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49" name="Freeform 166"/>
          <p:cNvSpPr>
            <a:spLocks/>
          </p:cNvSpPr>
          <p:nvPr/>
        </p:nvSpPr>
        <p:spPr bwMode="auto">
          <a:xfrm>
            <a:off x="4602163" y="50260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0" name="Freeform 167"/>
          <p:cNvSpPr>
            <a:spLocks/>
          </p:cNvSpPr>
          <p:nvPr/>
        </p:nvSpPr>
        <p:spPr bwMode="auto">
          <a:xfrm>
            <a:off x="4602163" y="4929188"/>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1" name="Freeform 168"/>
          <p:cNvSpPr>
            <a:spLocks/>
          </p:cNvSpPr>
          <p:nvPr/>
        </p:nvSpPr>
        <p:spPr bwMode="auto">
          <a:xfrm>
            <a:off x="5399088" y="49831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52" name="Freeform 169"/>
          <p:cNvSpPr>
            <a:spLocks/>
          </p:cNvSpPr>
          <p:nvPr/>
        </p:nvSpPr>
        <p:spPr bwMode="auto">
          <a:xfrm>
            <a:off x="4602163" y="48958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3" name="Freeform 170"/>
          <p:cNvSpPr>
            <a:spLocks/>
          </p:cNvSpPr>
          <p:nvPr/>
        </p:nvSpPr>
        <p:spPr bwMode="auto">
          <a:xfrm>
            <a:off x="4602163" y="47450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4" name="Freeform 171"/>
          <p:cNvSpPr>
            <a:spLocks/>
          </p:cNvSpPr>
          <p:nvPr/>
        </p:nvSpPr>
        <p:spPr bwMode="auto">
          <a:xfrm>
            <a:off x="4602163" y="49069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5" name="Freeform 172"/>
          <p:cNvSpPr>
            <a:spLocks/>
          </p:cNvSpPr>
          <p:nvPr/>
        </p:nvSpPr>
        <p:spPr bwMode="auto">
          <a:xfrm>
            <a:off x="5000625" y="463708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6" name="Freeform 173"/>
          <p:cNvSpPr>
            <a:spLocks/>
          </p:cNvSpPr>
          <p:nvPr/>
        </p:nvSpPr>
        <p:spPr bwMode="auto">
          <a:xfrm>
            <a:off x="4602163" y="44640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7" name="Freeform 174"/>
          <p:cNvSpPr>
            <a:spLocks/>
          </p:cNvSpPr>
          <p:nvPr/>
        </p:nvSpPr>
        <p:spPr bwMode="auto">
          <a:xfrm>
            <a:off x="5000625" y="503713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8" name="Freeform 175"/>
          <p:cNvSpPr>
            <a:spLocks/>
          </p:cNvSpPr>
          <p:nvPr/>
        </p:nvSpPr>
        <p:spPr bwMode="auto">
          <a:xfrm>
            <a:off x="5000625" y="449738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59" name="Freeform 176"/>
          <p:cNvSpPr>
            <a:spLocks/>
          </p:cNvSpPr>
          <p:nvPr/>
        </p:nvSpPr>
        <p:spPr bwMode="auto">
          <a:xfrm>
            <a:off x="5399088" y="49180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60" name="Freeform 177"/>
          <p:cNvSpPr>
            <a:spLocks/>
          </p:cNvSpPr>
          <p:nvPr/>
        </p:nvSpPr>
        <p:spPr bwMode="auto">
          <a:xfrm>
            <a:off x="4602163" y="50149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61" name="Freeform 178"/>
          <p:cNvSpPr>
            <a:spLocks/>
          </p:cNvSpPr>
          <p:nvPr/>
        </p:nvSpPr>
        <p:spPr bwMode="auto">
          <a:xfrm>
            <a:off x="5399088" y="47339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62" name="Freeform 179"/>
          <p:cNvSpPr>
            <a:spLocks/>
          </p:cNvSpPr>
          <p:nvPr/>
        </p:nvSpPr>
        <p:spPr bwMode="auto">
          <a:xfrm>
            <a:off x="5000625" y="46910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63" name="Freeform 180"/>
          <p:cNvSpPr>
            <a:spLocks/>
          </p:cNvSpPr>
          <p:nvPr/>
        </p:nvSpPr>
        <p:spPr bwMode="auto">
          <a:xfrm>
            <a:off x="5000625" y="43783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64" name="Freeform 181"/>
          <p:cNvSpPr>
            <a:spLocks/>
          </p:cNvSpPr>
          <p:nvPr/>
        </p:nvSpPr>
        <p:spPr bwMode="auto">
          <a:xfrm>
            <a:off x="4602163" y="49069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65" name="Freeform 182"/>
          <p:cNvSpPr>
            <a:spLocks/>
          </p:cNvSpPr>
          <p:nvPr/>
        </p:nvSpPr>
        <p:spPr bwMode="auto">
          <a:xfrm>
            <a:off x="5000625" y="46910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66" name="Freeform 183"/>
          <p:cNvSpPr>
            <a:spLocks/>
          </p:cNvSpPr>
          <p:nvPr/>
        </p:nvSpPr>
        <p:spPr bwMode="auto">
          <a:xfrm>
            <a:off x="5399088" y="48418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67" name="Freeform 184"/>
          <p:cNvSpPr>
            <a:spLocks/>
          </p:cNvSpPr>
          <p:nvPr/>
        </p:nvSpPr>
        <p:spPr bwMode="auto">
          <a:xfrm>
            <a:off x="5000625" y="487521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68" name="Freeform 185"/>
          <p:cNvSpPr>
            <a:spLocks/>
          </p:cNvSpPr>
          <p:nvPr/>
        </p:nvSpPr>
        <p:spPr bwMode="auto">
          <a:xfrm>
            <a:off x="4602163" y="50038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69" name="Freeform 186"/>
          <p:cNvSpPr>
            <a:spLocks/>
          </p:cNvSpPr>
          <p:nvPr/>
        </p:nvSpPr>
        <p:spPr bwMode="auto">
          <a:xfrm>
            <a:off x="4602163" y="49498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70" name="Freeform 187"/>
          <p:cNvSpPr>
            <a:spLocks/>
          </p:cNvSpPr>
          <p:nvPr/>
        </p:nvSpPr>
        <p:spPr bwMode="auto">
          <a:xfrm>
            <a:off x="5000625" y="49387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71" name="Freeform 188"/>
          <p:cNvSpPr>
            <a:spLocks/>
          </p:cNvSpPr>
          <p:nvPr/>
        </p:nvSpPr>
        <p:spPr bwMode="auto">
          <a:xfrm>
            <a:off x="5399088" y="488632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72" name="Freeform 189"/>
          <p:cNvSpPr>
            <a:spLocks/>
          </p:cNvSpPr>
          <p:nvPr/>
        </p:nvSpPr>
        <p:spPr bwMode="auto">
          <a:xfrm>
            <a:off x="5399088" y="499268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73" name="Freeform 190"/>
          <p:cNvSpPr>
            <a:spLocks/>
          </p:cNvSpPr>
          <p:nvPr/>
        </p:nvSpPr>
        <p:spPr bwMode="auto">
          <a:xfrm>
            <a:off x="5399088" y="49069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74" name="Freeform 191"/>
          <p:cNvSpPr>
            <a:spLocks/>
          </p:cNvSpPr>
          <p:nvPr/>
        </p:nvSpPr>
        <p:spPr bwMode="auto">
          <a:xfrm>
            <a:off x="5399088" y="50466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75" name="Freeform 192"/>
          <p:cNvSpPr>
            <a:spLocks/>
          </p:cNvSpPr>
          <p:nvPr/>
        </p:nvSpPr>
        <p:spPr bwMode="auto">
          <a:xfrm>
            <a:off x="5399088"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76" name="Freeform 193"/>
          <p:cNvSpPr>
            <a:spLocks/>
          </p:cNvSpPr>
          <p:nvPr/>
        </p:nvSpPr>
        <p:spPr bwMode="auto">
          <a:xfrm>
            <a:off x="4602163" y="45180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77" name="Freeform 194"/>
          <p:cNvSpPr>
            <a:spLocks/>
          </p:cNvSpPr>
          <p:nvPr/>
        </p:nvSpPr>
        <p:spPr bwMode="auto">
          <a:xfrm>
            <a:off x="5000625" y="503713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78" name="Freeform 195"/>
          <p:cNvSpPr>
            <a:spLocks/>
          </p:cNvSpPr>
          <p:nvPr/>
        </p:nvSpPr>
        <p:spPr bwMode="auto">
          <a:xfrm>
            <a:off x="5399088" y="50149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79" name="Freeform 196"/>
          <p:cNvSpPr>
            <a:spLocks/>
          </p:cNvSpPr>
          <p:nvPr/>
        </p:nvSpPr>
        <p:spPr bwMode="auto">
          <a:xfrm>
            <a:off x="5000625" y="413067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80" name="Freeform 197"/>
          <p:cNvSpPr>
            <a:spLocks/>
          </p:cNvSpPr>
          <p:nvPr/>
        </p:nvSpPr>
        <p:spPr bwMode="auto">
          <a:xfrm>
            <a:off x="5399088" y="48958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81" name="Freeform 198"/>
          <p:cNvSpPr>
            <a:spLocks/>
          </p:cNvSpPr>
          <p:nvPr/>
        </p:nvSpPr>
        <p:spPr bwMode="auto">
          <a:xfrm>
            <a:off x="5000625" y="491807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82" name="Freeform 199"/>
          <p:cNvSpPr>
            <a:spLocks/>
          </p:cNvSpPr>
          <p:nvPr/>
        </p:nvSpPr>
        <p:spPr bwMode="auto">
          <a:xfrm>
            <a:off x="5399088" y="49180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83" name="Freeform 200"/>
          <p:cNvSpPr>
            <a:spLocks/>
          </p:cNvSpPr>
          <p:nvPr/>
        </p:nvSpPr>
        <p:spPr bwMode="auto">
          <a:xfrm>
            <a:off x="5000625" y="49720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84" name="Freeform 201"/>
          <p:cNvSpPr>
            <a:spLocks/>
          </p:cNvSpPr>
          <p:nvPr/>
        </p:nvSpPr>
        <p:spPr bwMode="auto">
          <a:xfrm>
            <a:off x="5000625" y="470217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85" name="Freeform 202"/>
          <p:cNvSpPr>
            <a:spLocks/>
          </p:cNvSpPr>
          <p:nvPr/>
        </p:nvSpPr>
        <p:spPr bwMode="auto">
          <a:xfrm>
            <a:off x="5399088" y="45513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86" name="Freeform 203"/>
          <p:cNvSpPr>
            <a:spLocks/>
          </p:cNvSpPr>
          <p:nvPr/>
        </p:nvSpPr>
        <p:spPr bwMode="auto">
          <a:xfrm>
            <a:off x="5399088" y="48101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87" name="Freeform 204"/>
          <p:cNvSpPr>
            <a:spLocks/>
          </p:cNvSpPr>
          <p:nvPr/>
        </p:nvSpPr>
        <p:spPr bwMode="auto">
          <a:xfrm>
            <a:off x="4602163" y="46910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88" name="Freeform 205"/>
          <p:cNvSpPr>
            <a:spLocks/>
          </p:cNvSpPr>
          <p:nvPr/>
        </p:nvSpPr>
        <p:spPr bwMode="auto">
          <a:xfrm>
            <a:off x="5399088" y="463708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89" name="Freeform 206"/>
          <p:cNvSpPr>
            <a:spLocks/>
          </p:cNvSpPr>
          <p:nvPr/>
        </p:nvSpPr>
        <p:spPr bwMode="auto">
          <a:xfrm>
            <a:off x="5399088" y="49720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90" name="Freeform 207"/>
          <p:cNvSpPr>
            <a:spLocks/>
          </p:cNvSpPr>
          <p:nvPr/>
        </p:nvSpPr>
        <p:spPr bwMode="auto">
          <a:xfrm>
            <a:off x="5399088" y="487521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91" name="Freeform 208"/>
          <p:cNvSpPr>
            <a:spLocks/>
          </p:cNvSpPr>
          <p:nvPr/>
        </p:nvSpPr>
        <p:spPr bwMode="auto">
          <a:xfrm>
            <a:off x="5000625" y="482123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92" name="Freeform 209"/>
          <p:cNvSpPr>
            <a:spLocks/>
          </p:cNvSpPr>
          <p:nvPr/>
        </p:nvSpPr>
        <p:spPr bwMode="auto">
          <a:xfrm>
            <a:off x="5000625" y="50038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93" name="Freeform 210"/>
          <p:cNvSpPr>
            <a:spLocks/>
          </p:cNvSpPr>
          <p:nvPr/>
        </p:nvSpPr>
        <p:spPr bwMode="auto">
          <a:xfrm>
            <a:off x="5399088" y="49069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94" name="Freeform 211"/>
          <p:cNvSpPr>
            <a:spLocks/>
          </p:cNvSpPr>
          <p:nvPr/>
        </p:nvSpPr>
        <p:spPr bwMode="auto">
          <a:xfrm>
            <a:off x="5399088" y="50149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95" name="Freeform 212"/>
          <p:cNvSpPr>
            <a:spLocks/>
          </p:cNvSpPr>
          <p:nvPr/>
        </p:nvSpPr>
        <p:spPr bwMode="auto">
          <a:xfrm>
            <a:off x="5000625" y="50149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96" name="Freeform 213"/>
          <p:cNvSpPr>
            <a:spLocks/>
          </p:cNvSpPr>
          <p:nvPr/>
        </p:nvSpPr>
        <p:spPr bwMode="auto">
          <a:xfrm>
            <a:off x="6186488" y="49069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97" name="Freeform 214"/>
          <p:cNvSpPr>
            <a:spLocks/>
          </p:cNvSpPr>
          <p:nvPr/>
        </p:nvSpPr>
        <p:spPr bwMode="auto">
          <a:xfrm>
            <a:off x="5399088" y="50149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598" name="Freeform 215"/>
          <p:cNvSpPr>
            <a:spLocks/>
          </p:cNvSpPr>
          <p:nvPr/>
        </p:nvSpPr>
        <p:spPr bwMode="auto">
          <a:xfrm>
            <a:off x="5000625" y="487521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599" name="Freeform 216"/>
          <p:cNvSpPr>
            <a:spLocks/>
          </p:cNvSpPr>
          <p:nvPr/>
        </p:nvSpPr>
        <p:spPr bwMode="auto">
          <a:xfrm>
            <a:off x="5399088" y="48958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00" name="Freeform 217"/>
          <p:cNvSpPr>
            <a:spLocks/>
          </p:cNvSpPr>
          <p:nvPr/>
        </p:nvSpPr>
        <p:spPr bwMode="auto">
          <a:xfrm>
            <a:off x="5000625" y="49720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01" name="Freeform 218"/>
          <p:cNvSpPr>
            <a:spLocks/>
          </p:cNvSpPr>
          <p:nvPr/>
        </p:nvSpPr>
        <p:spPr bwMode="auto">
          <a:xfrm>
            <a:off x="5399088" y="49831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02" name="Freeform 219"/>
          <p:cNvSpPr>
            <a:spLocks/>
          </p:cNvSpPr>
          <p:nvPr/>
        </p:nvSpPr>
        <p:spPr bwMode="auto">
          <a:xfrm>
            <a:off x="4602163" y="45513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03" name="Freeform 220"/>
          <p:cNvSpPr>
            <a:spLocks/>
          </p:cNvSpPr>
          <p:nvPr/>
        </p:nvSpPr>
        <p:spPr bwMode="auto">
          <a:xfrm>
            <a:off x="5399088" y="47339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04" name="Freeform 221"/>
          <p:cNvSpPr>
            <a:spLocks/>
          </p:cNvSpPr>
          <p:nvPr/>
        </p:nvSpPr>
        <p:spPr bwMode="auto">
          <a:xfrm>
            <a:off x="5000625" y="492918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05" name="Freeform 222"/>
          <p:cNvSpPr>
            <a:spLocks/>
          </p:cNvSpPr>
          <p:nvPr/>
        </p:nvSpPr>
        <p:spPr bwMode="auto">
          <a:xfrm>
            <a:off x="5797550" y="48641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06" name="Freeform 223"/>
          <p:cNvSpPr>
            <a:spLocks/>
          </p:cNvSpPr>
          <p:nvPr/>
        </p:nvSpPr>
        <p:spPr bwMode="auto">
          <a:xfrm>
            <a:off x="5399088" y="49069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07" name="Freeform 224"/>
          <p:cNvSpPr>
            <a:spLocks/>
          </p:cNvSpPr>
          <p:nvPr/>
        </p:nvSpPr>
        <p:spPr bwMode="auto">
          <a:xfrm>
            <a:off x="5399088" y="41084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08" name="Freeform 225"/>
          <p:cNvSpPr>
            <a:spLocks/>
          </p:cNvSpPr>
          <p:nvPr/>
        </p:nvSpPr>
        <p:spPr bwMode="auto">
          <a:xfrm>
            <a:off x="5399088" y="47879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09" name="Freeform 226"/>
          <p:cNvSpPr>
            <a:spLocks/>
          </p:cNvSpPr>
          <p:nvPr/>
        </p:nvSpPr>
        <p:spPr bwMode="auto">
          <a:xfrm>
            <a:off x="6186488" y="4983163"/>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10" name="Freeform 227"/>
          <p:cNvSpPr>
            <a:spLocks/>
          </p:cNvSpPr>
          <p:nvPr/>
        </p:nvSpPr>
        <p:spPr bwMode="auto">
          <a:xfrm>
            <a:off x="5399088" y="49069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11" name="Freeform 228"/>
          <p:cNvSpPr>
            <a:spLocks/>
          </p:cNvSpPr>
          <p:nvPr/>
        </p:nvSpPr>
        <p:spPr bwMode="auto">
          <a:xfrm>
            <a:off x="5399088" y="48212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12" name="Freeform 229"/>
          <p:cNvSpPr>
            <a:spLocks/>
          </p:cNvSpPr>
          <p:nvPr/>
        </p:nvSpPr>
        <p:spPr bwMode="auto">
          <a:xfrm>
            <a:off x="6186488" y="49387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13" name="Freeform 230"/>
          <p:cNvSpPr>
            <a:spLocks/>
          </p:cNvSpPr>
          <p:nvPr/>
        </p:nvSpPr>
        <p:spPr bwMode="auto">
          <a:xfrm>
            <a:off x="5797550" y="487521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14" name="Freeform 231"/>
          <p:cNvSpPr>
            <a:spLocks/>
          </p:cNvSpPr>
          <p:nvPr/>
        </p:nvSpPr>
        <p:spPr bwMode="auto">
          <a:xfrm>
            <a:off x="6186488" y="47672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15" name="Freeform 232"/>
          <p:cNvSpPr>
            <a:spLocks/>
          </p:cNvSpPr>
          <p:nvPr/>
        </p:nvSpPr>
        <p:spPr bwMode="auto">
          <a:xfrm>
            <a:off x="6186488" y="5037138"/>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16" name="Freeform 233"/>
          <p:cNvSpPr>
            <a:spLocks/>
          </p:cNvSpPr>
          <p:nvPr/>
        </p:nvSpPr>
        <p:spPr bwMode="auto">
          <a:xfrm>
            <a:off x="6186488" y="496093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17" name="Freeform 234"/>
          <p:cNvSpPr>
            <a:spLocks/>
          </p:cNvSpPr>
          <p:nvPr/>
        </p:nvSpPr>
        <p:spPr bwMode="auto">
          <a:xfrm>
            <a:off x="5399088" y="489585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18" name="Freeform 235"/>
          <p:cNvSpPr>
            <a:spLocks/>
          </p:cNvSpPr>
          <p:nvPr/>
        </p:nvSpPr>
        <p:spPr bwMode="auto">
          <a:xfrm>
            <a:off x="5399088" y="487521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19" name="Freeform 236"/>
          <p:cNvSpPr>
            <a:spLocks/>
          </p:cNvSpPr>
          <p:nvPr/>
        </p:nvSpPr>
        <p:spPr bwMode="auto">
          <a:xfrm>
            <a:off x="6186488" y="49720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20" name="Freeform 237"/>
          <p:cNvSpPr>
            <a:spLocks/>
          </p:cNvSpPr>
          <p:nvPr/>
        </p:nvSpPr>
        <p:spPr bwMode="auto">
          <a:xfrm>
            <a:off x="5399088" y="4400550"/>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21" name="Freeform 238"/>
          <p:cNvSpPr>
            <a:spLocks/>
          </p:cNvSpPr>
          <p:nvPr/>
        </p:nvSpPr>
        <p:spPr bwMode="auto">
          <a:xfrm>
            <a:off x="5399088" y="488632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22" name="Freeform 239"/>
          <p:cNvSpPr>
            <a:spLocks/>
          </p:cNvSpPr>
          <p:nvPr/>
        </p:nvSpPr>
        <p:spPr bwMode="auto">
          <a:xfrm>
            <a:off x="5399088" y="488632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23" name="Freeform 240"/>
          <p:cNvSpPr>
            <a:spLocks/>
          </p:cNvSpPr>
          <p:nvPr/>
        </p:nvSpPr>
        <p:spPr bwMode="auto">
          <a:xfrm>
            <a:off x="5399088" y="50038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24" name="Freeform 241"/>
          <p:cNvSpPr>
            <a:spLocks/>
          </p:cNvSpPr>
          <p:nvPr/>
        </p:nvSpPr>
        <p:spPr bwMode="auto">
          <a:xfrm>
            <a:off x="5797550" y="49069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25" name="Freeform 242"/>
          <p:cNvSpPr>
            <a:spLocks/>
          </p:cNvSpPr>
          <p:nvPr/>
        </p:nvSpPr>
        <p:spPr bwMode="auto">
          <a:xfrm>
            <a:off x="5399088" y="50038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26" name="Freeform 243"/>
          <p:cNvSpPr>
            <a:spLocks/>
          </p:cNvSpPr>
          <p:nvPr/>
        </p:nvSpPr>
        <p:spPr bwMode="auto">
          <a:xfrm>
            <a:off x="6186488" y="4670425"/>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27" name="Freeform 244"/>
          <p:cNvSpPr>
            <a:spLocks/>
          </p:cNvSpPr>
          <p:nvPr/>
        </p:nvSpPr>
        <p:spPr bwMode="auto">
          <a:xfrm>
            <a:off x="5399088" y="45831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28" name="Freeform 245"/>
          <p:cNvSpPr>
            <a:spLocks/>
          </p:cNvSpPr>
          <p:nvPr/>
        </p:nvSpPr>
        <p:spPr bwMode="auto">
          <a:xfrm>
            <a:off x="6983413" y="49609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29" name="Freeform 246"/>
          <p:cNvSpPr>
            <a:spLocks/>
          </p:cNvSpPr>
          <p:nvPr/>
        </p:nvSpPr>
        <p:spPr bwMode="auto">
          <a:xfrm>
            <a:off x="6186488" y="44640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0" name="Freeform 247"/>
          <p:cNvSpPr>
            <a:spLocks/>
          </p:cNvSpPr>
          <p:nvPr/>
        </p:nvSpPr>
        <p:spPr bwMode="auto">
          <a:xfrm>
            <a:off x="6186488" y="5037138"/>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1" name="Freeform 248"/>
          <p:cNvSpPr>
            <a:spLocks/>
          </p:cNvSpPr>
          <p:nvPr/>
        </p:nvSpPr>
        <p:spPr bwMode="auto">
          <a:xfrm>
            <a:off x="6186488" y="48418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2" name="Freeform 249"/>
          <p:cNvSpPr>
            <a:spLocks/>
          </p:cNvSpPr>
          <p:nvPr/>
        </p:nvSpPr>
        <p:spPr bwMode="auto">
          <a:xfrm>
            <a:off x="6186488" y="46910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3" name="Freeform 250"/>
          <p:cNvSpPr>
            <a:spLocks/>
          </p:cNvSpPr>
          <p:nvPr/>
        </p:nvSpPr>
        <p:spPr bwMode="auto">
          <a:xfrm>
            <a:off x="6186488" y="499268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4" name="Freeform 251"/>
          <p:cNvSpPr>
            <a:spLocks/>
          </p:cNvSpPr>
          <p:nvPr/>
        </p:nvSpPr>
        <p:spPr bwMode="auto">
          <a:xfrm>
            <a:off x="6186488" y="4983163"/>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5" name="Freeform 252"/>
          <p:cNvSpPr>
            <a:spLocks/>
          </p:cNvSpPr>
          <p:nvPr/>
        </p:nvSpPr>
        <p:spPr bwMode="auto">
          <a:xfrm>
            <a:off x="6186488" y="49720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6" name="Freeform 253"/>
          <p:cNvSpPr>
            <a:spLocks/>
          </p:cNvSpPr>
          <p:nvPr/>
        </p:nvSpPr>
        <p:spPr bwMode="auto">
          <a:xfrm>
            <a:off x="6186488" y="4929188"/>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37" name="Freeform 254"/>
          <p:cNvSpPr>
            <a:spLocks/>
          </p:cNvSpPr>
          <p:nvPr/>
        </p:nvSpPr>
        <p:spPr bwMode="auto">
          <a:xfrm>
            <a:off x="5399088" y="469106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38" name="Freeform 255"/>
          <p:cNvSpPr>
            <a:spLocks/>
          </p:cNvSpPr>
          <p:nvPr/>
        </p:nvSpPr>
        <p:spPr bwMode="auto">
          <a:xfrm>
            <a:off x="5797550" y="46593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39" name="Freeform 256"/>
          <p:cNvSpPr>
            <a:spLocks/>
          </p:cNvSpPr>
          <p:nvPr/>
        </p:nvSpPr>
        <p:spPr bwMode="auto">
          <a:xfrm>
            <a:off x="6186488" y="48101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40" name="Freeform 257"/>
          <p:cNvSpPr>
            <a:spLocks/>
          </p:cNvSpPr>
          <p:nvPr/>
        </p:nvSpPr>
        <p:spPr bwMode="auto">
          <a:xfrm>
            <a:off x="5399088" y="485298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41" name="Freeform 258"/>
          <p:cNvSpPr>
            <a:spLocks/>
          </p:cNvSpPr>
          <p:nvPr/>
        </p:nvSpPr>
        <p:spPr bwMode="auto">
          <a:xfrm>
            <a:off x="5399088" y="50260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42" name="Freeform 259"/>
          <p:cNvSpPr>
            <a:spLocks/>
          </p:cNvSpPr>
          <p:nvPr/>
        </p:nvSpPr>
        <p:spPr bwMode="auto">
          <a:xfrm>
            <a:off x="5399088" y="4724400"/>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43" name="Freeform 260"/>
          <p:cNvSpPr>
            <a:spLocks/>
          </p:cNvSpPr>
          <p:nvPr/>
        </p:nvSpPr>
        <p:spPr bwMode="auto">
          <a:xfrm>
            <a:off x="6983413" y="49180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44" name="Freeform 261"/>
          <p:cNvSpPr>
            <a:spLocks/>
          </p:cNvSpPr>
          <p:nvPr/>
        </p:nvSpPr>
        <p:spPr bwMode="auto">
          <a:xfrm>
            <a:off x="5399088" y="5037138"/>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45" name="Freeform 262"/>
          <p:cNvSpPr>
            <a:spLocks/>
          </p:cNvSpPr>
          <p:nvPr/>
        </p:nvSpPr>
        <p:spPr bwMode="auto">
          <a:xfrm>
            <a:off x="6186488" y="496093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46" name="Freeform 263"/>
          <p:cNvSpPr>
            <a:spLocks/>
          </p:cNvSpPr>
          <p:nvPr/>
        </p:nvSpPr>
        <p:spPr bwMode="auto">
          <a:xfrm>
            <a:off x="6186488" y="47990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47" name="Freeform 264"/>
          <p:cNvSpPr>
            <a:spLocks/>
          </p:cNvSpPr>
          <p:nvPr/>
        </p:nvSpPr>
        <p:spPr bwMode="auto">
          <a:xfrm>
            <a:off x="6983413" y="485298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48" name="Freeform 265"/>
          <p:cNvSpPr>
            <a:spLocks/>
          </p:cNvSpPr>
          <p:nvPr/>
        </p:nvSpPr>
        <p:spPr bwMode="auto">
          <a:xfrm>
            <a:off x="5797550" y="492918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49" name="Freeform 266"/>
          <p:cNvSpPr>
            <a:spLocks/>
          </p:cNvSpPr>
          <p:nvPr/>
        </p:nvSpPr>
        <p:spPr bwMode="auto">
          <a:xfrm>
            <a:off x="6983413" y="49831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0" name="Freeform 267"/>
          <p:cNvSpPr>
            <a:spLocks/>
          </p:cNvSpPr>
          <p:nvPr/>
        </p:nvSpPr>
        <p:spPr bwMode="auto">
          <a:xfrm>
            <a:off x="6186488" y="49720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1" name="Freeform 268"/>
          <p:cNvSpPr>
            <a:spLocks/>
          </p:cNvSpPr>
          <p:nvPr/>
        </p:nvSpPr>
        <p:spPr bwMode="auto">
          <a:xfrm>
            <a:off x="6983413" y="49831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2" name="Freeform 269"/>
          <p:cNvSpPr>
            <a:spLocks/>
          </p:cNvSpPr>
          <p:nvPr/>
        </p:nvSpPr>
        <p:spPr bwMode="auto">
          <a:xfrm>
            <a:off x="6983413" y="488632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3" name="Freeform 270"/>
          <p:cNvSpPr>
            <a:spLocks/>
          </p:cNvSpPr>
          <p:nvPr/>
        </p:nvSpPr>
        <p:spPr bwMode="auto">
          <a:xfrm>
            <a:off x="5399088" y="456247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54" name="Freeform 271"/>
          <p:cNvSpPr>
            <a:spLocks/>
          </p:cNvSpPr>
          <p:nvPr/>
        </p:nvSpPr>
        <p:spPr bwMode="auto">
          <a:xfrm>
            <a:off x="6186488" y="496093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5" name="Freeform 272"/>
          <p:cNvSpPr>
            <a:spLocks/>
          </p:cNvSpPr>
          <p:nvPr/>
        </p:nvSpPr>
        <p:spPr bwMode="auto">
          <a:xfrm>
            <a:off x="6186488" y="4875213"/>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6" name="Freeform 273"/>
          <p:cNvSpPr>
            <a:spLocks/>
          </p:cNvSpPr>
          <p:nvPr/>
        </p:nvSpPr>
        <p:spPr bwMode="auto">
          <a:xfrm>
            <a:off x="6186488" y="4562475"/>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7" name="Freeform 274"/>
          <p:cNvSpPr>
            <a:spLocks/>
          </p:cNvSpPr>
          <p:nvPr/>
        </p:nvSpPr>
        <p:spPr bwMode="auto">
          <a:xfrm>
            <a:off x="6186488" y="49498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8" name="Freeform 275"/>
          <p:cNvSpPr>
            <a:spLocks/>
          </p:cNvSpPr>
          <p:nvPr/>
        </p:nvSpPr>
        <p:spPr bwMode="auto">
          <a:xfrm>
            <a:off x="6186488" y="50260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59" name="Freeform 276"/>
          <p:cNvSpPr>
            <a:spLocks/>
          </p:cNvSpPr>
          <p:nvPr/>
        </p:nvSpPr>
        <p:spPr bwMode="auto">
          <a:xfrm>
            <a:off x="6983413" y="4886325"/>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0" name="Freeform 277"/>
          <p:cNvSpPr>
            <a:spLocks/>
          </p:cNvSpPr>
          <p:nvPr/>
        </p:nvSpPr>
        <p:spPr bwMode="auto">
          <a:xfrm>
            <a:off x="6983413" y="50260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1" name="Freeform 278"/>
          <p:cNvSpPr>
            <a:spLocks/>
          </p:cNvSpPr>
          <p:nvPr/>
        </p:nvSpPr>
        <p:spPr bwMode="auto">
          <a:xfrm>
            <a:off x="5797550" y="47879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62" name="Freeform 279"/>
          <p:cNvSpPr>
            <a:spLocks/>
          </p:cNvSpPr>
          <p:nvPr/>
        </p:nvSpPr>
        <p:spPr bwMode="auto">
          <a:xfrm>
            <a:off x="6186488" y="4852988"/>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3" name="Freeform 280"/>
          <p:cNvSpPr>
            <a:spLocks/>
          </p:cNvSpPr>
          <p:nvPr/>
        </p:nvSpPr>
        <p:spPr bwMode="auto">
          <a:xfrm>
            <a:off x="6186488" y="5037138"/>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4" name="Freeform 281"/>
          <p:cNvSpPr>
            <a:spLocks/>
          </p:cNvSpPr>
          <p:nvPr/>
        </p:nvSpPr>
        <p:spPr bwMode="auto">
          <a:xfrm>
            <a:off x="6186488" y="50149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5" name="Freeform 282"/>
          <p:cNvSpPr>
            <a:spLocks/>
          </p:cNvSpPr>
          <p:nvPr/>
        </p:nvSpPr>
        <p:spPr bwMode="auto">
          <a:xfrm>
            <a:off x="6186488" y="4983163"/>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6" name="Freeform 283"/>
          <p:cNvSpPr>
            <a:spLocks/>
          </p:cNvSpPr>
          <p:nvPr/>
        </p:nvSpPr>
        <p:spPr bwMode="auto">
          <a:xfrm>
            <a:off x="6186488" y="49498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7" name="Freeform 284"/>
          <p:cNvSpPr>
            <a:spLocks/>
          </p:cNvSpPr>
          <p:nvPr/>
        </p:nvSpPr>
        <p:spPr bwMode="auto">
          <a:xfrm>
            <a:off x="6186488" y="48418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8" name="Freeform 285"/>
          <p:cNvSpPr>
            <a:spLocks/>
          </p:cNvSpPr>
          <p:nvPr/>
        </p:nvSpPr>
        <p:spPr bwMode="auto">
          <a:xfrm>
            <a:off x="6983413"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69" name="Freeform 286"/>
          <p:cNvSpPr>
            <a:spLocks/>
          </p:cNvSpPr>
          <p:nvPr/>
        </p:nvSpPr>
        <p:spPr bwMode="auto">
          <a:xfrm>
            <a:off x="6983413" y="50800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0" name="Freeform 287"/>
          <p:cNvSpPr>
            <a:spLocks/>
          </p:cNvSpPr>
          <p:nvPr/>
        </p:nvSpPr>
        <p:spPr bwMode="auto">
          <a:xfrm>
            <a:off x="7769225" y="49069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71" name="Freeform 288"/>
          <p:cNvSpPr>
            <a:spLocks/>
          </p:cNvSpPr>
          <p:nvPr/>
        </p:nvSpPr>
        <p:spPr bwMode="auto">
          <a:xfrm>
            <a:off x="6186488" y="486410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2" name="Freeform 289"/>
          <p:cNvSpPr>
            <a:spLocks/>
          </p:cNvSpPr>
          <p:nvPr/>
        </p:nvSpPr>
        <p:spPr bwMode="auto">
          <a:xfrm>
            <a:off x="7769225" y="491807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73" name="Freeform 290"/>
          <p:cNvSpPr>
            <a:spLocks/>
          </p:cNvSpPr>
          <p:nvPr/>
        </p:nvSpPr>
        <p:spPr bwMode="auto">
          <a:xfrm>
            <a:off x="6983413"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4" name="Freeform 291"/>
          <p:cNvSpPr>
            <a:spLocks/>
          </p:cNvSpPr>
          <p:nvPr/>
        </p:nvSpPr>
        <p:spPr bwMode="auto">
          <a:xfrm>
            <a:off x="6983413" y="49831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5" name="Freeform 292"/>
          <p:cNvSpPr>
            <a:spLocks/>
          </p:cNvSpPr>
          <p:nvPr/>
        </p:nvSpPr>
        <p:spPr bwMode="auto">
          <a:xfrm>
            <a:off x="6983413" y="49498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6" name="Freeform 293"/>
          <p:cNvSpPr>
            <a:spLocks/>
          </p:cNvSpPr>
          <p:nvPr/>
        </p:nvSpPr>
        <p:spPr bwMode="auto">
          <a:xfrm>
            <a:off x="6186488" y="49720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7" name="Freeform 294"/>
          <p:cNvSpPr>
            <a:spLocks/>
          </p:cNvSpPr>
          <p:nvPr/>
        </p:nvSpPr>
        <p:spPr bwMode="auto">
          <a:xfrm>
            <a:off x="6983413"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8" name="Freeform 295"/>
          <p:cNvSpPr>
            <a:spLocks/>
          </p:cNvSpPr>
          <p:nvPr/>
        </p:nvSpPr>
        <p:spPr bwMode="auto">
          <a:xfrm>
            <a:off x="6983413" y="4508500"/>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79" name="Freeform 296"/>
          <p:cNvSpPr>
            <a:spLocks/>
          </p:cNvSpPr>
          <p:nvPr/>
        </p:nvSpPr>
        <p:spPr bwMode="auto">
          <a:xfrm>
            <a:off x="6186488" y="47339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0" name="Freeform 297"/>
          <p:cNvSpPr>
            <a:spLocks/>
          </p:cNvSpPr>
          <p:nvPr/>
        </p:nvSpPr>
        <p:spPr bwMode="auto">
          <a:xfrm>
            <a:off x="6983413" y="49609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1" name="Freeform 298"/>
          <p:cNvSpPr>
            <a:spLocks/>
          </p:cNvSpPr>
          <p:nvPr/>
        </p:nvSpPr>
        <p:spPr bwMode="auto">
          <a:xfrm>
            <a:off x="6983413" y="4929188"/>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2" name="Freeform 299"/>
          <p:cNvSpPr>
            <a:spLocks/>
          </p:cNvSpPr>
          <p:nvPr/>
        </p:nvSpPr>
        <p:spPr bwMode="auto">
          <a:xfrm>
            <a:off x="6584950" y="476726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3" name="Freeform 300"/>
          <p:cNvSpPr>
            <a:spLocks/>
          </p:cNvSpPr>
          <p:nvPr/>
        </p:nvSpPr>
        <p:spPr bwMode="auto">
          <a:xfrm>
            <a:off x="6983413" y="4960938"/>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4" name="Freeform 301"/>
          <p:cNvSpPr>
            <a:spLocks/>
          </p:cNvSpPr>
          <p:nvPr/>
        </p:nvSpPr>
        <p:spPr bwMode="auto">
          <a:xfrm>
            <a:off x="7769225" y="49069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85" name="Freeform 302"/>
          <p:cNvSpPr>
            <a:spLocks/>
          </p:cNvSpPr>
          <p:nvPr/>
        </p:nvSpPr>
        <p:spPr bwMode="auto">
          <a:xfrm>
            <a:off x="6186488" y="4972050"/>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6" name="Freeform 303"/>
          <p:cNvSpPr>
            <a:spLocks/>
          </p:cNvSpPr>
          <p:nvPr/>
        </p:nvSpPr>
        <p:spPr bwMode="auto">
          <a:xfrm>
            <a:off x="6186488" y="50149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7" name="Freeform 304"/>
          <p:cNvSpPr>
            <a:spLocks/>
          </p:cNvSpPr>
          <p:nvPr/>
        </p:nvSpPr>
        <p:spPr bwMode="auto">
          <a:xfrm>
            <a:off x="6186488" y="481012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8" name="Freeform 305"/>
          <p:cNvSpPr>
            <a:spLocks/>
          </p:cNvSpPr>
          <p:nvPr/>
        </p:nvSpPr>
        <p:spPr bwMode="auto">
          <a:xfrm>
            <a:off x="6584950" y="4875213"/>
            <a:ext cx="63500" cy="63500"/>
          </a:xfrm>
          <a:custGeom>
            <a:avLst/>
            <a:gdLst>
              <a:gd name="T0" fmla="*/ 2147483647 w 40"/>
              <a:gd name="T1" fmla="*/ 0 h 40"/>
              <a:gd name="T2" fmla="*/ 2147483647 w 40"/>
              <a:gd name="T3" fmla="*/ 2147483647 h 40"/>
              <a:gd name="T4" fmla="*/ 2147483647 w 40"/>
              <a:gd name="T5" fmla="*/ 2147483647 h 40"/>
              <a:gd name="T6" fmla="*/ 0 w 40"/>
              <a:gd name="T7" fmla="*/ 2147483647 h 40"/>
              <a:gd name="T8" fmla="*/ 2147483647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89" name="Freeform 306"/>
          <p:cNvSpPr>
            <a:spLocks/>
          </p:cNvSpPr>
          <p:nvPr/>
        </p:nvSpPr>
        <p:spPr bwMode="auto">
          <a:xfrm>
            <a:off x="6983413" y="4832350"/>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90" name="Freeform 307"/>
          <p:cNvSpPr>
            <a:spLocks/>
          </p:cNvSpPr>
          <p:nvPr/>
        </p:nvSpPr>
        <p:spPr bwMode="auto">
          <a:xfrm>
            <a:off x="6983413" y="4929188"/>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91" name="Freeform 308"/>
          <p:cNvSpPr>
            <a:spLocks/>
          </p:cNvSpPr>
          <p:nvPr/>
        </p:nvSpPr>
        <p:spPr bwMode="auto">
          <a:xfrm>
            <a:off x="6983413" y="494982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92" name="Freeform 309"/>
          <p:cNvSpPr>
            <a:spLocks/>
          </p:cNvSpPr>
          <p:nvPr/>
        </p:nvSpPr>
        <p:spPr bwMode="auto">
          <a:xfrm>
            <a:off x="8566150" y="50038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93" name="Freeform 310"/>
          <p:cNvSpPr>
            <a:spLocks/>
          </p:cNvSpPr>
          <p:nvPr/>
        </p:nvSpPr>
        <p:spPr bwMode="auto">
          <a:xfrm>
            <a:off x="6983413" y="4625975"/>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94" name="Freeform 311"/>
          <p:cNvSpPr>
            <a:spLocks/>
          </p:cNvSpPr>
          <p:nvPr/>
        </p:nvSpPr>
        <p:spPr bwMode="auto">
          <a:xfrm>
            <a:off x="7769225" y="490696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95" name="Freeform 312"/>
          <p:cNvSpPr>
            <a:spLocks/>
          </p:cNvSpPr>
          <p:nvPr/>
        </p:nvSpPr>
        <p:spPr bwMode="auto">
          <a:xfrm>
            <a:off x="6983413"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96" name="Freeform 313"/>
          <p:cNvSpPr>
            <a:spLocks/>
          </p:cNvSpPr>
          <p:nvPr/>
        </p:nvSpPr>
        <p:spPr bwMode="auto">
          <a:xfrm>
            <a:off x="6983413" y="4648200"/>
            <a:ext cx="65087"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97" name="Freeform 314"/>
          <p:cNvSpPr>
            <a:spLocks/>
          </p:cNvSpPr>
          <p:nvPr/>
        </p:nvSpPr>
        <p:spPr bwMode="auto">
          <a:xfrm>
            <a:off x="7769225" y="499268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698" name="Freeform 315"/>
          <p:cNvSpPr>
            <a:spLocks/>
          </p:cNvSpPr>
          <p:nvPr/>
        </p:nvSpPr>
        <p:spPr bwMode="auto">
          <a:xfrm>
            <a:off x="6584950" y="5014913"/>
            <a:ext cx="63500" cy="65087"/>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699" name="Freeform 316"/>
          <p:cNvSpPr>
            <a:spLocks/>
          </p:cNvSpPr>
          <p:nvPr/>
        </p:nvSpPr>
        <p:spPr bwMode="auto">
          <a:xfrm>
            <a:off x="7769225" y="4886325"/>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00" name="Freeform 317"/>
          <p:cNvSpPr>
            <a:spLocks/>
          </p:cNvSpPr>
          <p:nvPr/>
        </p:nvSpPr>
        <p:spPr bwMode="auto">
          <a:xfrm>
            <a:off x="6983413" y="49831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701" name="Freeform 318"/>
          <p:cNvSpPr>
            <a:spLocks/>
          </p:cNvSpPr>
          <p:nvPr/>
        </p:nvSpPr>
        <p:spPr bwMode="auto">
          <a:xfrm>
            <a:off x="7769225" y="49498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02" name="Freeform 319"/>
          <p:cNvSpPr>
            <a:spLocks/>
          </p:cNvSpPr>
          <p:nvPr/>
        </p:nvSpPr>
        <p:spPr bwMode="auto">
          <a:xfrm>
            <a:off x="6983413" y="4983163"/>
            <a:ext cx="65087"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703" name="Freeform 320"/>
          <p:cNvSpPr>
            <a:spLocks/>
          </p:cNvSpPr>
          <p:nvPr/>
        </p:nvSpPr>
        <p:spPr bwMode="auto">
          <a:xfrm>
            <a:off x="7381875" y="4886325"/>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704" name="Freeform 321"/>
          <p:cNvSpPr>
            <a:spLocks/>
          </p:cNvSpPr>
          <p:nvPr/>
        </p:nvSpPr>
        <p:spPr bwMode="auto">
          <a:xfrm>
            <a:off x="6983413"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705" name="Freeform 322"/>
          <p:cNvSpPr>
            <a:spLocks/>
          </p:cNvSpPr>
          <p:nvPr/>
        </p:nvSpPr>
        <p:spPr bwMode="auto">
          <a:xfrm>
            <a:off x="7769225" y="498316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06" name="Freeform 323"/>
          <p:cNvSpPr>
            <a:spLocks/>
          </p:cNvSpPr>
          <p:nvPr/>
        </p:nvSpPr>
        <p:spPr bwMode="auto">
          <a:xfrm>
            <a:off x="7769225" y="50038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07" name="Freeform 324"/>
          <p:cNvSpPr>
            <a:spLocks/>
          </p:cNvSpPr>
          <p:nvPr/>
        </p:nvSpPr>
        <p:spPr bwMode="auto">
          <a:xfrm>
            <a:off x="6186488" y="4918075"/>
            <a:ext cx="63500" cy="65088"/>
          </a:xfrm>
          <a:custGeom>
            <a:avLst/>
            <a:gdLst>
              <a:gd name="T0" fmla="*/ 2147483647 w 40"/>
              <a:gd name="T1" fmla="*/ 0 h 41"/>
              <a:gd name="T2" fmla="*/ 2147483647 w 40"/>
              <a:gd name="T3" fmla="*/ 2147483647 h 41"/>
              <a:gd name="T4" fmla="*/ 2147483647 w 40"/>
              <a:gd name="T5" fmla="*/ 2147483647 h 41"/>
              <a:gd name="T6" fmla="*/ 0 w 40"/>
              <a:gd name="T7" fmla="*/ 2147483647 h 41"/>
              <a:gd name="T8" fmla="*/ 2147483647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FFFF00"/>
          </a:solidFill>
          <a:ln w="11176">
            <a:solidFill>
              <a:srgbClr val="FFFF00"/>
            </a:solidFill>
            <a:prstDash val="solid"/>
            <a:round/>
            <a:headEnd/>
            <a:tailEnd/>
          </a:ln>
        </p:spPr>
        <p:txBody>
          <a:bodyPr/>
          <a:lstStyle/>
          <a:p>
            <a:endParaRPr lang="en-US"/>
          </a:p>
        </p:txBody>
      </p:sp>
      <p:sp>
        <p:nvSpPr>
          <p:cNvPr id="16708" name="Freeform 325"/>
          <p:cNvSpPr>
            <a:spLocks/>
          </p:cNvSpPr>
          <p:nvPr/>
        </p:nvSpPr>
        <p:spPr bwMode="auto">
          <a:xfrm>
            <a:off x="8566150" y="49498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09" name="Freeform 326"/>
          <p:cNvSpPr>
            <a:spLocks/>
          </p:cNvSpPr>
          <p:nvPr/>
        </p:nvSpPr>
        <p:spPr bwMode="auto">
          <a:xfrm>
            <a:off x="7769225" y="491807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0" name="Freeform 327"/>
          <p:cNvSpPr>
            <a:spLocks/>
          </p:cNvSpPr>
          <p:nvPr/>
        </p:nvSpPr>
        <p:spPr bwMode="auto">
          <a:xfrm>
            <a:off x="8566150" y="50038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1" name="Freeform 328"/>
          <p:cNvSpPr>
            <a:spLocks/>
          </p:cNvSpPr>
          <p:nvPr/>
        </p:nvSpPr>
        <p:spPr bwMode="auto">
          <a:xfrm>
            <a:off x="7769225" y="491807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2" name="Freeform 329"/>
          <p:cNvSpPr>
            <a:spLocks/>
          </p:cNvSpPr>
          <p:nvPr/>
        </p:nvSpPr>
        <p:spPr bwMode="auto">
          <a:xfrm>
            <a:off x="8566150" y="491807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3" name="Freeform 330"/>
          <p:cNvSpPr>
            <a:spLocks/>
          </p:cNvSpPr>
          <p:nvPr/>
        </p:nvSpPr>
        <p:spPr bwMode="auto">
          <a:xfrm>
            <a:off x="7769225" y="50149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4" name="Freeform 331"/>
          <p:cNvSpPr>
            <a:spLocks/>
          </p:cNvSpPr>
          <p:nvPr/>
        </p:nvSpPr>
        <p:spPr bwMode="auto">
          <a:xfrm>
            <a:off x="7769225" y="492918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5" name="Freeform 332"/>
          <p:cNvSpPr>
            <a:spLocks/>
          </p:cNvSpPr>
          <p:nvPr/>
        </p:nvSpPr>
        <p:spPr bwMode="auto">
          <a:xfrm>
            <a:off x="8566150" y="49720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6" name="Freeform 333"/>
          <p:cNvSpPr>
            <a:spLocks/>
          </p:cNvSpPr>
          <p:nvPr/>
        </p:nvSpPr>
        <p:spPr bwMode="auto">
          <a:xfrm>
            <a:off x="7769225" y="50149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7" name="Freeform 334"/>
          <p:cNvSpPr>
            <a:spLocks/>
          </p:cNvSpPr>
          <p:nvPr/>
        </p:nvSpPr>
        <p:spPr bwMode="auto">
          <a:xfrm>
            <a:off x="7769225" y="487521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8" name="Freeform 335"/>
          <p:cNvSpPr>
            <a:spLocks/>
          </p:cNvSpPr>
          <p:nvPr/>
        </p:nvSpPr>
        <p:spPr bwMode="auto">
          <a:xfrm>
            <a:off x="8566150" y="4929188"/>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19" name="Freeform 336"/>
          <p:cNvSpPr>
            <a:spLocks/>
          </p:cNvSpPr>
          <p:nvPr/>
        </p:nvSpPr>
        <p:spPr bwMode="auto">
          <a:xfrm>
            <a:off x="8566150" y="4960938"/>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0" name="Freeform 337"/>
          <p:cNvSpPr>
            <a:spLocks/>
          </p:cNvSpPr>
          <p:nvPr/>
        </p:nvSpPr>
        <p:spPr bwMode="auto">
          <a:xfrm>
            <a:off x="7769225" y="49498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1" name="Freeform 338"/>
          <p:cNvSpPr>
            <a:spLocks/>
          </p:cNvSpPr>
          <p:nvPr/>
        </p:nvSpPr>
        <p:spPr bwMode="auto">
          <a:xfrm>
            <a:off x="8566150" y="509111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2" name="Freeform 339"/>
          <p:cNvSpPr>
            <a:spLocks/>
          </p:cNvSpPr>
          <p:nvPr/>
        </p:nvSpPr>
        <p:spPr bwMode="auto">
          <a:xfrm>
            <a:off x="8566150" y="49720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3" name="Freeform 340"/>
          <p:cNvSpPr>
            <a:spLocks/>
          </p:cNvSpPr>
          <p:nvPr/>
        </p:nvSpPr>
        <p:spPr bwMode="auto">
          <a:xfrm>
            <a:off x="8566150" y="4983163"/>
            <a:ext cx="65088" cy="63500"/>
          </a:xfrm>
          <a:custGeom>
            <a:avLst/>
            <a:gdLst>
              <a:gd name="T0" fmla="*/ 2147483647 w 41"/>
              <a:gd name="T1" fmla="*/ 0 h 40"/>
              <a:gd name="T2" fmla="*/ 2147483647 w 41"/>
              <a:gd name="T3" fmla="*/ 2147483647 h 40"/>
              <a:gd name="T4" fmla="*/ 2147483647 w 41"/>
              <a:gd name="T5" fmla="*/ 2147483647 h 40"/>
              <a:gd name="T6" fmla="*/ 0 w 41"/>
              <a:gd name="T7" fmla="*/ 2147483647 h 40"/>
              <a:gd name="T8" fmla="*/ 2147483647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4" name="Freeform 341"/>
          <p:cNvSpPr>
            <a:spLocks/>
          </p:cNvSpPr>
          <p:nvPr/>
        </p:nvSpPr>
        <p:spPr bwMode="auto">
          <a:xfrm>
            <a:off x="8566150" y="4949825"/>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5" name="Freeform 342"/>
          <p:cNvSpPr>
            <a:spLocks/>
          </p:cNvSpPr>
          <p:nvPr/>
        </p:nvSpPr>
        <p:spPr bwMode="auto">
          <a:xfrm>
            <a:off x="8566150" y="49720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6" name="Freeform 343"/>
          <p:cNvSpPr>
            <a:spLocks/>
          </p:cNvSpPr>
          <p:nvPr/>
        </p:nvSpPr>
        <p:spPr bwMode="auto">
          <a:xfrm>
            <a:off x="8566150" y="500380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7" name="Freeform 344"/>
          <p:cNvSpPr>
            <a:spLocks/>
          </p:cNvSpPr>
          <p:nvPr/>
        </p:nvSpPr>
        <p:spPr bwMode="auto">
          <a:xfrm>
            <a:off x="7769225" y="4938713"/>
            <a:ext cx="65088"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8" name="Freeform 345"/>
          <p:cNvSpPr>
            <a:spLocks/>
          </p:cNvSpPr>
          <p:nvPr/>
        </p:nvSpPr>
        <p:spPr bwMode="auto">
          <a:xfrm>
            <a:off x="8566150" y="4972050"/>
            <a:ext cx="65088" cy="65088"/>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29" name="Freeform 346"/>
          <p:cNvSpPr>
            <a:spLocks/>
          </p:cNvSpPr>
          <p:nvPr/>
        </p:nvSpPr>
        <p:spPr bwMode="auto">
          <a:xfrm>
            <a:off x="8167688" y="4938713"/>
            <a:ext cx="65087" cy="65087"/>
          </a:xfrm>
          <a:custGeom>
            <a:avLst/>
            <a:gdLst>
              <a:gd name="T0" fmla="*/ 2147483647 w 41"/>
              <a:gd name="T1" fmla="*/ 0 h 41"/>
              <a:gd name="T2" fmla="*/ 2147483647 w 41"/>
              <a:gd name="T3" fmla="*/ 2147483647 h 41"/>
              <a:gd name="T4" fmla="*/ 2147483647 w 41"/>
              <a:gd name="T5" fmla="*/ 2147483647 h 41"/>
              <a:gd name="T6" fmla="*/ 0 w 41"/>
              <a:gd name="T7" fmla="*/ 2147483647 h 41"/>
              <a:gd name="T8" fmla="*/ 2147483647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1"/>
                </a:lnTo>
                <a:lnTo>
                  <a:pt x="21" y="41"/>
                </a:lnTo>
                <a:lnTo>
                  <a:pt x="0" y="21"/>
                </a:lnTo>
                <a:lnTo>
                  <a:pt x="21" y="0"/>
                </a:lnTo>
                <a:close/>
              </a:path>
            </a:pathLst>
          </a:custGeom>
          <a:solidFill>
            <a:srgbClr val="FFFF00"/>
          </a:solidFill>
          <a:ln w="11176">
            <a:solidFill>
              <a:srgbClr val="FFFF00"/>
            </a:solidFill>
            <a:prstDash val="solid"/>
            <a:round/>
            <a:headEnd/>
            <a:tailEnd/>
          </a:ln>
        </p:spPr>
        <p:txBody>
          <a:bodyPr/>
          <a:lstStyle/>
          <a:p>
            <a:endParaRPr lang="en-US"/>
          </a:p>
        </p:txBody>
      </p:sp>
      <p:sp>
        <p:nvSpPr>
          <p:cNvPr id="16730" name="Rectangle 347"/>
          <p:cNvSpPr>
            <a:spLocks noChangeArrowheads="1"/>
          </p:cNvSpPr>
          <p:nvPr/>
        </p:nvSpPr>
        <p:spPr bwMode="auto">
          <a:xfrm>
            <a:off x="1435100" y="3363913"/>
            <a:ext cx="96838" cy="96837"/>
          </a:xfrm>
          <a:prstGeom prst="rect">
            <a:avLst/>
          </a:prstGeom>
          <a:solidFill>
            <a:srgbClr val="FF0000"/>
          </a:solidFill>
          <a:ln w="11113">
            <a:solidFill>
              <a:srgbClr val="FF0000"/>
            </a:solidFill>
            <a:miter lim="800000"/>
            <a:headEnd/>
            <a:tailEnd/>
          </a:ln>
        </p:spPr>
        <p:txBody>
          <a:bodyPr/>
          <a:lstStyle/>
          <a:p>
            <a:endParaRPr lang="en-US"/>
          </a:p>
        </p:txBody>
      </p:sp>
      <p:sp>
        <p:nvSpPr>
          <p:cNvPr id="16731" name="Rectangle 348"/>
          <p:cNvSpPr>
            <a:spLocks noChangeArrowheads="1"/>
          </p:cNvSpPr>
          <p:nvPr/>
        </p:nvSpPr>
        <p:spPr bwMode="auto">
          <a:xfrm>
            <a:off x="1811338" y="3494088"/>
            <a:ext cx="96837" cy="96837"/>
          </a:xfrm>
          <a:prstGeom prst="rect">
            <a:avLst/>
          </a:prstGeom>
          <a:solidFill>
            <a:srgbClr val="FF0000"/>
          </a:solidFill>
          <a:ln w="11113">
            <a:solidFill>
              <a:srgbClr val="FF0000"/>
            </a:solidFill>
            <a:miter lim="800000"/>
            <a:headEnd/>
            <a:tailEnd/>
          </a:ln>
        </p:spPr>
        <p:txBody>
          <a:bodyPr/>
          <a:lstStyle/>
          <a:p>
            <a:endParaRPr lang="en-US"/>
          </a:p>
        </p:txBody>
      </p:sp>
      <p:sp>
        <p:nvSpPr>
          <p:cNvPr id="16732" name="Rectangle 349"/>
          <p:cNvSpPr>
            <a:spLocks noChangeArrowheads="1"/>
          </p:cNvSpPr>
          <p:nvPr/>
        </p:nvSpPr>
        <p:spPr bwMode="auto">
          <a:xfrm>
            <a:off x="2209800" y="3784600"/>
            <a:ext cx="98425" cy="98425"/>
          </a:xfrm>
          <a:prstGeom prst="rect">
            <a:avLst/>
          </a:prstGeom>
          <a:solidFill>
            <a:srgbClr val="FF0000"/>
          </a:solidFill>
          <a:ln w="11113">
            <a:solidFill>
              <a:srgbClr val="FF0000"/>
            </a:solidFill>
            <a:miter lim="800000"/>
            <a:headEnd/>
            <a:tailEnd/>
          </a:ln>
        </p:spPr>
        <p:txBody>
          <a:bodyPr/>
          <a:lstStyle/>
          <a:p>
            <a:endParaRPr lang="en-US"/>
          </a:p>
        </p:txBody>
      </p:sp>
      <p:sp>
        <p:nvSpPr>
          <p:cNvPr id="16733" name="Rectangle 350"/>
          <p:cNvSpPr>
            <a:spLocks noChangeArrowheads="1"/>
          </p:cNvSpPr>
          <p:nvPr/>
        </p:nvSpPr>
        <p:spPr bwMode="auto">
          <a:xfrm>
            <a:off x="2598738" y="4249738"/>
            <a:ext cx="96837" cy="96837"/>
          </a:xfrm>
          <a:prstGeom prst="rect">
            <a:avLst/>
          </a:prstGeom>
          <a:solidFill>
            <a:srgbClr val="FF0000"/>
          </a:solidFill>
          <a:ln w="11113">
            <a:solidFill>
              <a:srgbClr val="FF0000"/>
            </a:solidFill>
            <a:miter lim="800000"/>
            <a:headEnd/>
            <a:tailEnd/>
          </a:ln>
        </p:spPr>
        <p:txBody>
          <a:bodyPr/>
          <a:lstStyle/>
          <a:p>
            <a:endParaRPr lang="en-US"/>
          </a:p>
        </p:txBody>
      </p:sp>
      <p:sp>
        <p:nvSpPr>
          <p:cNvPr id="16734" name="Rectangle 351"/>
          <p:cNvSpPr>
            <a:spLocks noChangeArrowheads="1"/>
          </p:cNvSpPr>
          <p:nvPr/>
        </p:nvSpPr>
        <p:spPr bwMode="auto">
          <a:xfrm>
            <a:off x="2997200" y="4324350"/>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16735" name="Rectangle 352"/>
          <p:cNvSpPr>
            <a:spLocks noChangeArrowheads="1"/>
          </p:cNvSpPr>
          <p:nvPr/>
        </p:nvSpPr>
        <p:spPr bwMode="auto">
          <a:xfrm>
            <a:off x="3395663" y="4410075"/>
            <a:ext cx="96837" cy="98425"/>
          </a:xfrm>
          <a:prstGeom prst="rect">
            <a:avLst/>
          </a:prstGeom>
          <a:solidFill>
            <a:srgbClr val="FF0000"/>
          </a:solidFill>
          <a:ln w="11113">
            <a:solidFill>
              <a:srgbClr val="FF0000"/>
            </a:solidFill>
            <a:miter lim="800000"/>
            <a:headEnd/>
            <a:tailEnd/>
          </a:ln>
        </p:spPr>
        <p:txBody>
          <a:bodyPr/>
          <a:lstStyle/>
          <a:p>
            <a:endParaRPr lang="en-US"/>
          </a:p>
        </p:txBody>
      </p:sp>
      <p:sp>
        <p:nvSpPr>
          <p:cNvPr id="16736" name="Rectangle 353"/>
          <p:cNvSpPr>
            <a:spLocks noChangeArrowheads="1"/>
          </p:cNvSpPr>
          <p:nvPr/>
        </p:nvSpPr>
        <p:spPr bwMode="auto">
          <a:xfrm>
            <a:off x="3794125" y="4702175"/>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16737" name="Rectangle 354"/>
          <p:cNvSpPr>
            <a:spLocks noChangeArrowheads="1"/>
          </p:cNvSpPr>
          <p:nvPr/>
        </p:nvSpPr>
        <p:spPr bwMode="auto">
          <a:xfrm>
            <a:off x="4181475" y="4605338"/>
            <a:ext cx="96838" cy="96837"/>
          </a:xfrm>
          <a:prstGeom prst="rect">
            <a:avLst/>
          </a:prstGeom>
          <a:solidFill>
            <a:srgbClr val="FF0000"/>
          </a:solidFill>
          <a:ln w="11113">
            <a:solidFill>
              <a:srgbClr val="FF0000"/>
            </a:solidFill>
            <a:miter lim="800000"/>
            <a:headEnd/>
            <a:tailEnd/>
          </a:ln>
        </p:spPr>
        <p:txBody>
          <a:bodyPr/>
          <a:lstStyle/>
          <a:p>
            <a:endParaRPr lang="en-US"/>
          </a:p>
        </p:txBody>
      </p:sp>
      <p:sp>
        <p:nvSpPr>
          <p:cNvPr id="16738" name="Rectangle 355"/>
          <p:cNvSpPr>
            <a:spLocks noChangeArrowheads="1"/>
          </p:cNvSpPr>
          <p:nvPr/>
        </p:nvSpPr>
        <p:spPr bwMode="auto">
          <a:xfrm>
            <a:off x="4579938" y="4787900"/>
            <a:ext cx="98425" cy="98425"/>
          </a:xfrm>
          <a:prstGeom prst="rect">
            <a:avLst/>
          </a:prstGeom>
          <a:solidFill>
            <a:srgbClr val="FF0000"/>
          </a:solidFill>
          <a:ln w="11113">
            <a:solidFill>
              <a:srgbClr val="FF0000"/>
            </a:solidFill>
            <a:miter lim="800000"/>
            <a:headEnd/>
            <a:tailEnd/>
          </a:ln>
        </p:spPr>
        <p:txBody>
          <a:bodyPr/>
          <a:lstStyle/>
          <a:p>
            <a:endParaRPr lang="en-US"/>
          </a:p>
        </p:txBody>
      </p:sp>
      <p:sp>
        <p:nvSpPr>
          <p:cNvPr id="16739" name="Rectangle 356"/>
          <p:cNvSpPr>
            <a:spLocks noChangeArrowheads="1"/>
          </p:cNvSpPr>
          <p:nvPr/>
        </p:nvSpPr>
        <p:spPr bwMode="auto">
          <a:xfrm>
            <a:off x="4979988" y="477837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16740" name="Rectangle 357"/>
          <p:cNvSpPr>
            <a:spLocks noChangeArrowheads="1"/>
          </p:cNvSpPr>
          <p:nvPr/>
        </p:nvSpPr>
        <p:spPr bwMode="auto">
          <a:xfrm>
            <a:off x="5378450" y="4821238"/>
            <a:ext cx="96838" cy="96837"/>
          </a:xfrm>
          <a:prstGeom prst="rect">
            <a:avLst/>
          </a:prstGeom>
          <a:solidFill>
            <a:srgbClr val="FF0000"/>
          </a:solidFill>
          <a:ln w="11113">
            <a:solidFill>
              <a:srgbClr val="FF0000"/>
            </a:solidFill>
            <a:miter lim="800000"/>
            <a:headEnd/>
            <a:tailEnd/>
          </a:ln>
        </p:spPr>
        <p:txBody>
          <a:bodyPr/>
          <a:lstStyle/>
          <a:p>
            <a:endParaRPr lang="en-US"/>
          </a:p>
        </p:txBody>
      </p:sp>
      <p:sp>
        <p:nvSpPr>
          <p:cNvPr id="16741" name="Rectangle 358"/>
          <p:cNvSpPr>
            <a:spLocks noChangeArrowheads="1"/>
          </p:cNvSpPr>
          <p:nvPr/>
        </p:nvSpPr>
        <p:spPr bwMode="auto">
          <a:xfrm>
            <a:off x="5776913" y="4810125"/>
            <a:ext cx="96837" cy="96838"/>
          </a:xfrm>
          <a:prstGeom prst="rect">
            <a:avLst/>
          </a:prstGeom>
          <a:solidFill>
            <a:srgbClr val="FF0000"/>
          </a:solidFill>
          <a:ln w="11176">
            <a:solidFill>
              <a:srgbClr val="FF0000"/>
            </a:solidFill>
            <a:miter lim="800000"/>
            <a:headEnd/>
            <a:tailEnd/>
          </a:ln>
        </p:spPr>
        <p:txBody>
          <a:bodyPr/>
          <a:lstStyle/>
          <a:p>
            <a:endParaRPr lang="en-US"/>
          </a:p>
        </p:txBody>
      </p:sp>
      <p:sp>
        <p:nvSpPr>
          <p:cNvPr id="16742" name="Rectangle 359"/>
          <p:cNvSpPr>
            <a:spLocks noChangeArrowheads="1"/>
          </p:cNvSpPr>
          <p:nvPr/>
        </p:nvSpPr>
        <p:spPr bwMode="auto">
          <a:xfrm>
            <a:off x="6164263" y="4875213"/>
            <a:ext cx="96837" cy="96837"/>
          </a:xfrm>
          <a:prstGeom prst="rect">
            <a:avLst/>
          </a:prstGeom>
          <a:solidFill>
            <a:srgbClr val="FF0000"/>
          </a:solidFill>
          <a:ln w="11113">
            <a:solidFill>
              <a:srgbClr val="FF0000"/>
            </a:solidFill>
            <a:miter lim="800000"/>
            <a:headEnd/>
            <a:tailEnd/>
          </a:ln>
        </p:spPr>
        <p:txBody>
          <a:bodyPr/>
          <a:lstStyle/>
          <a:p>
            <a:endParaRPr lang="en-US"/>
          </a:p>
        </p:txBody>
      </p:sp>
      <p:sp>
        <p:nvSpPr>
          <p:cNvPr id="16743" name="Rectangle 360"/>
          <p:cNvSpPr>
            <a:spLocks noChangeArrowheads="1"/>
          </p:cNvSpPr>
          <p:nvPr/>
        </p:nvSpPr>
        <p:spPr bwMode="auto">
          <a:xfrm>
            <a:off x="6562725" y="4864100"/>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16744" name="Rectangle 361"/>
          <p:cNvSpPr>
            <a:spLocks noChangeArrowheads="1"/>
          </p:cNvSpPr>
          <p:nvPr/>
        </p:nvSpPr>
        <p:spPr bwMode="auto">
          <a:xfrm>
            <a:off x="6961188" y="488632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16745" name="Rectangle 362"/>
          <p:cNvSpPr>
            <a:spLocks noChangeArrowheads="1"/>
          </p:cNvSpPr>
          <p:nvPr/>
        </p:nvSpPr>
        <p:spPr bwMode="auto">
          <a:xfrm>
            <a:off x="7359650" y="4864100"/>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16746" name="Rectangle 363"/>
          <p:cNvSpPr>
            <a:spLocks noChangeArrowheads="1"/>
          </p:cNvSpPr>
          <p:nvPr/>
        </p:nvSpPr>
        <p:spPr bwMode="auto">
          <a:xfrm>
            <a:off x="7748588" y="491807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16747" name="Rectangle 364"/>
          <p:cNvSpPr>
            <a:spLocks noChangeArrowheads="1"/>
          </p:cNvSpPr>
          <p:nvPr/>
        </p:nvSpPr>
        <p:spPr bwMode="auto">
          <a:xfrm>
            <a:off x="8147050" y="4918075"/>
            <a:ext cx="96838" cy="96838"/>
          </a:xfrm>
          <a:prstGeom prst="rect">
            <a:avLst/>
          </a:prstGeom>
          <a:solidFill>
            <a:srgbClr val="FF0000"/>
          </a:solidFill>
          <a:ln w="11113">
            <a:solidFill>
              <a:srgbClr val="FF0000"/>
            </a:solidFill>
            <a:miter lim="800000"/>
            <a:headEnd/>
            <a:tailEnd/>
          </a:ln>
        </p:spPr>
        <p:txBody>
          <a:bodyPr/>
          <a:lstStyle/>
          <a:p>
            <a:endParaRPr lang="en-US"/>
          </a:p>
        </p:txBody>
      </p:sp>
      <p:sp>
        <p:nvSpPr>
          <p:cNvPr id="16748" name="Rectangle 365"/>
          <p:cNvSpPr>
            <a:spLocks noChangeArrowheads="1"/>
          </p:cNvSpPr>
          <p:nvPr/>
        </p:nvSpPr>
        <p:spPr bwMode="auto">
          <a:xfrm>
            <a:off x="8545513" y="4949825"/>
            <a:ext cx="96837" cy="96838"/>
          </a:xfrm>
          <a:prstGeom prst="rect">
            <a:avLst/>
          </a:prstGeom>
          <a:solidFill>
            <a:srgbClr val="FF0000"/>
          </a:solidFill>
          <a:ln w="11113">
            <a:solidFill>
              <a:srgbClr val="FF0000"/>
            </a:solidFill>
            <a:miter lim="800000"/>
            <a:headEnd/>
            <a:tailEnd/>
          </a:ln>
        </p:spPr>
        <p:txBody>
          <a:bodyPr/>
          <a:lstStyle/>
          <a:p>
            <a:endParaRPr lang="en-US"/>
          </a:p>
        </p:txBody>
      </p:sp>
      <p:sp>
        <p:nvSpPr>
          <p:cNvPr id="16749" name="Rectangle 366"/>
          <p:cNvSpPr>
            <a:spLocks noChangeArrowheads="1"/>
          </p:cNvSpPr>
          <p:nvPr/>
        </p:nvSpPr>
        <p:spPr bwMode="auto">
          <a:xfrm>
            <a:off x="1216025" y="5006975"/>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0</a:t>
            </a:r>
          </a:p>
        </p:txBody>
      </p:sp>
      <p:sp>
        <p:nvSpPr>
          <p:cNvPr id="16750" name="Rectangle 367"/>
          <p:cNvSpPr>
            <a:spLocks noChangeArrowheads="1"/>
          </p:cNvSpPr>
          <p:nvPr/>
        </p:nvSpPr>
        <p:spPr bwMode="auto">
          <a:xfrm>
            <a:off x="1095375" y="439102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20</a:t>
            </a:r>
          </a:p>
        </p:txBody>
      </p:sp>
      <p:sp>
        <p:nvSpPr>
          <p:cNvPr id="16751" name="Rectangle 368"/>
          <p:cNvSpPr>
            <a:spLocks noChangeArrowheads="1"/>
          </p:cNvSpPr>
          <p:nvPr/>
        </p:nvSpPr>
        <p:spPr bwMode="auto">
          <a:xfrm>
            <a:off x="1095375" y="3776663"/>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40</a:t>
            </a:r>
          </a:p>
        </p:txBody>
      </p:sp>
      <p:sp>
        <p:nvSpPr>
          <p:cNvPr id="16752" name="Rectangle 369"/>
          <p:cNvSpPr>
            <a:spLocks noChangeArrowheads="1"/>
          </p:cNvSpPr>
          <p:nvPr/>
        </p:nvSpPr>
        <p:spPr bwMode="auto">
          <a:xfrm>
            <a:off x="1095375" y="3162300"/>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60</a:t>
            </a:r>
          </a:p>
        </p:txBody>
      </p:sp>
      <p:sp>
        <p:nvSpPr>
          <p:cNvPr id="16753" name="Rectangle 370"/>
          <p:cNvSpPr>
            <a:spLocks noChangeArrowheads="1"/>
          </p:cNvSpPr>
          <p:nvPr/>
        </p:nvSpPr>
        <p:spPr bwMode="auto">
          <a:xfrm>
            <a:off x="1095375" y="2576513"/>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80</a:t>
            </a:r>
          </a:p>
        </p:txBody>
      </p:sp>
      <p:sp>
        <p:nvSpPr>
          <p:cNvPr id="16754" name="Rectangle 371"/>
          <p:cNvSpPr>
            <a:spLocks noChangeArrowheads="1"/>
          </p:cNvSpPr>
          <p:nvPr/>
        </p:nvSpPr>
        <p:spPr bwMode="auto">
          <a:xfrm>
            <a:off x="977900" y="1962150"/>
            <a:ext cx="34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100</a:t>
            </a:r>
          </a:p>
        </p:txBody>
      </p:sp>
      <p:sp>
        <p:nvSpPr>
          <p:cNvPr id="16755" name="Rectangle 372"/>
          <p:cNvSpPr>
            <a:spLocks noChangeArrowheads="1"/>
          </p:cNvSpPr>
          <p:nvPr/>
        </p:nvSpPr>
        <p:spPr bwMode="auto">
          <a:xfrm>
            <a:off x="1463675" y="5362575"/>
            <a:ext cx="112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0</a:t>
            </a:r>
          </a:p>
        </p:txBody>
      </p:sp>
      <p:sp>
        <p:nvSpPr>
          <p:cNvPr id="16756" name="Rectangle 373"/>
          <p:cNvSpPr>
            <a:spLocks noChangeArrowheads="1"/>
          </p:cNvSpPr>
          <p:nvPr/>
        </p:nvSpPr>
        <p:spPr bwMode="auto">
          <a:xfrm>
            <a:off x="2205038" y="536257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40</a:t>
            </a:r>
          </a:p>
        </p:txBody>
      </p:sp>
      <p:sp>
        <p:nvSpPr>
          <p:cNvPr id="16757" name="Rectangle 374"/>
          <p:cNvSpPr>
            <a:spLocks noChangeArrowheads="1"/>
          </p:cNvSpPr>
          <p:nvPr/>
        </p:nvSpPr>
        <p:spPr bwMode="auto">
          <a:xfrm>
            <a:off x="2940050" y="5362575"/>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80</a:t>
            </a:r>
          </a:p>
        </p:txBody>
      </p:sp>
      <p:sp>
        <p:nvSpPr>
          <p:cNvPr id="16758" name="Rectangle 375"/>
          <p:cNvSpPr>
            <a:spLocks noChangeArrowheads="1"/>
          </p:cNvSpPr>
          <p:nvPr/>
        </p:nvSpPr>
        <p:spPr bwMode="auto">
          <a:xfrm>
            <a:off x="3686175" y="5362575"/>
            <a:ext cx="34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120</a:t>
            </a:r>
          </a:p>
        </p:txBody>
      </p:sp>
      <p:sp>
        <p:nvSpPr>
          <p:cNvPr id="16759" name="Rectangle 376"/>
          <p:cNvSpPr>
            <a:spLocks noChangeArrowheads="1"/>
          </p:cNvSpPr>
          <p:nvPr/>
        </p:nvSpPr>
        <p:spPr bwMode="auto">
          <a:xfrm>
            <a:off x="4473575" y="5362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160</a:t>
            </a:r>
          </a:p>
        </p:txBody>
      </p:sp>
      <p:sp>
        <p:nvSpPr>
          <p:cNvPr id="16760" name="Rectangle 377"/>
          <p:cNvSpPr>
            <a:spLocks noChangeArrowheads="1"/>
          </p:cNvSpPr>
          <p:nvPr/>
        </p:nvSpPr>
        <p:spPr bwMode="auto">
          <a:xfrm>
            <a:off x="5270500" y="5362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200</a:t>
            </a:r>
          </a:p>
        </p:txBody>
      </p:sp>
      <p:sp>
        <p:nvSpPr>
          <p:cNvPr id="16761" name="Rectangle 378"/>
          <p:cNvSpPr>
            <a:spLocks noChangeArrowheads="1"/>
          </p:cNvSpPr>
          <p:nvPr/>
        </p:nvSpPr>
        <p:spPr bwMode="auto">
          <a:xfrm>
            <a:off x="6057900" y="5362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240</a:t>
            </a:r>
          </a:p>
        </p:txBody>
      </p:sp>
      <p:sp>
        <p:nvSpPr>
          <p:cNvPr id="16762" name="Rectangle 379"/>
          <p:cNvSpPr>
            <a:spLocks noChangeArrowheads="1"/>
          </p:cNvSpPr>
          <p:nvPr/>
        </p:nvSpPr>
        <p:spPr bwMode="auto">
          <a:xfrm>
            <a:off x="6854825" y="5362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280</a:t>
            </a:r>
          </a:p>
        </p:txBody>
      </p:sp>
      <p:sp>
        <p:nvSpPr>
          <p:cNvPr id="16763" name="Rectangle 380"/>
          <p:cNvSpPr>
            <a:spLocks noChangeArrowheads="1"/>
          </p:cNvSpPr>
          <p:nvPr/>
        </p:nvSpPr>
        <p:spPr bwMode="auto">
          <a:xfrm>
            <a:off x="7639050" y="5362575"/>
            <a:ext cx="34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320</a:t>
            </a:r>
          </a:p>
        </p:txBody>
      </p:sp>
      <p:sp>
        <p:nvSpPr>
          <p:cNvPr id="16764" name="Rectangle 381"/>
          <p:cNvSpPr>
            <a:spLocks noChangeArrowheads="1"/>
          </p:cNvSpPr>
          <p:nvPr/>
        </p:nvSpPr>
        <p:spPr bwMode="auto">
          <a:xfrm>
            <a:off x="8439150" y="536257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1" hangingPunct="1"/>
            <a:r>
              <a:rPr lang="en-US" sz="1600" b="1">
                <a:latin typeface="Arial" charset="0"/>
              </a:rPr>
              <a:t>360</a:t>
            </a:r>
          </a:p>
        </p:txBody>
      </p:sp>
      <p:sp>
        <p:nvSpPr>
          <p:cNvPr id="95614" name="Rectangle 382"/>
          <p:cNvSpPr>
            <a:spLocks noChangeArrowheads="1"/>
          </p:cNvSpPr>
          <p:nvPr/>
        </p:nvSpPr>
        <p:spPr bwMode="auto">
          <a:xfrm>
            <a:off x="4306888" y="5791200"/>
            <a:ext cx="1633537" cy="274638"/>
          </a:xfrm>
          <a:prstGeom prst="rect">
            <a:avLst/>
          </a:prstGeom>
          <a:noFill/>
          <a:ln w="9525">
            <a:noFill/>
            <a:miter lim="800000"/>
            <a:headEnd/>
            <a:tailEnd/>
          </a:ln>
        </p:spPr>
        <p:txBody>
          <a:bodyPr wrap="none" lIns="0" tIns="0" rIns="0" bIns="0">
            <a:spAutoFit/>
          </a:bodyPr>
          <a:lstStyle/>
          <a:p>
            <a:pPr algn="ctr" eaLnBrk="1" hangingPunct="1">
              <a:defRPr/>
            </a:pPr>
            <a:r>
              <a:rPr lang="en-US" b="1">
                <a:effectLst>
                  <a:outerShdw blurRad="38100" dist="38100" dir="2700000" algn="tl">
                    <a:srgbClr val="000000"/>
                  </a:outerShdw>
                </a:effectLst>
                <a:latin typeface="Arial" charset="0"/>
              </a:rPr>
              <a:t>Basal Area (ft</a:t>
            </a:r>
            <a:r>
              <a:rPr lang="en-US" b="1" baseline="30000">
                <a:effectLst>
                  <a:outerShdw blurRad="38100" dist="38100" dir="2700000" algn="tl">
                    <a:srgbClr val="000000"/>
                  </a:outerShdw>
                </a:effectLst>
                <a:latin typeface="Arial" charset="0"/>
              </a:rPr>
              <a:t>2</a:t>
            </a:r>
            <a:r>
              <a:rPr lang="en-US" b="1">
                <a:effectLst>
                  <a:outerShdw blurRad="38100" dist="38100" dir="2700000" algn="tl">
                    <a:srgbClr val="000000"/>
                  </a:outerShdw>
                </a:effectLst>
                <a:latin typeface="Arial" charset="0"/>
              </a:rPr>
              <a:t>)</a:t>
            </a:r>
          </a:p>
        </p:txBody>
      </p:sp>
      <p:sp>
        <p:nvSpPr>
          <p:cNvPr id="95615" name="Rectangle 383"/>
          <p:cNvSpPr>
            <a:spLocks noChangeArrowheads="1"/>
          </p:cNvSpPr>
          <p:nvPr/>
        </p:nvSpPr>
        <p:spPr bwMode="auto">
          <a:xfrm rot="16200000">
            <a:off x="-165893" y="3402806"/>
            <a:ext cx="1625600" cy="274637"/>
          </a:xfrm>
          <a:prstGeom prst="rect">
            <a:avLst/>
          </a:prstGeom>
          <a:noFill/>
          <a:ln w="9525">
            <a:noFill/>
            <a:miter lim="800000"/>
            <a:headEnd/>
            <a:tailEnd/>
          </a:ln>
        </p:spPr>
        <p:txBody>
          <a:bodyPr wrap="none" lIns="0" tIns="0" rIns="0" bIns="0">
            <a:spAutoFit/>
          </a:bodyPr>
          <a:lstStyle/>
          <a:p>
            <a:pPr algn="ctr" eaLnBrk="1" hangingPunct="1">
              <a:defRPr/>
            </a:pPr>
            <a:r>
              <a:rPr lang="en-US" b="1" dirty="0">
                <a:effectLst>
                  <a:outerShdw blurRad="38100" dist="38100" dir="2700000" algn="tl">
                    <a:srgbClr val="000000"/>
                  </a:outerShdw>
                </a:effectLst>
                <a:latin typeface="Arial" charset="0"/>
              </a:rPr>
              <a:t>Visible Sky (%)</a:t>
            </a:r>
          </a:p>
        </p:txBody>
      </p:sp>
      <p:sp>
        <p:nvSpPr>
          <p:cNvPr id="16767" name="Rectangle 384"/>
          <p:cNvSpPr>
            <a:spLocks noChangeArrowheads="1"/>
          </p:cNvSpPr>
          <p:nvPr/>
        </p:nvSpPr>
        <p:spPr bwMode="auto">
          <a:xfrm>
            <a:off x="1466850" y="2090738"/>
            <a:ext cx="7132638" cy="3074987"/>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68" name="Rectangle 385"/>
          <p:cNvSpPr>
            <a:spLocks noChangeArrowheads="1"/>
          </p:cNvSpPr>
          <p:nvPr/>
        </p:nvSpPr>
        <p:spPr bwMode="auto">
          <a:xfrm>
            <a:off x="3733800" y="2286000"/>
            <a:ext cx="4572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ES">
                <a:latin typeface="Verdana" pitchFamily="34" charset="0"/>
              </a:rPr>
              <a:t>y = -9.332Ln(x) + 61.94</a:t>
            </a:r>
          </a:p>
          <a:p>
            <a:endParaRPr lang="es-ES">
              <a:latin typeface="Verdana" pitchFamily="34" charset="0"/>
            </a:endParaRPr>
          </a:p>
          <a:p>
            <a:r>
              <a:rPr lang="es-ES">
                <a:latin typeface="Verdana" pitchFamily="34" charset="0"/>
              </a:rPr>
              <a:t>R</a:t>
            </a:r>
            <a:r>
              <a:rPr lang="es-ES" baseline="30000">
                <a:latin typeface="Verdana" pitchFamily="34" charset="0"/>
              </a:rPr>
              <a:t>2</a:t>
            </a:r>
            <a:r>
              <a:rPr lang="es-ES">
                <a:latin typeface="Verdana" pitchFamily="34" charset="0"/>
              </a:rPr>
              <a:t> = 0.772</a:t>
            </a:r>
            <a:endParaRPr lang="en-US">
              <a:latin typeface="Verdana" pitchFamily="34" charset="0"/>
            </a:endParaRPr>
          </a:p>
        </p:txBody>
      </p:sp>
      <p:sp>
        <p:nvSpPr>
          <p:cNvPr id="16769" name="Rectangle 3"/>
          <p:cNvSpPr>
            <a:spLocks noChangeArrowheads="1"/>
          </p:cNvSpPr>
          <p:nvPr/>
        </p:nvSpPr>
        <p:spPr bwMode="auto">
          <a:xfrm>
            <a:off x="1466850" y="2090738"/>
            <a:ext cx="7132638" cy="30749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noRot="1" noChangeArrowheads="1"/>
          </p:cNvSpPr>
          <p:nvPr>
            <p:ph type="title"/>
          </p:nvPr>
        </p:nvSpPr>
        <p:spPr/>
        <p:txBody>
          <a:bodyPr/>
          <a:lstStyle/>
          <a:p>
            <a:pPr eaLnBrk="1" hangingPunct="1">
              <a:defRPr/>
            </a:pPr>
            <a:r>
              <a:rPr lang="en-US" sz="3600" smtClean="0"/>
              <a:t>Basal Area – Light Relationships:</a:t>
            </a:r>
            <a:br>
              <a:rPr lang="en-US" sz="3600" smtClean="0"/>
            </a:br>
            <a:r>
              <a:rPr lang="en-US" sz="3600" smtClean="0"/>
              <a:t>30-60 yr-old Douglas Fir</a:t>
            </a:r>
          </a:p>
        </p:txBody>
      </p:sp>
      <p:graphicFrame>
        <p:nvGraphicFramePr>
          <p:cNvPr id="17411" name="Object 6"/>
          <p:cNvGraphicFramePr>
            <a:graphicFrameLocks noChangeAspect="1"/>
          </p:cNvGraphicFramePr>
          <p:nvPr/>
        </p:nvGraphicFramePr>
        <p:xfrm>
          <a:off x="4648200" y="2343150"/>
          <a:ext cx="4419600" cy="3051175"/>
        </p:xfrm>
        <a:graphic>
          <a:graphicData uri="http://schemas.openxmlformats.org/presentationml/2006/ole">
            <mc:AlternateContent xmlns:mc="http://schemas.openxmlformats.org/markup-compatibility/2006">
              <mc:Choice xmlns:v="urn:schemas-microsoft-com:vml" Requires="v">
                <p:oleObj spid="_x0000_s17429" name="SPW 9.0 Graph" r:id="rId4" imgW="6246266" imgH="4309567" progId="SigmaPlotGraphicObject.8">
                  <p:embed/>
                </p:oleObj>
              </mc:Choice>
              <mc:Fallback>
                <p:oleObj name="SPW 9.0 Graph" r:id="rId4" imgW="6246266" imgH="4309567" progId="SigmaPlotGraphicObject.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343150"/>
                        <a:ext cx="44196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2" name="Object 7"/>
          <p:cNvGraphicFramePr>
            <a:graphicFrameLocks noChangeAspect="1"/>
          </p:cNvGraphicFramePr>
          <p:nvPr/>
        </p:nvGraphicFramePr>
        <p:xfrm>
          <a:off x="147638" y="2344738"/>
          <a:ext cx="4433887" cy="3049587"/>
        </p:xfrm>
        <a:graphic>
          <a:graphicData uri="http://schemas.openxmlformats.org/presentationml/2006/ole">
            <mc:AlternateContent xmlns:mc="http://schemas.openxmlformats.org/markup-compatibility/2006">
              <mc:Choice xmlns:v="urn:schemas-microsoft-com:vml" Requires="v">
                <p:oleObj spid="_x0000_s17430" name="SPW 9.0 Graph" r:id="rId6" imgW="6265469" imgH="4309567" progId="SigmaPlotGraphicObject.8">
                  <p:embed/>
                </p:oleObj>
              </mc:Choice>
              <mc:Fallback>
                <p:oleObj name="SPW 9.0 Graph" r:id="rId6" imgW="6265469" imgH="4309567" progId="SigmaPlotGraphicObject.8">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8" y="2344738"/>
                        <a:ext cx="4433887" cy="304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Oval 8"/>
          <p:cNvSpPr>
            <a:spLocks noChangeArrowheads="1"/>
          </p:cNvSpPr>
          <p:nvPr/>
        </p:nvSpPr>
        <p:spPr bwMode="auto">
          <a:xfrm>
            <a:off x="7620000" y="29718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4" name="Oval 9"/>
          <p:cNvSpPr>
            <a:spLocks noChangeArrowheads="1"/>
          </p:cNvSpPr>
          <p:nvPr/>
        </p:nvSpPr>
        <p:spPr bwMode="auto">
          <a:xfrm>
            <a:off x="7848600" y="32004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5" name="Oval 10"/>
          <p:cNvSpPr>
            <a:spLocks noChangeArrowheads="1"/>
          </p:cNvSpPr>
          <p:nvPr/>
        </p:nvSpPr>
        <p:spPr bwMode="auto">
          <a:xfrm>
            <a:off x="5715000" y="42672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6" name="Oval 11"/>
          <p:cNvSpPr>
            <a:spLocks noChangeArrowheads="1"/>
          </p:cNvSpPr>
          <p:nvPr/>
        </p:nvSpPr>
        <p:spPr bwMode="auto">
          <a:xfrm>
            <a:off x="6781800" y="4114800"/>
            <a:ext cx="381000" cy="3810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7" name="Oval 12"/>
          <p:cNvSpPr>
            <a:spLocks noChangeArrowheads="1"/>
          </p:cNvSpPr>
          <p:nvPr/>
        </p:nvSpPr>
        <p:spPr bwMode="auto">
          <a:xfrm>
            <a:off x="7543800" y="3886200"/>
            <a:ext cx="304800" cy="304800"/>
          </a:xfrm>
          <a:prstGeom prst="ellipse">
            <a:avLst/>
          </a:prstGeom>
          <a:noFill/>
          <a:ln w="158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8" name="Oval 13"/>
          <p:cNvSpPr>
            <a:spLocks noChangeArrowheads="1"/>
          </p:cNvSpPr>
          <p:nvPr/>
        </p:nvSpPr>
        <p:spPr bwMode="auto">
          <a:xfrm>
            <a:off x="7696200" y="4038600"/>
            <a:ext cx="304800" cy="304800"/>
          </a:xfrm>
          <a:prstGeom prst="ellipse">
            <a:avLst/>
          </a:prstGeom>
          <a:noFill/>
          <a:ln w="158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9" name="Oval 14"/>
          <p:cNvSpPr>
            <a:spLocks noChangeArrowheads="1"/>
          </p:cNvSpPr>
          <p:nvPr/>
        </p:nvSpPr>
        <p:spPr bwMode="auto">
          <a:xfrm>
            <a:off x="8001000" y="4038600"/>
            <a:ext cx="304800" cy="304800"/>
          </a:xfrm>
          <a:prstGeom prst="ellipse">
            <a:avLst/>
          </a:prstGeom>
          <a:noFill/>
          <a:ln w="158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0" name="Oval 15"/>
          <p:cNvSpPr>
            <a:spLocks noChangeArrowheads="1"/>
          </p:cNvSpPr>
          <p:nvPr/>
        </p:nvSpPr>
        <p:spPr bwMode="auto">
          <a:xfrm>
            <a:off x="3505200" y="40386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1" name="Oval 16"/>
          <p:cNvSpPr>
            <a:spLocks noChangeArrowheads="1"/>
          </p:cNvSpPr>
          <p:nvPr/>
        </p:nvSpPr>
        <p:spPr bwMode="auto">
          <a:xfrm>
            <a:off x="3276600" y="39624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2" name="Oval 17"/>
          <p:cNvSpPr>
            <a:spLocks noChangeArrowheads="1"/>
          </p:cNvSpPr>
          <p:nvPr/>
        </p:nvSpPr>
        <p:spPr bwMode="auto">
          <a:xfrm>
            <a:off x="3048000" y="39624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3" name="Oval 18"/>
          <p:cNvSpPr>
            <a:spLocks noChangeArrowheads="1"/>
          </p:cNvSpPr>
          <p:nvPr/>
        </p:nvSpPr>
        <p:spPr bwMode="auto">
          <a:xfrm>
            <a:off x="2438400" y="4038600"/>
            <a:ext cx="304800" cy="304800"/>
          </a:xfrm>
          <a:prstGeom prst="ellipse">
            <a:avLst/>
          </a:prstGeom>
          <a:noFill/>
          <a:ln w="158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4" name="Text Box 19"/>
          <p:cNvSpPr txBox="1">
            <a:spLocks noChangeArrowheads="1"/>
          </p:cNvSpPr>
          <p:nvPr/>
        </p:nvSpPr>
        <p:spPr bwMode="auto">
          <a:xfrm>
            <a:off x="288925" y="5740400"/>
            <a:ext cx="834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2000"/>
              <a:t>For each zone, circled  means statistically differ from that of the unthinned control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457200" y="274638"/>
            <a:ext cx="8229600" cy="944562"/>
          </a:xfrm>
        </p:spPr>
        <p:txBody>
          <a:bodyPr/>
          <a:lstStyle/>
          <a:p>
            <a:pPr eaLnBrk="1" hangingPunct="1">
              <a:defRPr/>
            </a:pPr>
            <a:r>
              <a:rPr lang="en-US" sz="3200" smtClean="0"/>
              <a:t>Microclimate Gradients – Unthinned Stands</a:t>
            </a:r>
            <a:br>
              <a:rPr lang="en-US" sz="3200" smtClean="0"/>
            </a:br>
            <a:r>
              <a:rPr lang="en-US" sz="3200" smtClean="0"/>
              <a:t>Summer Daily Extreme</a:t>
            </a:r>
          </a:p>
        </p:txBody>
      </p:sp>
      <p:graphicFrame>
        <p:nvGraphicFramePr>
          <p:cNvPr id="18435" name="Object 3"/>
          <p:cNvGraphicFramePr>
            <a:graphicFrameLocks noChangeAspect="1"/>
          </p:cNvGraphicFramePr>
          <p:nvPr/>
        </p:nvGraphicFramePr>
        <p:xfrm>
          <a:off x="1143000" y="1500188"/>
          <a:ext cx="6858000" cy="5053012"/>
        </p:xfrm>
        <a:graphic>
          <a:graphicData uri="http://schemas.openxmlformats.org/presentationml/2006/ole">
            <mc:AlternateContent xmlns:mc="http://schemas.openxmlformats.org/markup-compatibility/2006">
              <mc:Choice xmlns:v="urn:schemas-microsoft-com:vml" Requires="v">
                <p:oleObj spid="_x0000_s18438" name="SPW 7.0 Graph" r:id="rId4" imgW="5794553" imgH="4269334" progId="SigmaPlotGraphicObject.5">
                  <p:embed/>
                </p:oleObj>
              </mc:Choice>
              <mc:Fallback>
                <p:oleObj name="SPW 7.0 Graph" r:id="rId4" imgW="5794553" imgH="4269334" progId="SigmaPlotGraphicObject.5">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00188"/>
                        <a:ext cx="6858000" cy="505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Rot="1" noChangeArrowheads="1"/>
          </p:cNvSpPr>
          <p:nvPr>
            <p:ph type="title"/>
          </p:nvPr>
        </p:nvSpPr>
        <p:spPr/>
        <p:txBody>
          <a:bodyPr/>
          <a:lstStyle/>
          <a:p>
            <a:pPr eaLnBrk="1" hangingPunct="1">
              <a:defRPr/>
            </a:pPr>
            <a:r>
              <a:rPr lang="en-US" sz="3200" smtClean="0"/>
              <a:t>Mean Daily Maximum Air Temperature</a:t>
            </a:r>
            <a:br>
              <a:rPr lang="en-US" sz="3200" smtClean="0"/>
            </a:br>
            <a:r>
              <a:rPr lang="en-US" sz="3200" smtClean="0"/>
              <a:t>by Zone</a:t>
            </a:r>
          </a:p>
        </p:txBody>
      </p:sp>
      <p:graphicFrame>
        <p:nvGraphicFramePr>
          <p:cNvPr id="19459" name="Object 5"/>
          <p:cNvGraphicFramePr>
            <a:graphicFrameLocks noChangeAspect="1"/>
          </p:cNvGraphicFramePr>
          <p:nvPr/>
        </p:nvGraphicFramePr>
        <p:xfrm>
          <a:off x="1443038" y="1600200"/>
          <a:ext cx="6259512" cy="4310063"/>
        </p:xfrm>
        <a:graphic>
          <a:graphicData uri="http://schemas.openxmlformats.org/presentationml/2006/ole">
            <mc:AlternateContent xmlns:mc="http://schemas.openxmlformats.org/markup-compatibility/2006">
              <mc:Choice xmlns:v="urn:schemas-microsoft-com:vml" Requires="v">
                <p:oleObj spid="_x0000_s19472" name="SPW 9.0 Graph" r:id="rId4" imgW="6257239" imgH="4309567" progId="SigmaPlotGraphicObject.8">
                  <p:embed/>
                </p:oleObj>
              </mc:Choice>
              <mc:Fallback>
                <p:oleObj name="SPW 9.0 Graph" r:id="rId4" imgW="6257239" imgH="4309567" progId="SigmaPlotGraphicObjec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3038" y="1600200"/>
                        <a:ext cx="6259512"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0" name="Text Box 7"/>
          <p:cNvSpPr txBox="1">
            <a:spLocks noChangeArrowheads="1"/>
          </p:cNvSpPr>
          <p:nvPr/>
        </p:nvSpPr>
        <p:spPr bwMode="auto">
          <a:xfrm>
            <a:off x="2422525" y="4995863"/>
            <a:ext cx="690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200">
                <a:solidFill>
                  <a:schemeClr val="bg2"/>
                </a:solidFill>
              </a:rPr>
              <a:t>P=0.096</a:t>
            </a:r>
          </a:p>
        </p:txBody>
      </p:sp>
      <p:sp>
        <p:nvSpPr>
          <p:cNvPr id="19461" name="Text Box 8"/>
          <p:cNvSpPr txBox="1">
            <a:spLocks noChangeArrowheads="1"/>
          </p:cNvSpPr>
          <p:nvPr/>
        </p:nvSpPr>
        <p:spPr bwMode="auto">
          <a:xfrm>
            <a:off x="4033838" y="4983163"/>
            <a:ext cx="690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200">
                <a:solidFill>
                  <a:schemeClr val="bg2"/>
                </a:solidFill>
              </a:rPr>
              <a:t>P=0.019</a:t>
            </a:r>
          </a:p>
        </p:txBody>
      </p:sp>
      <p:sp>
        <p:nvSpPr>
          <p:cNvPr id="19462" name="Text Box 9"/>
          <p:cNvSpPr txBox="1">
            <a:spLocks noChangeArrowheads="1"/>
          </p:cNvSpPr>
          <p:nvPr/>
        </p:nvSpPr>
        <p:spPr bwMode="auto">
          <a:xfrm>
            <a:off x="5557838" y="4983163"/>
            <a:ext cx="690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200">
                <a:solidFill>
                  <a:schemeClr val="bg2"/>
                </a:solidFill>
              </a:rPr>
              <a:t>P=0.002</a:t>
            </a:r>
          </a:p>
        </p:txBody>
      </p:sp>
      <p:sp>
        <p:nvSpPr>
          <p:cNvPr id="19463" name="Oval 10"/>
          <p:cNvSpPr>
            <a:spLocks noChangeArrowheads="1"/>
          </p:cNvSpPr>
          <p:nvPr/>
        </p:nvSpPr>
        <p:spPr bwMode="auto">
          <a:xfrm>
            <a:off x="3200400" y="35052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4" name="Oval 11"/>
          <p:cNvSpPr>
            <a:spLocks noChangeArrowheads="1"/>
          </p:cNvSpPr>
          <p:nvPr/>
        </p:nvSpPr>
        <p:spPr bwMode="auto">
          <a:xfrm>
            <a:off x="5791200" y="25908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5" name="Oval 12"/>
          <p:cNvSpPr>
            <a:spLocks noChangeArrowheads="1"/>
          </p:cNvSpPr>
          <p:nvPr/>
        </p:nvSpPr>
        <p:spPr bwMode="auto">
          <a:xfrm>
            <a:off x="6096000" y="30480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6" name="Text Box 13"/>
          <p:cNvSpPr txBox="1">
            <a:spLocks noChangeArrowheads="1"/>
          </p:cNvSpPr>
          <p:nvPr/>
        </p:nvSpPr>
        <p:spPr bwMode="auto">
          <a:xfrm>
            <a:off x="288925" y="6080125"/>
            <a:ext cx="834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2000"/>
              <a:t>For each zone, circled  means statistically differ from that of the unthinned control</a:t>
            </a:r>
          </a:p>
        </p:txBody>
      </p:sp>
      <p:sp>
        <p:nvSpPr>
          <p:cNvPr id="19467" name="Oval 14"/>
          <p:cNvSpPr>
            <a:spLocks noChangeArrowheads="1"/>
          </p:cNvSpPr>
          <p:nvPr/>
        </p:nvSpPr>
        <p:spPr bwMode="auto">
          <a:xfrm>
            <a:off x="4724400" y="35052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8" name="Oval 15"/>
          <p:cNvSpPr>
            <a:spLocks noChangeArrowheads="1"/>
          </p:cNvSpPr>
          <p:nvPr/>
        </p:nvSpPr>
        <p:spPr bwMode="auto">
          <a:xfrm>
            <a:off x="4572000" y="35814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469" name="Oval 16"/>
          <p:cNvSpPr>
            <a:spLocks noChangeArrowheads="1"/>
          </p:cNvSpPr>
          <p:nvPr/>
        </p:nvSpPr>
        <p:spPr bwMode="auto">
          <a:xfrm>
            <a:off x="4191000" y="35052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p:txBody>
          <a:bodyPr/>
          <a:lstStyle/>
          <a:p>
            <a:pPr eaLnBrk="1" hangingPunct="1">
              <a:defRPr/>
            </a:pPr>
            <a:r>
              <a:rPr lang="en-US" sz="3200" dirty="0" smtClean="0"/>
              <a:t>Mean Daily Maximum Soil or Streambed Temperature by Zone</a:t>
            </a:r>
          </a:p>
        </p:txBody>
      </p:sp>
      <p:graphicFrame>
        <p:nvGraphicFramePr>
          <p:cNvPr id="20483" name="Object 4"/>
          <p:cNvGraphicFramePr>
            <a:graphicFrameLocks noChangeAspect="1"/>
          </p:cNvGraphicFramePr>
          <p:nvPr/>
        </p:nvGraphicFramePr>
        <p:xfrm>
          <a:off x="1443038" y="1633538"/>
          <a:ext cx="6259512" cy="4310062"/>
        </p:xfrm>
        <a:graphic>
          <a:graphicData uri="http://schemas.openxmlformats.org/presentationml/2006/ole">
            <mc:AlternateContent xmlns:mc="http://schemas.openxmlformats.org/markup-compatibility/2006">
              <mc:Choice xmlns:v="urn:schemas-microsoft-com:vml" Requires="v">
                <p:oleObj spid="_x0000_s20491" name="SPW 9.0 Graph" r:id="rId4" imgW="6257239" imgH="4309567" progId="SigmaPlotGraphicObject.8">
                  <p:embed/>
                </p:oleObj>
              </mc:Choice>
              <mc:Fallback>
                <p:oleObj name="SPW 9.0 Graph" r:id="rId4" imgW="6257239" imgH="4309567" progId="SigmaPlotGraphicObjec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3038" y="1633538"/>
                        <a:ext cx="6259512"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484" name="Text Box 5"/>
          <p:cNvSpPr txBox="1">
            <a:spLocks noChangeArrowheads="1"/>
          </p:cNvSpPr>
          <p:nvPr/>
        </p:nvSpPr>
        <p:spPr bwMode="auto">
          <a:xfrm>
            <a:off x="2422525" y="4995863"/>
            <a:ext cx="690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200">
                <a:solidFill>
                  <a:schemeClr val="bg2"/>
                </a:solidFill>
              </a:rPr>
              <a:t>P=0.602</a:t>
            </a:r>
          </a:p>
        </p:txBody>
      </p:sp>
      <p:sp>
        <p:nvSpPr>
          <p:cNvPr id="20485" name="Text Box 6"/>
          <p:cNvSpPr txBox="1">
            <a:spLocks noChangeArrowheads="1"/>
          </p:cNvSpPr>
          <p:nvPr/>
        </p:nvSpPr>
        <p:spPr bwMode="auto">
          <a:xfrm>
            <a:off x="4033838" y="4983163"/>
            <a:ext cx="690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200">
                <a:solidFill>
                  <a:schemeClr val="bg2"/>
                </a:solidFill>
              </a:rPr>
              <a:t>P=0.057</a:t>
            </a:r>
          </a:p>
        </p:txBody>
      </p:sp>
      <p:sp>
        <p:nvSpPr>
          <p:cNvPr id="20486" name="Text Box 7"/>
          <p:cNvSpPr txBox="1">
            <a:spLocks noChangeArrowheads="1"/>
          </p:cNvSpPr>
          <p:nvPr/>
        </p:nvSpPr>
        <p:spPr bwMode="auto">
          <a:xfrm>
            <a:off x="5557838" y="4983163"/>
            <a:ext cx="6905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200">
                <a:solidFill>
                  <a:schemeClr val="bg2"/>
                </a:solidFill>
              </a:rPr>
              <a:t>P=0.021</a:t>
            </a:r>
          </a:p>
        </p:txBody>
      </p:sp>
      <p:sp>
        <p:nvSpPr>
          <p:cNvPr id="20487" name="Oval 8"/>
          <p:cNvSpPr>
            <a:spLocks noChangeArrowheads="1"/>
          </p:cNvSpPr>
          <p:nvPr/>
        </p:nvSpPr>
        <p:spPr bwMode="auto">
          <a:xfrm>
            <a:off x="5791200" y="2514600"/>
            <a:ext cx="304800" cy="3048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8" name="Text Box 9"/>
          <p:cNvSpPr txBox="1">
            <a:spLocks noChangeArrowheads="1"/>
          </p:cNvSpPr>
          <p:nvPr/>
        </p:nvSpPr>
        <p:spPr bwMode="auto">
          <a:xfrm>
            <a:off x="288925" y="6156325"/>
            <a:ext cx="834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2000"/>
              <a:t>For each zone, circled  means statistically differ from that of the unthinned control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4"/>
          <p:cNvGrpSpPr>
            <a:grpSpLocks/>
          </p:cNvGrpSpPr>
          <p:nvPr/>
        </p:nvGrpSpPr>
        <p:grpSpPr bwMode="auto">
          <a:xfrm>
            <a:off x="228600" y="990600"/>
            <a:ext cx="2514600" cy="2133600"/>
            <a:chOff x="228600" y="1782763"/>
            <a:chExt cx="2514600" cy="2133600"/>
          </a:xfrm>
        </p:grpSpPr>
        <p:sp>
          <p:nvSpPr>
            <p:cNvPr id="34" name="Rectangle 33"/>
            <p:cNvSpPr/>
            <p:nvPr/>
          </p:nvSpPr>
          <p:spPr>
            <a:xfrm>
              <a:off x="228600" y="1782763"/>
              <a:ext cx="2286000" cy="2133600"/>
            </a:xfrm>
            <a:prstGeom prst="rect">
              <a:avLst/>
            </a:prstGeom>
            <a:solidFill>
              <a:schemeClr val="tx1"/>
            </a:solidFill>
            <a:ln w="15875"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2"/>
                </a:solidFill>
                <a:latin typeface="Arial" pitchFamily="34" charset="0"/>
                <a:cs typeface="Arial" pitchFamily="34" charset="0"/>
              </a:endParaRPr>
            </a:p>
          </p:txBody>
        </p:sp>
        <p:grpSp>
          <p:nvGrpSpPr>
            <p:cNvPr id="21514" name="Group 32"/>
            <p:cNvGrpSpPr>
              <a:grpSpLocks/>
            </p:cNvGrpSpPr>
            <p:nvPr/>
          </p:nvGrpSpPr>
          <p:grpSpPr bwMode="auto">
            <a:xfrm>
              <a:off x="669925" y="3382962"/>
              <a:ext cx="2073275" cy="184669"/>
              <a:chOff x="1660525" y="5334000"/>
              <a:chExt cx="2073275" cy="447534"/>
            </a:xfrm>
          </p:grpSpPr>
          <p:sp>
            <p:nvSpPr>
              <p:cNvPr id="21535" name="Text Box 13"/>
              <p:cNvSpPr txBox="1">
                <a:spLocks noChangeArrowheads="1"/>
              </p:cNvSpPr>
              <p:nvPr/>
            </p:nvSpPr>
            <p:spPr bwMode="auto">
              <a:xfrm>
                <a:off x="1660525" y="5334000"/>
                <a:ext cx="320676" cy="44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600" b="1">
                    <a:solidFill>
                      <a:schemeClr val="bg2"/>
                    </a:solidFill>
                    <a:latin typeface="Arial" charset="0"/>
                    <a:cs typeface="Arial" charset="0"/>
                  </a:rPr>
                  <a:t>0</a:t>
                </a:r>
              </a:p>
            </p:txBody>
          </p:sp>
          <p:sp>
            <p:nvSpPr>
              <p:cNvPr id="21536" name="Text Box 15"/>
              <p:cNvSpPr txBox="1">
                <a:spLocks noChangeArrowheads="1"/>
              </p:cNvSpPr>
              <p:nvPr/>
            </p:nvSpPr>
            <p:spPr bwMode="auto">
              <a:xfrm>
                <a:off x="2057399" y="5334005"/>
                <a:ext cx="533401" cy="44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600" b="1">
                    <a:solidFill>
                      <a:schemeClr val="bg2"/>
                    </a:solidFill>
                    <a:latin typeface="Arial" charset="0"/>
                    <a:cs typeface="Arial" charset="0"/>
                  </a:rPr>
                  <a:t>1.0</a:t>
                </a:r>
              </a:p>
            </p:txBody>
          </p:sp>
          <p:sp>
            <p:nvSpPr>
              <p:cNvPr id="21537" name="Text Box 16"/>
              <p:cNvSpPr txBox="1">
                <a:spLocks noChangeArrowheads="1"/>
              </p:cNvSpPr>
              <p:nvPr/>
            </p:nvSpPr>
            <p:spPr bwMode="auto">
              <a:xfrm>
                <a:off x="2514599" y="5334007"/>
                <a:ext cx="533401" cy="44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600" b="1">
                    <a:solidFill>
                      <a:schemeClr val="bg2"/>
                    </a:solidFill>
                    <a:latin typeface="Arial" charset="0"/>
                    <a:cs typeface="Arial" charset="0"/>
                  </a:rPr>
                  <a:t>2.0</a:t>
                </a:r>
              </a:p>
            </p:txBody>
          </p:sp>
          <p:sp>
            <p:nvSpPr>
              <p:cNvPr id="21538" name="Text Box 17"/>
              <p:cNvSpPr txBox="1">
                <a:spLocks noChangeArrowheads="1"/>
              </p:cNvSpPr>
              <p:nvPr/>
            </p:nvSpPr>
            <p:spPr bwMode="auto">
              <a:xfrm>
                <a:off x="3200399" y="5334002"/>
                <a:ext cx="533401" cy="44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600" b="1">
                    <a:solidFill>
                      <a:schemeClr val="bg2"/>
                    </a:solidFill>
                    <a:latin typeface="Arial" charset="0"/>
                    <a:cs typeface="Arial" charset="0"/>
                  </a:rPr>
                  <a:t>3.0</a:t>
                </a:r>
              </a:p>
            </p:txBody>
          </p:sp>
          <p:sp>
            <p:nvSpPr>
              <p:cNvPr id="21539" name="Text Box 18"/>
              <p:cNvSpPr txBox="1">
                <a:spLocks noChangeArrowheads="1"/>
              </p:cNvSpPr>
              <p:nvPr/>
            </p:nvSpPr>
            <p:spPr bwMode="auto">
              <a:xfrm>
                <a:off x="1828800" y="5334002"/>
                <a:ext cx="533401" cy="44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600" b="1">
                    <a:solidFill>
                      <a:schemeClr val="bg2"/>
                    </a:solidFill>
                    <a:latin typeface="Arial" charset="0"/>
                    <a:cs typeface="Arial" charset="0"/>
                  </a:rPr>
                  <a:t>0.5</a:t>
                </a:r>
              </a:p>
            </p:txBody>
          </p:sp>
        </p:grpSp>
        <p:sp>
          <p:nvSpPr>
            <p:cNvPr id="21515" name="Text Box 23"/>
            <p:cNvSpPr txBox="1">
              <a:spLocks noChangeArrowheads="1"/>
            </p:cNvSpPr>
            <p:nvPr/>
          </p:nvSpPr>
          <p:spPr bwMode="auto">
            <a:xfrm>
              <a:off x="514350" y="3274497"/>
              <a:ext cx="3238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600" b="1">
                  <a:solidFill>
                    <a:schemeClr val="bg2"/>
                  </a:solidFill>
                  <a:latin typeface="Arial" charset="0"/>
                  <a:cs typeface="Arial" charset="0"/>
                </a:rPr>
                <a:t>0</a:t>
              </a:r>
            </a:p>
          </p:txBody>
        </p:sp>
        <p:sp>
          <p:nvSpPr>
            <p:cNvPr id="21516" name="Text Box 24"/>
            <p:cNvSpPr txBox="1">
              <a:spLocks noChangeArrowheads="1"/>
            </p:cNvSpPr>
            <p:nvPr/>
          </p:nvSpPr>
          <p:spPr bwMode="auto">
            <a:xfrm>
              <a:off x="457200" y="2239963"/>
              <a:ext cx="6096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600" b="1">
                  <a:solidFill>
                    <a:schemeClr val="bg2"/>
                  </a:solidFill>
                  <a:latin typeface="Arial" charset="0"/>
                  <a:cs typeface="Arial" charset="0"/>
                </a:rPr>
                <a:t>100</a:t>
              </a:r>
            </a:p>
          </p:txBody>
        </p:sp>
        <p:sp>
          <p:nvSpPr>
            <p:cNvPr id="21517" name="Text Box 25"/>
            <p:cNvSpPr txBox="1">
              <a:spLocks noChangeArrowheads="1"/>
            </p:cNvSpPr>
            <p:nvPr/>
          </p:nvSpPr>
          <p:spPr bwMode="auto">
            <a:xfrm rot="-5400000">
              <a:off x="-78409" y="2694954"/>
              <a:ext cx="1037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sz="800" b="1">
                  <a:solidFill>
                    <a:schemeClr val="bg2"/>
                  </a:solidFill>
                  <a:latin typeface="Arial" charset="0"/>
                  <a:cs typeface="Arial" charset="0"/>
                </a:rPr>
                <a:t>Cumulative</a:t>
              </a:r>
            </a:p>
            <a:p>
              <a:pPr algn="ctr"/>
              <a:r>
                <a:rPr lang="en-US" sz="800" b="1">
                  <a:solidFill>
                    <a:schemeClr val="bg2"/>
                  </a:solidFill>
                  <a:latin typeface="Arial" charset="0"/>
                  <a:cs typeface="Arial" charset="0"/>
                </a:rPr>
                <a:t>Effectiveness (%)</a:t>
              </a:r>
            </a:p>
          </p:txBody>
        </p:sp>
        <p:sp>
          <p:nvSpPr>
            <p:cNvPr id="21518" name="Text Box 26"/>
            <p:cNvSpPr txBox="1">
              <a:spLocks noChangeArrowheads="1"/>
            </p:cNvSpPr>
            <p:nvPr/>
          </p:nvSpPr>
          <p:spPr bwMode="auto">
            <a:xfrm>
              <a:off x="381000" y="3535363"/>
              <a:ext cx="2053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sz="800" b="1">
                  <a:solidFill>
                    <a:schemeClr val="bg2"/>
                  </a:solidFill>
                  <a:latin typeface="Arial" charset="0"/>
                  <a:cs typeface="Arial" charset="0"/>
                </a:rPr>
                <a:t>Distance From Stand Edge into Forest</a:t>
              </a:r>
            </a:p>
            <a:p>
              <a:pPr algn="ctr"/>
              <a:r>
                <a:rPr lang="en-US" sz="800" b="1">
                  <a:solidFill>
                    <a:schemeClr val="bg2"/>
                  </a:solidFill>
                  <a:latin typeface="Arial" charset="0"/>
                  <a:cs typeface="Arial" charset="0"/>
                </a:rPr>
                <a:t>(tree height)</a:t>
              </a:r>
            </a:p>
          </p:txBody>
        </p:sp>
        <p:grpSp>
          <p:nvGrpSpPr>
            <p:cNvPr id="21519" name="Group 30"/>
            <p:cNvGrpSpPr>
              <a:grpSpLocks/>
            </p:cNvGrpSpPr>
            <p:nvPr/>
          </p:nvGrpSpPr>
          <p:grpSpPr bwMode="auto">
            <a:xfrm>
              <a:off x="762000" y="2316163"/>
              <a:ext cx="1600200" cy="1066800"/>
              <a:chOff x="1828800" y="1600200"/>
              <a:chExt cx="5486400" cy="3657600"/>
            </a:xfrm>
          </p:grpSpPr>
          <p:sp>
            <p:nvSpPr>
              <p:cNvPr id="21527" name="Line 4"/>
              <p:cNvSpPr>
                <a:spLocks noChangeShapeType="1"/>
              </p:cNvSpPr>
              <p:nvPr/>
            </p:nvSpPr>
            <p:spPr bwMode="auto">
              <a:xfrm>
                <a:off x="1828800" y="1600200"/>
                <a:ext cx="0" cy="365760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8" name="Line 5"/>
              <p:cNvSpPr>
                <a:spLocks noChangeShapeType="1"/>
              </p:cNvSpPr>
              <p:nvPr/>
            </p:nvSpPr>
            <p:spPr bwMode="auto">
              <a:xfrm>
                <a:off x="1828800" y="5257800"/>
                <a:ext cx="54864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9" name="Freeform 12"/>
              <p:cNvSpPr>
                <a:spLocks/>
              </p:cNvSpPr>
              <p:nvPr/>
            </p:nvSpPr>
            <p:spPr bwMode="auto">
              <a:xfrm>
                <a:off x="1828800" y="1600200"/>
                <a:ext cx="5486400" cy="3657600"/>
              </a:xfrm>
              <a:custGeom>
                <a:avLst/>
                <a:gdLst>
                  <a:gd name="T0" fmla="*/ 0 w 3648"/>
                  <a:gd name="T1" fmla="*/ 2147483647 h 2472"/>
                  <a:gd name="T2" fmla="*/ 2147483647 w 3648"/>
                  <a:gd name="T3" fmla="*/ 893214920 h 2472"/>
                  <a:gd name="T4" fmla="*/ 2147483647 w 3648"/>
                  <a:gd name="T5" fmla="*/ 52542489 h 2472"/>
                  <a:gd name="T6" fmla="*/ 0 60000 65536"/>
                  <a:gd name="T7" fmla="*/ 0 60000 65536"/>
                  <a:gd name="T8" fmla="*/ 0 60000 65536"/>
                </a:gdLst>
                <a:ahLst/>
                <a:cxnLst>
                  <a:cxn ang="T6">
                    <a:pos x="T0" y="T1"/>
                  </a:cxn>
                  <a:cxn ang="T7">
                    <a:pos x="T2" y="T3"/>
                  </a:cxn>
                  <a:cxn ang="T8">
                    <a:pos x="T4" y="T5"/>
                  </a:cxn>
                </a:cxnLst>
                <a:rect l="0" t="0" r="r" b="b"/>
                <a:pathLst>
                  <a:path w="3648" h="2472">
                    <a:moveTo>
                      <a:pt x="0" y="2472"/>
                    </a:moveTo>
                    <a:cubicBezTo>
                      <a:pt x="1160" y="1644"/>
                      <a:pt x="2320" y="816"/>
                      <a:pt x="2928" y="408"/>
                    </a:cubicBezTo>
                    <a:cubicBezTo>
                      <a:pt x="3536" y="0"/>
                      <a:pt x="3456" y="0"/>
                      <a:pt x="3648" y="24"/>
                    </a:cubicBezTo>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0" name="Freeform 19"/>
              <p:cNvSpPr>
                <a:spLocks/>
              </p:cNvSpPr>
              <p:nvPr/>
            </p:nvSpPr>
            <p:spPr bwMode="auto">
              <a:xfrm>
                <a:off x="1828800" y="1600200"/>
                <a:ext cx="914400" cy="3657600"/>
              </a:xfrm>
              <a:custGeom>
                <a:avLst/>
                <a:gdLst>
                  <a:gd name="T0" fmla="*/ 0 w 576"/>
                  <a:gd name="T1" fmla="*/ 2147483647 h 2496"/>
                  <a:gd name="T2" fmla="*/ 604837500 w 576"/>
                  <a:gd name="T3" fmla="*/ 927655869 h 2496"/>
                  <a:gd name="T4" fmla="*/ 1451610000 w 576"/>
                  <a:gd name="T5" fmla="*/ 0 h 2496"/>
                  <a:gd name="T6" fmla="*/ 0 60000 65536"/>
                  <a:gd name="T7" fmla="*/ 0 60000 65536"/>
                  <a:gd name="T8" fmla="*/ 0 60000 65536"/>
                </a:gdLst>
                <a:ahLst/>
                <a:cxnLst>
                  <a:cxn ang="T6">
                    <a:pos x="T0" y="T1"/>
                  </a:cxn>
                  <a:cxn ang="T7">
                    <a:pos x="T2" y="T3"/>
                  </a:cxn>
                  <a:cxn ang="T8">
                    <a:pos x="T4" y="T5"/>
                  </a:cxn>
                </a:cxnLst>
                <a:rect l="0" t="0" r="r" b="b"/>
                <a:pathLst>
                  <a:path w="576" h="2496">
                    <a:moveTo>
                      <a:pt x="0" y="2496"/>
                    </a:moveTo>
                    <a:cubicBezTo>
                      <a:pt x="72" y="1672"/>
                      <a:pt x="144" y="848"/>
                      <a:pt x="240" y="432"/>
                    </a:cubicBezTo>
                    <a:cubicBezTo>
                      <a:pt x="336" y="16"/>
                      <a:pt x="520" y="64"/>
                      <a:pt x="576" y="0"/>
                    </a:cubicBezTo>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1" name="Freeform 20"/>
              <p:cNvSpPr>
                <a:spLocks/>
              </p:cNvSpPr>
              <p:nvPr/>
            </p:nvSpPr>
            <p:spPr bwMode="auto">
              <a:xfrm>
                <a:off x="1828800" y="1600200"/>
                <a:ext cx="4495800" cy="3657600"/>
              </a:xfrm>
              <a:custGeom>
                <a:avLst/>
                <a:gdLst>
                  <a:gd name="T0" fmla="*/ 0 w 2736"/>
                  <a:gd name="T1" fmla="*/ 2147483647 h 2072"/>
                  <a:gd name="T2" fmla="*/ 2147483647 w 2736"/>
                  <a:gd name="T3" fmla="*/ 1071941588 h 2072"/>
                  <a:gd name="T4" fmla="*/ 2147483647 w 2736"/>
                  <a:gd name="T5" fmla="*/ 24928874 h 2072"/>
                  <a:gd name="T6" fmla="*/ 0 60000 65536"/>
                  <a:gd name="T7" fmla="*/ 0 60000 65536"/>
                  <a:gd name="T8" fmla="*/ 0 60000 65536"/>
                </a:gdLst>
                <a:ahLst/>
                <a:cxnLst>
                  <a:cxn ang="T6">
                    <a:pos x="T0" y="T1"/>
                  </a:cxn>
                  <a:cxn ang="T7">
                    <a:pos x="T2" y="T3"/>
                  </a:cxn>
                  <a:cxn ang="T8">
                    <a:pos x="T4" y="T5"/>
                  </a:cxn>
                </a:cxnLst>
                <a:rect l="0" t="0" r="r" b="b"/>
                <a:pathLst>
                  <a:path w="2736" h="2072">
                    <a:moveTo>
                      <a:pt x="0" y="2072"/>
                    </a:moveTo>
                    <a:cubicBezTo>
                      <a:pt x="444" y="1380"/>
                      <a:pt x="888" y="688"/>
                      <a:pt x="1344" y="344"/>
                    </a:cubicBezTo>
                    <a:cubicBezTo>
                      <a:pt x="1800" y="0"/>
                      <a:pt x="2268" y="4"/>
                      <a:pt x="2736" y="8"/>
                    </a:cubicBezTo>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2" name="Freeform 22"/>
              <p:cNvSpPr>
                <a:spLocks/>
              </p:cNvSpPr>
              <p:nvPr/>
            </p:nvSpPr>
            <p:spPr bwMode="auto">
              <a:xfrm>
                <a:off x="1828800" y="1752600"/>
                <a:ext cx="5486400" cy="3505200"/>
              </a:xfrm>
              <a:custGeom>
                <a:avLst/>
                <a:gdLst>
                  <a:gd name="T0" fmla="*/ 0 w 3456"/>
                  <a:gd name="T1" fmla="*/ 2147483647 h 2208"/>
                  <a:gd name="T2" fmla="*/ 2147483647 w 3456"/>
                  <a:gd name="T3" fmla="*/ 1814512500 h 2208"/>
                  <a:gd name="T4" fmla="*/ 2147483647 w 3456"/>
                  <a:gd name="T5" fmla="*/ 0 h 2208"/>
                  <a:gd name="T6" fmla="*/ 0 60000 65536"/>
                  <a:gd name="T7" fmla="*/ 0 60000 65536"/>
                  <a:gd name="T8" fmla="*/ 0 60000 65536"/>
                </a:gdLst>
                <a:ahLst/>
                <a:cxnLst>
                  <a:cxn ang="T6">
                    <a:pos x="T0" y="T1"/>
                  </a:cxn>
                  <a:cxn ang="T7">
                    <a:pos x="T2" y="T3"/>
                  </a:cxn>
                  <a:cxn ang="T8">
                    <a:pos x="T4" y="T5"/>
                  </a:cxn>
                </a:cxnLst>
                <a:rect l="0" t="0" r="r" b="b"/>
                <a:pathLst>
                  <a:path w="3456" h="2208">
                    <a:moveTo>
                      <a:pt x="0" y="2208"/>
                    </a:moveTo>
                    <a:cubicBezTo>
                      <a:pt x="144" y="1648"/>
                      <a:pt x="288" y="1088"/>
                      <a:pt x="864" y="720"/>
                    </a:cubicBezTo>
                    <a:cubicBezTo>
                      <a:pt x="1440" y="352"/>
                      <a:pt x="2448" y="176"/>
                      <a:pt x="3456" y="0"/>
                    </a:cubicBezTo>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3" name="Freeform 27"/>
              <p:cNvSpPr>
                <a:spLocks/>
              </p:cNvSpPr>
              <p:nvPr/>
            </p:nvSpPr>
            <p:spPr bwMode="auto">
              <a:xfrm>
                <a:off x="1828800" y="1600200"/>
                <a:ext cx="2286000" cy="3657600"/>
              </a:xfrm>
              <a:custGeom>
                <a:avLst/>
                <a:gdLst>
                  <a:gd name="T0" fmla="*/ 0 w 1440"/>
                  <a:gd name="T1" fmla="*/ 2147483647 h 2360"/>
                  <a:gd name="T2" fmla="*/ 2147483647 w 1440"/>
                  <a:gd name="T3" fmla="*/ 941574728 h 2360"/>
                  <a:gd name="T4" fmla="*/ 2147483647 w 1440"/>
                  <a:gd name="T5" fmla="*/ 19216348 h 2360"/>
                  <a:gd name="T6" fmla="*/ 0 60000 65536"/>
                  <a:gd name="T7" fmla="*/ 0 60000 65536"/>
                  <a:gd name="T8" fmla="*/ 0 60000 65536"/>
                </a:gdLst>
                <a:ahLst/>
                <a:cxnLst>
                  <a:cxn ang="T6">
                    <a:pos x="T0" y="T1"/>
                  </a:cxn>
                  <a:cxn ang="T7">
                    <a:pos x="T2" y="T3"/>
                  </a:cxn>
                  <a:cxn ang="T8">
                    <a:pos x="T4" y="T5"/>
                  </a:cxn>
                </a:cxnLst>
                <a:rect l="0" t="0" r="r" b="b"/>
                <a:pathLst>
                  <a:path w="1440" h="2360">
                    <a:moveTo>
                      <a:pt x="0" y="2360"/>
                    </a:moveTo>
                    <a:cubicBezTo>
                      <a:pt x="312" y="1572"/>
                      <a:pt x="624" y="784"/>
                      <a:pt x="864" y="392"/>
                    </a:cubicBezTo>
                    <a:cubicBezTo>
                      <a:pt x="1104" y="0"/>
                      <a:pt x="1272" y="4"/>
                      <a:pt x="1440" y="8"/>
                    </a:cubicBezTo>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4" name="Freeform 28"/>
              <p:cNvSpPr>
                <a:spLocks/>
              </p:cNvSpPr>
              <p:nvPr/>
            </p:nvSpPr>
            <p:spPr bwMode="auto">
              <a:xfrm>
                <a:off x="1828800" y="1600200"/>
                <a:ext cx="3200400" cy="3657600"/>
              </a:xfrm>
              <a:custGeom>
                <a:avLst/>
                <a:gdLst>
                  <a:gd name="T0" fmla="*/ 0 w 2160"/>
                  <a:gd name="T1" fmla="*/ 2147483647 h 2416"/>
                  <a:gd name="T2" fmla="*/ 1686018133 w 2160"/>
                  <a:gd name="T3" fmla="*/ 916766237 h 2416"/>
                  <a:gd name="T4" fmla="*/ 2147483647 w 2160"/>
                  <a:gd name="T5" fmla="*/ 36671376 h 2416"/>
                  <a:gd name="T6" fmla="*/ 0 60000 65536"/>
                  <a:gd name="T7" fmla="*/ 0 60000 65536"/>
                  <a:gd name="T8" fmla="*/ 0 60000 65536"/>
                </a:gdLst>
                <a:ahLst/>
                <a:cxnLst>
                  <a:cxn ang="T6">
                    <a:pos x="T0" y="T1"/>
                  </a:cxn>
                  <a:cxn ang="T7">
                    <a:pos x="T2" y="T3"/>
                  </a:cxn>
                  <a:cxn ang="T8">
                    <a:pos x="T4" y="T5"/>
                  </a:cxn>
                </a:cxnLst>
                <a:rect l="0" t="0" r="r" b="b"/>
                <a:pathLst>
                  <a:path w="2160" h="2416">
                    <a:moveTo>
                      <a:pt x="0" y="2416"/>
                    </a:moveTo>
                    <a:cubicBezTo>
                      <a:pt x="204" y="1608"/>
                      <a:pt x="408" y="800"/>
                      <a:pt x="768" y="400"/>
                    </a:cubicBezTo>
                    <a:cubicBezTo>
                      <a:pt x="1128" y="0"/>
                      <a:pt x="1928" y="80"/>
                      <a:pt x="2160" y="16"/>
                    </a:cubicBezTo>
                  </a:path>
                </a:pathLst>
              </a:custGeom>
              <a:noFill/>
              <a:ln w="317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1520" name="Text Box 29"/>
            <p:cNvSpPr txBox="1">
              <a:spLocks noChangeArrowheads="1"/>
            </p:cNvSpPr>
            <p:nvPr/>
          </p:nvSpPr>
          <p:spPr bwMode="auto">
            <a:xfrm rot="-2193929">
              <a:off x="1116259" y="2892836"/>
              <a:ext cx="8306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600" b="1">
                  <a:solidFill>
                    <a:schemeClr val="bg2"/>
                  </a:solidFill>
                  <a:latin typeface="Arial" charset="0"/>
                  <a:cs typeface="Arial" charset="0"/>
                </a:rPr>
                <a:t>Relative Humidity</a:t>
              </a:r>
            </a:p>
          </p:txBody>
        </p:sp>
        <p:sp>
          <p:nvSpPr>
            <p:cNvPr id="21521" name="Text Box 30"/>
            <p:cNvSpPr txBox="1">
              <a:spLocks noChangeArrowheads="1"/>
            </p:cNvSpPr>
            <p:nvPr/>
          </p:nvSpPr>
          <p:spPr bwMode="auto">
            <a:xfrm rot="-1045078">
              <a:off x="1384972" y="2499793"/>
              <a:ext cx="6222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600" b="1">
                  <a:solidFill>
                    <a:schemeClr val="bg2"/>
                  </a:solidFill>
                  <a:latin typeface="Arial" charset="0"/>
                  <a:cs typeface="Arial" charset="0"/>
                </a:rPr>
                <a:t>Wind Speed</a:t>
              </a:r>
            </a:p>
          </p:txBody>
        </p:sp>
        <p:sp>
          <p:nvSpPr>
            <p:cNvPr id="21522" name="Text Box 31"/>
            <p:cNvSpPr txBox="1">
              <a:spLocks noChangeArrowheads="1"/>
            </p:cNvSpPr>
            <p:nvPr/>
          </p:nvSpPr>
          <p:spPr bwMode="auto">
            <a:xfrm>
              <a:off x="1905000" y="2039164"/>
              <a:ext cx="389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600" b="1">
                  <a:solidFill>
                    <a:schemeClr val="bg2"/>
                  </a:solidFill>
                  <a:latin typeface="Arial" charset="0"/>
                  <a:cs typeface="Arial" charset="0"/>
                </a:rPr>
                <a:t>Air</a:t>
              </a:r>
            </a:p>
            <a:p>
              <a:r>
                <a:rPr lang="en-US" sz="600" b="1">
                  <a:solidFill>
                    <a:schemeClr val="bg2"/>
                  </a:solidFill>
                  <a:latin typeface="Arial" charset="0"/>
                  <a:cs typeface="Arial" charset="0"/>
                </a:rPr>
                <a:t>Temp</a:t>
              </a:r>
            </a:p>
          </p:txBody>
        </p:sp>
        <p:sp>
          <p:nvSpPr>
            <p:cNvPr id="21523" name="Text Box 32"/>
            <p:cNvSpPr txBox="1">
              <a:spLocks noChangeArrowheads="1"/>
            </p:cNvSpPr>
            <p:nvPr/>
          </p:nvSpPr>
          <p:spPr bwMode="auto">
            <a:xfrm>
              <a:off x="1515150" y="2039164"/>
              <a:ext cx="389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600" b="1">
                  <a:solidFill>
                    <a:schemeClr val="bg2"/>
                  </a:solidFill>
                  <a:latin typeface="Arial" charset="0"/>
                  <a:cs typeface="Arial" charset="0"/>
                </a:rPr>
                <a:t>Soil</a:t>
              </a:r>
            </a:p>
            <a:p>
              <a:r>
                <a:rPr lang="en-US" sz="600" b="1">
                  <a:solidFill>
                    <a:schemeClr val="bg2"/>
                  </a:solidFill>
                  <a:latin typeface="Arial" charset="0"/>
                  <a:cs typeface="Arial" charset="0"/>
                </a:rPr>
                <a:t>Temp</a:t>
              </a:r>
            </a:p>
          </p:txBody>
        </p:sp>
        <p:sp>
          <p:nvSpPr>
            <p:cNvPr id="21524" name="Text Box 33"/>
            <p:cNvSpPr txBox="1">
              <a:spLocks noChangeArrowheads="1"/>
            </p:cNvSpPr>
            <p:nvPr/>
          </p:nvSpPr>
          <p:spPr bwMode="auto">
            <a:xfrm>
              <a:off x="1066800" y="2131497"/>
              <a:ext cx="53412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600" b="1">
                  <a:solidFill>
                    <a:schemeClr val="bg2"/>
                  </a:solidFill>
                  <a:latin typeface="Arial" charset="0"/>
                  <a:cs typeface="Arial" charset="0"/>
                </a:rPr>
                <a:t>Radiation</a:t>
              </a:r>
            </a:p>
          </p:txBody>
        </p:sp>
        <p:sp>
          <p:nvSpPr>
            <p:cNvPr id="21525" name="Text Box 34"/>
            <p:cNvSpPr txBox="1">
              <a:spLocks noChangeArrowheads="1"/>
            </p:cNvSpPr>
            <p:nvPr/>
          </p:nvSpPr>
          <p:spPr bwMode="auto">
            <a:xfrm>
              <a:off x="713933" y="2039164"/>
              <a:ext cx="5052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r>
                <a:rPr lang="en-US" sz="600" b="1">
                  <a:solidFill>
                    <a:schemeClr val="bg2"/>
                  </a:solidFill>
                  <a:latin typeface="Arial" charset="0"/>
                  <a:cs typeface="Arial" charset="0"/>
                </a:rPr>
                <a:t>Soil</a:t>
              </a:r>
            </a:p>
            <a:p>
              <a:pPr algn="ctr"/>
              <a:r>
                <a:rPr lang="en-US" sz="600" b="1">
                  <a:solidFill>
                    <a:schemeClr val="bg2"/>
                  </a:solidFill>
                  <a:latin typeface="Arial" charset="0"/>
                  <a:cs typeface="Arial" charset="0"/>
                </a:rPr>
                <a:t>Moisture</a:t>
              </a:r>
            </a:p>
          </p:txBody>
        </p:sp>
        <p:sp>
          <p:nvSpPr>
            <p:cNvPr id="21526" name="Text Box 35"/>
            <p:cNvSpPr txBox="1">
              <a:spLocks noChangeArrowheads="1"/>
            </p:cNvSpPr>
            <p:nvPr/>
          </p:nvSpPr>
          <p:spPr bwMode="auto">
            <a:xfrm>
              <a:off x="609600" y="1782763"/>
              <a:ext cx="18101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000" b="1">
                  <a:solidFill>
                    <a:schemeClr val="bg2"/>
                  </a:solidFill>
                  <a:latin typeface="Arial" charset="0"/>
                  <a:cs typeface="Arial" charset="0"/>
                </a:rPr>
                <a:t>Microclimatic Edge Effects</a:t>
              </a:r>
            </a:p>
          </p:txBody>
        </p:sp>
      </p:grpSp>
      <p:sp>
        <p:nvSpPr>
          <p:cNvPr id="21507" name="Text Box 36"/>
          <p:cNvSpPr txBox="1">
            <a:spLocks noChangeArrowheads="1"/>
          </p:cNvSpPr>
          <p:nvPr/>
        </p:nvSpPr>
        <p:spPr bwMode="auto">
          <a:xfrm>
            <a:off x="457200" y="3106738"/>
            <a:ext cx="1752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r>
              <a:rPr lang="en-US" sz="1000"/>
              <a:t>Redrawn From FEMAT (1994)</a:t>
            </a:r>
          </a:p>
        </p:txBody>
      </p:sp>
      <p:sp>
        <p:nvSpPr>
          <p:cNvPr id="33" name="Rectangle 4"/>
          <p:cNvSpPr txBox="1">
            <a:spLocks noRot="1" noChangeArrowheads="1"/>
          </p:cNvSpPr>
          <p:nvPr/>
        </p:nvSpPr>
        <p:spPr>
          <a:xfrm>
            <a:off x="457200" y="304800"/>
            <a:ext cx="8229600" cy="609600"/>
          </a:xfrm>
          <a:prstGeom prst="rect">
            <a:avLst/>
          </a:prstGeom>
        </p:spPr>
        <p:txBody>
          <a:bodyPr/>
          <a:lstStyle/>
          <a:p>
            <a:pPr algn="ctr" eaLnBrk="1" hangingPunct="1">
              <a:defRPr/>
            </a:pPr>
            <a:endParaRPr lang="en-US" sz="2800" b="1" kern="0" dirty="0">
              <a:solidFill>
                <a:schemeClr val="tx2"/>
              </a:solidFill>
              <a:latin typeface="+mj-lt"/>
              <a:ea typeface="+mj-ea"/>
              <a:cs typeface="Arial" pitchFamily="34" charset="0"/>
            </a:endParaRPr>
          </a:p>
        </p:txBody>
      </p:sp>
      <p:sp>
        <p:nvSpPr>
          <p:cNvPr id="36" name="Rectangle 4"/>
          <p:cNvSpPr txBox="1">
            <a:spLocks noRot="1" noChangeArrowheads="1"/>
          </p:cNvSpPr>
          <p:nvPr/>
        </p:nvSpPr>
        <p:spPr>
          <a:xfrm>
            <a:off x="457200" y="76200"/>
            <a:ext cx="8229600" cy="1143000"/>
          </a:xfrm>
          <a:prstGeom prst="rect">
            <a:avLst/>
          </a:prstGeom>
        </p:spPr>
        <p:txBody>
          <a:bodyPr/>
          <a:lstStyle/>
          <a:p>
            <a:pPr algn="ctr" eaLnBrk="1" hangingPunct="1">
              <a:defRPr/>
            </a:pPr>
            <a:endParaRPr lang="en-US" sz="3600" b="1" kern="0" dirty="0">
              <a:solidFill>
                <a:schemeClr val="tx2"/>
              </a:solidFill>
              <a:effectLst>
                <a:outerShdw blurRad="38100" dist="38100" dir="2700000" algn="tl">
                  <a:srgbClr val="000000"/>
                </a:outerShdw>
              </a:effectLst>
              <a:latin typeface="+mj-lt"/>
              <a:ea typeface="+mj-ea"/>
              <a:cs typeface="+mj-cs"/>
            </a:endParaRPr>
          </a:p>
        </p:txBody>
      </p:sp>
      <p:sp>
        <p:nvSpPr>
          <p:cNvPr id="37" name="Content Placeholder 3"/>
          <p:cNvSpPr txBox="1">
            <a:spLocks/>
          </p:cNvSpPr>
          <p:nvPr/>
        </p:nvSpPr>
        <p:spPr>
          <a:xfrm>
            <a:off x="2743200" y="1219200"/>
            <a:ext cx="6096000" cy="5181600"/>
          </a:xfrm>
          <a:prstGeom prst="rect">
            <a:avLst/>
          </a:prstGeom>
        </p:spPr>
        <p:txBody>
          <a:bodyPr/>
          <a:lstStyle/>
          <a:p>
            <a:pPr marL="365760" indent="-365760" eaLnBrk="1" hangingPunct="1">
              <a:spcBef>
                <a:spcPts val="600"/>
              </a:spcBef>
              <a:spcAft>
                <a:spcPts val="0"/>
              </a:spcAft>
              <a:buClr>
                <a:schemeClr val="hlink"/>
              </a:buClr>
              <a:buSzPct val="70000"/>
              <a:buFont typeface="Wingdings" pitchFamily="2" charset="2"/>
              <a:buChar char="n"/>
              <a:defRPr/>
            </a:pPr>
            <a:r>
              <a:rPr lang="en-US" sz="2000" b="1" kern="0" dirty="0">
                <a:effectLst>
                  <a:outerShdw blurRad="38100" dist="38100" dir="2700000" algn="tl">
                    <a:srgbClr val="000000"/>
                  </a:outerShdw>
                </a:effectLst>
                <a:latin typeface="+mn-lt"/>
              </a:rPr>
              <a:t>Microclimate </a:t>
            </a:r>
            <a:r>
              <a:rPr lang="en-US" sz="2000" b="1" kern="0" dirty="0">
                <a:effectLst>
                  <a:outerShdw blurRad="38100" dist="38100" dir="2700000" algn="tl">
                    <a:srgbClr val="000000"/>
                  </a:outerShdw>
                </a:effectLst>
                <a:latin typeface="+mn-lt"/>
              </a:rPr>
              <a:t>gradients extend from the stream into the upslope forest</a:t>
            </a:r>
          </a:p>
          <a:p>
            <a:pPr marL="365760" indent="-365760" eaLnBrk="1" hangingPunct="1">
              <a:spcBef>
                <a:spcPts val="600"/>
              </a:spcBef>
              <a:spcAft>
                <a:spcPts val="0"/>
              </a:spcAft>
              <a:buClr>
                <a:schemeClr val="hlink"/>
              </a:buClr>
              <a:buSzPct val="70000"/>
              <a:buFont typeface="Wingdings" pitchFamily="2" charset="2"/>
              <a:buChar char="n"/>
              <a:defRPr/>
            </a:pPr>
            <a:r>
              <a:rPr lang="en-US" sz="2000" b="1" kern="0" dirty="0">
                <a:effectLst>
                  <a:outerShdw blurRad="38100" dist="38100" dir="2700000" algn="tl">
                    <a:srgbClr val="000000"/>
                  </a:outerShdw>
                </a:effectLst>
                <a:latin typeface="+mn-lt"/>
              </a:rPr>
              <a:t>These gradients are strongest within 10 m of the stream center</a:t>
            </a:r>
          </a:p>
          <a:p>
            <a:pPr marL="365760" indent="-365760" eaLnBrk="1" hangingPunct="1">
              <a:spcBef>
                <a:spcPts val="600"/>
              </a:spcBef>
              <a:spcAft>
                <a:spcPts val="0"/>
              </a:spcAft>
              <a:buClr>
                <a:schemeClr val="hlink"/>
              </a:buClr>
              <a:buSzPct val="70000"/>
              <a:buFont typeface="Wingdings" pitchFamily="2" charset="2"/>
              <a:buChar char="n"/>
              <a:defRPr/>
            </a:pPr>
            <a:r>
              <a:rPr lang="en-US" sz="2000" b="1" kern="0" dirty="0">
                <a:effectLst>
                  <a:outerShdw blurRad="38100" dist="38100" dir="2700000" algn="tl">
                    <a:srgbClr val="000000"/>
                  </a:outerShdw>
                </a:effectLst>
                <a:latin typeface="+mn-lt"/>
              </a:rPr>
              <a:t>The stream exerts a strong influence on near-stream microclimate</a:t>
            </a:r>
          </a:p>
          <a:p>
            <a:pPr marL="365760" indent="-365760" eaLnBrk="1" hangingPunct="1">
              <a:spcBef>
                <a:spcPts val="600"/>
              </a:spcBef>
              <a:spcAft>
                <a:spcPts val="0"/>
              </a:spcAft>
              <a:buClr>
                <a:schemeClr val="hlink"/>
              </a:buClr>
              <a:buSzPct val="70000"/>
              <a:buFont typeface="Wingdings" pitchFamily="2" charset="2"/>
              <a:buChar char="n"/>
              <a:defRPr/>
            </a:pPr>
            <a:r>
              <a:rPr lang="en-US" sz="2000" b="1" kern="0" dirty="0">
                <a:effectLst>
                  <a:outerShdw blurRad="38100" dist="38100" dir="2700000" algn="tl">
                    <a:srgbClr val="000000"/>
                  </a:outerShdw>
                </a:effectLst>
                <a:latin typeface="+mn-lt"/>
              </a:rPr>
              <a:t>Upslope </a:t>
            </a:r>
            <a:r>
              <a:rPr lang="en-US" sz="2000" b="1" kern="0" dirty="0">
                <a:effectLst>
                  <a:outerShdw blurRad="38100" dist="38100" dir="2700000" algn="tl">
                    <a:srgbClr val="000000"/>
                  </a:outerShdw>
                </a:effectLst>
                <a:latin typeface="+mn-lt"/>
              </a:rPr>
              <a:t>thinning had little detectable effect on stream center microclimate</a:t>
            </a:r>
          </a:p>
          <a:p>
            <a:pPr marL="365760" indent="-365760" eaLnBrk="1" hangingPunct="1">
              <a:spcBef>
                <a:spcPts val="600"/>
              </a:spcBef>
              <a:spcAft>
                <a:spcPts val="0"/>
              </a:spcAft>
              <a:buClr>
                <a:schemeClr val="hlink"/>
              </a:buClr>
              <a:buSzPct val="70000"/>
              <a:buFont typeface="Wingdings" pitchFamily="2" charset="2"/>
              <a:buChar char="n"/>
              <a:defRPr/>
            </a:pPr>
            <a:r>
              <a:rPr lang="en-US" sz="2000" b="1" kern="0" dirty="0">
                <a:effectLst>
                  <a:outerShdw blurRad="38100" dist="38100" dir="2700000" algn="tl">
                    <a:srgbClr val="000000"/>
                  </a:outerShdw>
                </a:effectLst>
                <a:latin typeface="+mn-lt"/>
              </a:rPr>
              <a:t>Variable width buffers appear sufficient to mitigate thinning effects on microclimate above the stream</a:t>
            </a:r>
          </a:p>
          <a:p>
            <a:pPr marL="365760" indent="-365760" eaLnBrk="1" hangingPunct="1">
              <a:spcBef>
                <a:spcPts val="600"/>
              </a:spcBef>
              <a:spcAft>
                <a:spcPts val="0"/>
              </a:spcAft>
              <a:buClr>
                <a:schemeClr val="hlink"/>
              </a:buClr>
              <a:buSzPct val="70000"/>
              <a:buFont typeface="Wingdings" pitchFamily="2" charset="2"/>
              <a:buChar char="n"/>
              <a:defRPr/>
            </a:pPr>
            <a:r>
              <a:rPr lang="en-US" sz="2000" b="1" kern="0" dirty="0">
                <a:effectLst>
                  <a:outerShdw blurRad="38100" dist="38100" dir="2700000" algn="tl">
                    <a:srgbClr val="000000"/>
                  </a:outerShdw>
                </a:effectLst>
                <a:latin typeface="+mn-lt"/>
              </a:rPr>
              <a:t>There was no apparent increase in mitigation associated with wider buffers</a:t>
            </a:r>
          </a:p>
          <a:p>
            <a:pPr marL="365760" indent="-365760" eaLnBrk="1" hangingPunct="1">
              <a:spcBef>
                <a:spcPts val="600"/>
              </a:spcBef>
              <a:spcAft>
                <a:spcPts val="0"/>
              </a:spcAft>
              <a:buClr>
                <a:schemeClr val="hlink"/>
              </a:buClr>
              <a:buSzPct val="70000"/>
              <a:buFont typeface="Wingdings" pitchFamily="2" charset="2"/>
              <a:buChar char="n"/>
              <a:defRPr/>
            </a:pPr>
            <a:r>
              <a:rPr lang="en-US" sz="2000" b="1" kern="0" dirty="0">
                <a:effectLst>
                  <a:outerShdw blurRad="38100" dist="38100" dir="2700000" algn="tl">
                    <a:srgbClr val="000000"/>
                  </a:outerShdw>
                </a:effectLst>
                <a:latin typeface="+mn-lt"/>
              </a:rPr>
              <a:t>Anderson, Larson, Chan. 2007 Forest Science 53: 254-269.</a:t>
            </a:r>
          </a:p>
        </p:txBody>
      </p:sp>
      <p:pic>
        <p:nvPicPr>
          <p:cNvPr id="21511" name="Picture 38" descr="NoSoupUnth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 y="3327400"/>
            <a:ext cx="22479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838200"/>
          </a:xfrm>
        </p:spPr>
        <p:txBody>
          <a:bodyPr/>
          <a:lstStyle/>
          <a:p>
            <a:pPr>
              <a:defRPr/>
            </a:pPr>
            <a:r>
              <a:rPr lang="en-US" sz="3200" dirty="0"/>
              <a:t>Five-year Response to Thinning</a:t>
            </a:r>
            <a:r>
              <a:rPr lang="en-US" sz="3200" dirty="0" smtClean="0"/>
              <a:t>: </a:t>
            </a:r>
            <a:r>
              <a:rPr lang="en-US" sz="3200" dirty="0" err="1" smtClean="0"/>
              <a:t>Microlcimate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020762"/>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lgn="l">
              <a:defRPr/>
            </a:pPr>
            <a:r>
              <a:rPr lang="en-US" sz="3200" dirty="0" smtClean="0"/>
              <a:t>Modeling Spatial Variation in Riparian </a:t>
            </a:r>
            <a:r>
              <a:rPr lang="en-US" sz="3200" dirty="0" smtClean="0"/>
              <a:t>Microclimate:  Maximum Daily Air Temp</a:t>
            </a:r>
            <a:endParaRPr lang="en-US" sz="3200" dirty="0"/>
          </a:p>
        </p:txBody>
      </p:sp>
      <p:sp>
        <p:nvSpPr>
          <p:cNvPr id="4" name="Content Placeholder 3"/>
          <p:cNvSpPr txBox="1">
            <a:spLocks/>
          </p:cNvSpPr>
          <p:nvPr/>
        </p:nvSpPr>
        <p:spPr>
          <a:xfrm>
            <a:off x="304800" y="1371600"/>
            <a:ext cx="8458200" cy="5181600"/>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65760" indent="-365760">
              <a:spcBef>
                <a:spcPts val="600"/>
              </a:spcBef>
              <a:spcAft>
                <a:spcPts val="600"/>
              </a:spcAft>
              <a:defRPr/>
            </a:pPr>
            <a:r>
              <a:rPr lang="en-US" sz="2400" dirty="0" smtClean="0"/>
              <a:t>Collaboration with Bianca Eskelson, Temesgen Hailemariam, OSU</a:t>
            </a:r>
          </a:p>
          <a:p>
            <a:pPr marL="365760" indent="-365760">
              <a:spcBef>
                <a:spcPts val="600"/>
              </a:spcBef>
              <a:spcAft>
                <a:spcPts val="600"/>
              </a:spcAft>
              <a:defRPr/>
            </a:pPr>
            <a:r>
              <a:rPr lang="en-US" sz="2400" dirty="0" smtClean="0"/>
              <a:t>Strong correlations between mean maximum air temperature and distance to stream and height above stream</a:t>
            </a:r>
          </a:p>
          <a:p>
            <a:pPr marL="365760" indent="-365760">
              <a:spcBef>
                <a:spcPts val="600"/>
              </a:spcBef>
              <a:spcAft>
                <a:spcPts val="600"/>
              </a:spcAft>
              <a:defRPr/>
            </a:pPr>
            <a:r>
              <a:rPr lang="en-US" sz="2400" dirty="0" err="1" smtClean="0"/>
              <a:t>Kriging</a:t>
            </a:r>
            <a:r>
              <a:rPr lang="en-US" sz="2400" dirty="0" smtClean="0"/>
              <a:t> with external drift (covariates) provides better results than ordinary or universal </a:t>
            </a:r>
            <a:r>
              <a:rPr lang="en-US" sz="2400" dirty="0" err="1" smtClean="0"/>
              <a:t>kriging</a:t>
            </a:r>
            <a:endParaRPr lang="en-US" sz="2400" dirty="0" smtClean="0"/>
          </a:p>
          <a:p>
            <a:pPr marL="365760" indent="-365760">
              <a:spcBef>
                <a:spcPts val="600"/>
              </a:spcBef>
              <a:spcAft>
                <a:spcPts val="600"/>
              </a:spcAft>
              <a:defRPr/>
            </a:pPr>
            <a:r>
              <a:rPr lang="en-US" sz="2400" dirty="0" smtClean="0"/>
              <a:t>For steep sites (&gt; 30%), distance to stream is more important as </a:t>
            </a:r>
            <a:r>
              <a:rPr lang="en-US" sz="2400" dirty="0" smtClean="0"/>
              <a:t>a covariate </a:t>
            </a:r>
            <a:r>
              <a:rPr lang="en-US" sz="2400" dirty="0" smtClean="0"/>
              <a:t>than </a:t>
            </a:r>
            <a:r>
              <a:rPr lang="en-US" sz="2400" dirty="0" smtClean="0"/>
              <a:t>is height </a:t>
            </a:r>
            <a:r>
              <a:rPr lang="en-US" sz="2400" dirty="0" smtClean="0"/>
              <a:t>above stream.  </a:t>
            </a:r>
            <a:r>
              <a:rPr lang="en-US" sz="2400" dirty="0" smtClean="0"/>
              <a:t>The opposite is true for sites with slope less than 30%.</a:t>
            </a:r>
          </a:p>
          <a:p>
            <a:pPr marL="365760" indent="-365760">
              <a:spcBef>
                <a:spcPts val="600"/>
              </a:spcBef>
              <a:spcAft>
                <a:spcPts val="600"/>
              </a:spcAft>
              <a:defRPr/>
            </a:pPr>
            <a:r>
              <a:rPr lang="en-US" sz="2400" dirty="0" smtClean="0"/>
              <a:t>The sampling intensity needs to be larger close to the stream with three to five sample points on a 20 m transect section centered on the stream</a:t>
            </a:r>
            <a:r>
              <a:rPr lang="en-US" sz="2400" dirty="0" smtClean="0"/>
              <a:t>.</a:t>
            </a:r>
            <a:endParaRPr lang="en-US" sz="2000"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rrowheads="1"/>
          </p:cNvSpPr>
          <p:nvPr>
            <p:ph type="title" sz="quarter"/>
          </p:nvPr>
        </p:nvSpPr>
        <p:spPr>
          <a:xfrm>
            <a:off x="228600" y="274638"/>
            <a:ext cx="8686800" cy="1143000"/>
          </a:xfrm>
        </p:spPr>
        <p:txBody>
          <a:bodyPr/>
          <a:lstStyle/>
          <a:p>
            <a:pPr eaLnBrk="1" hangingPunct="1">
              <a:defRPr/>
            </a:pPr>
            <a:r>
              <a:rPr lang="en-US" sz="2800" dirty="0" smtClean="0"/>
              <a:t>BLM Density Management and Riparian Buffer  Study:</a:t>
            </a:r>
            <a:br>
              <a:rPr lang="en-US" sz="2800" dirty="0" smtClean="0"/>
            </a:br>
            <a:r>
              <a:rPr lang="en-US" sz="2800" dirty="0" smtClean="0"/>
              <a:t>Enhancing Structural and Biotic Diversity</a:t>
            </a:r>
            <a:br>
              <a:rPr lang="en-US" sz="2800" dirty="0" smtClean="0"/>
            </a:br>
            <a:r>
              <a:rPr lang="en-US" sz="2800" dirty="0" smtClean="0"/>
              <a:t>Through Active Management</a:t>
            </a:r>
          </a:p>
        </p:txBody>
      </p:sp>
      <p:pic>
        <p:nvPicPr>
          <p:cNvPr id="4099" name="Picture 3" descr="40 tpa Keel mtn"/>
          <p:cNvPicPr>
            <a:picLocks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5181600" y="3962400"/>
            <a:ext cx="2919413" cy="2187575"/>
          </a:xfrm>
          <a:noFill/>
          <a:extLst>
            <a:ext uri="{909E8E84-426E-40DD-AFC4-6F175D3DCCD1}">
              <a14:hiddenFill xmlns:a14="http://schemas.microsoft.com/office/drawing/2010/main">
                <a:solidFill>
                  <a:srgbClr val="FFFFFF"/>
                </a:solidFill>
              </a14:hiddenFill>
            </a:ext>
          </a:extLst>
        </p:spPr>
      </p:pic>
      <p:pic>
        <p:nvPicPr>
          <p:cNvPr id="4100" name="Picture 4" descr="Patch Opening Keel Mtn"/>
          <p:cNvPicPr>
            <a:picLocks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5207000" y="1600200"/>
            <a:ext cx="2919413" cy="2187575"/>
          </a:xfrm>
          <a:noFill/>
          <a:extLst>
            <a:ext uri="{909E8E84-426E-40DD-AFC4-6F175D3DCCD1}">
              <a14:hiddenFill xmlns:a14="http://schemas.microsoft.com/office/drawing/2010/main">
                <a:solidFill>
                  <a:srgbClr val="FFFFFF"/>
                </a:solidFill>
              </a14:hiddenFill>
            </a:ext>
          </a:extLst>
        </p:spPr>
      </p:pic>
      <p:pic>
        <p:nvPicPr>
          <p:cNvPr id="4101" name="Picture 5" descr="Delph Creek Streamside Retention"/>
          <p:cNvPicPr>
            <a:picLocks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1016000" y="3938588"/>
            <a:ext cx="2919413" cy="2187575"/>
          </a:xfrm>
          <a:noFill/>
          <a:extLst>
            <a:ext uri="{909E8E84-426E-40DD-AFC4-6F175D3DCCD1}">
              <a14:hiddenFill xmlns:a14="http://schemas.microsoft.com/office/drawing/2010/main">
                <a:solidFill>
                  <a:srgbClr val="FFFFFF"/>
                </a:solidFill>
              </a14:hiddenFill>
            </a:ext>
          </a:extLst>
        </p:spPr>
      </p:pic>
      <p:pic>
        <p:nvPicPr>
          <p:cNvPr id="4102"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0600" y="1524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rrowheads="1"/>
          </p:cNvSpPr>
          <p:nvPr>
            <p:ph type="title"/>
          </p:nvPr>
        </p:nvSpPr>
        <p:spPr/>
        <p:txBody>
          <a:bodyPr/>
          <a:lstStyle/>
          <a:p>
            <a:pPr eaLnBrk="1" hangingPunct="1">
              <a:defRPr/>
            </a:pPr>
            <a:r>
              <a:rPr lang="en-US" sz="3600" smtClean="0"/>
              <a:t>Factors influencing the effectiveness of buffers as a source of shade</a:t>
            </a:r>
          </a:p>
        </p:txBody>
      </p:sp>
      <p:sp>
        <p:nvSpPr>
          <p:cNvPr id="180227" name="Rectangle 3"/>
          <p:cNvSpPr>
            <a:spLocks noGrp="1" noChangeArrowheads="1"/>
          </p:cNvSpPr>
          <p:nvPr>
            <p:ph type="body" sz="half" idx="1"/>
          </p:nvPr>
        </p:nvSpPr>
        <p:spPr>
          <a:xfrm>
            <a:off x="838200" y="1600200"/>
            <a:ext cx="3733800" cy="4525963"/>
          </a:xfrm>
        </p:spPr>
        <p:txBody>
          <a:bodyPr/>
          <a:lstStyle/>
          <a:p>
            <a:pPr eaLnBrk="1" hangingPunct="1">
              <a:defRPr/>
            </a:pPr>
            <a:r>
              <a:rPr lang="en-US" b="1" dirty="0" smtClean="0"/>
              <a:t>Stand Structure</a:t>
            </a:r>
          </a:p>
          <a:p>
            <a:pPr lvl="1" eaLnBrk="1" hangingPunct="1">
              <a:defRPr/>
            </a:pPr>
            <a:r>
              <a:rPr lang="en-US" b="1" dirty="0" smtClean="0"/>
              <a:t>Stand density</a:t>
            </a:r>
          </a:p>
          <a:p>
            <a:pPr lvl="1" eaLnBrk="1" hangingPunct="1">
              <a:defRPr/>
            </a:pPr>
            <a:r>
              <a:rPr lang="en-US" b="1" dirty="0" smtClean="0"/>
              <a:t>Stand height</a:t>
            </a:r>
          </a:p>
          <a:p>
            <a:pPr lvl="1" eaLnBrk="1" hangingPunct="1">
              <a:defRPr/>
            </a:pPr>
            <a:r>
              <a:rPr lang="en-US" b="1" dirty="0" smtClean="0"/>
              <a:t>Live crown length</a:t>
            </a:r>
          </a:p>
          <a:p>
            <a:pPr lvl="1" eaLnBrk="1" hangingPunct="1">
              <a:defRPr/>
            </a:pPr>
            <a:r>
              <a:rPr lang="en-US" b="1" dirty="0" smtClean="0"/>
              <a:t>Foliage density</a:t>
            </a:r>
          </a:p>
          <a:p>
            <a:pPr lvl="1" eaLnBrk="1" hangingPunct="1">
              <a:defRPr/>
            </a:pPr>
            <a:r>
              <a:rPr lang="en-US" b="1" dirty="0" smtClean="0"/>
              <a:t>Species composition</a:t>
            </a:r>
          </a:p>
          <a:p>
            <a:pPr lvl="1" eaLnBrk="1" hangingPunct="1">
              <a:defRPr/>
            </a:pPr>
            <a:r>
              <a:rPr lang="en-US" b="1" dirty="0" smtClean="0"/>
              <a:t>Understory</a:t>
            </a:r>
          </a:p>
          <a:p>
            <a:pPr lvl="1" eaLnBrk="1" hangingPunct="1">
              <a:defRPr/>
            </a:pPr>
            <a:r>
              <a:rPr lang="en-US" b="1" dirty="0" smtClean="0"/>
              <a:t>Down wood</a:t>
            </a:r>
            <a:r>
              <a:rPr lang="en-US" dirty="0" smtClean="0"/>
              <a:t>  </a:t>
            </a:r>
          </a:p>
        </p:txBody>
      </p:sp>
      <p:sp>
        <p:nvSpPr>
          <p:cNvPr id="180228" name="Rectangle 4"/>
          <p:cNvSpPr>
            <a:spLocks noGrp="1" noChangeArrowheads="1"/>
          </p:cNvSpPr>
          <p:nvPr>
            <p:ph type="body" sz="half" idx="2"/>
          </p:nvPr>
        </p:nvSpPr>
        <p:spPr>
          <a:xfrm>
            <a:off x="4800600" y="1600200"/>
            <a:ext cx="4038600" cy="2133600"/>
          </a:xfrm>
        </p:spPr>
        <p:txBody>
          <a:bodyPr/>
          <a:lstStyle/>
          <a:p>
            <a:pPr eaLnBrk="1" hangingPunct="1">
              <a:defRPr/>
            </a:pPr>
            <a:r>
              <a:rPr lang="en-US" b="1" dirty="0" smtClean="0"/>
              <a:t>Topography</a:t>
            </a:r>
          </a:p>
          <a:p>
            <a:pPr lvl="1" eaLnBrk="1" hangingPunct="1">
              <a:defRPr/>
            </a:pPr>
            <a:r>
              <a:rPr lang="en-US" b="1" dirty="0"/>
              <a:t>Stream </a:t>
            </a:r>
            <a:r>
              <a:rPr lang="en-US" b="1" dirty="0" smtClean="0"/>
              <a:t>orientation</a:t>
            </a:r>
          </a:p>
          <a:p>
            <a:pPr lvl="1" eaLnBrk="1" hangingPunct="1">
              <a:defRPr/>
            </a:pPr>
            <a:r>
              <a:rPr lang="en-US" b="1" dirty="0"/>
              <a:t>Channel </a:t>
            </a:r>
            <a:r>
              <a:rPr lang="en-US" b="1" dirty="0" smtClean="0"/>
              <a:t>profile</a:t>
            </a:r>
            <a:endParaRPr lang="en-US" b="1" dirty="0"/>
          </a:p>
          <a:p>
            <a:pPr lvl="1" eaLnBrk="1" hangingPunct="1">
              <a:defRPr/>
            </a:pPr>
            <a:r>
              <a:rPr lang="en-US" b="1" dirty="0" smtClean="0"/>
              <a:t>Channel width</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rrowheads="1"/>
          </p:cNvSpPr>
          <p:nvPr>
            <p:ph type="title"/>
          </p:nvPr>
        </p:nvSpPr>
        <p:spPr/>
        <p:txBody>
          <a:bodyPr/>
          <a:lstStyle/>
          <a:p>
            <a:pPr eaLnBrk="1" hangingPunct="1">
              <a:defRPr/>
            </a:pPr>
            <a:r>
              <a:rPr lang="en-US" sz="3600" dirty="0" smtClean="0"/>
              <a:t>Canopy Closure, Topography and Microclimate Correlations</a:t>
            </a:r>
          </a:p>
        </p:txBody>
      </p:sp>
      <p:graphicFrame>
        <p:nvGraphicFramePr>
          <p:cNvPr id="4" name="Table 3"/>
          <p:cNvGraphicFramePr>
            <a:graphicFrameLocks noGrp="1"/>
          </p:cNvGraphicFramePr>
          <p:nvPr>
            <p:extLst>
              <p:ext uri="{D42A27DB-BD31-4B8C-83A1-F6EECF244321}">
                <p14:modId xmlns:p14="http://schemas.microsoft.com/office/powerpoint/2010/main" val="3275644684"/>
              </p:ext>
            </p:extLst>
          </p:nvPr>
        </p:nvGraphicFramePr>
        <p:xfrm>
          <a:off x="1219200" y="1724025"/>
          <a:ext cx="6934199" cy="4600574"/>
        </p:xfrm>
        <a:graphic>
          <a:graphicData uri="http://schemas.openxmlformats.org/drawingml/2006/table">
            <a:tbl>
              <a:tblPr>
                <a:tableStyleId>{5C22544A-7EE6-4342-B048-85BDC9FD1C3A}</a:tableStyleId>
              </a:tblPr>
              <a:tblGrid>
                <a:gridCol w="2286000"/>
                <a:gridCol w="645910"/>
                <a:gridCol w="1427172"/>
                <a:gridCol w="1489224"/>
                <a:gridCol w="1085893"/>
              </a:tblGrid>
              <a:tr h="218463">
                <a:tc gridSpan="5">
                  <a:txBody>
                    <a:bodyPr/>
                    <a:lstStyle/>
                    <a:p>
                      <a:pPr algn="ctr" fontAlgn="b"/>
                      <a:r>
                        <a:rPr lang="en-US" sz="1400" u="none" strike="noStrike" dirty="0">
                          <a:effectLst/>
                          <a:latin typeface="Arial" pitchFamily="34" charset="0"/>
                          <a:cs typeface="Arial" pitchFamily="34" charset="0"/>
                        </a:rPr>
                        <a:t>Pearson Correlations</a:t>
                      </a:r>
                      <a:endParaRPr lang="en-US" sz="1400" b="0" i="0" u="none" strike="noStrike" dirty="0">
                        <a:effectLst/>
                        <a:latin typeface="Arial" pitchFamily="34" charset="0"/>
                        <a:cs typeface="Arial"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gridSpan="4">
                  <a:txBody>
                    <a:bodyPr/>
                    <a:lstStyle/>
                    <a:p>
                      <a:pPr algn="ctr" fontAlgn="b"/>
                      <a:r>
                        <a:rPr lang="en-US" sz="1400" u="none" strike="noStrike" dirty="0">
                          <a:effectLst/>
                          <a:latin typeface="Arial" pitchFamily="34" charset="0"/>
                          <a:cs typeface="Arial" pitchFamily="34" charset="0"/>
                        </a:rPr>
                        <a:t>Air Temperature</a:t>
                      </a:r>
                      <a:endParaRPr lang="en-US" sz="1400" b="0" i="0" u="none" strike="noStrike" dirty="0">
                        <a:effectLst/>
                        <a:latin typeface="Arial" pitchFamily="34" charset="0"/>
                        <a:cs typeface="Arial"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daily minimum</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daily maximum</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daily range</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smtClean="0">
                          <a:effectLst/>
                          <a:latin typeface="Arial" pitchFamily="34" charset="0"/>
                          <a:cs typeface="Arial" pitchFamily="34" charset="0"/>
                        </a:rPr>
                        <a:t>Radiation (DIFN)</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0.196</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0.627</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0.556</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err="1">
                          <a:effectLst/>
                          <a:latin typeface="Arial" pitchFamily="34" charset="0"/>
                          <a:cs typeface="Arial" pitchFamily="34" charset="0"/>
                        </a:rPr>
                        <a:t>Bankfull</a:t>
                      </a:r>
                      <a:r>
                        <a:rPr lang="en-US" sz="1400" u="none" strike="noStrike" dirty="0">
                          <a:effectLst/>
                          <a:latin typeface="Arial" pitchFamily="34" charset="0"/>
                          <a:cs typeface="Arial" pitchFamily="34" charset="0"/>
                        </a:rPr>
                        <a:t> Width</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0.044</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-0.009</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0.094</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Valley Width</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0.056</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0.006</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0.024</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Quigley Orientation</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1"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r>
                        <a:rPr lang="en-US" sz="1400" b="1" u="none" strike="noStrike" dirty="0">
                          <a:solidFill>
                            <a:srgbClr val="FF0000"/>
                          </a:solidFill>
                          <a:effectLst/>
                          <a:latin typeface="Arial" pitchFamily="34" charset="0"/>
                          <a:cs typeface="Arial" pitchFamily="34" charset="0"/>
                        </a:rPr>
                        <a:t>0.616</a:t>
                      </a:r>
                      <a:endParaRPr lang="en-US" sz="1400" b="1"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0.448</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0.231</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endParaRPr lang="en-US" sz="1400" b="0" i="0" u="none" strike="noStrike">
                        <a:solidFill>
                          <a:srgbClr val="FF0000"/>
                        </a:solidFill>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 </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gridSpan="4">
                  <a:txBody>
                    <a:bodyPr/>
                    <a:lstStyle/>
                    <a:p>
                      <a:pPr algn="ctr" fontAlgn="b"/>
                      <a:r>
                        <a:rPr lang="en-US" sz="1400" u="none" strike="noStrike" dirty="0">
                          <a:effectLst/>
                          <a:latin typeface="Arial" pitchFamily="34" charset="0"/>
                          <a:cs typeface="Arial" pitchFamily="34" charset="0"/>
                        </a:rPr>
                        <a:t>Relative Humidity</a:t>
                      </a:r>
                      <a:endParaRPr lang="en-US" sz="1400" b="0" i="0" u="none" strike="noStrike" dirty="0">
                        <a:effectLst/>
                        <a:latin typeface="Arial" pitchFamily="34" charset="0"/>
                        <a:cs typeface="Arial"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daily minimum</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daily maximum</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daily range</a:t>
                      </a:r>
                      <a:endParaRPr lang="en-US" sz="1400" b="0" i="0" u="none" strike="noStrike" dirty="0">
                        <a:effectLst/>
                        <a:latin typeface="Arial" pitchFamily="34" charset="0"/>
                        <a:cs typeface="Arial" pitchFamily="34" charset="0"/>
                      </a:endParaRPr>
                    </a:p>
                  </a:txBody>
                  <a:tcPr marL="0" marR="0" marT="0" marB="0" anchor="b"/>
                </a:tc>
              </a:tr>
              <a:tr h="218463">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Radiation (DIFN)</a:t>
                      </a:r>
                      <a:endParaRPr lang="en-US" sz="1400" b="0" i="0" u="none" strike="noStrike" dirty="0" smtClean="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-0.262</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0.018</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0.415</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err="1">
                          <a:effectLst/>
                          <a:latin typeface="Arial" pitchFamily="34" charset="0"/>
                          <a:cs typeface="Arial" pitchFamily="34" charset="0"/>
                        </a:rPr>
                        <a:t>Bankfull</a:t>
                      </a:r>
                      <a:r>
                        <a:rPr lang="en-US" sz="1400" u="none" strike="noStrike" dirty="0">
                          <a:effectLst/>
                          <a:latin typeface="Arial" pitchFamily="34" charset="0"/>
                          <a:cs typeface="Arial" pitchFamily="34" charset="0"/>
                        </a:rPr>
                        <a:t> Width</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-0.197</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-0.195</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0.091</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Valley Width</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-0.053</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0.109</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0.050</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Quigley Orientation</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1"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r>
                        <a:rPr lang="en-US" sz="1400" b="1" u="none" strike="noStrike" dirty="0">
                          <a:solidFill>
                            <a:srgbClr val="FF0000"/>
                          </a:solidFill>
                          <a:effectLst/>
                          <a:latin typeface="Arial" pitchFamily="34" charset="0"/>
                          <a:cs typeface="Arial" pitchFamily="34" charset="0"/>
                        </a:rPr>
                        <a:t>-0.532</a:t>
                      </a:r>
                      <a:endParaRPr lang="en-US" sz="1400" b="1"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r>
                        <a:rPr lang="en-US" sz="1400" b="1" u="none" strike="noStrike" dirty="0">
                          <a:solidFill>
                            <a:srgbClr val="FF0000"/>
                          </a:solidFill>
                          <a:effectLst/>
                          <a:latin typeface="Arial" pitchFamily="34" charset="0"/>
                          <a:cs typeface="Arial" pitchFamily="34" charset="0"/>
                        </a:rPr>
                        <a:t>-0.632</a:t>
                      </a:r>
                      <a:endParaRPr lang="en-US" sz="1400" b="1"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r>
                        <a:rPr lang="en-US" sz="1400" b="1" u="none" strike="noStrike" dirty="0">
                          <a:solidFill>
                            <a:srgbClr val="FF0000"/>
                          </a:solidFill>
                          <a:effectLst/>
                          <a:latin typeface="Arial" pitchFamily="34" charset="0"/>
                          <a:cs typeface="Arial" pitchFamily="34" charset="0"/>
                        </a:rPr>
                        <a:t>0.510</a:t>
                      </a:r>
                      <a:endParaRPr lang="en-US" sz="1400" b="1" i="0" u="none" strike="noStrike" dirty="0">
                        <a:solidFill>
                          <a:srgbClr val="FF0000"/>
                        </a:solidFill>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solidFill>
                          <a:srgbClr val="FF0000"/>
                        </a:solidFill>
                        <a:effectLst/>
                        <a:latin typeface="Arial" pitchFamily="34" charset="0"/>
                        <a:cs typeface="Arial" pitchFamily="34" charset="0"/>
                      </a:endParaRPr>
                    </a:p>
                  </a:txBody>
                  <a:tcPr marL="0" marR="0" marT="0" marB="0" anchor="b"/>
                </a:tc>
                <a:tc>
                  <a:txBody>
                    <a:bodyPr/>
                    <a:lstStyle/>
                    <a:p>
                      <a:pPr algn="ctr" fontAlgn="b"/>
                      <a:endParaRPr lang="en-US" sz="1400" b="0" i="0" u="none" strike="noStrike">
                        <a:solidFill>
                          <a:srgbClr val="FF0000"/>
                        </a:solidFill>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 </a:t>
                      </a:r>
                      <a:endParaRPr lang="en-US" sz="1400" b="0" i="0" u="none" strike="noStrike">
                        <a:solidFill>
                          <a:srgbClr val="FF0000"/>
                        </a:solidFill>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gridSpan="4">
                  <a:txBody>
                    <a:bodyPr/>
                    <a:lstStyle/>
                    <a:p>
                      <a:pPr algn="ctr" fontAlgn="b"/>
                      <a:r>
                        <a:rPr lang="en-US" sz="1400" u="none" strike="noStrike" dirty="0">
                          <a:effectLst/>
                          <a:latin typeface="Arial" pitchFamily="34" charset="0"/>
                          <a:cs typeface="Arial" pitchFamily="34" charset="0"/>
                        </a:rPr>
                        <a:t>Stream Temperature</a:t>
                      </a:r>
                      <a:endParaRPr lang="en-US" sz="1400" b="0" i="0" u="none" strike="noStrike" dirty="0">
                        <a:effectLst/>
                        <a:latin typeface="Arial" pitchFamily="34" charset="0"/>
                        <a:cs typeface="Arial" pitchFamily="34" charset="0"/>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r>
              <a:tr h="218463">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daily minimum</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daily maximum</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daily range</a:t>
                      </a:r>
                      <a:endParaRPr lang="en-US" sz="1400" b="0" i="0" u="none" strike="noStrike">
                        <a:effectLst/>
                        <a:latin typeface="Arial" pitchFamily="34" charset="0"/>
                        <a:cs typeface="Arial" pitchFamily="34" charset="0"/>
                      </a:endParaRPr>
                    </a:p>
                  </a:txBody>
                  <a:tcPr marL="0" marR="0" marT="0" marB="0" anchor="b"/>
                </a:tc>
              </a:tr>
              <a:tr h="218463">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dirty="0" smtClean="0">
                          <a:effectLst/>
                          <a:latin typeface="Arial" pitchFamily="34" charset="0"/>
                          <a:cs typeface="Arial" pitchFamily="34" charset="0"/>
                        </a:rPr>
                        <a:t>Radiation (DIFN)</a:t>
                      </a:r>
                      <a:endParaRPr lang="en-US" sz="1400" b="0" i="0" u="none" strike="noStrike" dirty="0" smtClean="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0.018</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0.074</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-0.238</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dirty="0" err="1">
                          <a:effectLst/>
                          <a:latin typeface="Arial" pitchFamily="34" charset="0"/>
                          <a:cs typeface="Arial" pitchFamily="34" charset="0"/>
                        </a:rPr>
                        <a:t>Bankfull</a:t>
                      </a:r>
                      <a:r>
                        <a:rPr lang="en-US" sz="1400" u="none" strike="noStrike" dirty="0">
                          <a:effectLst/>
                          <a:latin typeface="Arial" pitchFamily="34" charset="0"/>
                          <a:cs typeface="Arial" pitchFamily="34" charset="0"/>
                        </a:rPr>
                        <a:t> Width</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0.000</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0.035</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-0.056</a:t>
                      </a:r>
                      <a:endParaRPr lang="en-US" sz="1400" b="0" i="0" u="none" strike="noStrike">
                        <a:effectLst/>
                        <a:latin typeface="Arial" pitchFamily="34" charset="0"/>
                        <a:cs typeface="Arial" pitchFamily="34" charset="0"/>
                      </a:endParaRPr>
                    </a:p>
                  </a:txBody>
                  <a:tcPr marL="0" marR="0" marT="0" marB="0" anchor="b"/>
                </a:tc>
              </a:tr>
              <a:tr h="218463">
                <a:tc>
                  <a:txBody>
                    <a:bodyPr/>
                    <a:lstStyle/>
                    <a:p>
                      <a:pPr algn="ctr" fontAlgn="b"/>
                      <a:r>
                        <a:rPr lang="en-US" sz="1400" u="none" strike="noStrike">
                          <a:effectLst/>
                          <a:latin typeface="Arial" pitchFamily="34" charset="0"/>
                          <a:cs typeface="Arial" pitchFamily="34" charset="0"/>
                        </a:rPr>
                        <a:t>Valley Width</a:t>
                      </a:r>
                      <a:endParaRPr lang="en-US" sz="1400" b="0" i="0" u="none" strike="noStrike">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0.056</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0.133</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0.077</a:t>
                      </a:r>
                      <a:endParaRPr lang="en-US" sz="1400" b="0" i="0" u="none" strike="noStrike">
                        <a:effectLst/>
                        <a:latin typeface="Arial" pitchFamily="34" charset="0"/>
                        <a:cs typeface="Arial" pitchFamily="34" charset="0"/>
                      </a:endParaRPr>
                    </a:p>
                  </a:txBody>
                  <a:tcPr marL="0" marR="0" marT="0" marB="0" anchor="b"/>
                </a:tc>
              </a:tr>
              <a:tr h="231314">
                <a:tc>
                  <a:txBody>
                    <a:bodyPr/>
                    <a:lstStyle/>
                    <a:p>
                      <a:pPr algn="ctr" fontAlgn="b"/>
                      <a:r>
                        <a:rPr lang="en-US" sz="1400" u="none" strike="noStrike">
                          <a:effectLst/>
                          <a:latin typeface="Arial" pitchFamily="34" charset="0"/>
                          <a:cs typeface="Arial" pitchFamily="34" charset="0"/>
                        </a:rPr>
                        <a:t>Quigley Orientation</a:t>
                      </a:r>
                      <a:endParaRPr lang="en-US" sz="1400" b="0" i="0" u="none" strike="noStrike">
                        <a:effectLst/>
                        <a:latin typeface="Arial" pitchFamily="34" charset="0"/>
                        <a:cs typeface="Arial" pitchFamily="34" charset="0"/>
                      </a:endParaRPr>
                    </a:p>
                  </a:txBody>
                  <a:tcPr marL="0" marR="0" marT="0" marB="0" anchor="b"/>
                </a:tc>
                <a:tc>
                  <a:txBody>
                    <a:bodyPr/>
                    <a:lstStyle/>
                    <a:p>
                      <a:pPr algn="ctr" fontAlgn="b"/>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a:effectLst/>
                          <a:latin typeface="Arial" pitchFamily="34" charset="0"/>
                          <a:cs typeface="Arial" pitchFamily="34" charset="0"/>
                        </a:rPr>
                        <a:t>0.049</a:t>
                      </a:r>
                      <a:endParaRPr lang="en-US" sz="1400" b="0" i="0" u="none" strike="noStrike">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0.021</a:t>
                      </a:r>
                      <a:endParaRPr lang="en-US" sz="1400" b="0" i="0" u="none" strike="noStrike" dirty="0">
                        <a:effectLst/>
                        <a:latin typeface="Arial" pitchFamily="34" charset="0"/>
                        <a:cs typeface="Arial" pitchFamily="34" charset="0"/>
                      </a:endParaRPr>
                    </a:p>
                  </a:txBody>
                  <a:tcPr marL="0" marR="0" marT="0" marB="0" anchor="b"/>
                </a:tc>
                <a:tc>
                  <a:txBody>
                    <a:bodyPr/>
                    <a:lstStyle/>
                    <a:p>
                      <a:pPr algn="ctr" fontAlgn="b"/>
                      <a:r>
                        <a:rPr lang="en-US" sz="1400" u="none" strike="noStrike" dirty="0">
                          <a:effectLst/>
                          <a:latin typeface="Arial" pitchFamily="34" charset="0"/>
                          <a:cs typeface="Arial" pitchFamily="34" charset="0"/>
                        </a:rPr>
                        <a:t>-0.214</a:t>
                      </a:r>
                      <a:endParaRPr lang="en-US" sz="1400" b="0" i="0" u="none" strike="noStrike" dirty="0">
                        <a:effectLst/>
                        <a:latin typeface="Arial" pitchFamily="34" charset="0"/>
                        <a:cs typeface="Arial" pitchFamily="34" charset="0"/>
                      </a:endParaRPr>
                    </a:p>
                  </a:txBody>
                  <a:tcPr marL="0" marR="0" marT="0" marB="0" anchor="b"/>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4"/>
          <p:cNvSpPr txBox="1">
            <a:spLocks noRot="1" noChangeArrowheads="1"/>
          </p:cNvSpPr>
          <p:nvPr/>
        </p:nvSpPr>
        <p:spPr>
          <a:xfrm>
            <a:off x="457200" y="304800"/>
            <a:ext cx="8229600" cy="609600"/>
          </a:xfrm>
          <a:prstGeom prst="rect">
            <a:avLst/>
          </a:prstGeom>
        </p:spPr>
        <p:txBody>
          <a:bodyPr/>
          <a:lstStyle/>
          <a:p>
            <a:pPr algn="ctr" eaLnBrk="1" hangingPunct="1">
              <a:defRPr/>
            </a:pPr>
            <a:r>
              <a:rPr lang="en-US" sz="2800" b="1" kern="0" dirty="0">
                <a:solidFill>
                  <a:schemeClr val="tx2"/>
                </a:solidFill>
                <a:latin typeface="+mj-lt"/>
                <a:ea typeface="+mj-ea"/>
                <a:cs typeface="Arial" pitchFamily="34" charset="0"/>
              </a:rPr>
              <a:t>Shade Correlations with Microclimate</a:t>
            </a:r>
          </a:p>
          <a:p>
            <a:pPr algn="ctr" eaLnBrk="1" hangingPunct="1">
              <a:defRPr/>
            </a:pPr>
            <a:r>
              <a:rPr lang="en-US" sz="2800" b="1" kern="0" dirty="0">
                <a:solidFill>
                  <a:schemeClr val="tx2"/>
                </a:solidFill>
                <a:latin typeface="+mj-lt"/>
                <a:ea typeface="+mj-ea"/>
                <a:cs typeface="Arial" pitchFamily="34" charset="0"/>
              </a:rPr>
              <a:t>and Stream Temperature</a:t>
            </a:r>
          </a:p>
        </p:txBody>
      </p:sp>
      <p:sp>
        <p:nvSpPr>
          <p:cNvPr id="36" name="Rectangle 4"/>
          <p:cNvSpPr txBox="1">
            <a:spLocks noRot="1" noChangeArrowheads="1"/>
          </p:cNvSpPr>
          <p:nvPr/>
        </p:nvSpPr>
        <p:spPr>
          <a:xfrm>
            <a:off x="457200" y="76200"/>
            <a:ext cx="8229600" cy="1143000"/>
          </a:xfrm>
          <a:prstGeom prst="rect">
            <a:avLst/>
          </a:prstGeom>
        </p:spPr>
        <p:txBody>
          <a:bodyPr/>
          <a:lstStyle/>
          <a:p>
            <a:pPr algn="ctr" eaLnBrk="1" hangingPunct="1">
              <a:defRPr/>
            </a:pPr>
            <a:endParaRPr lang="en-US" sz="3600" b="1" kern="0" dirty="0">
              <a:solidFill>
                <a:schemeClr val="tx2"/>
              </a:solidFill>
              <a:effectLst>
                <a:outerShdw blurRad="38100" dist="38100" dir="2700000" algn="tl">
                  <a:srgbClr val="000000"/>
                </a:outerShdw>
              </a:effectLst>
              <a:latin typeface="+mj-lt"/>
              <a:ea typeface="+mj-ea"/>
              <a:cs typeface="+mj-cs"/>
            </a:endParaRPr>
          </a:p>
        </p:txBody>
      </p:sp>
      <p:sp>
        <p:nvSpPr>
          <p:cNvPr id="37" name="Content Placeholder 3"/>
          <p:cNvSpPr txBox="1">
            <a:spLocks/>
          </p:cNvSpPr>
          <p:nvPr/>
        </p:nvSpPr>
        <p:spPr>
          <a:xfrm>
            <a:off x="2743200" y="1371600"/>
            <a:ext cx="6172200" cy="3810000"/>
          </a:xfrm>
          <a:prstGeom prst="rect">
            <a:avLst/>
          </a:prstGeom>
        </p:spPr>
        <p:txBody>
          <a:bodyPr/>
          <a:lstStyle/>
          <a:p>
            <a:pPr marL="457200" indent="-182880">
              <a:spcBef>
                <a:spcPts val="600"/>
              </a:spcBef>
              <a:spcAft>
                <a:spcPts val="600"/>
              </a:spcAft>
              <a:buClr>
                <a:srgbClr val="FFC000"/>
              </a:buClr>
              <a:buFont typeface="Wingdings" pitchFamily="2" charset="2"/>
              <a:buChar char="§"/>
              <a:defRPr/>
            </a:pPr>
            <a:r>
              <a:rPr lang="en-US" sz="2000" b="1" kern="0" dirty="0">
                <a:latin typeface="+mn-lt"/>
              </a:rPr>
              <a:t>Stream orientation was the only topographic variable strongly correlated with microclimate</a:t>
            </a:r>
          </a:p>
          <a:p>
            <a:pPr marL="457200" indent="-182880">
              <a:spcBef>
                <a:spcPts val="600"/>
              </a:spcBef>
              <a:spcAft>
                <a:spcPts val="600"/>
              </a:spcAft>
              <a:buClr>
                <a:srgbClr val="FFC000"/>
              </a:buClr>
              <a:buFont typeface="Wingdings" pitchFamily="2" charset="2"/>
              <a:buChar char="§"/>
              <a:defRPr/>
            </a:pPr>
            <a:r>
              <a:rPr lang="en-US" sz="2000" b="1" kern="0" dirty="0">
                <a:latin typeface="+mn-lt"/>
              </a:rPr>
              <a:t>East-west oriented streams, and streams with steep side slopes tend to receive more topographic shading</a:t>
            </a:r>
          </a:p>
          <a:p>
            <a:pPr marL="457200" indent="-182880">
              <a:spcBef>
                <a:spcPts val="600"/>
              </a:spcBef>
              <a:spcAft>
                <a:spcPts val="600"/>
              </a:spcAft>
              <a:buClr>
                <a:srgbClr val="FFC000"/>
              </a:buClr>
              <a:buFont typeface="Wingdings" pitchFamily="2" charset="2"/>
              <a:buChar char="§"/>
              <a:defRPr/>
            </a:pPr>
            <a:r>
              <a:rPr lang="en-US" sz="2000" b="1" kern="0" dirty="0">
                <a:latin typeface="+mn-lt"/>
              </a:rPr>
              <a:t>Diffuse radiation and angular canopy density were only weakly correlated with stream temperature</a:t>
            </a:r>
          </a:p>
          <a:p>
            <a:pPr marL="457200" indent="-182880">
              <a:spcBef>
                <a:spcPts val="600"/>
              </a:spcBef>
              <a:spcAft>
                <a:spcPts val="600"/>
              </a:spcAft>
              <a:buClr>
                <a:srgbClr val="FFC000"/>
              </a:buClr>
              <a:buFont typeface="Wingdings" pitchFamily="2" charset="2"/>
              <a:buChar char="§"/>
              <a:defRPr/>
            </a:pPr>
            <a:r>
              <a:rPr lang="en-US" sz="2000" b="1" kern="0" dirty="0">
                <a:latin typeface="+mn-lt"/>
              </a:rPr>
              <a:t>Importance of topographic shading as compared to canopy shading is difficult to discern in areas of relatively dense, uniform canopy</a:t>
            </a:r>
            <a:endParaRPr lang="en-US" sz="2000" b="1" dirty="0"/>
          </a:p>
          <a:p>
            <a:pPr marL="342900" indent="-342900" eaLnBrk="1" hangingPunct="1">
              <a:spcBef>
                <a:spcPct val="20000"/>
              </a:spcBef>
              <a:buClr>
                <a:schemeClr val="hlink"/>
              </a:buClr>
              <a:buSzPct val="70000"/>
              <a:buFont typeface="Wingdings" pitchFamily="2" charset="2"/>
              <a:buChar char="n"/>
              <a:defRPr/>
            </a:pPr>
            <a:endParaRPr lang="en-US" sz="2000" kern="0" dirty="0">
              <a:effectLst>
                <a:outerShdw blurRad="38100" dist="38100" dir="2700000" algn="tl">
                  <a:srgbClr val="000000"/>
                </a:outerShdw>
              </a:effectLst>
              <a:latin typeface="+mn-lt"/>
            </a:endParaRPr>
          </a:p>
        </p:txBody>
      </p:sp>
      <p:grpSp>
        <p:nvGrpSpPr>
          <p:cNvPr id="26629" name="Group 7"/>
          <p:cNvGrpSpPr>
            <a:grpSpLocks/>
          </p:cNvGrpSpPr>
          <p:nvPr/>
        </p:nvGrpSpPr>
        <p:grpSpPr bwMode="auto">
          <a:xfrm>
            <a:off x="152400" y="5383213"/>
            <a:ext cx="8763000" cy="1425575"/>
            <a:chOff x="152400" y="5383213"/>
            <a:chExt cx="8763000" cy="1425575"/>
          </a:xfrm>
        </p:grpSpPr>
        <p:pic>
          <p:nvPicPr>
            <p:cNvPr id="26631" name="Picture 3" descr="DSC_00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5383213"/>
              <a:ext cx="21431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6" descr="DSC_0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62200" y="5383213"/>
              <a:ext cx="21463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77" descr="DSC_00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5383213"/>
              <a:ext cx="2146300"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78" descr="DSC_00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81800" y="5387975"/>
              <a:ext cx="21336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Oval 79"/>
            <p:cNvSpPr>
              <a:spLocks noChangeArrowheads="1"/>
            </p:cNvSpPr>
            <p:nvPr/>
          </p:nvSpPr>
          <p:spPr bwMode="auto">
            <a:xfrm>
              <a:off x="533400" y="5410200"/>
              <a:ext cx="1371600" cy="1371600"/>
            </a:xfrm>
            <a:prstGeom prst="ellipse">
              <a:avLst/>
            </a:prstGeom>
            <a:solidFill>
              <a:schemeClr val="accent1">
                <a:alpha val="0"/>
              </a:schemeClr>
            </a:solidFill>
            <a:ln w="25400">
              <a:solidFill>
                <a:srgbClr val="FFFF00"/>
              </a:solidFill>
              <a:round/>
              <a:headEnd/>
              <a:tailEnd/>
            </a:ln>
          </p:spPr>
          <p:txBody>
            <a:bodyPr wrap="none" anchor="ctr"/>
            <a:lstStyle/>
            <a:p>
              <a:endParaRPr lang="en-US"/>
            </a:p>
          </p:txBody>
        </p:sp>
        <p:sp>
          <p:nvSpPr>
            <p:cNvPr id="26636" name="Oval 80"/>
            <p:cNvSpPr>
              <a:spLocks noChangeArrowheads="1"/>
            </p:cNvSpPr>
            <p:nvPr/>
          </p:nvSpPr>
          <p:spPr bwMode="auto">
            <a:xfrm>
              <a:off x="2743200" y="5410200"/>
              <a:ext cx="1371600" cy="1371600"/>
            </a:xfrm>
            <a:prstGeom prst="ellipse">
              <a:avLst/>
            </a:prstGeom>
            <a:solidFill>
              <a:schemeClr val="accent1">
                <a:alpha val="0"/>
              </a:schemeClr>
            </a:solidFill>
            <a:ln w="25400">
              <a:solidFill>
                <a:srgbClr val="FFFF00"/>
              </a:solidFill>
              <a:round/>
              <a:headEnd/>
              <a:tailEnd/>
            </a:ln>
          </p:spPr>
          <p:txBody>
            <a:bodyPr wrap="none" anchor="ctr"/>
            <a:lstStyle/>
            <a:p>
              <a:endParaRPr lang="en-US"/>
            </a:p>
          </p:txBody>
        </p:sp>
        <p:sp>
          <p:nvSpPr>
            <p:cNvPr id="26637" name="Oval 81"/>
            <p:cNvSpPr>
              <a:spLocks noChangeArrowheads="1"/>
            </p:cNvSpPr>
            <p:nvPr/>
          </p:nvSpPr>
          <p:spPr bwMode="auto">
            <a:xfrm>
              <a:off x="4953000" y="5410200"/>
              <a:ext cx="1371600" cy="1371600"/>
            </a:xfrm>
            <a:prstGeom prst="ellipse">
              <a:avLst/>
            </a:prstGeom>
            <a:solidFill>
              <a:schemeClr val="accent1">
                <a:alpha val="0"/>
              </a:schemeClr>
            </a:solidFill>
            <a:ln w="25400">
              <a:solidFill>
                <a:srgbClr val="FFFF00"/>
              </a:solidFill>
              <a:round/>
              <a:headEnd/>
              <a:tailEnd/>
            </a:ln>
          </p:spPr>
          <p:txBody>
            <a:bodyPr wrap="none" anchor="ctr"/>
            <a:lstStyle/>
            <a:p>
              <a:endParaRPr lang="en-US"/>
            </a:p>
          </p:txBody>
        </p:sp>
        <p:sp>
          <p:nvSpPr>
            <p:cNvPr id="26638" name="Oval 82"/>
            <p:cNvSpPr>
              <a:spLocks noChangeArrowheads="1"/>
            </p:cNvSpPr>
            <p:nvPr/>
          </p:nvSpPr>
          <p:spPr bwMode="auto">
            <a:xfrm>
              <a:off x="7162800" y="5410200"/>
              <a:ext cx="1371600" cy="1371600"/>
            </a:xfrm>
            <a:prstGeom prst="ellipse">
              <a:avLst/>
            </a:prstGeom>
            <a:solidFill>
              <a:schemeClr val="accent1">
                <a:alpha val="0"/>
              </a:schemeClr>
            </a:solidFill>
            <a:ln w="25400">
              <a:solidFill>
                <a:srgbClr val="FFFF00"/>
              </a:solidFill>
              <a:round/>
              <a:headEnd/>
              <a:tailEnd/>
            </a:ln>
          </p:spPr>
          <p:txBody>
            <a:bodyPr wrap="none" anchor="ctr"/>
            <a:lstStyle/>
            <a:p>
              <a:endParaRPr lang="en-US"/>
            </a:p>
          </p:txBody>
        </p:sp>
      </p:grpSp>
      <p:pic>
        <p:nvPicPr>
          <p:cNvPr id="26630"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r="-2809" b="9770"/>
          <a:stretch>
            <a:fillRect/>
          </a:stretch>
        </p:blipFill>
        <p:spPr bwMode="auto">
          <a:xfrm>
            <a:off x="304800" y="1390650"/>
            <a:ext cx="23622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533400" y="1524000"/>
          <a:ext cx="5791200" cy="4343400"/>
        </p:xfrm>
        <a:graphic>
          <a:graphicData uri="http://schemas.openxmlformats.org/presentationml/2006/ole">
            <mc:AlternateContent xmlns:mc="http://schemas.openxmlformats.org/markup-compatibility/2006">
              <mc:Choice xmlns:v="urn:schemas-microsoft-com:vml" Requires="v">
                <p:oleObj spid="_x0000_s27658" name="Slide" r:id="rId4" imgW="9029700" imgH="6772275" progId="PowerPoint.Slide.8">
                  <p:embed/>
                </p:oleObj>
              </mc:Choice>
              <mc:Fallback>
                <p:oleObj name="Slide" r:id="rId4" imgW="9029700" imgH="6772275" progId="PowerPoint.Slid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1" name="Text Box 3"/>
          <p:cNvSpPr txBox="1">
            <a:spLocks noChangeArrowheads="1"/>
          </p:cNvSpPr>
          <p:nvPr/>
        </p:nvSpPr>
        <p:spPr bwMode="auto">
          <a:xfrm>
            <a:off x="4191000" y="46482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sz="2400" b="1">
                <a:latin typeface="Arial" charset="0"/>
              </a:rPr>
              <a:t> </a:t>
            </a:r>
          </a:p>
        </p:txBody>
      </p:sp>
      <p:sp>
        <p:nvSpPr>
          <p:cNvPr id="295940" name="Rectangle 4"/>
          <p:cNvSpPr>
            <a:spLocks noChangeArrowheads="1"/>
          </p:cNvSpPr>
          <p:nvPr/>
        </p:nvSpPr>
        <p:spPr bwMode="auto">
          <a:xfrm>
            <a:off x="0" y="179388"/>
            <a:ext cx="9144000" cy="811212"/>
          </a:xfrm>
          <a:prstGeom prst="rect">
            <a:avLst/>
          </a:prstGeom>
          <a:solidFill>
            <a:srgbClr val="000066"/>
          </a:solidFill>
          <a:ln w="9525">
            <a:noFill/>
            <a:miter lim="800000"/>
            <a:headEnd/>
            <a:tailEnd/>
          </a:ln>
          <a:effectLst/>
        </p:spPr>
        <p:txBody>
          <a:bodyPr anchor="ctr"/>
          <a:lstStyle/>
          <a:p>
            <a:pPr algn="ctr" eaLnBrk="1" hangingPunct="1">
              <a:defRPr/>
            </a:pPr>
            <a:r>
              <a:rPr lang="en-US" sz="3600" b="1" dirty="0">
                <a:solidFill>
                  <a:schemeClr val="folHlink"/>
                </a:solidFill>
                <a:effectLst>
                  <a:outerShdw blurRad="38100" dist="38100" dir="2700000" algn="tl">
                    <a:srgbClr val="000000"/>
                  </a:outerShdw>
                </a:effectLst>
              </a:rPr>
              <a:t>Headwater Habitats</a:t>
            </a:r>
            <a:endParaRPr lang="en-US" sz="3600" b="1" dirty="0">
              <a:solidFill>
                <a:schemeClr val="folHlink"/>
              </a:solidFill>
              <a:effectLst>
                <a:outerShdw blurRad="38100" dist="38100" dir="2700000" algn="tl">
                  <a:srgbClr val="000000"/>
                </a:outerShdw>
              </a:effectLst>
            </a:endParaRPr>
          </a:p>
        </p:txBody>
      </p:sp>
      <p:pic>
        <p:nvPicPr>
          <p:cNvPr id="27653" name="Picture 6" descr="ASTR1_300"/>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86600" y="3148013"/>
            <a:ext cx="1433513" cy="1271587"/>
          </a:xfrm>
          <a:prstGeom prst="rect">
            <a:avLst/>
          </a:prstGeom>
          <a:noFill/>
          <a:ln w="38100">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27654" name="Picture 5" descr="cutthroa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81800" y="4984750"/>
            <a:ext cx="2108200" cy="882650"/>
          </a:xfrm>
          <a:prstGeom prst="rect">
            <a:avLst/>
          </a:prstGeom>
          <a:noFill/>
          <a:ln w="38100">
            <a:solidFill>
              <a:srgbClr val="000044"/>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4" descr="RHCA1_300"/>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86600" y="1524000"/>
            <a:ext cx="1427163" cy="1147763"/>
          </a:xfrm>
          <a:prstGeom prst="rect">
            <a:avLst/>
          </a:prstGeom>
          <a:noFill/>
          <a:ln w="38100">
            <a:solidFill>
              <a:srgbClr val="9900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142875" y="981075"/>
          <a:ext cx="8448675" cy="5210175"/>
        </p:xfrm>
        <a:graphic>
          <a:graphicData uri="http://schemas.openxmlformats.org/presentationml/2006/ole">
            <mc:AlternateContent xmlns:mc="http://schemas.openxmlformats.org/markup-compatibility/2006">
              <mc:Choice xmlns:v="urn:schemas-microsoft-com:vml" Requires="v">
                <p:oleObj spid="_x0000_s28682" name="Chart" r:id="rId4" imgW="7791461" imgH="5457847" progId="Excel.Chart.8">
                  <p:embed/>
                </p:oleObj>
              </mc:Choice>
              <mc:Fallback>
                <p:oleObj name="Chart" r:id="rId4" imgW="7791461" imgH="5457847" progId="Excel.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981075"/>
                        <a:ext cx="844867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3"/>
          <p:cNvSpPr txBox="1">
            <a:spLocks noChangeArrowheads="1"/>
          </p:cNvSpPr>
          <p:nvPr/>
        </p:nvSpPr>
        <p:spPr bwMode="auto">
          <a:xfrm>
            <a:off x="388938" y="5815013"/>
            <a:ext cx="78533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b="1">
                <a:solidFill>
                  <a:schemeClr val="bg2"/>
                </a:solidFill>
                <a:latin typeface="Arial" charset="0"/>
              </a:rPr>
              <a:t>Type:      1	      2	           4		   5	        6  		7</a:t>
            </a:r>
          </a:p>
        </p:txBody>
      </p:sp>
      <p:sp>
        <p:nvSpPr>
          <p:cNvPr id="28676" name="Text Box 4"/>
          <p:cNvSpPr txBox="1">
            <a:spLocks noChangeArrowheads="1"/>
          </p:cNvSpPr>
          <p:nvPr/>
        </p:nvSpPr>
        <p:spPr bwMode="auto">
          <a:xfrm>
            <a:off x="982663" y="6089650"/>
            <a:ext cx="4078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b="1">
                <a:solidFill>
                  <a:srgbClr val="FFFF99"/>
                </a:solidFill>
                <a:latin typeface="Arial" charset="0"/>
              </a:rPr>
              <a:t>Perennial     Summer     Intermittent</a:t>
            </a:r>
          </a:p>
        </p:txBody>
      </p:sp>
      <p:sp>
        <p:nvSpPr>
          <p:cNvPr id="28677" name="Text Box 5"/>
          <p:cNvSpPr txBox="1">
            <a:spLocks noChangeArrowheads="1"/>
          </p:cNvSpPr>
          <p:nvPr/>
        </p:nvSpPr>
        <p:spPr bwMode="auto">
          <a:xfrm>
            <a:off x="2132013" y="6335713"/>
            <a:ext cx="14874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b="1">
                <a:solidFill>
                  <a:srgbClr val="FFFF99"/>
                </a:solidFill>
                <a:latin typeface="Arial" charset="0"/>
              </a:rPr>
              <a:t>Intermittent</a:t>
            </a:r>
          </a:p>
        </p:txBody>
      </p:sp>
      <p:sp>
        <p:nvSpPr>
          <p:cNvPr id="297990" name="Rectangle 6"/>
          <p:cNvSpPr>
            <a:spLocks noGrp="1" noRot="1" noChangeArrowheads="1"/>
          </p:cNvSpPr>
          <p:nvPr>
            <p:ph type="title"/>
          </p:nvPr>
        </p:nvSpPr>
        <p:spPr>
          <a:xfrm>
            <a:off x="457200" y="0"/>
            <a:ext cx="8229600" cy="1143000"/>
          </a:xfrm>
        </p:spPr>
        <p:txBody>
          <a:bodyPr/>
          <a:lstStyle/>
          <a:p>
            <a:pPr eaLnBrk="1" hangingPunct="1">
              <a:defRPr/>
            </a:pPr>
            <a:r>
              <a:rPr lang="en-US" sz="3200" smtClean="0">
                <a:solidFill>
                  <a:schemeClr val="folHlink"/>
                </a:solidFill>
              </a:rPr>
              <a:t>Spatially Intermittent Streams Frequent</a:t>
            </a:r>
          </a:p>
        </p:txBody>
      </p:sp>
      <p:sp>
        <p:nvSpPr>
          <p:cNvPr id="28679" name="Text Box 7"/>
          <p:cNvSpPr txBox="1">
            <a:spLocks noChangeArrowheads="1"/>
          </p:cNvSpPr>
          <p:nvPr/>
        </p:nvSpPr>
        <p:spPr bwMode="auto">
          <a:xfrm>
            <a:off x="5745163" y="6316663"/>
            <a:ext cx="3192462" cy="406400"/>
          </a:xfrm>
          <a:prstGeom prst="rect">
            <a:avLst/>
          </a:prstGeom>
          <a:solidFill>
            <a:srgbClr val="000062"/>
          </a:solidFill>
          <a:ln w="9525">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000">
                <a:solidFill>
                  <a:srgbClr val="FFFF99"/>
                </a:solidFill>
                <a:latin typeface="Arial" charset="0"/>
              </a:rPr>
              <a:t>Olson and Weaver (2007)</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3"/>
          <p:cNvGraphicFramePr>
            <a:graphicFrameLocks noChangeAspect="1"/>
          </p:cNvGraphicFramePr>
          <p:nvPr/>
        </p:nvGraphicFramePr>
        <p:xfrm>
          <a:off x="3984625" y="838200"/>
          <a:ext cx="4818063" cy="5638800"/>
        </p:xfrm>
        <a:graphic>
          <a:graphicData uri="http://schemas.openxmlformats.org/presentationml/2006/ole">
            <mc:AlternateContent xmlns:mc="http://schemas.openxmlformats.org/markup-compatibility/2006">
              <mc:Choice xmlns:v="urn:schemas-microsoft-com:vml" Requires="v">
                <p:oleObj spid="_x0000_s29703" name="SPW 9.0 Graph" r:id="rId4" imgW="4931280" imgH="5770440" progId="SigmaPlotGraphicObject.8">
                  <p:embed/>
                </p:oleObj>
              </mc:Choice>
              <mc:Fallback>
                <p:oleObj name="SPW 9.0 Graph" r:id="rId4" imgW="4931280" imgH="5770440" progId="SigmaPlotGraphicObjec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625" y="838200"/>
                        <a:ext cx="481806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itle 1"/>
          <p:cNvSpPr txBox="1">
            <a:spLocks/>
          </p:cNvSpPr>
          <p:nvPr/>
        </p:nvSpPr>
        <p:spPr>
          <a:xfrm>
            <a:off x="457200" y="819150"/>
            <a:ext cx="3200400" cy="116205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sz="2400" dirty="0" smtClean="0"/>
              <a:t>Buffer Width Influence on Down Wood Cover</a:t>
            </a:r>
            <a:endParaRPr lang="en-US" sz="2400" dirty="0"/>
          </a:p>
        </p:txBody>
      </p:sp>
      <p:pic>
        <p:nvPicPr>
          <p:cNvPr id="29700" name="Picture 13" descr="P1040610.jpg"/>
          <p:cNvPicPr>
            <a:picLocks noChangeAspect="1"/>
          </p:cNvPicPr>
          <p:nvPr/>
        </p:nvPicPr>
        <p:blipFill>
          <a:blip r:embed="rId6" cstate="screen">
            <a:lum bright="20000"/>
            <a:extLst>
              <a:ext uri="{28A0092B-C50C-407E-A947-70E740481C1C}">
                <a14:useLocalDpi xmlns:a14="http://schemas.microsoft.com/office/drawing/2010/main"/>
              </a:ext>
            </a:extLst>
          </a:blip>
          <a:srcRect/>
          <a:stretch>
            <a:fillRect/>
          </a:stretch>
        </p:blipFill>
        <p:spPr bwMode="auto">
          <a:xfrm>
            <a:off x="457200" y="3981450"/>
            <a:ext cx="3124200" cy="23431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defRPr/>
            </a:pPr>
            <a:r>
              <a:rPr lang="en-US" sz="3200" dirty="0" smtClean="0"/>
              <a:t>Treatment Impacts on Stream Associated Coarse Down Wood</a:t>
            </a:r>
            <a:endParaRPr lang="en-US" sz="3200" dirty="0"/>
          </a:p>
        </p:txBody>
      </p:sp>
      <p:pic>
        <p:nvPicPr>
          <p:cNvPr id="30723" name="Picture 78" descr="WoodbyZone.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70288" y="1600200"/>
            <a:ext cx="5192712"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Content Placeholder 6" descr="influence zones_col.t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175" y="1600200"/>
            <a:ext cx="3146425"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UAMPFeb02060023.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413385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1066800"/>
          <a:ext cx="8915399" cy="5581650"/>
        </p:xfrm>
        <a:graphic>
          <a:graphicData uri="http://schemas.openxmlformats.org/drawingml/2006/table">
            <a:tbl>
              <a:tblPr firstRow="1" firstCol="1" bandRow="1">
                <a:tableStyleId>{5C22544A-7EE6-4342-B048-85BDC9FD1C3A}</a:tableStyleId>
              </a:tblPr>
              <a:tblGrid>
                <a:gridCol w="2695355"/>
                <a:gridCol w="518337"/>
                <a:gridCol w="518337"/>
                <a:gridCol w="518337"/>
                <a:gridCol w="518337"/>
                <a:gridCol w="518337"/>
                <a:gridCol w="518337"/>
                <a:gridCol w="518337"/>
                <a:gridCol w="518337"/>
                <a:gridCol w="518337"/>
                <a:gridCol w="518337"/>
                <a:gridCol w="518337"/>
                <a:gridCol w="518337"/>
              </a:tblGrid>
              <a:tr h="245707">
                <a:tc rowSpan="2">
                  <a:txBody>
                    <a:bodyPr/>
                    <a:lstStyle/>
                    <a:p>
                      <a:pPr marL="0" marR="0" algn="ctr">
                        <a:lnSpc>
                          <a:spcPct val="115000"/>
                        </a:lnSpc>
                        <a:spcBef>
                          <a:spcPts val="0"/>
                        </a:spcBef>
                        <a:spcAft>
                          <a:spcPts val="0"/>
                        </a:spcAft>
                      </a:pPr>
                      <a:r>
                        <a:rPr lang="en-US" sz="1400" dirty="0" smtClean="0">
                          <a:effectLst/>
                        </a:rPr>
                        <a:t>SPECIES</a:t>
                      </a:r>
                      <a:endParaRPr lang="en-US" sz="1400" dirty="0">
                        <a:effectLst/>
                        <a:latin typeface="Calibri"/>
                        <a:ea typeface="Times New Roman"/>
                        <a:cs typeface="Times New Roman"/>
                      </a:endParaRPr>
                    </a:p>
                  </a:txBody>
                  <a:tcPr marL="68580" marR="68580" marT="0" marB="0" anchor="ctr"/>
                </a:tc>
                <a:tc gridSpan="12">
                  <a:txBody>
                    <a:bodyPr/>
                    <a:lstStyle/>
                    <a:p>
                      <a:pPr marL="0" marR="0" algn="ctr">
                        <a:lnSpc>
                          <a:spcPct val="115000"/>
                        </a:lnSpc>
                        <a:spcBef>
                          <a:spcPts val="0"/>
                        </a:spcBef>
                        <a:spcAft>
                          <a:spcPts val="0"/>
                        </a:spcAft>
                      </a:pPr>
                      <a:r>
                        <a:rPr lang="en-US" sz="1400" dirty="0" smtClean="0">
                          <a:effectLst/>
                        </a:rPr>
                        <a:t>DMS Study </a:t>
                      </a:r>
                      <a:r>
                        <a:rPr lang="en-US" sz="1400" dirty="0">
                          <a:effectLst/>
                        </a:rPr>
                        <a:t>Site</a:t>
                      </a:r>
                      <a:endParaRPr lang="en-US" sz="1400" dirty="0">
                        <a:effectLst/>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5707">
                <a:tc vMerge="1">
                  <a:txBody>
                    <a:bodyPr/>
                    <a:lstStyle/>
                    <a:p>
                      <a:endParaRPr lang="en-US"/>
                    </a:p>
                  </a:txBody>
                  <a:tcPr/>
                </a:tc>
                <a:tc>
                  <a:txBody>
                    <a:bodyPr/>
                    <a:lstStyle/>
                    <a:p>
                      <a:pPr marL="0" marR="0" algn="ctr">
                        <a:lnSpc>
                          <a:spcPct val="115000"/>
                        </a:lnSpc>
                        <a:spcBef>
                          <a:spcPts val="0"/>
                        </a:spcBef>
                        <a:spcAft>
                          <a:spcPts val="0"/>
                        </a:spcAft>
                      </a:pPr>
                      <a:r>
                        <a:rPr lang="en-US" sz="1000" b="1" dirty="0" err="1" smtClean="0">
                          <a:effectLst/>
                        </a:rPr>
                        <a:t>CalCk</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err="1" smtClean="0">
                          <a:effectLst/>
                        </a:rPr>
                        <a:t>Coug</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err="1" smtClean="0">
                          <a:effectLst/>
                        </a:rPr>
                        <a:t>Delph</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smtClean="0">
                          <a:effectLst/>
                        </a:rPr>
                        <a:t>Grant</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err="1" smtClean="0">
                          <a:effectLst/>
                        </a:rPr>
                        <a:t>GrnPk</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smtClean="0">
                          <a:effectLst/>
                        </a:rPr>
                        <a:t>OMH</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smtClean="0">
                          <a:effectLst/>
                        </a:rPr>
                        <a:t>Keel</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smtClean="0">
                          <a:effectLst/>
                        </a:rPr>
                        <a:t>Perk</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err="1" smtClean="0">
                          <a:effectLst/>
                        </a:rPr>
                        <a:t>Scho</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err="1" smtClean="0">
                          <a:effectLst/>
                        </a:rPr>
                        <a:t>NoSou</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err="1" smtClean="0">
                          <a:effectLst/>
                        </a:rPr>
                        <a:t>TenHi</a:t>
                      </a:r>
                      <a:endParaRPr lang="en-US" sz="11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err="1" smtClean="0">
                          <a:effectLst/>
                        </a:rPr>
                        <a:t>NWrd</a:t>
                      </a:r>
                      <a:endParaRPr lang="en-US" sz="1100" b="1" dirty="0">
                        <a:effectLst/>
                        <a:latin typeface="Calibri"/>
                        <a:ea typeface="Times New Roman"/>
                        <a:cs typeface="Times New Roman"/>
                      </a:endParaRPr>
                    </a:p>
                  </a:txBody>
                  <a:tcPr marL="68580" marR="68580" marT="0" marB="0" anchor="ctr"/>
                </a:tc>
              </a:tr>
              <a:tr h="245707">
                <a:tc>
                  <a:txBody>
                    <a:bodyPr/>
                    <a:lstStyle/>
                    <a:p>
                      <a:pPr marL="0" marR="0">
                        <a:lnSpc>
                          <a:spcPct val="115000"/>
                        </a:lnSpc>
                        <a:spcBef>
                          <a:spcPts val="0"/>
                        </a:spcBef>
                        <a:spcAft>
                          <a:spcPts val="0"/>
                        </a:spcAft>
                      </a:pPr>
                      <a:r>
                        <a:rPr lang="en-US" sz="1400" u="sng" dirty="0" smtClean="0">
                          <a:effectLst/>
                        </a:rPr>
                        <a:t>AMPHIBIANS</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a:effectLst/>
                        </a:rPr>
                        <a:t> </a:t>
                      </a:r>
                      <a:endParaRPr lang="en-US" sz="110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dirty="0">
                          <a:effectLst/>
                        </a:rPr>
                        <a:t> </a:t>
                      </a:r>
                      <a:endParaRPr lang="en-US" sz="1100" dirty="0">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Northwestern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Clouded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Coastal Tailed Frog</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Oregon Slender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Coastal Giant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err="1" smtClean="0">
                          <a:effectLst/>
                        </a:rPr>
                        <a:t>Ensatina</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Dunn’s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r>
              <a:tr h="421803">
                <a:tc>
                  <a:txBody>
                    <a:bodyPr/>
                    <a:lstStyle/>
                    <a:p>
                      <a:pPr marL="0" marR="0" lvl="0" algn="r">
                        <a:lnSpc>
                          <a:spcPct val="115000"/>
                        </a:lnSpc>
                        <a:spcBef>
                          <a:spcPts val="0"/>
                        </a:spcBef>
                        <a:spcAft>
                          <a:spcPts val="0"/>
                        </a:spcAft>
                      </a:pPr>
                      <a:r>
                        <a:rPr lang="en-US" sz="1200" dirty="0" smtClean="0">
                          <a:effectLst/>
                        </a:rPr>
                        <a:t>Western Red-Backed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Pacific </a:t>
                      </a:r>
                      <a:r>
                        <a:rPr lang="en-US" sz="1200" dirty="0" err="1" smtClean="0">
                          <a:effectLst/>
                        </a:rPr>
                        <a:t>Treefrog</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Northern Red-legged</a:t>
                      </a:r>
                      <a:r>
                        <a:rPr lang="en-US" sz="1200" baseline="0" dirty="0" smtClean="0">
                          <a:effectLst/>
                        </a:rPr>
                        <a:t> Frog</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Southern Torrent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Cascade Torrent Salamander</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Rough-Skinned Newt</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r>
              <a:tr h="245707">
                <a:tc>
                  <a:txBody>
                    <a:bodyPr/>
                    <a:lstStyle/>
                    <a:p>
                      <a:pPr marL="0" marR="0">
                        <a:lnSpc>
                          <a:spcPct val="115000"/>
                        </a:lnSpc>
                        <a:spcBef>
                          <a:spcPts val="0"/>
                        </a:spcBef>
                        <a:spcAft>
                          <a:spcPts val="0"/>
                        </a:spcAft>
                      </a:pPr>
                      <a:r>
                        <a:rPr lang="en-US" sz="1400" u="sng" dirty="0" smtClean="0">
                          <a:effectLst/>
                        </a:rPr>
                        <a:t>FISHES</a:t>
                      </a:r>
                      <a:endParaRPr lang="en-US" sz="14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Cutthroat</a:t>
                      </a:r>
                      <a:r>
                        <a:rPr lang="en-US" sz="1200" baseline="0" dirty="0" smtClean="0">
                          <a:effectLst/>
                        </a:rPr>
                        <a:t> Trout</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Rainbow Trout</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err="1">
                          <a:effectLst/>
                        </a:rPr>
                        <a:t>Salmonid</a:t>
                      </a:r>
                      <a:r>
                        <a:rPr lang="en-US" sz="1200" dirty="0">
                          <a:effectLst/>
                        </a:rPr>
                        <a:t> sp. age 0+</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err="1" smtClean="0">
                          <a:effectLst/>
                        </a:rPr>
                        <a:t>Sculpin</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smtClean="0">
                          <a:effectLst/>
                        </a:rPr>
                        <a:t>x</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 </a:t>
                      </a:r>
                      <a:endParaRPr lang="en-US" sz="1200" b="1" dirty="0">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r>
              <a:tr h="245707">
                <a:tc>
                  <a:txBody>
                    <a:bodyPr/>
                    <a:lstStyle/>
                    <a:p>
                      <a:pPr marL="0" marR="0" lvl="0" algn="r">
                        <a:lnSpc>
                          <a:spcPct val="115000"/>
                        </a:lnSpc>
                        <a:spcBef>
                          <a:spcPts val="0"/>
                        </a:spcBef>
                        <a:spcAft>
                          <a:spcPts val="0"/>
                        </a:spcAft>
                      </a:pPr>
                      <a:r>
                        <a:rPr lang="en-US" sz="1200" dirty="0" smtClean="0">
                          <a:effectLst/>
                        </a:rPr>
                        <a:t>Lamprey</a:t>
                      </a:r>
                      <a:endParaRPr lang="en-US" sz="1200" dirty="0">
                        <a:effectLst/>
                        <a:latin typeface="Calibri"/>
                        <a:ea typeface="Times New Roman"/>
                        <a:cs typeface="Times New Roman"/>
                      </a:endParaRPr>
                    </a:p>
                  </a:txBody>
                  <a:tcPr marL="68580" marR="68580" marT="0" marB="0"/>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x</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effectLst/>
                        </a:rPr>
                        <a:t> </a:t>
                      </a:r>
                      <a:endParaRPr lang="en-US" sz="1200" b="1">
                        <a:effectLst/>
                        <a:latin typeface="Calibri"/>
                        <a:ea typeface="Times New Roman"/>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effectLst/>
                        </a:rPr>
                        <a:t>x</a:t>
                      </a:r>
                      <a:endParaRPr lang="en-US" sz="1200" b="1" dirty="0">
                        <a:effectLst/>
                        <a:latin typeface="Calibri"/>
                        <a:ea typeface="Times New Roman"/>
                        <a:cs typeface="Times New Roman"/>
                      </a:endParaRPr>
                    </a:p>
                  </a:txBody>
                  <a:tcPr marL="68580" marR="68580" marT="0" marB="0" anchor="ctr"/>
                </a:tc>
              </a:tr>
            </a:tbl>
          </a:graphicData>
        </a:graphic>
      </p:graphicFrame>
      <p:sp>
        <p:nvSpPr>
          <p:cNvPr id="4" name="Title 3"/>
          <p:cNvSpPr>
            <a:spLocks noGrp="1"/>
          </p:cNvSpPr>
          <p:nvPr>
            <p:ph type="title"/>
          </p:nvPr>
        </p:nvSpPr>
        <p:spPr>
          <a:xfrm>
            <a:off x="457200" y="198438"/>
            <a:ext cx="8229600" cy="792162"/>
          </a:xfrm>
        </p:spPr>
        <p:txBody>
          <a:bodyPr/>
          <a:lstStyle/>
          <a:p>
            <a:pPr>
              <a:defRPr/>
            </a:pPr>
            <a:r>
              <a:rPr lang="en-US" sz="3200" dirty="0" smtClean="0"/>
              <a:t>Amphibian and Fish Species Occurrences</a:t>
            </a:r>
            <a:endParaRPr 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Headwater Vertebrate Assemblages:</a:t>
            </a:r>
            <a:br>
              <a:rPr lang="en-US" sz="3600" dirty="0" smtClean="0"/>
            </a:br>
            <a:r>
              <a:rPr lang="en-US" sz="3600" dirty="0" smtClean="0"/>
              <a:t>Spatial Structuring</a:t>
            </a:r>
            <a:endParaRPr lang="en-US" sz="3600" dirty="0"/>
          </a:p>
        </p:txBody>
      </p:sp>
      <p:pic>
        <p:nvPicPr>
          <p:cNvPr id="3277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1676400"/>
            <a:ext cx="360838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Olson_2012_Fig5a.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2311400"/>
            <a:ext cx="38417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a:xfrm>
            <a:off x="457200" y="149225"/>
            <a:ext cx="8229600" cy="454025"/>
          </a:xfrm>
        </p:spPr>
        <p:txBody>
          <a:bodyPr/>
          <a:lstStyle/>
          <a:p>
            <a:pPr eaLnBrk="1" hangingPunct="1">
              <a:defRPr/>
            </a:pPr>
            <a:r>
              <a:rPr lang="en-US" sz="3200" smtClean="0">
                <a:solidFill>
                  <a:schemeClr val="folHlink"/>
                </a:solidFill>
              </a:rPr>
              <a:t>Characterizing Headwaters: Fauna</a:t>
            </a:r>
          </a:p>
        </p:txBody>
      </p:sp>
      <p:sp>
        <p:nvSpPr>
          <p:cNvPr id="33795" name="Text Box 3"/>
          <p:cNvSpPr txBox="1">
            <a:spLocks noChangeArrowheads="1"/>
          </p:cNvSpPr>
          <p:nvPr/>
        </p:nvSpPr>
        <p:spPr bwMode="auto">
          <a:xfrm>
            <a:off x="180975" y="4597400"/>
            <a:ext cx="3201988" cy="406400"/>
          </a:xfrm>
          <a:prstGeom prst="rect">
            <a:avLst/>
          </a:prstGeom>
          <a:solidFill>
            <a:srgbClr val="000062"/>
          </a:solidFill>
          <a:ln w="9525">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000">
                <a:solidFill>
                  <a:srgbClr val="FFFF99"/>
                </a:solidFill>
                <a:latin typeface="Arial" charset="0"/>
              </a:rPr>
              <a:t>Olson and Weaver (2007)</a:t>
            </a:r>
          </a:p>
        </p:txBody>
      </p:sp>
      <p:sp>
        <p:nvSpPr>
          <p:cNvPr id="33796" name="Text Box 4"/>
          <p:cNvSpPr txBox="1">
            <a:spLocks noChangeArrowheads="1"/>
          </p:cNvSpPr>
          <p:nvPr/>
        </p:nvSpPr>
        <p:spPr bwMode="auto">
          <a:xfrm>
            <a:off x="123825" y="5010150"/>
            <a:ext cx="90201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buFontTx/>
              <a:buBlip>
                <a:blip r:embed="rId3"/>
              </a:buBlip>
            </a:pPr>
            <a:r>
              <a:rPr lang="en-US" sz="2400">
                <a:solidFill>
                  <a:srgbClr val="FFFF99"/>
                </a:solidFill>
                <a:latin typeface="Arial" charset="0"/>
              </a:rPr>
              <a:t>  Distinct assemblages associated with hydrology, gradient, down wood and stream size</a:t>
            </a:r>
          </a:p>
          <a:p>
            <a:pPr>
              <a:spcBef>
                <a:spcPct val="50000"/>
              </a:spcBef>
              <a:buFontTx/>
              <a:buBlip>
                <a:blip r:embed="rId3"/>
              </a:buBlip>
            </a:pPr>
            <a:r>
              <a:rPr lang="en-US" sz="2400">
                <a:solidFill>
                  <a:srgbClr val="FFFF99"/>
                </a:solidFill>
                <a:latin typeface="Arial" charset="0"/>
              </a:rPr>
              <a:t>  Headwaters species to assess : sculpins, tailed frogs, torrents</a:t>
            </a:r>
            <a:r>
              <a:rPr lang="en-US" sz="2000">
                <a:solidFill>
                  <a:srgbClr val="FFFF99"/>
                </a:solidFill>
                <a:latin typeface="Arial" charset="0"/>
              </a:rPr>
              <a:t> </a:t>
            </a:r>
          </a:p>
        </p:txBody>
      </p:sp>
      <p:sp>
        <p:nvSpPr>
          <p:cNvPr id="33797" name="Text Box 5"/>
          <p:cNvSpPr txBox="1">
            <a:spLocks noChangeArrowheads="1"/>
          </p:cNvSpPr>
          <p:nvPr/>
        </p:nvSpPr>
        <p:spPr bwMode="auto">
          <a:xfrm>
            <a:off x="217488" y="1858963"/>
            <a:ext cx="1565275" cy="650875"/>
          </a:xfrm>
          <a:prstGeom prst="rect">
            <a:avLst/>
          </a:prstGeom>
          <a:solidFill>
            <a:schemeClr val="tx1"/>
          </a:solidFill>
          <a:ln w="9525">
            <a:solidFill>
              <a:schemeClr val="accent1"/>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solidFill>
                  <a:schemeClr val="bg2"/>
                </a:solidFill>
                <a:latin typeface="Arial" charset="0"/>
              </a:rPr>
              <a:t>Coastal giant salamanders</a:t>
            </a:r>
          </a:p>
        </p:txBody>
      </p:sp>
      <p:sp>
        <p:nvSpPr>
          <p:cNvPr id="33798" name="Line 6"/>
          <p:cNvSpPr>
            <a:spLocks noChangeShapeType="1"/>
          </p:cNvSpPr>
          <p:nvPr/>
        </p:nvSpPr>
        <p:spPr bwMode="auto">
          <a:xfrm flipV="1">
            <a:off x="1922463" y="1704975"/>
            <a:ext cx="371475" cy="107950"/>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9" name="Text Box 7"/>
          <p:cNvSpPr txBox="1">
            <a:spLocks noChangeArrowheads="1"/>
          </p:cNvSpPr>
          <p:nvPr/>
        </p:nvSpPr>
        <p:spPr bwMode="auto">
          <a:xfrm>
            <a:off x="258763" y="3330575"/>
            <a:ext cx="1535112" cy="650875"/>
          </a:xfrm>
          <a:prstGeom prst="rect">
            <a:avLst/>
          </a:prstGeom>
          <a:solidFill>
            <a:schemeClr val="tx1"/>
          </a:solidFill>
          <a:ln w="9525">
            <a:solidFill>
              <a:schemeClr val="accent1"/>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solidFill>
                  <a:schemeClr val="bg2"/>
                </a:solidFill>
                <a:latin typeface="Arial" charset="0"/>
              </a:rPr>
              <a:t>Dunn’s salamanders</a:t>
            </a:r>
          </a:p>
        </p:txBody>
      </p:sp>
      <p:sp>
        <p:nvSpPr>
          <p:cNvPr id="33800" name="Line 8"/>
          <p:cNvSpPr>
            <a:spLocks noChangeShapeType="1"/>
          </p:cNvSpPr>
          <p:nvPr/>
        </p:nvSpPr>
        <p:spPr bwMode="auto">
          <a:xfrm flipH="1">
            <a:off x="6323013" y="2974975"/>
            <a:ext cx="776287" cy="15875"/>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1" name="Line 9"/>
          <p:cNvSpPr>
            <a:spLocks noChangeShapeType="1"/>
          </p:cNvSpPr>
          <p:nvPr/>
        </p:nvSpPr>
        <p:spPr bwMode="auto">
          <a:xfrm flipH="1" flipV="1">
            <a:off x="5811838" y="3579813"/>
            <a:ext cx="852487" cy="217487"/>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2" name="Text Box 10"/>
          <p:cNvSpPr txBox="1">
            <a:spLocks noChangeArrowheads="1"/>
          </p:cNvSpPr>
          <p:nvPr/>
        </p:nvSpPr>
        <p:spPr bwMode="auto">
          <a:xfrm>
            <a:off x="288925" y="1050925"/>
            <a:ext cx="1503363" cy="650875"/>
          </a:xfrm>
          <a:prstGeom prst="rect">
            <a:avLst/>
          </a:prstGeom>
          <a:solidFill>
            <a:schemeClr val="tx1"/>
          </a:solidFill>
          <a:ln w="9525">
            <a:solidFill>
              <a:schemeClr val="accent1"/>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solidFill>
                  <a:schemeClr val="bg2"/>
                </a:solidFill>
                <a:latin typeface="Arial" charset="0"/>
              </a:rPr>
              <a:t>Torrent salamanders</a:t>
            </a:r>
          </a:p>
        </p:txBody>
      </p:sp>
      <p:sp>
        <p:nvSpPr>
          <p:cNvPr id="33803" name="Line 11"/>
          <p:cNvSpPr>
            <a:spLocks noChangeShapeType="1"/>
          </p:cNvSpPr>
          <p:nvPr/>
        </p:nvSpPr>
        <p:spPr bwMode="auto">
          <a:xfrm flipV="1">
            <a:off x="1922463" y="946150"/>
            <a:ext cx="696912" cy="14288"/>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4" name="Line 12"/>
          <p:cNvSpPr>
            <a:spLocks noChangeShapeType="1"/>
          </p:cNvSpPr>
          <p:nvPr/>
        </p:nvSpPr>
        <p:spPr bwMode="auto">
          <a:xfrm flipH="1">
            <a:off x="3146425" y="1006475"/>
            <a:ext cx="123825" cy="123825"/>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5" name="Line 13"/>
          <p:cNvSpPr>
            <a:spLocks noChangeShapeType="1"/>
          </p:cNvSpPr>
          <p:nvPr/>
        </p:nvSpPr>
        <p:spPr bwMode="auto">
          <a:xfrm flipH="1">
            <a:off x="3332163" y="1008063"/>
            <a:ext cx="31750" cy="339725"/>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3806"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55788" y="762000"/>
            <a:ext cx="530542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7" name="Text Box 15"/>
          <p:cNvSpPr txBox="1">
            <a:spLocks noChangeArrowheads="1"/>
          </p:cNvSpPr>
          <p:nvPr/>
        </p:nvSpPr>
        <p:spPr bwMode="auto">
          <a:xfrm>
            <a:off x="2989263" y="679450"/>
            <a:ext cx="712787" cy="376238"/>
          </a:xfrm>
          <a:prstGeom prst="rect">
            <a:avLst/>
          </a:prstGeom>
          <a:solidFill>
            <a:schemeClr val="tx1"/>
          </a:solidFill>
          <a:ln w="9525">
            <a:solidFill>
              <a:schemeClr val="accent1"/>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solidFill>
                  <a:schemeClr val="bg2"/>
                </a:solidFill>
                <a:latin typeface="Arial" charset="0"/>
              </a:rPr>
              <a:t>Fish</a:t>
            </a:r>
          </a:p>
        </p:txBody>
      </p:sp>
      <p:sp>
        <p:nvSpPr>
          <p:cNvPr id="33808" name="Line 16"/>
          <p:cNvSpPr>
            <a:spLocks noChangeShapeType="1"/>
          </p:cNvSpPr>
          <p:nvPr/>
        </p:nvSpPr>
        <p:spPr bwMode="auto">
          <a:xfrm>
            <a:off x="1747838" y="3530600"/>
            <a:ext cx="355600" cy="0"/>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09" name="Text Box 17"/>
          <p:cNvSpPr txBox="1">
            <a:spLocks noChangeArrowheads="1"/>
          </p:cNvSpPr>
          <p:nvPr/>
        </p:nvSpPr>
        <p:spPr bwMode="auto">
          <a:xfrm>
            <a:off x="6072188" y="4133850"/>
            <a:ext cx="2327275" cy="650875"/>
          </a:xfrm>
          <a:prstGeom prst="rect">
            <a:avLst/>
          </a:prstGeom>
          <a:solidFill>
            <a:schemeClr val="tx1"/>
          </a:solidFill>
          <a:ln w="9525">
            <a:solidFill>
              <a:schemeClr val="accent1"/>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solidFill>
                  <a:schemeClr val="bg2"/>
                </a:solidFill>
                <a:latin typeface="Arial" charset="0"/>
              </a:rPr>
              <a:t>Western red-backed salamanders</a:t>
            </a:r>
          </a:p>
        </p:txBody>
      </p:sp>
      <p:sp>
        <p:nvSpPr>
          <p:cNvPr id="33810" name="Text Box 18"/>
          <p:cNvSpPr txBox="1">
            <a:spLocks noChangeArrowheads="1"/>
          </p:cNvSpPr>
          <p:nvPr/>
        </p:nvSpPr>
        <p:spPr bwMode="auto">
          <a:xfrm>
            <a:off x="6650038" y="3687763"/>
            <a:ext cx="1084262" cy="376237"/>
          </a:xfrm>
          <a:prstGeom prst="rect">
            <a:avLst/>
          </a:prstGeom>
          <a:solidFill>
            <a:schemeClr val="tx1"/>
          </a:solidFill>
          <a:ln w="9525">
            <a:solidFill>
              <a:schemeClr val="accent1"/>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solidFill>
                  <a:schemeClr val="bg2"/>
                </a:solidFill>
                <a:latin typeface="Arial" charset="0"/>
              </a:rPr>
              <a:t>Ensatina</a:t>
            </a:r>
          </a:p>
        </p:txBody>
      </p:sp>
      <p:sp>
        <p:nvSpPr>
          <p:cNvPr id="33811" name="Line 19"/>
          <p:cNvSpPr>
            <a:spLocks noChangeShapeType="1"/>
          </p:cNvSpPr>
          <p:nvPr/>
        </p:nvSpPr>
        <p:spPr bwMode="auto">
          <a:xfrm flipV="1">
            <a:off x="1733550" y="1922463"/>
            <a:ext cx="576263" cy="184150"/>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2" name="Line 20"/>
          <p:cNvSpPr>
            <a:spLocks noChangeShapeType="1"/>
          </p:cNvSpPr>
          <p:nvPr/>
        </p:nvSpPr>
        <p:spPr bwMode="auto">
          <a:xfrm flipV="1">
            <a:off x="1657350" y="1112838"/>
            <a:ext cx="798513" cy="117475"/>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3" name="Line 21"/>
          <p:cNvSpPr>
            <a:spLocks noChangeShapeType="1"/>
          </p:cNvSpPr>
          <p:nvPr/>
        </p:nvSpPr>
        <p:spPr bwMode="auto">
          <a:xfrm flipH="1" flipV="1">
            <a:off x="6243638" y="3486150"/>
            <a:ext cx="481012" cy="233363"/>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4" name="Line 22"/>
          <p:cNvSpPr>
            <a:spLocks noChangeShapeType="1"/>
          </p:cNvSpPr>
          <p:nvPr/>
        </p:nvSpPr>
        <p:spPr bwMode="auto">
          <a:xfrm flipH="1" flipV="1">
            <a:off x="5827713" y="3921125"/>
            <a:ext cx="371475" cy="247650"/>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5" name="Line 23"/>
          <p:cNvSpPr>
            <a:spLocks noChangeShapeType="1"/>
          </p:cNvSpPr>
          <p:nvPr/>
        </p:nvSpPr>
        <p:spPr bwMode="auto">
          <a:xfrm flipH="1">
            <a:off x="3022600" y="1054100"/>
            <a:ext cx="263525" cy="185738"/>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6" name="Line 24"/>
          <p:cNvSpPr>
            <a:spLocks noChangeShapeType="1"/>
          </p:cNvSpPr>
          <p:nvPr/>
        </p:nvSpPr>
        <p:spPr bwMode="auto">
          <a:xfrm flipH="1">
            <a:off x="3208338" y="1039813"/>
            <a:ext cx="80962" cy="587375"/>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7" name="Text Box 25"/>
          <p:cNvSpPr txBox="1">
            <a:spLocks noChangeArrowheads="1"/>
          </p:cNvSpPr>
          <p:nvPr/>
        </p:nvSpPr>
        <p:spPr bwMode="auto">
          <a:xfrm>
            <a:off x="6846888" y="2955925"/>
            <a:ext cx="1565275" cy="650875"/>
          </a:xfrm>
          <a:prstGeom prst="rect">
            <a:avLst/>
          </a:prstGeom>
          <a:solidFill>
            <a:schemeClr val="tx1"/>
          </a:solidFill>
          <a:ln w="9525">
            <a:solidFill>
              <a:schemeClr val="accent1"/>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a:solidFill>
                  <a:schemeClr val="bg2"/>
                </a:solidFill>
                <a:latin typeface="Arial" charset="0"/>
              </a:rPr>
              <a:t>OR slender salamanders</a:t>
            </a:r>
          </a:p>
        </p:txBody>
      </p:sp>
      <p:sp>
        <p:nvSpPr>
          <p:cNvPr id="33818" name="Line 26"/>
          <p:cNvSpPr>
            <a:spLocks noChangeShapeType="1"/>
          </p:cNvSpPr>
          <p:nvPr/>
        </p:nvSpPr>
        <p:spPr bwMode="auto">
          <a:xfrm flipH="1" flipV="1">
            <a:off x="5610225" y="2974975"/>
            <a:ext cx="1239838" cy="263525"/>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19" name="Line 27"/>
          <p:cNvSpPr>
            <a:spLocks noChangeShapeType="1"/>
          </p:cNvSpPr>
          <p:nvPr/>
        </p:nvSpPr>
        <p:spPr bwMode="auto">
          <a:xfrm>
            <a:off x="1651000" y="1225550"/>
            <a:ext cx="2051050" cy="577850"/>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0" name="Line 28"/>
          <p:cNvSpPr>
            <a:spLocks noChangeShapeType="1"/>
          </p:cNvSpPr>
          <p:nvPr/>
        </p:nvSpPr>
        <p:spPr bwMode="auto">
          <a:xfrm flipH="1" flipV="1">
            <a:off x="4529138" y="3536950"/>
            <a:ext cx="1633537" cy="615950"/>
          </a:xfrm>
          <a:prstGeom prst="line">
            <a:avLst/>
          </a:prstGeom>
          <a:noFill/>
          <a:ln w="9525">
            <a:solidFill>
              <a:srgbClr val="00001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rrowheads="1"/>
          </p:cNvSpPr>
          <p:nvPr>
            <p:ph type="title"/>
          </p:nvPr>
        </p:nvSpPr>
        <p:spPr/>
        <p:txBody>
          <a:bodyPr/>
          <a:lstStyle/>
          <a:p>
            <a:pPr eaLnBrk="1" hangingPunct="1">
              <a:defRPr/>
            </a:pPr>
            <a:r>
              <a:rPr lang="en-US" sz="2800" dirty="0" smtClean="0"/>
              <a:t>Thinning as a Tool for Riparian Habitat Restoration and the Compatible Production of Wood</a:t>
            </a:r>
          </a:p>
        </p:txBody>
      </p:sp>
      <p:sp>
        <p:nvSpPr>
          <p:cNvPr id="266243" name="Rectangle 3"/>
          <p:cNvSpPr>
            <a:spLocks noGrp="1" noChangeArrowheads="1"/>
          </p:cNvSpPr>
          <p:nvPr>
            <p:ph type="body" sz="half" idx="1"/>
          </p:nvPr>
        </p:nvSpPr>
        <p:spPr>
          <a:xfrm>
            <a:off x="304800" y="1447800"/>
            <a:ext cx="4648200" cy="4876800"/>
          </a:xfrm>
        </p:spPr>
        <p:txBody>
          <a:bodyPr/>
          <a:lstStyle/>
          <a:p>
            <a:pPr eaLnBrk="1" hangingPunct="1">
              <a:lnSpc>
                <a:spcPct val="80000"/>
              </a:lnSpc>
              <a:spcAft>
                <a:spcPct val="10000"/>
              </a:spcAft>
              <a:defRPr/>
            </a:pPr>
            <a:r>
              <a:rPr lang="en-US" sz="2200" b="1" smtClean="0"/>
              <a:t>Riparian Reserves</a:t>
            </a:r>
          </a:p>
          <a:p>
            <a:pPr lvl="1" eaLnBrk="1" hangingPunct="1">
              <a:lnSpc>
                <a:spcPct val="80000"/>
              </a:lnSpc>
              <a:spcAft>
                <a:spcPct val="10000"/>
              </a:spcAft>
              <a:defRPr/>
            </a:pPr>
            <a:r>
              <a:rPr lang="en-US" sz="2000" b="1" smtClean="0"/>
              <a:t>Conserve diversity</a:t>
            </a:r>
          </a:p>
          <a:p>
            <a:pPr lvl="1" eaLnBrk="1" hangingPunct="1">
              <a:lnSpc>
                <a:spcPct val="80000"/>
              </a:lnSpc>
              <a:spcAft>
                <a:spcPct val="10000"/>
              </a:spcAft>
              <a:defRPr/>
            </a:pPr>
            <a:r>
              <a:rPr lang="en-US" sz="2000" b="1" smtClean="0"/>
              <a:t>Maintain stream habitat and water quality</a:t>
            </a:r>
          </a:p>
          <a:p>
            <a:pPr lvl="1" eaLnBrk="1" hangingPunct="1">
              <a:lnSpc>
                <a:spcPct val="80000"/>
              </a:lnSpc>
              <a:spcAft>
                <a:spcPct val="10000"/>
              </a:spcAft>
              <a:defRPr/>
            </a:pPr>
            <a:r>
              <a:rPr lang="en-US" sz="2000" b="1" smtClean="0"/>
              <a:t>Provide connectivity at watershed and landscape scales</a:t>
            </a:r>
          </a:p>
          <a:p>
            <a:pPr lvl="1" eaLnBrk="1" hangingPunct="1">
              <a:lnSpc>
                <a:spcPct val="80000"/>
              </a:lnSpc>
              <a:spcAft>
                <a:spcPct val="10000"/>
              </a:spcAft>
              <a:buFont typeface="Wingdings" pitchFamily="2" charset="2"/>
              <a:buNone/>
              <a:defRPr/>
            </a:pPr>
            <a:endParaRPr lang="en-US" sz="2000" b="1" smtClean="0"/>
          </a:p>
          <a:p>
            <a:pPr eaLnBrk="1" hangingPunct="1">
              <a:lnSpc>
                <a:spcPct val="80000"/>
              </a:lnSpc>
              <a:spcAft>
                <a:spcPct val="10000"/>
              </a:spcAft>
              <a:defRPr/>
            </a:pPr>
            <a:r>
              <a:rPr lang="en-US" sz="2200" b="1" smtClean="0"/>
              <a:t>Thinning strategies to promote diversity and the enhancement of riparian functions</a:t>
            </a:r>
          </a:p>
          <a:p>
            <a:pPr lvl="1" eaLnBrk="1" hangingPunct="1">
              <a:lnSpc>
                <a:spcPct val="80000"/>
              </a:lnSpc>
              <a:spcAft>
                <a:spcPct val="10000"/>
              </a:spcAft>
              <a:defRPr/>
            </a:pPr>
            <a:r>
              <a:rPr lang="en-US" sz="2000" b="1" smtClean="0"/>
              <a:t>Modification of Overstory Canopy </a:t>
            </a:r>
          </a:p>
          <a:p>
            <a:pPr lvl="1" eaLnBrk="1" hangingPunct="1">
              <a:lnSpc>
                <a:spcPct val="80000"/>
              </a:lnSpc>
              <a:spcAft>
                <a:spcPct val="10000"/>
              </a:spcAft>
              <a:defRPr/>
            </a:pPr>
            <a:r>
              <a:rPr lang="en-US" sz="2000" b="1" smtClean="0"/>
              <a:t>Altered Understory Environment</a:t>
            </a:r>
          </a:p>
          <a:p>
            <a:pPr lvl="1" eaLnBrk="1" hangingPunct="1">
              <a:lnSpc>
                <a:spcPct val="80000"/>
              </a:lnSpc>
              <a:spcAft>
                <a:spcPct val="10000"/>
              </a:spcAft>
              <a:defRPr/>
            </a:pPr>
            <a:r>
              <a:rPr lang="en-US" sz="2000" b="1" smtClean="0"/>
              <a:t>Understory Vegetation and Structure Responses</a:t>
            </a:r>
          </a:p>
          <a:p>
            <a:pPr lvl="1" eaLnBrk="1" hangingPunct="1">
              <a:lnSpc>
                <a:spcPct val="80000"/>
              </a:lnSpc>
              <a:spcAft>
                <a:spcPct val="10000"/>
              </a:spcAft>
              <a:defRPr/>
            </a:pPr>
            <a:r>
              <a:rPr lang="en-US" sz="2000" b="1" smtClean="0"/>
              <a:t>Enhanced Riparian Habitat and Function</a:t>
            </a:r>
          </a:p>
        </p:txBody>
      </p:sp>
      <p:grpSp>
        <p:nvGrpSpPr>
          <p:cNvPr id="6148" name="Group 4"/>
          <p:cNvGrpSpPr>
            <a:grpSpLocks/>
          </p:cNvGrpSpPr>
          <p:nvPr/>
        </p:nvGrpSpPr>
        <p:grpSpPr bwMode="auto">
          <a:xfrm>
            <a:off x="5029200" y="1600200"/>
            <a:ext cx="3581400" cy="4572000"/>
            <a:chOff x="3168" y="1008"/>
            <a:chExt cx="2256" cy="2880"/>
          </a:xfrm>
        </p:grpSpPr>
        <p:pic>
          <p:nvPicPr>
            <p:cNvPr id="6149" name="Picture 5" descr="Image7"/>
            <p:cNvPicPr>
              <a:picLocks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3168" y="1008"/>
              <a:ext cx="2256" cy="28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0" name="Text Box 6"/>
            <p:cNvSpPr txBox="1">
              <a:spLocks noChangeArrowheads="1"/>
            </p:cNvSpPr>
            <p:nvPr/>
          </p:nvSpPr>
          <p:spPr bwMode="auto">
            <a:xfrm>
              <a:off x="3382" y="3576"/>
              <a:ext cx="1850" cy="237"/>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a:latin typeface="Times New Roman" pitchFamily="18" charset="0"/>
                </a:rPr>
                <a:t>Intermittent headwater stream</a:t>
              </a:r>
            </a:p>
          </p:txBody>
        </p:sp>
        <p:sp>
          <p:nvSpPr>
            <p:cNvPr id="6151" name="Text Box 7"/>
            <p:cNvSpPr txBox="1">
              <a:spLocks noChangeArrowheads="1"/>
            </p:cNvSpPr>
            <p:nvPr/>
          </p:nvSpPr>
          <p:spPr bwMode="auto">
            <a:xfrm>
              <a:off x="4830" y="1248"/>
              <a:ext cx="498" cy="237"/>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a:latin typeface="Times New Roman" pitchFamily="18" charset="0"/>
                </a:rPr>
                <a:t>Buffer</a:t>
              </a:r>
            </a:p>
          </p:txBody>
        </p:sp>
        <p:sp>
          <p:nvSpPr>
            <p:cNvPr id="6152" name="Text Box 8"/>
            <p:cNvSpPr txBox="1">
              <a:spLocks noChangeArrowheads="1"/>
            </p:cNvSpPr>
            <p:nvPr/>
          </p:nvSpPr>
          <p:spPr bwMode="auto">
            <a:xfrm>
              <a:off x="3334" y="1248"/>
              <a:ext cx="650" cy="237"/>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a:latin typeface="Times New Roman" pitchFamily="18" charset="0"/>
                </a:rPr>
                <a:t>Thinning</a:t>
              </a: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rrowheads="1"/>
          </p:cNvSpPr>
          <p:nvPr>
            <p:ph type="title"/>
          </p:nvPr>
        </p:nvSpPr>
        <p:spPr>
          <a:xfrm>
            <a:off x="457200" y="201613"/>
            <a:ext cx="8229600" cy="619125"/>
          </a:xfrm>
        </p:spPr>
        <p:txBody>
          <a:bodyPr/>
          <a:lstStyle/>
          <a:p>
            <a:pPr eaLnBrk="1" hangingPunct="1">
              <a:defRPr/>
            </a:pPr>
            <a:r>
              <a:rPr lang="en-US" sz="4000" b="0" smtClean="0">
                <a:solidFill>
                  <a:schemeClr val="folHlink"/>
                </a:solidFill>
              </a:rPr>
              <a:t>Treatment Effects</a:t>
            </a:r>
          </a:p>
        </p:txBody>
      </p:sp>
      <p:sp>
        <p:nvSpPr>
          <p:cNvPr id="34819" name="Rectangle 3"/>
          <p:cNvSpPr>
            <a:spLocks noChangeArrowheads="1"/>
          </p:cNvSpPr>
          <p:nvPr/>
        </p:nvSpPr>
        <p:spPr bwMode="auto">
          <a:xfrm>
            <a:off x="8588375" y="0"/>
            <a:ext cx="555625" cy="64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20" name="Rectangle 4"/>
          <p:cNvSpPr>
            <a:spLocks noChangeArrowheads="1"/>
          </p:cNvSpPr>
          <p:nvPr/>
        </p:nvSpPr>
        <p:spPr bwMode="auto">
          <a:xfrm>
            <a:off x="0" y="407988"/>
            <a:ext cx="555625" cy="64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21" name="Text Box 5"/>
          <p:cNvSpPr txBox="1">
            <a:spLocks noChangeArrowheads="1"/>
          </p:cNvSpPr>
          <p:nvPr/>
        </p:nvSpPr>
        <p:spPr bwMode="auto">
          <a:xfrm>
            <a:off x="404813" y="1317625"/>
            <a:ext cx="3021012"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b="1" u="sng">
                <a:latin typeface="Arial" charset="0"/>
              </a:rPr>
              <a:t>Years 1-2:</a:t>
            </a:r>
          </a:p>
          <a:p>
            <a:pPr>
              <a:spcBef>
                <a:spcPct val="50000"/>
              </a:spcBef>
            </a:pPr>
            <a:r>
              <a:rPr lang="en-US" sz="1600">
                <a:latin typeface="Arial" charset="0"/>
              </a:rPr>
              <a:t>Stream Habitat</a:t>
            </a:r>
          </a:p>
          <a:p>
            <a:pPr>
              <a:spcBef>
                <a:spcPct val="50000"/>
              </a:spcBef>
            </a:pPr>
            <a:r>
              <a:rPr lang="en-US" sz="1600">
                <a:latin typeface="Arial" charset="0"/>
              </a:rPr>
              <a:t>Stream and Bank Animals</a:t>
            </a:r>
          </a:p>
          <a:p>
            <a:pPr>
              <a:spcBef>
                <a:spcPct val="50000"/>
              </a:spcBef>
            </a:pPr>
            <a:r>
              <a:rPr lang="en-US" sz="1600">
                <a:latin typeface="Arial" charset="0"/>
              </a:rPr>
              <a:t>Upland Salamanders</a:t>
            </a:r>
          </a:p>
          <a:p>
            <a:pPr>
              <a:spcBef>
                <a:spcPct val="50000"/>
              </a:spcBef>
            </a:pPr>
            <a:r>
              <a:rPr lang="en-US" b="1" u="sng">
                <a:latin typeface="Arial" charset="0"/>
              </a:rPr>
              <a:t>Years 1-5:</a:t>
            </a:r>
            <a:r>
              <a:rPr lang="en-US">
                <a:latin typeface="Arial" charset="0"/>
              </a:rPr>
              <a:t> </a:t>
            </a:r>
          </a:p>
          <a:p>
            <a:pPr>
              <a:spcBef>
                <a:spcPct val="50000"/>
              </a:spcBef>
            </a:pPr>
            <a:r>
              <a:rPr lang="en-US" sz="1600">
                <a:latin typeface="Arial" charset="0"/>
              </a:rPr>
              <a:t>Upland Biota</a:t>
            </a:r>
          </a:p>
          <a:p>
            <a:pPr>
              <a:spcBef>
                <a:spcPct val="50000"/>
              </a:spcBef>
            </a:pPr>
            <a:r>
              <a:rPr lang="en-US" sz="1600">
                <a:latin typeface="Arial" charset="0"/>
              </a:rPr>
              <a:t>Leave Islands</a:t>
            </a:r>
          </a:p>
          <a:p>
            <a:pPr>
              <a:spcBef>
                <a:spcPct val="50000"/>
              </a:spcBef>
            </a:pPr>
            <a:r>
              <a:rPr lang="en-US" sz="1600">
                <a:latin typeface="Arial" charset="0"/>
              </a:rPr>
              <a:t>Microclimates</a:t>
            </a:r>
          </a:p>
          <a:p>
            <a:pPr>
              <a:spcBef>
                <a:spcPct val="50000"/>
              </a:spcBef>
            </a:pPr>
            <a:r>
              <a:rPr lang="en-US" b="1" u="sng">
                <a:latin typeface="Arial" charset="0"/>
              </a:rPr>
              <a:t>Years 5-6:</a:t>
            </a:r>
          </a:p>
          <a:p>
            <a:pPr>
              <a:spcBef>
                <a:spcPct val="50000"/>
              </a:spcBef>
            </a:pPr>
            <a:r>
              <a:rPr lang="en-US" sz="1600">
                <a:latin typeface="Arial" charset="0"/>
              </a:rPr>
              <a:t>Stream and Bank Animals</a:t>
            </a:r>
          </a:p>
          <a:p>
            <a:pPr>
              <a:spcBef>
                <a:spcPct val="50000"/>
              </a:spcBef>
            </a:pPr>
            <a:r>
              <a:rPr lang="en-US" sz="1600">
                <a:latin typeface="Arial" charset="0"/>
              </a:rPr>
              <a:t>Upland Salamanders</a:t>
            </a:r>
            <a:endParaRPr lang="en-US">
              <a:latin typeface="Arial" charset="0"/>
            </a:endParaRPr>
          </a:p>
          <a:p>
            <a:pPr>
              <a:spcBef>
                <a:spcPct val="50000"/>
              </a:spcBef>
            </a:pPr>
            <a:r>
              <a:rPr lang="en-US" sz="1600">
                <a:latin typeface="Arial" charset="0"/>
              </a:rPr>
              <a:t>Down Wood Thermal Regimes</a:t>
            </a:r>
          </a:p>
        </p:txBody>
      </p:sp>
      <p:sp>
        <p:nvSpPr>
          <p:cNvPr id="34822" name="AutoShape 6"/>
          <p:cNvSpPr>
            <a:spLocks/>
          </p:cNvSpPr>
          <p:nvPr/>
        </p:nvSpPr>
        <p:spPr bwMode="auto">
          <a:xfrm>
            <a:off x="2922588" y="1768475"/>
            <a:ext cx="244475" cy="536575"/>
          </a:xfrm>
          <a:prstGeom prst="rightBrace">
            <a:avLst>
              <a:gd name="adj1" fmla="val 1829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latin typeface="Arial" charset="0"/>
            </a:endParaRPr>
          </a:p>
        </p:txBody>
      </p:sp>
      <p:sp>
        <p:nvSpPr>
          <p:cNvPr id="34823" name="Text Box 7"/>
          <p:cNvSpPr txBox="1">
            <a:spLocks noChangeArrowheads="1"/>
          </p:cNvSpPr>
          <p:nvPr/>
        </p:nvSpPr>
        <p:spPr bwMode="auto">
          <a:xfrm>
            <a:off x="3270250" y="1801813"/>
            <a:ext cx="3741738" cy="406400"/>
          </a:xfrm>
          <a:prstGeom prst="rect">
            <a:avLst/>
          </a:prstGeom>
          <a:solidFill>
            <a:srgbClr val="000062"/>
          </a:solidFill>
          <a:ln w="9525">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000">
                <a:solidFill>
                  <a:srgbClr val="FFFF99"/>
                </a:solidFill>
                <a:latin typeface="Arial" charset="0"/>
              </a:rPr>
              <a:t>No Negative Treatment Effects</a:t>
            </a:r>
          </a:p>
        </p:txBody>
      </p:sp>
      <p:sp>
        <p:nvSpPr>
          <p:cNvPr id="34824" name="AutoShape 8"/>
          <p:cNvSpPr>
            <a:spLocks/>
          </p:cNvSpPr>
          <p:nvPr/>
        </p:nvSpPr>
        <p:spPr bwMode="auto">
          <a:xfrm>
            <a:off x="3300413" y="5178425"/>
            <a:ext cx="244475" cy="536575"/>
          </a:xfrm>
          <a:prstGeom prst="rightBrace">
            <a:avLst>
              <a:gd name="adj1" fmla="val 1829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latin typeface="Arial" charset="0"/>
            </a:endParaRPr>
          </a:p>
        </p:txBody>
      </p:sp>
      <p:sp>
        <p:nvSpPr>
          <p:cNvPr id="34825" name="AutoShape 9"/>
          <p:cNvSpPr>
            <a:spLocks/>
          </p:cNvSpPr>
          <p:nvPr/>
        </p:nvSpPr>
        <p:spPr bwMode="auto">
          <a:xfrm>
            <a:off x="1968500" y="3322638"/>
            <a:ext cx="244475" cy="933450"/>
          </a:xfrm>
          <a:prstGeom prst="rightBrace">
            <a:avLst>
              <a:gd name="adj1" fmla="val 31818"/>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latin typeface="Arial" charset="0"/>
            </a:endParaRPr>
          </a:p>
        </p:txBody>
      </p:sp>
      <p:sp>
        <p:nvSpPr>
          <p:cNvPr id="34826" name="Line 10"/>
          <p:cNvSpPr>
            <a:spLocks noChangeShapeType="1"/>
          </p:cNvSpPr>
          <p:nvPr/>
        </p:nvSpPr>
        <p:spPr bwMode="auto">
          <a:xfrm flipV="1">
            <a:off x="2449513" y="2633663"/>
            <a:ext cx="708025"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7" name="Line 11"/>
          <p:cNvSpPr>
            <a:spLocks noChangeShapeType="1"/>
          </p:cNvSpPr>
          <p:nvPr/>
        </p:nvSpPr>
        <p:spPr bwMode="auto">
          <a:xfrm flipV="1">
            <a:off x="2943225" y="4919663"/>
            <a:ext cx="573088" cy="15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8" name="Text Box 12"/>
          <p:cNvSpPr txBox="1">
            <a:spLocks noChangeArrowheads="1"/>
          </p:cNvSpPr>
          <p:nvPr/>
        </p:nvSpPr>
        <p:spPr bwMode="auto">
          <a:xfrm>
            <a:off x="3276600" y="2343150"/>
            <a:ext cx="5381625" cy="406400"/>
          </a:xfrm>
          <a:prstGeom prst="rect">
            <a:avLst/>
          </a:prstGeom>
          <a:solidFill>
            <a:srgbClr val="000062"/>
          </a:solidFill>
          <a:ln w="9525">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000">
                <a:solidFill>
                  <a:srgbClr val="FFFF99"/>
                </a:solidFill>
                <a:latin typeface="Arial" charset="0"/>
              </a:rPr>
              <a:t> Mixed Treatment Effects: 1 site yes, 1 site no</a:t>
            </a:r>
          </a:p>
        </p:txBody>
      </p:sp>
      <p:sp>
        <p:nvSpPr>
          <p:cNvPr id="34829" name="Text Box 13"/>
          <p:cNvSpPr txBox="1">
            <a:spLocks noChangeArrowheads="1"/>
          </p:cNvSpPr>
          <p:nvPr/>
        </p:nvSpPr>
        <p:spPr bwMode="auto">
          <a:xfrm>
            <a:off x="2343150" y="2854325"/>
            <a:ext cx="6438900" cy="1625600"/>
          </a:xfrm>
          <a:prstGeom prst="rect">
            <a:avLst/>
          </a:prstGeom>
          <a:solidFill>
            <a:srgbClr val="000062"/>
          </a:solidFill>
          <a:ln w="9525">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000">
                <a:solidFill>
                  <a:srgbClr val="FFFF99"/>
                </a:solidFill>
                <a:latin typeface="Arial" charset="0"/>
              </a:rPr>
              <a:t>Mixed Treatment Effects:  </a:t>
            </a:r>
          </a:p>
          <a:p>
            <a:pPr>
              <a:spcBef>
                <a:spcPct val="50000"/>
              </a:spcBef>
            </a:pPr>
            <a:r>
              <a:rPr lang="en-US" sz="2000">
                <a:solidFill>
                  <a:srgbClr val="FFFF99"/>
                </a:solidFill>
                <a:latin typeface="Arial" charset="0"/>
              </a:rPr>
              <a:t>More amphibians in some leave islands and unthinned, More plants in thinned areas, LS plants in unthinned</a:t>
            </a:r>
          </a:p>
          <a:p>
            <a:pPr>
              <a:spcBef>
                <a:spcPct val="50000"/>
              </a:spcBef>
            </a:pPr>
            <a:r>
              <a:rPr lang="en-US" sz="2000">
                <a:solidFill>
                  <a:srgbClr val="FFFF99"/>
                </a:solidFill>
                <a:latin typeface="Arial" charset="0"/>
              </a:rPr>
              <a:t>1-acre islands have “interior” microclimates</a:t>
            </a:r>
          </a:p>
        </p:txBody>
      </p:sp>
      <p:sp>
        <p:nvSpPr>
          <p:cNvPr id="34830" name="Text Box 14"/>
          <p:cNvSpPr txBox="1">
            <a:spLocks noChangeArrowheads="1"/>
          </p:cNvSpPr>
          <p:nvPr/>
        </p:nvSpPr>
        <p:spPr bwMode="auto">
          <a:xfrm>
            <a:off x="3621088" y="4594225"/>
            <a:ext cx="4913312" cy="406400"/>
          </a:xfrm>
          <a:prstGeom prst="rect">
            <a:avLst/>
          </a:prstGeom>
          <a:solidFill>
            <a:srgbClr val="000062"/>
          </a:solidFill>
          <a:ln w="9525">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000">
                <a:solidFill>
                  <a:srgbClr val="FFFF99"/>
                </a:solidFill>
                <a:latin typeface="Arial" charset="0"/>
              </a:rPr>
              <a:t>One Treatment Effect: Fewer bank PLVE</a:t>
            </a:r>
          </a:p>
        </p:txBody>
      </p:sp>
      <p:sp>
        <p:nvSpPr>
          <p:cNvPr id="34831" name="Text Box 15"/>
          <p:cNvSpPr txBox="1">
            <a:spLocks noChangeArrowheads="1"/>
          </p:cNvSpPr>
          <p:nvPr/>
        </p:nvSpPr>
        <p:spPr bwMode="auto">
          <a:xfrm>
            <a:off x="3622675" y="5099050"/>
            <a:ext cx="4918075" cy="1625600"/>
          </a:xfrm>
          <a:prstGeom prst="rect">
            <a:avLst/>
          </a:prstGeom>
          <a:solidFill>
            <a:srgbClr val="000062"/>
          </a:solidFill>
          <a:ln w="9525">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000">
                <a:solidFill>
                  <a:srgbClr val="FFFF99"/>
                </a:solidFill>
                <a:latin typeface="Arial" charset="0"/>
              </a:rPr>
              <a:t>No Treatment Effects</a:t>
            </a:r>
          </a:p>
          <a:p>
            <a:pPr>
              <a:spcBef>
                <a:spcPct val="50000"/>
              </a:spcBef>
            </a:pPr>
            <a:r>
              <a:rPr lang="en-US" sz="2000">
                <a:solidFill>
                  <a:srgbClr val="FFFF99"/>
                </a:solidFill>
                <a:latin typeface="Arial" charset="0"/>
              </a:rPr>
              <a:t>Some Distance-from-Stream Effects</a:t>
            </a:r>
          </a:p>
          <a:p>
            <a:pPr>
              <a:spcBef>
                <a:spcPct val="50000"/>
              </a:spcBef>
            </a:pPr>
            <a:r>
              <a:rPr lang="en-US" sz="2000">
                <a:solidFill>
                  <a:srgbClr val="FFFF99"/>
                </a:solidFill>
                <a:latin typeface="Arial" charset="0"/>
              </a:rPr>
              <a:t>Small and Large Diameter Wood and Substrates Retained Cool Temperatures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rrowheads="1"/>
          </p:cNvSpPr>
          <p:nvPr>
            <p:ph type="title"/>
          </p:nvPr>
        </p:nvSpPr>
        <p:spPr>
          <a:xfrm>
            <a:off x="311150" y="534988"/>
            <a:ext cx="8832850" cy="5848350"/>
          </a:xfrm>
        </p:spPr>
        <p:txBody>
          <a:bodyPr/>
          <a:lstStyle/>
          <a:p>
            <a:pPr algn="l" eaLnBrk="1" hangingPunct="1">
              <a:defRPr/>
            </a:pPr>
            <a:r>
              <a:rPr lang="en-US" sz="4000" u="sng" dirty="0" smtClean="0">
                <a:solidFill>
                  <a:schemeClr val="folHlink"/>
                </a:solidFill>
              </a:rPr>
              <a:t>Caveats</a:t>
            </a:r>
            <a:r>
              <a:rPr lang="en-US" sz="4000" dirty="0" smtClean="0">
                <a:solidFill>
                  <a:schemeClr val="folHlink"/>
                </a:solidFill>
              </a:rPr>
              <a:t> </a:t>
            </a:r>
            <a:br>
              <a:rPr lang="en-US" sz="4000" dirty="0" smtClean="0">
                <a:solidFill>
                  <a:schemeClr val="folHlink"/>
                </a:solidFill>
              </a:rPr>
            </a:br>
            <a:r>
              <a:rPr lang="en-US" sz="2800" dirty="0" smtClean="0">
                <a:solidFill>
                  <a:schemeClr val="folHlink"/>
                </a:solidFill>
              </a:rPr>
              <a:t>Lack of consistent treatment effects may be due to…</a:t>
            </a:r>
            <a:br>
              <a:rPr lang="en-US" sz="2800" dirty="0" smtClean="0">
                <a:solidFill>
                  <a:schemeClr val="folHlink"/>
                </a:solidFill>
              </a:rPr>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800" dirty="0" smtClean="0">
                <a:solidFill>
                  <a:schemeClr val="folHlink"/>
                </a:solidFill>
              </a:rPr>
              <a:t>Inference of findings restricted to…</a:t>
            </a:r>
            <a:r>
              <a:rPr lang="en-US" sz="2800" dirty="0" smtClean="0"/>
              <a:t/>
            </a:r>
            <a:br>
              <a:rPr lang="en-US" sz="2800" dirty="0" smtClean="0"/>
            </a:br>
            <a:r>
              <a:rPr lang="en-US" sz="3200" dirty="0" smtClean="0"/>
              <a:t/>
            </a:r>
            <a:br>
              <a:rPr lang="en-US" sz="3200" dirty="0" smtClean="0"/>
            </a:br>
            <a:r>
              <a:rPr lang="en-US" sz="3200" dirty="0" smtClean="0"/>
              <a:t/>
            </a:r>
            <a:br>
              <a:rPr lang="en-US" sz="3200" dirty="0" smtClean="0"/>
            </a:br>
            <a:endParaRPr lang="en-US" sz="3200" dirty="0" smtClean="0"/>
          </a:p>
        </p:txBody>
      </p:sp>
      <p:sp>
        <p:nvSpPr>
          <p:cNvPr id="310275" name="Rectangle 3"/>
          <p:cNvSpPr>
            <a:spLocks noGrp="1" noChangeArrowheads="1"/>
          </p:cNvSpPr>
          <p:nvPr>
            <p:ph type="body" idx="1"/>
          </p:nvPr>
        </p:nvSpPr>
        <p:spPr>
          <a:xfrm>
            <a:off x="2597150" y="2076450"/>
            <a:ext cx="3516313" cy="4292600"/>
          </a:xfrm>
        </p:spPr>
        <p:txBody>
          <a:bodyPr/>
          <a:lstStyle/>
          <a:p>
            <a:pPr eaLnBrk="1" hangingPunct="1">
              <a:lnSpc>
                <a:spcPct val="80000"/>
              </a:lnSpc>
              <a:defRPr/>
            </a:pPr>
            <a:r>
              <a:rPr lang="en-US" sz="2800" dirty="0" smtClean="0">
                <a:solidFill>
                  <a:srgbClr val="FFFF99"/>
                </a:solidFill>
              </a:rPr>
              <a:t>Detectability issues</a:t>
            </a:r>
          </a:p>
          <a:p>
            <a:pPr eaLnBrk="1" hangingPunct="1">
              <a:lnSpc>
                <a:spcPct val="80000"/>
              </a:lnSpc>
              <a:buFont typeface="Wingdings" pitchFamily="2" charset="2"/>
              <a:buNone/>
              <a:defRPr/>
            </a:pPr>
            <a:r>
              <a:rPr lang="en-US" sz="2800" dirty="0" smtClean="0">
                <a:solidFill>
                  <a:srgbClr val="FFFF99"/>
                </a:solidFill>
              </a:rPr>
              <a:t>	</a:t>
            </a:r>
          </a:p>
          <a:p>
            <a:pPr eaLnBrk="1" hangingPunct="1">
              <a:lnSpc>
                <a:spcPct val="80000"/>
              </a:lnSpc>
              <a:defRPr/>
            </a:pPr>
            <a:r>
              <a:rPr lang="en-US" sz="2800" dirty="0" smtClean="0">
                <a:solidFill>
                  <a:srgbClr val="FFFF99"/>
                </a:solidFill>
              </a:rPr>
              <a:t>Power issues 		</a:t>
            </a:r>
          </a:p>
          <a:p>
            <a:pPr eaLnBrk="1" hangingPunct="1">
              <a:lnSpc>
                <a:spcPct val="80000"/>
              </a:lnSpc>
              <a:defRPr/>
            </a:pPr>
            <a:r>
              <a:rPr lang="en-US" sz="2800" dirty="0" smtClean="0">
                <a:solidFill>
                  <a:srgbClr val="FFFF99"/>
                </a:solidFill>
              </a:rPr>
              <a:t>Spatial scale issues </a:t>
            </a:r>
          </a:p>
          <a:p>
            <a:pPr eaLnBrk="1" hangingPunct="1">
              <a:lnSpc>
                <a:spcPct val="80000"/>
              </a:lnSpc>
              <a:defRPr/>
            </a:pPr>
            <a:endParaRPr lang="en-US" sz="2400" dirty="0" smtClean="0">
              <a:solidFill>
                <a:srgbClr val="FFFF99"/>
              </a:solidFill>
            </a:endParaRPr>
          </a:p>
          <a:p>
            <a:pPr eaLnBrk="1" hangingPunct="1">
              <a:lnSpc>
                <a:spcPct val="80000"/>
              </a:lnSpc>
              <a:defRPr/>
            </a:pPr>
            <a:endParaRPr lang="en-US" sz="2400" dirty="0" smtClean="0">
              <a:solidFill>
                <a:srgbClr val="FFFF99"/>
              </a:solidFill>
            </a:endParaRPr>
          </a:p>
          <a:p>
            <a:pPr eaLnBrk="1" hangingPunct="1">
              <a:lnSpc>
                <a:spcPct val="80000"/>
              </a:lnSpc>
              <a:buFont typeface="Wingdings" pitchFamily="2" charset="2"/>
              <a:buNone/>
              <a:defRPr/>
            </a:pPr>
            <a:endParaRPr lang="en-US" sz="2400" dirty="0" smtClean="0">
              <a:solidFill>
                <a:srgbClr val="FFFF99"/>
              </a:solidFill>
            </a:endParaRPr>
          </a:p>
          <a:p>
            <a:pPr eaLnBrk="1" hangingPunct="1">
              <a:lnSpc>
                <a:spcPct val="80000"/>
              </a:lnSpc>
              <a:buFont typeface="Wingdings" pitchFamily="2" charset="2"/>
              <a:buNone/>
              <a:defRPr/>
            </a:pPr>
            <a:endParaRPr lang="en-US" sz="2400" dirty="0" smtClean="0">
              <a:solidFill>
                <a:srgbClr val="FFFF99"/>
              </a:solidFill>
            </a:endParaRPr>
          </a:p>
          <a:p>
            <a:pPr eaLnBrk="1" hangingPunct="1">
              <a:lnSpc>
                <a:spcPct val="80000"/>
              </a:lnSpc>
              <a:defRPr/>
            </a:pPr>
            <a:r>
              <a:rPr lang="en-US" sz="2800" dirty="0" smtClean="0">
                <a:solidFill>
                  <a:srgbClr val="FFFF99"/>
                </a:solidFill>
              </a:rPr>
              <a:t>Study sites</a:t>
            </a:r>
          </a:p>
          <a:p>
            <a:pPr eaLnBrk="1" hangingPunct="1">
              <a:lnSpc>
                <a:spcPct val="80000"/>
              </a:lnSpc>
              <a:defRPr/>
            </a:pPr>
            <a:endParaRPr lang="en-US" sz="2400" dirty="0" smtClean="0">
              <a:solidFill>
                <a:srgbClr val="FFFF99"/>
              </a:solidFill>
            </a:endParaRPr>
          </a:p>
          <a:p>
            <a:pPr eaLnBrk="1" hangingPunct="1">
              <a:lnSpc>
                <a:spcPct val="80000"/>
              </a:lnSpc>
              <a:buFont typeface="Wingdings" pitchFamily="2" charset="2"/>
              <a:buNone/>
              <a:defRPr/>
            </a:pPr>
            <a:r>
              <a:rPr lang="en-US" sz="800" dirty="0" smtClean="0">
                <a:solidFill>
                  <a:srgbClr val="FFFF99"/>
                </a:solidFill>
              </a:rPr>
              <a:t>			</a:t>
            </a:r>
          </a:p>
          <a:p>
            <a:pPr eaLnBrk="1" hangingPunct="1">
              <a:lnSpc>
                <a:spcPct val="80000"/>
              </a:lnSpc>
              <a:defRPr/>
            </a:pPr>
            <a:endParaRPr lang="en-US" sz="8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orestsun_3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5013" y="0"/>
            <a:ext cx="459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075" y="168275"/>
            <a:ext cx="1668463"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8" name="Rectangle 4"/>
          <p:cNvSpPr>
            <a:spLocks noGrp="1" noRot="1" noChangeArrowheads="1"/>
          </p:cNvSpPr>
          <p:nvPr>
            <p:ph type="title"/>
          </p:nvPr>
        </p:nvSpPr>
        <p:spPr>
          <a:xfrm>
            <a:off x="1619250" y="314325"/>
            <a:ext cx="3240088" cy="990600"/>
          </a:xfrm>
        </p:spPr>
        <p:txBody>
          <a:bodyPr/>
          <a:lstStyle/>
          <a:p>
            <a:pPr eaLnBrk="1" hangingPunct="1">
              <a:defRPr/>
            </a:pPr>
            <a:r>
              <a:rPr lang="en-US" sz="4000" b="0" smtClean="0">
                <a:solidFill>
                  <a:srgbClr val="CCECFF"/>
                </a:solidFill>
              </a:rPr>
              <a:t>Overall Summary</a:t>
            </a:r>
          </a:p>
        </p:txBody>
      </p:sp>
      <p:sp>
        <p:nvSpPr>
          <p:cNvPr id="313349" name="Rectangle 5"/>
          <p:cNvSpPr>
            <a:spLocks noGrp="1" noChangeArrowheads="1"/>
          </p:cNvSpPr>
          <p:nvPr>
            <p:ph type="body" idx="1"/>
          </p:nvPr>
        </p:nvSpPr>
        <p:spPr>
          <a:xfrm>
            <a:off x="0" y="2146300"/>
            <a:ext cx="4621213" cy="4294188"/>
          </a:xfrm>
        </p:spPr>
        <p:txBody>
          <a:bodyPr/>
          <a:lstStyle/>
          <a:p>
            <a:pPr eaLnBrk="1" hangingPunct="1">
              <a:lnSpc>
                <a:spcPct val="90000"/>
              </a:lnSpc>
              <a:buFont typeface="Wingdings" pitchFamily="2" charset="2"/>
              <a:buNone/>
              <a:defRPr/>
            </a:pPr>
            <a:endParaRPr lang="en-US" sz="900" b="1" smtClean="0">
              <a:solidFill>
                <a:srgbClr val="FFFF99"/>
              </a:solidFill>
            </a:endParaRPr>
          </a:p>
          <a:p>
            <a:pPr eaLnBrk="1" hangingPunct="1">
              <a:lnSpc>
                <a:spcPct val="90000"/>
              </a:lnSpc>
              <a:defRPr/>
            </a:pPr>
            <a:r>
              <a:rPr lang="en-US" sz="2400" b="1" smtClean="0">
                <a:solidFill>
                  <a:schemeClr val="folHlink"/>
                </a:solidFill>
              </a:rPr>
              <a:t>Multiple headwater vertebrate assemblages</a:t>
            </a:r>
          </a:p>
          <a:p>
            <a:pPr eaLnBrk="1" hangingPunct="1">
              <a:lnSpc>
                <a:spcPct val="90000"/>
              </a:lnSpc>
              <a:defRPr/>
            </a:pPr>
            <a:endParaRPr lang="en-US" sz="2400" b="1" smtClean="0">
              <a:solidFill>
                <a:schemeClr val="folHlink"/>
              </a:solidFill>
            </a:endParaRPr>
          </a:p>
          <a:p>
            <a:pPr eaLnBrk="1" hangingPunct="1">
              <a:lnSpc>
                <a:spcPct val="90000"/>
              </a:lnSpc>
              <a:defRPr/>
            </a:pPr>
            <a:r>
              <a:rPr lang="en-US" sz="2400" b="1" smtClean="0">
                <a:solidFill>
                  <a:schemeClr val="folHlink"/>
                </a:solidFill>
              </a:rPr>
              <a:t>No dramatic thinning/ buffer  effect, so far</a:t>
            </a:r>
          </a:p>
          <a:p>
            <a:pPr eaLnBrk="1" hangingPunct="1">
              <a:lnSpc>
                <a:spcPct val="90000"/>
              </a:lnSpc>
              <a:defRPr/>
            </a:pPr>
            <a:endParaRPr lang="en-US" sz="2400" b="1" smtClean="0">
              <a:solidFill>
                <a:schemeClr val="folHlink"/>
              </a:solidFill>
            </a:endParaRPr>
          </a:p>
          <a:p>
            <a:pPr eaLnBrk="1" hangingPunct="1">
              <a:lnSpc>
                <a:spcPct val="90000"/>
              </a:lnSpc>
              <a:defRPr/>
            </a:pPr>
            <a:r>
              <a:rPr lang="en-US" sz="2400" b="1" smtClean="0">
                <a:solidFill>
                  <a:schemeClr val="folHlink"/>
                </a:solidFill>
              </a:rPr>
              <a:t>Some patterns  with bank/upland salamanders</a:t>
            </a:r>
          </a:p>
          <a:p>
            <a:pPr eaLnBrk="1" hangingPunct="1">
              <a:lnSpc>
                <a:spcPct val="90000"/>
              </a:lnSpc>
              <a:defRPr/>
            </a:pPr>
            <a:endParaRPr lang="en-US" sz="2400" b="1" smtClean="0">
              <a:solidFill>
                <a:schemeClr val="folHlink"/>
              </a:solidFill>
            </a:endParaRPr>
          </a:p>
          <a:p>
            <a:pPr eaLnBrk="1" hangingPunct="1">
              <a:lnSpc>
                <a:spcPct val="90000"/>
              </a:lnSpc>
              <a:defRPr/>
            </a:pPr>
            <a:r>
              <a:rPr lang="en-US" sz="2400" b="1" smtClean="0">
                <a:solidFill>
                  <a:schemeClr val="folHlink"/>
                </a:solidFill>
              </a:rPr>
              <a:t>Phase 2 beginning</a:t>
            </a:r>
          </a:p>
          <a:p>
            <a:pPr eaLnBrk="1" hangingPunct="1">
              <a:lnSpc>
                <a:spcPct val="90000"/>
              </a:lnSpc>
              <a:buFont typeface="Wingdings" pitchFamily="2" charset="2"/>
              <a:buNone/>
              <a:defRPr/>
            </a:pPr>
            <a:endParaRPr lang="en-US" sz="2400" b="1" smtClean="0">
              <a:solidFill>
                <a:schemeClr val="folHlink"/>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a:xfrm>
            <a:off x="309563" y="311150"/>
            <a:ext cx="7534275" cy="1214438"/>
          </a:xfrm>
        </p:spPr>
        <p:txBody>
          <a:bodyPr/>
          <a:lstStyle/>
          <a:p>
            <a:pPr eaLnBrk="1" hangingPunct="1">
              <a:defRPr/>
            </a:pPr>
            <a:r>
              <a:rPr lang="en-US" sz="2400" u="sng" smtClean="0">
                <a:solidFill>
                  <a:srgbClr val="FFFF99"/>
                </a:solidFill>
              </a:rPr>
              <a:t>Reflection</a:t>
            </a:r>
            <a:r>
              <a:rPr lang="en-US" sz="2400" smtClean="0">
                <a:solidFill>
                  <a:srgbClr val="FFFF99"/>
                </a:solidFill>
              </a:rPr>
              <a:t>: While some taxa are protected at landscape scales as broad species distributions intersect protected lands …</a:t>
            </a:r>
          </a:p>
        </p:txBody>
      </p:sp>
      <p:sp>
        <p:nvSpPr>
          <p:cNvPr id="315395" name="Rectangle 3"/>
          <p:cNvSpPr>
            <a:spLocks noGrp="1" noChangeArrowheads="1"/>
          </p:cNvSpPr>
          <p:nvPr>
            <p:ph type="body" sz="half" idx="1"/>
          </p:nvPr>
        </p:nvSpPr>
        <p:spPr>
          <a:xfrm>
            <a:off x="957263" y="5486400"/>
            <a:ext cx="6130925" cy="1079500"/>
          </a:xfrm>
        </p:spPr>
        <p:txBody>
          <a:bodyPr/>
          <a:lstStyle/>
          <a:p>
            <a:pPr eaLnBrk="1" hangingPunct="1">
              <a:lnSpc>
                <a:spcPct val="90000"/>
              </a:lnSpc>
              <a:buFont typeface="Wingdings" pitchFamily="2" charset="2"/>
              <a:buNone/>
              <a:defRPr/>
            </a:pPr>
            <a:r>
              <a:rPr lang="en-US" sz="2400" b="1" smtClean="0">
                <a:solidFill>
                  <a:srgbClr val="FFFF99"/>
                </a:solidFill>
              </a:rPr>
              <a:t>…</a:t>
            </a:r>
            <a:r>
              <a:rPr lang="en-US" sz="2400" smtClean="0">
                <a:solidFill>
                  <a:srgbClr val="FFFF99"/>
                </a:solidFill>
              </a:rPr>
              <a:t>species persistence at smaller spatial scales is important for maintaining intact ecological systems.</a:t>
            </a:r>
          </a:p>
        </p:txBody>
      </p:sp>
      <p:pic>
        <p:nvPicPr>
          <p:cNvPr id="37892" name="Picture 4" descr="TAGR1_300"/>
          <p:cNvPicPr>
            <a:picLocks noChangeAspect="1" noChangeArrowheads="1"/>
          </p:cNvPicPr>
          <p:nvPr/>
        </p:nvPicPr>
        <p:blipFill>
          <a:blip r:embed="rId3" cstate="screen">
            <a:extLst>
              <a:ext uri="{28A0092B-C50C-407E-A947-70E740481C1C}">
                <a14:useLocalDpi xmlns:a14="http://schemas.microsoft.com/office/drawing/2010/main"/>
              </a:ext>
            </a:extLst>
          </a:blip>
          <a:srcRect l="677" t="1192"/>
          <a:stretch>
            <a:fillRect/>
          </a:stretch>
        </p:blipFill>
        <p:spPr bwMode="auto">
          <a:xfrm>
            <a:off x="855663" y="1533525"/>
            <a:ext cx="279082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Dicamp1_3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7725" y="3471863"/>
            <a:ext cx="2798763"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PLDU1_30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2213" y="3484563"/>
            <a:ext cx="27828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ENES1_30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32213" y="1536700"/>
            <a:ext cx="2784475"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MGMTMA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72313" y="1062038"/>
            <a:ext cx="163195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7"/>
          <p:cNvPicPr>
            <a:picLocks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572000" y="228600"/>
            <a:ext cx="4343400" cy="632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8915" name="Group 3"/>
          <p:cNvGrpSpPr>
            <a:grpSpLocks/>
          </p:cNvGrpSpPr>
          <p:nvPr/>
        </p:nvGrpSpPr>
        <p:grpSpPr bwMode="auto">
          <a:xfrm>
            <a:off x="765175" y="1946275"/>
            <a:ext cx="2932113" cy="4275138"/>
            <a:chOff x="4054" y="602"/>
            <a:chExt cx="1427" cy="2117"/>
          </a:xfrm>
        </p:grpSpPr>
        <p:pic>
          <p:nvPicPr>
            <p:cNvPr id="38920" name="Picture 4" descr="ASTR1_300"/>
            <p:cNvPicPr>
              <a:picLocks noChangeAspect="1" noChangeArrowheads="1"/>
            </p:cNvPicPr>
            <p:nvPr/>
          </p:nvPicPr>
          <p:blipFill>
            <a:blip r:embed="rId4" cstate="screen">
              <a:extLst>
                <a:ext uri="{28A0092B-C50C-407E-A947-70E740481C1C}">
                  <a14:useLocalDpi xmlns:a14="http://schemas.microsoft.com/office/drawing/2010/main"/>
                </a:ext>
              </a:extLst>
            </a:blip>
            <a:srcRect l="23663"/>
            <a:stretch>
              <a:fillRect/>
            </a:stretch>
          </p:blipFill>
          <p:spPr bwMode="auto">
            <a:xfrm>
              <a:off x="4358" y="602"/>
              <a:ext cx="1123" cy="996"/>
            </a:xfrm>
            <a:prstGeom prst="rect">
              <a:avLst/>
            </a:prstGeom>
            <a:noFill/>
            <a:ln w="57150">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38921" name="Picture 5" descr="RHCA1_300"/>
            <p:cNvPicPr>
              <a:picLocks noChangeAspect="1" noChangeArrowheads="1"/>
            </p:cNvPicPr>
            <p:nvPr/>
          </p:nvPicPr>
          <p:blipFill>
            <a:blip r:embed="rId5" cstate="screen">
              <a:extLst>
                <a:ext uri="{28A0092B-C50C-407E-A947-70E740481C1C}">
                  <a14:useLocalDpi xmlns:a14="http://schemas.microsoft.com/office/drawing/2010/main"/>
                </a:ext>
              </a:extLst>
            </a:blip>
            <a:srcRect l="9750" r="7500"/>
            <a:stretch>
              <a:fillRect/>
            </a:stretch>
          </p:blipFill>
          <p:spPr bwMode="auto">
            <a:xfrm>
              <a:off x="4054" y="1688"/>
              <a:ext cx="1282" cy="1031"/>
            </a:xfrm>
            <a:prstGeom prst="rect">
              <a:avLst/>
            </a:prstGeom>
            <a:noFill/>
            <a:ln w="57150">
              <a:solidFill>
                <a:srgbClr val="9900CC"/>
              </a:solidFill>
              <a:miter lim="800000"/>
              <a:headEnd/>
              <a:tailEnd/>
            </a:ln>
            <a:extLst>
              <a:ext uri="{909E8E84-426E-40DD-AFC4-6F175D3DCCD1}">
                <a14:hiddenFill xmlns:a14="http://schemas.microsoft.com/office/drawing/2010/main">
                  <a:solidFill>
                    <a:srgbClr val="FFFFFF"/>
                  </a:solidFill>
                </a14:hiddenFill>
              </a:ext>
            </a:extLst>
          </p:spPr>
        </p:pic>
      </p:grpSp>
      <p:sp>
        <p:nvSpPr>
          <p:cNvPr id="38916" name="Text Box 6"/>
          <p:cNvSpPr txBox="1">
            <a:spLocks noChangeArrowheads="1"/>
          </p:cNvSpPr>
          <p:nvPr/>
        </p:nvSpPr>
        <p:spPr bwMode="auto">
          <a:xfrm>
            <a:off x="192088" y="203200"/>
            <a:ext cx="4460875" cy="1838325"/>
          </a:xfrm>
          <a:prstGeom prst="rect">
            <a:avLst/>
          </a:prstGeom>
          <a:solidFill>
            <a:srgbClr val="FFFF99"/>
          </a:solidFill>
          <a:ln w="38100">
            <a:solidFill>
              <a:srgbClr val="0000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800" b="1">
                <a:solidFill>
                  <a:srgbClr val="000099"/>
                </a:solidFill>
                <a:latin typeface="Arial" charset="0"/>
              </a:rPr>
              <a:t>Rarer headwater-dependent species may require stand scale management</a:t>
            </a:r>
            <a:r>
              <a:rPr lang="en-US" sz="2400" b="1">
                <a:solidFill>
                  <a:srgbClr val="FFFF00"/>
                </a:solidFill>
                <a:latin typeface="Arial" charset="0"/>
              </a:rPr>
              <a:t> </a:t>
            </a:r>
          </a:p>
        </p:txBody>
      </p:sp>
      <p:sp>
        <p:nvSpPr>
          <p:cNvPr id="38917" name="Text Box 7"/>
          <p:cNvSpPr txBox="1">
            <a:spLocks noChangeArrowheads="1"/>
          </p:cNvSpPr>
          <p:nvPr/>
        </p:nvSpPr>
        <p:spPr bwMode="auto">
          <a:xfrm>
            <a:off x="239713" y="3822700"/>
            <a:ext cx="3379787" cy="404813"/>
          </a:xfrm>
          <a:prstGeom prst="rect">
            <a:avLst/>
          </a:prstGeom>
          <a:solidFill>
            <a:srgbClr val="FFFF99"/>
          </a:solidFill>
          <a:ln w="38100">
            <a:solidFill>
              <a:srgbClr val="0000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b="1">
                <a:solidFill>
                  <a:srgbClr val="000099"/>
                </a:solidFill>
                <a:latin typeface="Arial" charset="0"/>
              </a:rPr>
              <a:t>  PATCHY DISTRIBUTIONS</a:t>
            </a:r>
          </a:p>
        </p:txBody>
      </p:sp>
      <p:pic>
        <p:nvPicPr>
          <p:cNvPr id="38918"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73313" y="5399088"/>
            <a:ext cx="2713037" cy="1296987"/>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8919" name="Text Box 9"/>
          <p:cNvSpPr txBox="1">
            <a:spLocks noChangeArrowheads="1"/>
          </p:cNvSpPr>
          <p:nvPr/>
        </p:nvSpPr>
        <p:spPr bwMode="auto">
          <a:xfrm>
            <a:off x="3262313" y="4903788"/>
            <a:ext cx="3678237" cy="679450"/>
          </a:xfrm>
          <a:prstGeom prst="rect">
            <a:avLst/>
          </a:prstGeom>
          <a:solidFill>
            <a:srgbClr val="FFFF99"/>
          </a:solidFill>
          <a:ln w="38100">
            <a:solidFill>
              <a:srgbClr val="0000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b="1">
                <a:solidFill>
                  <a:srgbClr val="000099"/>
                </a:solidFill>
                <a:latin typeface="Arial" charset="0"/>
              </a:rPr>
              <a:t>DISPERSAL LIMITATIONS and RESTRICTED HABITAT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69888" y="203200"/>
            <a:ext cx="82645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800" b="1">
                <a:solidFill>
                  <a:schemeClr val="folHlink"/>
                </a:solidFill>
                <a:latin typeface="Arial" charset="0"/>
              </a:rPr>
              <a:t>Designs to Integrate Stream and Upland Forest Management for Amphibians</a:t>
            </a:r>
          </a:p>
        </p:txBody>
      </p:sp>
      <p:sp>
        <p:nvSpPr>
          <p:cNvPr id="40963" name="Text Box 4"/>
          <p:cNvSpPr txBox="1">
            <a:spLocks noChangeArrowheads="1"/>
          </p:cNvSpPr>
          <p:nvPr/>
        </p:nvSpPr>
        <p:spPr bwMode="auto">
          <a:xfrm>
            <a:off x="2335213" y="6335713"/>
            <a:ext cx="4217987" cy="369887"/>
          </a:xfrm>
          <a:prstGeom prst="rect">
            <a:avLst/>
          </a:prstGeom>
          <a:solidFill>
            <a:schemeClr val="bg2"/>
          </a:solidFill>
          <a:ln w="38100">
            <a:solidFill>
              <a:srgbClr val="FFFF99"/>
            </a:solidFill>
            <a:miter lim="800000"/>
            <a:headEnd/>
            <a:tailEnd/>
          </a:ln>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b="1">
                <a:solidFill>
                  <a:schemeClr val="folHlink"/>
                </a:solidFill>
                <a:latin typeface="Arial" charset="0"/>
              </a:rPr>
              <a:t>Olson, Anderson et al. 2007</a:t>
            </a:r>
          </a:p>
        </p:txBody>
      </p:sp>
      <p:pic>
        <p:nvPicPr>
          <p:cNvPr id="4096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1295400"/>
            <a:ext cx="4191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998538" y="376238"/>
            <a:ext cx="7678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a:spcBef>
                <a:spcPct val="50000"/>
              </a:spcBef>
            </a:pPr>
            <a:r>
              <a:rPr lang="en-US" sz="2800">
                <a:solidFill>
                  <a:schemeClr val="folHlink"/>
                </a:solidFill>
                <a:latin typeface="Arial" charset="0"/>
              </a:rPr>
              <a:t>BLM Density Management Studies PHASE 2</a:t>
            </a:r>
          </a:p>
        </p:txBody>
      </p:sp>
      <p:pic>
        <p:nvPicPr>
          <p:cNvPr id="41987" name="Picture 5" descr="no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9725" y="1143000"/>
            <a:ext cx="27955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tpa8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84525" y="1147763"/>
            <a:ext cx="2744788"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AutoShape 7"/>
          <p:cNvSpPr>
            <a:spLocks noChangeArrowheads="1"/>
          </p:cNvSpPr>
          <p:nvPr/>
        </p:nvSpPr>
        <p:spPr bwMode="auto">
          <a:xfrm>
            <a:off x="2820988" y="2093913"/>
            <a:ext cx="869950" cy="420687"/>
          </a:xfrm>
          <a:prstGeom prst="rightArrow">
            <a:avLst>
              <a:gd name="adj1" fmla="val 50000"/>
              <a:gd name="adj2" fmla="val 51698"/>
            </a:avLst>
          </a:prstGeom>
          <a:solidFill>
            <a:srgbClr val="FFFF00"/>
          </a:solidFill>
          <a:ln w="9525">
            <a:solidFill>
              <a:schemeClr val="bg1"/>
            </a:solidFill>
            <a:miter lim="800000"/>
            <a:headEnd/>
            <a:tailEnd/>
          </a:ln>
        </p:spPr>
        <p:txBody>
          <a:bodyPr wrap="none" anchor="ctr"/>
          <a:lstStyle/>
          <a:p>
            <a:pPr algn="ctr"/>
            <a:endParaRPr lang="en-US">
              <a:solidFill>
                <a:srgbClr val="FFFF99"/>
              </a:solidFill>
              <a:latin typeface="Arial" charset="0"/>
            </a:endParaRPr>
          </a:p>
        </p:txBody>
      </p:sp>
      <p:sp>
        <p:nvSpPr>
          <p:cNvPr id="41990" name="Text Box 8"/>
          <p:cNvSpPr txBox="1">
            <a:spLocks noChangeArrowheads="1"/>
          </p:cNvSpPr>
          <p:nvPr/>
        </p:nvSpPr>
        <p:spPr bwMode="auto">
          <a:xfrm>
            <a:off x="3940175" y="2638425"/>
            <a:ext cx="1320800" cy="457200"/>
          </a:xfrm>
          <a:prstGeom prst="rect">
            <a:avLst/>
          </a:prstGeom>
          <a:gradFill rotWithShape="1">
            <a:gsLst>
              <a:gs pos="0">
                <a:srgbClr val="000000">
                  <a:alpha val="37999"/>
                </a:srgbClr>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400" b="1">
                <a:solidFill>
                  <a:srgbClr val="FFFF99"/>
                </a:solidFill>
                <a:latin typeface="Arial" charset="0"/>
              </a:rPr>
              <a:t>80 TPA</a:t>
            </a:r>
          </a:p>
        </p:txBody>
      </p:sp>
      <p:sp>
        <p:nvSpPr>
          <p:cNvPr id="41991" name="Text Box 9"/>
          <p:cNvSpPr txBox="1">
            <a:spLocks noChangeArrowheads="1"/>
          </p:cNvSpPr>
          <p:nvPr/>
        </p:nvSpPr>
        <p:spPr bwMode="auto">
          <a:xfrm>
            <a:off x="958850" y="2705100"/>
            <a:ext cx="1636713"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400" b="1">
                <a:solidFill>
                  <a:srgbClr val="FFFF99"/>
                </a:solidFill>
                <a:latin typeface="Arial" charset="0"/>
              </a:rPr>
              <a:t>~240 TPA</a:t>
            </a:r>
          </a:p>
        </p:txBody>
      </p:sp>
      <p:pic>
        <p:nvPicPr>
          <p:cNvPr id="41992" name="Picture 16" descr="Keel06020400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4238" y="1169988"/>
            <a:ext cx="260191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 Box 17"/>
          <p:cNvSpPr txBox="1">
            <a:spLocks noChangeArrowheads="1"/>
          </p:cNvSpPr>
          <p:nvPr/>
        </p:nvSpPr>
        <p:spPr bwMode="auto">
          <a:xfrm>
            <a:off x="6757988" y="2687638"/>
            <a:ext cx="1320800" cy="457200"/>
          </a:xfrm>
          <a:prstGeom prst="rect">
            <a:avLst/>
          </a:prstGeom>
          <a:gradFill rotWithShape="1">
            <a:gsLst>
              <a:gs pos="0">
                <a:srgbClr val="000000">
                  <a:alpha val="37999"/>
                </a:srgbClr>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2400" b="1">
                <a:solidFill>
                  <a:srgbClr val="FFFF99"/>
                </a:solidFill>
                <a:latin typeface="Arial" charset="0"/>
              </a:rPr>
              <a:t>~30TPA</a:t>
            </a:r>
          </a:p>
        </p:txBody>
      </p:sp>
      <p:sp>
        <p:nvSpPr>
          <p:cNvPr id="41994" name="AutoShape 18"/>
          <p:cNvSpPr>
            <a:spLocks noChangeArrowheads="1"/>
          </p:cNvSpPr>
          <p:nvPr/>
        </p:nvSpPr>
        <p:spPr bwMode="auto">
          <a:xfrm>
            <a:off x="5613400" y="2079625"/>
            <a:ext cx="869950" cy="420688"/>
          </a:xfrm>
          <a:prstGeom prst="rightArrow">
            <a:avLst>
              <a:gd name="adj1" fmla="val 50000"/>
              <a:gd name="adj2" fmla="val 51698"/>
            </a:avLst>
          </a:prstGeom>
          <a:solidFill>
            <a:srgbClr val="FFFF00"/>
          </a:solidFill>
          <a:ln w="9525">
            <a:solidFill>
              <a:schemeClr val="bg1"/>
            </a:solidFill>
            <a:miter lim="800000"/>
            <a:headEnd/>
            <a:tailEnd/>
          </a:ln>
        </p:spPr>
        <p:txBody>
          <a:bodyPr wrap="none" anchor="ctr"/>
          <a:lstStyle/>
          <a:p>
            <a:pPr algn="ctr"/>
            <a:endParaRPr lang="en-US">
              <a:solidFill>
                <a:srgbClr val="FFFF99"/>
              </a:solidFill>
              <a:latin typeface="Arial" charset="0"/>
            </a:endParaRPr>
          </a:p>
        </p:txBody>
      </p:sp>
      <p:pic>
        <p:nvPicPr>
          <p:cNvPr id="41995"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6450" y="3276600"/>
            <a:ext cx="757555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Oregon BLM - many great people </a:t>
            </a:r>
          </a:p>
          <a:p>
            <a:r>
              <a:rPr lang="en-US" dirty="0" smtClean="0"/>
              <a:t>Dede Olson and Klaus Puettmann</a:t>
            </a:r>
          </a:p>
          <a:p>
            <a:r>
              <a:rPr lang="en-US" dirty="0" smtClean="0"/>
              <a:t>Temesgen Hailemariam and Bianca Eskelson</a:t>
            </a:r>
          </a:p>
          <a:p>
            <a:r>
              <a:rPr lang="en-US" dirty="0"/>
              <a:t>M</a:t>
            </a:r>
            <a:r>
              <a:rPr lang="en-US" dirty="0" smtClean="0"/>
              <a:t>ark </a:t>
            </a:r>
            <a:r>
              <a:rPr lang="en-US" dirty="0" err="1" smtClean="0"/>
              <a:t>Meleason</a:t>
            </a:r>
            <a:endParaRPr lang="en-US" dirty="0" smtClean="0"/>
          </a:p>
          <a:p>
            <a:r>
              <a:rPr lang="en-US" dirty="0" smtClean="0"/>
              <a:t>Sam Chan, John Tappeiner, John </a:t>
            </a:r>
            <a:r>
              <a:rPr lang="en-US" dirty="0" err="1" smtClean="0"/>
              <a:t>Cissel</a:t>
            </a:r>
            <a:endParaRPr lang="en-US" dirty="0" smtClean="0"/>
          </a:p>
          <a:p>
            <a:r>
              <a:rPr lang="en-US" dirty="0" smtClean="0"/>
              <a:t>Dan, Brad, Val and a bunch of others in the team  </a:t>
            </a:r>
            <a:endParaRPr lang="en-US" dirty="0"/>
          </a:p>
        </p:txBody>
      </p:sp>
    </p:spTree>
    <p:extLst>
      <p:ext uri="{BB962C8B-B14F-4D97-AF65-F5344CB8AC3E}">
        <p14:creationId xmlns:p14="http://schemas.microsoft.com/office/powerpoint/2010/main" val="1715429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ChangeArrowheads="1"/>
          </p:cNvSpPr>
          <p:nvPr/>
        </p:nvSpPr>
        <p:spPr bwMode="auto">
          <a:xfrm>
            <a:off x="1066800" y="277813"/>
            <a:ext cx="7086600" cy="712787"/>
          </a:xfrm>
          <a:prstGeom prst="rect">
            <a:avLst/>
          </a:prstGeom>
          <a:noFill/>
          <a:ln w="9525">
            <a:noFill/>
            <a:miter lim="800000"/>
            <a:headEnd/>
            <a:tailEnd/>
          </a:ln>
          <a:effectLst/>
        </p:spPr>
        <p:txBody>
          <a:bodyPr anchor="ctr" anchorCtr="1"/>
          <a:lstStyle/>
          <a:p>
            <a:pPr algn="ctr" eaLnBrk="1" hangingPunct="1">
              <a:defRPr/>
            </a:pPr>
            <a:r>
              <a:rPr lang="en-US" sz="3200" b="1" dirty="0">
                <a:solidFill>
                  <a:schemeClr val="tx2"/>
                </a:solidFill>
                <a:effectLst>
                  <a:outerShdw blurRad="38100" dist="38100" dir="2700000" algn="tl">
                    <a:srgbClr val="000000"/>
                  </a:outerShdw>
                </a:effectLst>
                <a:latin typeface="Times New Roman" pitchFamily="18" charset="0"/>
              </a:rPr>
              <a:t>Microclimatic </a:t>
            </a:r>
            <a:r>
              <a:rPr lang="en-US" sz="3200" b="1" dirty="0">
                <a:solidFill>
                  <a:schemeClr val="tx2"/>
                </a:solidFill>
                <a:effectLst>
                  <a:outerShdw blurRad="38100" dist="38100" dir="2700000" algn="tl">
                    <a:srgbClr val="000000"/>
                  </a:outerShdw>
                </a:effectLst>
                <a:latin typeface="Times New Roman" pitchFamily="18" charset="0"/>
              </a:rPr>
              <a:t>Edge Effects</a:t>
            </a:r>
          </a:p>
        </p:txBody>
      </p:sp>
      <p:sp>
        <p:nvSpPr>
          <p:cNvPr id="7171" name="Text Box 28"/>
          <p:cNvSpPr txBox="1">
            <a:spLocks noChangeArrowheads="1"/>
          </p:cNvSpPr>
          <p:nvPr/>
        </p:nvSpPr>
        <p:spPr bwMode="auto">
          <a:xfrm>
            <a:off x="136525" y="6510338"/>
            <a:ext cx="22304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200">
                <a:latin typeface="Arial" charset="0"/>
              </a:rPr>
              <a:t>Redrawn From FEMAT (1994)</a:t>
            </a:r>
          </a:p>
        </p:txBody>
      </p:sp>
      <p:grpSp>
        <p:nvGrpSpPr>
          <p:cNvPr id="7172" name="Group 53"/>
          <p:cNvGrpSpPr>
            <a:grpSpLocks/>
          </p:cNvGrpSpPr>
          <p:nvPr/>
        </p:nvGrpSpPr>
        <p:grpSpPr bwMode="auto">
          <a:xfrm>
            <a:off x="1066800" y="1219200"/>
            <a:ext cx="6934200" cy="5105400"/>
            <a:chOff x="672" y="768"/>
            <a:chExt cx="4368" cy="3216"/>
          </a:xfrm>
        </p:grpSpPr>
        <p:sp>
          <p:nvSpPr>
            <p:cNvPr id="7173" name="Line 6"/>
            <p:cNvSpPr>
              <a:spLocks noChangeShapeType="1"/>
            </p:cNvSpPr>
            <p:nvPr/>
          </p:nvSpPr>
          <p:spPr bwMode="auto">
            <a:xfrm>
              <a:off x="1392" y="950"/>
              <a:ext cx="0" cy="2304"/>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4" name="Line 7"/>
            <p:cNvSpPr>
              <a:spLocks noChangeShapeType="1"/>
            </p:cNvSpPr>
            <p:nvPr/>
          </p:nvSpPr>
          <p:spPr bwMode="auto">
            <a:xfrm>
              <a:off x="1392" y="3254"/>
              <a:ext cx="3456"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5" name="Freeform 8"/>
            <p:cNvSpPr>
              <a:spLocks/>
            </p:cNvSpPr>
            <p:nvPr/>
          </p:nvSpPr>
          <p:spPr bwMode="auto">
            <a:xfrm>
              <a:off x="1392" y="950"/>
              <a:ext cx="3456" cy="2304"/>
            </a:xfrm>
            <a:custGeom>
              <a:avLst/>
              <a:gdLst>
                <a:gd name="T0" fmla="*/ 0 w 3648"/>
                <a:gd name="T1" fmla="*/ 1865 h 2472"/>
                <a:gd name="T2" fmla="*/ 2359 w 3648"/>
                <a:gd name="T3" fmla="*/ 308 h 2472"/>
                <a:gd name="T4" fmla="*/ 2939 w 3648"/>
                <a:gd name="T5" fmla="*/ 19 h 2472"/>
                <a:gd name="T6" fmla="*/ 0 60000 65536"/>
                <a:gd name="T7" fmla="*/ 0 60000 65536"/>
                <a:gd name="T8" fmla="*/ 0 60000 65536"/>
                <a:gd name="T9" fmla="*/ 0 w 3648"/>
                <a:gd name="T10" fmla="*/ 0 h 2472"/>
                <a:gd name="T11" fmla="*/ 3648 w 3648"/>
                <a:gd name="T12" fmla="*/ 2472 h 2472"/>
              </a:gdLst>
              <a:ahLst/>
              <a:cxnLst>
                <a:cxn ang="T6">
                  <a:pos x="T0" y="T1"/>
                </a:cxn>
                <a:cxn ang="T7">
                  <a:pos x="T2" y="T3"/>
                </a:cxn>
                <a:cxn ang="T8">
                  <a:pos x="T4" y="T5"/>
                </a:cxn>
              </a:cxnLst>
              <a:rect l="T9" t="T10" r="T11" b="T12"/>
              <a:pathLst>
                <a:path w="3648" h="2472">
                  <a:moveTo>
                    <a:pt x="0" y="2472"/>
                  </a:moveTo>
                  <a:cubicBezTo>
                    <a:pt x="1160" y="1644"/>
                    <a:pt x="2320" y="816"/>
                    <a:pt x="2928" y="408"/>
                  </a:cubicBezTo>
                  <a:cubicBezTo>
                    <a:pt x="3536" y="0"/>
                    <a:pt x="3456" y="0"/>
                    <a:pt x="3648" y="24"/>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76" name="Text Box 9"/>
            <p:cNvSpPr txBox="1">
              <a:spLocks noChangeArrowheads="1"/>
            </p:cNvSpPr>
            <p:nvPr/>
          </p:nvSpPr>
          <p:spPr bwMode="auto">
            <a:xfrm>
              <a:off x="1286" y="3302"/>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b="1">
                  <a:latin typeface="Arial" charset="0"/>
                </a:rPr>
                <a:t>0</a:t>
              </a:r>
            </a:p>
          </p:txBody>
        </p:sp>
        <p:sp>
          <p:nvSpPr>
            <p:cNvPr id="7177" name="Text Box 10"/>
            <p:cNvSpPr txBox="1">
              <a:spLocks noChangeArrowheads="1"/>
            </p:cNvSpPr>
            <p:nvPr/>
          </p:nvSpPr>
          <p:spPr bwMode="auto">
            <a:xfrm>
              <a:off x="2400" y="3302"/>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b="1">
                  <a:latin typeface="Arial" charset="0"/>
                </a:rPr>
                <a:t>1.0</a:t>
              </a:r>
            </a:p>
          </p:txBody>
        </p:sp>
        <p:sp>
          <p:nvSpPr>
            <p:cNvPr id="7178" name="Text Box 11"/>
            <p:cNvSpPr txBox="1">
              <a:spLocks noChangeArrowheads="1"/>
            </p:cNvSpPr>
            <p:nvPr/>
          </p:nvSpPr>
          <p:spPr bwMode="auto">
            <a:xfrm>
              <a:off x="3552" y="3302"/>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b="1">
                  <a:latin typeface="Arial" charset="0"/>
                </a:rPr>
                <a:t>2.0</a:t>
              </a:r>
            </a:p>
          </p:txBody>
        </p:sp>
        <p:sp>
          <p:nvSpPr>
            <p:cNvPr id="7179" name="Text Box 12"/>
            <p:cNvSpPr txBox="1">
              <a:spLocks noChangeArrowheads="1"/>
            </p:cNvSpPr>
            <p:nvPr/>
          </p:nvSpPr>
          <p:spPr bwMode="auto">
            <a:xfrm>
              <a:off x="4704" y="3302"/>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b="1">
                  <a:latin typeface="Arial" charset="0"/>
                </a:rPr>
                <a:t>3.0</a:t>
              </a:r>
            </a:p>
          </p:txBody>
        </p:sp>
        <p:sp>
          <p:nvSpPr>
            <p:cNvPr id="7180" name="Text Box 13"/>
            <p:cNvSpPr txBox="1">
              <a:spLocks noChangeArrowheads="1"/>
            </p:cNvSpPr>
            <p:nvPr/>
          </p:nvSpPr>
          <p:spPr bwMode="auto">
            <a:xfrm>
              <a:off x="1824" y="3302"/>
              <a:ext cx="3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b="1">
                  <a:latin typeface="Arial" charset="0"/>
                </a:rPr>
                <a:t>0.5</a:t>
              </a:r>
            </a:p>
          </p:txBody>
        </p:sp>
        <p:sp>
          <p:nvSpPr>
            <p:cNvPr id="7181" name="Freeform 14"/>
            <p:cNvSpPr>
              <a:spLocks/>
            </p:cNvSpPr>
            <p:nvPr/>
          </p:nvSpPr>
          <p:spPr bwMode="auto">
            <a:xfrm>
              <a:off x="1392" y="950"/>
              <a:ext cx="576" cy="2304"/>
            </a:xfrm>
            <a:custGeom>
              <a:avLst/>
              <a:gdLst>
                <a:gd name="T0" fmla="*/ 0 w 576"/>
                <a:gd name="T1" fmla="*/ 1812 h 2496"/>
                <a:gd name="T2" fmla="*/ 240 w 576"/>
                <a:gd name="T3" fmla="*/ 314 h 2496"/>
                <a:gd name="T4" fmla="*/ 576 w 576"/>
                <a:gd name="T5" fmla="*/ 0 h 2496"/>
                <a:gd name="T6" fmla="*/ 0 60000 65536"/>
                <a:gd name="T7" fmla="*/ 0 60000 65536"/>
                <a:gd name="T8" fmla="*/ 0 60000 65536"/>
                <a:gd name="T9" fmla="*/ 0 w 576"/>
                <a:gd name="T10" fmla="*/ 0 h 2496"/>
                <a:gd name="T11" fmla="*/ 576 w 576"/>
                <a:gd name="T12" fmla="*/ 2496 h 2496"/>
              </a:gdLst>
              <a:ahLst/>
              <a:cxnLst>
                <a:cxn ang="T6">
                  <a:pos x="T0" y="T1"/>
                </a:cxn>
                <a:cxn ang="T7">
                  <a:pos x="T2" y="T3"/>
                </a:cxn>
                <a:cxn ang="T8">
                  <a:pos x="T4" y="T5"/>
                </a:cxn>
              </a:cxnLst>
              <a:rect l="T9" t="T10" r="T11" b="T12"/>
              <a:pathLst>
                <a:path w="576" h="2496">
                  <a:moveTo>
                    <a:pt x="0" y="2496"/>
                  </a:moveTo>
                  <a:cubicBezTo>
                    <a:pt x="72" y="1672"/>
                    <a:pt x="144" y="848"/>
                    <a:pt x="240" y="432"/>
                  </a:cubicBezTo>
                  <a:cubicBezTo>
                    <a:pt x="336" y="16"/>
                    <a:pt x="520" y="64"/>
                    <a:pt x="576" y="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2" name="Freeform 15"/>
            <p:cNvSpPr>
              <a:spLocks/>
            </p:cNvSpPr>
            <p:nvPr/>
          </p:nvSpPr>
          <p:spPr bwMode="auto">
            <a:xfrm>
              <a:off x="1392" y="950"/>
              <a:ext cx="2832" cy="2304"/>
            </a:xfrm>
            <a:custGeom>
              <a:avLst/>
              <a:gdLst>
                <a:gd name="T0" fmla="*/ 0 w 2736"/>
                <a:gd name="T1" fmla="*/ 3168 h 2072"/>
                <a:gd name="T2" fmla="*/ 1543 w 2736"/>
                <a:gd name="T3" fmla="*/ 527 h 2072"/>
                <a:gd name="T4" fmla="*/ 3140 w 2736"/>
                <a:gd name="T5" fmla="*/ 12 h 2072"/>
                <a:gd name="T6" fmla="*/ 0 60000 65536"/>
                <a:gd name="T7" fmla="*/ 0 60000 65536"/>
                <a:gd name="T8" fmla="*/ 0 60000 65536"/>
                <a:gd name="T9" fmla="*/ 0 w 2736"/>
                <a:gd name="T10" fmla="*/ 0 h 2072"/>
                <a:gd name="T11" fmla="*/ 2736 w 2736"/>
                <a:gd name="T12" fmla="*/ 2072 h 2072"/>
              </a:gdLst>
              <a:ahLst/>
              <a:cxnLst>
                <a:cxn ang="T6">
                  <a:pos x="T0" y="T1"/>
                </a:cxn>
                <a:cxn ang="T7">
                  <a:pos x="T2" y="T3"/>
                </a:cxn>
                <a:cxn ang="T8">
                  <a:pos x="T4" y="T5"/>
                </a:cxn>
              </a:cxnLst>
              <a:rect l="T9" t="T10" r="T11" b="T12"/>
              <a:pathLst>
                <a:path w="2736" h="2072">
                  <a:moveTo>
                    <a:pt x="0" y="2072"/>
                  </a:moveTo>
                  <a:cubicBezTo>
                    <a:pt x="444" y="1380"/>
                    <a:pt x="888" y="688"/>
                    <a:pt x="1344" y="344"/>
                  </a:cubicBezTo>
                  <a:cubicBezTo>
                    <a:pt x="1800" y="0"/>
                    <a:pt x="2268" y="4"/>
                    <a:pt x="2736" y="8"/>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3" name="Freeform 16"/>
            <p:cNvSpPr>
              <a:spLocks/>
            </p:cNvSpPr>
            <p:nvPr/>
          </p:nvSpPr>
          <p:spPr bwMode="auto">
            <a:xfrm>
              <a:off x="1392" y="1046"/>
              <a:ext cx="3456" cy="2208"/>
            </a:xfrm>
            <a:custGeom>
              <a:avLst/>
              <a:gdLst>
                <a:gd name="T0" fmla="*/ 0 w 3456"/>
                <a:gd name="T1" fmla="*/ 2208 h 2208"/>
                <a:gd name="T2" fmla="*/ 864 w 3456"/>
                <a:gd name="T3" fmla="*/ 720 h 2208"/>
                <a:gd name="T4" fmla="*/ 3456 w 3456"/>
                <a:gd name="T5" fmla="*/ 0 h 2208"/>
                <a:gd name="T6" fmla="*/ 0 60000 65536"/>
                <a:gd name="T7" fmla="*/ 0 60000 65536"/>
                <a:gd name="T8" fmla="*/ 0 60000 65536"/>
                <a:gd name="T9" fmla="*/ 0 w 3456"/>
                <a:gd name="T10" fmla="*/ 0 h 2208"/>
                <a:gd name="T11" fmla="*/ 3456 w 3456"/>
                <a:gd name="T12" fmla="*/ 2208 h 2208"/>
              </a:gdLst>
              <a:ahLst/>
              <a:cxnLst>
                <a:cxn ang="T6">
                  <a:pos x="T0" y="T1"/>
                </a:cxn>
                <a:cxn ang="T7">
                  <a:pos x="T2" y="T3"/>
                </a:cxn>
                <a:cxn ang="T8">
                  <a:pos x="T4" y="T5"/>
                </a:cxn>
              </a:cxnLst>
              <a:rect l="T9" t="T10" r="T11" b="T12"/>
              <a:pathLst>
                <a:path w="3456" h="2208">
                  <a:moveTo>
                    <a:pt x="0" y="2208"/>
                  </a:moveTo>
                  <a:cubicBezTo>
                    <a:pt x="144" y="1648"/>
                    <a:pt x="288" y="1088"/>
                    <a:pt x="864" y="720"/>
                  </a:cubicBezTo>
                  <a:cubicBezTo>
                    <a:pt x="1440" y="352"/>
                    <a:pt x="2448" y="176"/>
                    <a:pt x="3456" y="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4" name="Text Box 17"/>
            <p:cNvSpPr txBox="1">
              <a:spLocks noChangeArrowheads="1"/>
            </p:cNvSpPr>
            <p:nvPr/>
          </p:nvSpPr>
          <p:spPr bwMode="auto">
            <a:xfrm>
              <a:off x="1140" y="3119"/>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b="1">
                  <a:latin typeface="Arial" charset="0"/>
                </a:rPr>
                <a:t>0</a:t>
              </a:r>
            </a:p>
          </p:txBody>
        </p:sp>
        <p:sp>
          <p:nvSpPr>
            <p:cNvPr id="7185" name="Text Box 18"/>
            <p:cNvSpPr txBox="1">
              <a:spLocks noChangeArrowheads="1"/>
            </p:cNvSpPr>
            <p:nvPr/>
          </p:nvSpPr>
          <p:spPr bwMode="auto">
            <a:xfrm>
              <a:off x="1008" y="854"/>
              <a:ext cx="3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spcBef>
                  <a:spcPct val="50000"/>
                </a:spcBef>
              </a:pPr>
              <a:r>
                <a:rPr lang="en-US" b="1">
                  <a:latin typeface="Arial" charset="0"/>
                </a:rPr>
                <a:t>100</a:t>
              </a:r>
            </a:p>
          </p:txBody>
        </p:sp>
        <p:sp>
          <p:nvSpPr>
            <p:cNvPr id="7186" name="Text Box 19"/>
            <p:cNvSpPr txBox="1">
              <a:spLocks noChangeArrowheads="1"/>
            </p:cNvSpPr>
            <p:nvPr/>
          </p:nvSpPr>
          <p:spPr bwMode="auto">
            <a:xfrm rot="-5400000">
              <a:off x="173" y="1929"/>
              <a:ext cx="143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2000" b="1">
                  <a:latin typeface="Arial" charset="0"/>
                </a:rPr>
                <a:t>Cumulative</a:t>
              </a:r>
            </a:p>
            <a:p>
              <a:pPr algn="ctr" eaLnBrk="1" hangingPunct="1"/>
              <a:r>
                <a:rPr lang="en-US" sz="2000" b="1">
                  <a:latin typeface="Arial" charset="0"/>
                </a:rPr>
                <a:t>Effectiveness (%)</a:t>
              </a:r>
            </a:p>
          </p:txBody>
        </p:sp>
        <p:sp>
          <p:nvSpPr>
            <p:cNvPr id="7187" name="Text Box 20"/>
            <p:cNvSpPr txBox="1">
              <a:spLocks noChangeArrowheads="1"/>
            </p:cNvSpPr>
            <p:nvPr/>
          </p:nvSpPr>
          <p:spPr bwMode="auto">
            <a:xfrm>
              <a:off x="1586" y="3542"/>
              <a:ext cx="302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US" sz="2000" b="1">
                  <a:latin typeface="Arial" charset="0"/>
                </a:rPr>
                <a:t>Distance From Stand Edge into Forest</a:t>
              </a:r>
            </a:p>
            <a:p>
              <a:pPr algn="ctr" eaLnBrk="1" hangingPunct="1"/>
              <a:r>
                <a:rPr lang="en-US" sz="2000" b="1">
                  <a:latin typeface="Arial" charset="0"/>
                </a:rPr>
                <a:t>(tree height)</a:t>
              </a:r>
            </a:p>
          </p:txBody>
        </p:sp>
        <p:sp>
          <p:nvSpPr>
            <p:cNvPr id="7188" name="Freeform 21"/>
            <p:cNvSpPr>
              <a:spLocks/>
            </p:cNvSpPr>
            <p:nvPr/>
          </p:nvSpPr>
          <p:spPr bwMode="auto">
            <a:xfrm>
              <a:off x="1392" y="950"/>
              <a:ext cx="1440" cy="2304"/>
            </a:xfrm>
            <a:custGeom>
              <a:avLst/>
              <a:gdLst>
                <a:gd name="T0" fmla="*/ 0 w 1440"/>
                <a:gd name="T1" fmla="*/ 2144 h 2360"/>
                <a:gd name="T2" fmla="*/ 864 w 1440"/>
                <a:gd name="T3" fmla="*/ 356 h 2360"/>
                <a:gd name="T4" fmla="*/ 1440 w 1440"/>
                <a:gd name="T5" fmla="*/ 8 h 2360"/>
                <a:gd name="T6" fmla="*/ 0 60000 65536"/>
                <a:gd name="T7" fmla="*/ 0 60000 65536"/>
                <a:gd name="T8" fmla="*/ 0 60000 65536"/>
                <a:gd name="T9" fmla="*/ 0 w 1440"/>
                <a:gd name="T10" fmla="*/ 0 h 2360"/>
                <a:gd name="T11" fmla="*/ 1440 w 1440"/>
                <a:gd name="T12" fmla="*/ 2360 h 2360"/>
              </a:gdLst>
              <a:ahLst/>
              <a:cxnLst>
                <a:cxn ang="T6">
                  <a:pos x="T0" y="T1"/>
                </a:cxn>
                <a:cxn ang="T7">
                  <a:pos x="T2" y="T3"/>
                </a:cxn>
                <a:cxn ang="T8">
                  <a:pos x="T4" y="T5"/>
                </a:cxn>
              </a:cxnLst>
              <a:rect l="T9" t="T10" r="T11" b="T12"/>
              <a:pathLst>
                <a:path w="1440" h="2360">
                  <a:moveTo>
                    <a:pt x="0" y="2360"/>
                  </a:moveTo>
                  <a:cubicBezTo>
                    <a:pt x="312" y="1572"/>
                    <a:pt x="624" y="784"/>
                    <a:pt x="864" y="392"/>
                  </a:cubicBezTo>
                  <a:cubicBezTo>
                    <a:pt x="1104" y="0"/>
                    <a:pt x="1272" y="4"/>
                    <a:pt x="1440" y="8"/>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89" name="Freeform 22"/>
            <p:cNvSpPr>
              <a:spLocks/>
            </p:cNvSpPr>
            <p:nvPr/>
          </p:nvSpPr>
          <p:spPr bwMode="auto">
            <a:xfrm>
              <a:off x="1392" y="950"/>
              <a:ext cx="2016" cy="2304"/>
            </a:xfrm>
            <a:custGeom>
              <a:avLst/>
              <a:gdLst>
                <a:gd name="T0" fmla="*/ 0 w 2160"/>
                <a:gd name="T1" fmla="*/ 1998 h 2416"/>
                <a:gd name="T2" fmla="*/ 582 w 2160"/>
                <a:gd name="T3" fmla="*/ 330 h 2416"/>
                <a:gd name="T4" fmla="*/ 1640 w 2160"/>
                <a:gd name="T5" fmla="*/ 12 h 2416"/>
                <a:gd name="T6" fmla="*/ 0 60000 65536"/>
                <a:gd name="T7" fmla="*/ 0 60000 65536"/>
                <a:gd name="T8" fmla="*/ 0 60000 65536"/>
                <a:gd name="T9" fmla="*/ 0 w 2160"/>
                <a:gd name="T10" fmla="*/ 0 h 2416"/>
                <a:gd name="T11" fmla="*/ 2160 w 2160"/>
                <a:gd name="T12" fmla="*/ 2416 h 2416"/>
              </a:gdLst>
              <a:ahLst/>
              <a:cxnLst>
                <a:cxn ang="T6">
                  <a:pos x="T0" y="T1"/>
                </a:cxn>
                <a:cxn ang="T7">
                  <a:pos x="T2" y="T3"/>
                </a:cxn>
                <a:cxn ang="T8">
                  <a:pos x="T4" y="T5"/>
                </a:cxn>
              </a:cxnLst>
              <a:rect l="T9" t="T10" r="T11" b="T12"/>
              <a:pathLst>
                <a:path w="2160" h="2416">
                  <a:moveTo>
                    <a:pt x="0" y="2416"/>
                  </a:moveTo>
                  <a:cubicBezTo>
                    <a:pt x="204" y="1608"/>
                    <a:pt x="408" y="800"/>
                    <a:pt x="768" y="400"/>
                  </a:cubicBezTo>
                  <a:cubicBezTo>
                    <a:pt x="1128" y="0"/>
                    <a:pt x="1928" y="80"/>
                    <a:pt x="2160" y="16"/>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90" name="Text Box 23"/>
            <p:cNvSpPr txBox="1">
              <a:spLocks noChangeArrowheads="1"/>
            </p:cNvSpPr>
            <p:nvPr/>
          </p:nvSpPr>
          <p:spPr bwMode="auto">
            <a:xfrm rot="-2193929">
              <a:off x="2592" y="2198"/>
              <a:ext cx="11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600" b="1">
                  <a:latin typeface="Arial" charset="0"/>
                </a:rPr>
                <a:t>Relative Humidity</a:t>
              </a:r>
            </a:p>
          </p:txBody>
        </p:sp>
        <p:sp>
          <p:nvSpPr>
            <p:cNvPr id="7191" name="Text Box 24"/>
            <p:cNvSpPr txBox="1">
              <a:spLocks noChangeArrowheads="1"/>
            </p:cNvSpPr>
            <p:nvPr/>
          </p:nvSpPr>
          <p:spPr bwMode="auto">
            <a:xfrm rot="-1045078">
              <a:off x="2784" y="1430"/>
              <a:ext cx="8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600" b="1">
                  <a:latin typeface="Arial" charset="0"/>
                </a:rPr>
                <a:t>Wind Speed</a:t>
              </a:r>
            </a:p>
          </p:txBody>
        </p:sp>
        <p:sp>
          <p:nvSpPr>
            <p:cNvPr id="7192" name="Text Box 25"/>
            <p:cNvSpPr txBox="1">
              <a:spLocks noChangeArrowheads="1"/>
            </p:cNvSpPr>
            <p:nvPr/>
          </p:nvSpPr>
          <p:spPr bwMode="auto">
            <a:xfrm>
              <a:off x="3590" y="768"/>
              <a:ext cx="67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600" b="1">
                  <a:latin typeface="Arial" charset="0"/>
                </a:rPr>
                <a:t>Air Temp</a:t>
              </a:r>
            </a:p>
          </p:txBody>
        </p:sp>
        <p:sp>
          <p:nvSpPr>
            <p:cNvPr id="7193" name="Text Box 26"/>
            <p:cNvSpPr txBox="1">
              <a:spLocks noChangeArrowheads="1"/>
            </p:cNvSpPr>
            <p:nvPr/>
          </p:nvSpPr>
          <p:spPr bwMode="auto">
            <a:xfrm>
              <a:off x="2880" y="768"/>
              <a:ext cx="7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600" b="1">
                  <a:latin typeface="Arial" charset="0"/>
                </a:rPr>
                <a:t>Soil Temp</a:t>
              </a:r>
            </a:p>
          </p:txBody>
        </p:sp>
        <p:sp>
          <p:nvSpPr>
            <p:cNvPr id="7194" name="Text Box 27"/>
            <p:cNvSpPr txBox="1">
              <a:spLocks noChangeArrowheads="1"/>
            </p:cNvSpPr>
            <p:nvPr/>
          </p:nvSpPr>
          <p:spPr bwMode="auto">
            <a:xfrm>
              <a:off x="2198" y="768"/>
              <a:ext cx="6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600" b="1">
                  <a:latin typeface="Arial" charset="0"/>
                </a:rPr>
                <a:t>Radiation</a:t>
              </a:r>
            </a:p>
          </p:txBody>
        </p:sp>
        <p:sp>
          <p:nvSpPr>
            <p:cNvPr id="7195" name="Text Box 52"/>
            <p:cNvSpPr txBox="1">
              <a:spLocks noChangeArrowheads="1"/>
            </p:cNvSpPr>
            <p:nvPr/>
          </p:nvSpPr>
          <p:spPr bwMode="auto">
            <a:xfrm>
              <a:off x="1344" y="768"/>
              <a:ext cx="92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600" b="1">
                  <a:latin typeface="Arial" charset="0"/>
                </a:rPr>
                <a:t>Soil Moisture</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RipEdgeFnct"/>
          <p:cNvPicPr>
            <a:picLocks noChangeAspect="1" noChangeArrowheads="1"/>
          </p:cNvPicPr>
          <p:nvPr/>
        </p:nvPicPr>
        <p:blipFill>
          <a:blip r:embed="rId3" cstate="screen">
            <a:extLst>
              <a:ext uri="{28A0092B-C50C-407E-A947-70E740481C1C}">
                <a14:useLocalDpi xmlns:a14="http://schemas.microsoft.com/office/drawing/2010/main"/>
              </a:ext>
            </a:extLst>
          </a:blip>
          <a:srcRect l="3847" t="15469" b="1355"/>
          <a:stretch>
            <a:fillRect/>
          </a:stretch>
        </p:blipFill>
        <p:spPr bwMode="auto">
          <a:xfrm>
            <a:off x="2022475" y="1752600"/>
            <a:ext cx="483552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pPr>
              <a:defRPr/>
            </a:pPr>
            <a:r>
              <a:rPr lang="en-US" sz="3200" dirty="0" smtClean="0"/>
              <a:t>Riparian Forest Effect on Streams as a Function of Buffer Width</a:t>
            </a:r>
            <a:endParaRPr lang="en-US" sz="3200" dirty="0"/>
          </a:p>
        </p:txBody>
      </p:sp>
      <p:sp>
        <p:nvSpPr>
          <p:cNvPr id="8196" name="Text Box 28"/>
          <p:cNvSpPr txBox="1">
            <a:spLocks noChangeArrowheads="1"/>
          </p:cNvSpPr>
          <p:nvPr/>
        </p:nvSpPr>
        <p:spPr bwMode="auto">
          <a:xfrm>
            <a:off x="136525" y="6510338"/>
            <a:ext cx="1179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US" sz="1200">
                <a:latin typeface="Arial" charset="0"/>
              </a:rPr>
              <a:t>FEMAT (1994)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rrowheads="1"/>
          </p:cNvSpPr>
          <p:nvPr>
            <p:ph type="title"/>
          </p:nvPr>
        </p:nvSpPr>
        <p:spPr/>
        <p:txBody>
          <a:bodyPr/>
          <a:lstStyle/>
          <a:p>
            <a:pPr eaLnBrk="1" hangingPunct="1">
              <a:defRPr/>
            </a:pPr>
            <a:r>
              <a:rPr lang="en-US" sz="3200" dirty="0" smtClean="0"/>
              <a:t>Density Management and Riparian Buffer Study Research Objectives</a:t>
            </a:r>
          </a:p>
        </p:txBody>
      </p:sp>
      <p:sp>
        <p:nvSpPr>
          <p:cNvPr id="264195" name="Rectangle 3"/>
          <p:cNvSpPr>
            <a:spLocks noGrp="1" noChangeArrowheads="1"/>
          </p:cNvSpPr>
          <p:nvPr>
            <p:ph type="body" idx="1"/>
          </p:nvPr>
        </p:nvSpPr>
        <p:spPr/>
        <p:txBody>
          <a:bodyPr/>
          <a:lstStyle/>
          <a:p>
            <a:pPr eaLnBrk="1" hangingPunct="1">
              <a:lnSpc>
                <a:spcPct val="80000"/>
              </a:lnSpc>
              <a:spcBef>
                <a:spcPct val="50000"/>
              </a:spcBef>
              <a:defRPr/>
            </a:pPr>
            <a:r>
              <a:rPr lang="en-US" sz="2800" b="1" smtClean="0"/>
              <a:t>Evaluate effects of alternative density management treatments on important forest stand and habitat attributes</a:t>
            </a:r>
          </a:p>
          <a:p>
            <a:pPr eaLnBrk="1" hangingPunct="1">
              <a:lnSpc>
                <a:spcPct val="80000"/>
              </a:lnSpc>
              <a:spcBef>
                <a:spcPct val="50000"/>
              </a:spcBef>
              <a:defRPr/>
            </a:pPr>
            <a:r>
              <a:rPr lang="en-US" sz="2800" b="1" smtClean="0"/>
              <a:t>Determine treatment effects on selected plant and animal taxa (amphibians, arthropods, mollusks, nonvascular plants, and fungi)</a:t>
            </a:r>
          </a:p>
          <a:p>
            <a:pPr eaLnBrk="1" hangingPunct="1">
              <a:lnSpc>
                <a:spcPct val="80000"/>
              </a:lnSpc>
              <a:spcBef>
                <a:spcPct val="50000"/>
              </a:spcBef>
              <a:defRPr/>
            </a:pPr>
            <a:r>
              <a:rPr lang="en-US" sz="2800" b="1" smtClean="0">
                <a:solidFill>
                  <a:srgbClr val="FFFF00"/>
                </a:solidFill>
              </a:rPr>
              <a:t>Assess the combined effects of density management and alternative riparian buffer widths on aquatic and riparian ecosystems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371600" y="1447800"/>
          <a:ext cx="6705600" cy="5176838"/>
        </p:xfrm>
        <a:graphic>
          <a:graphicData uri="http://schemas.openxmlformats.org/presentationml/2006/ole">
            <mc:AlternateContent xmlns:mc="http://schemas.openxmlformats.org/markup-compatibility/2006">
              <mc:Choice xmlns:v="urn:schemas-microsoft-com:vml" Requires="v">
                <p:oleObj spid="_x0000_s10246" name="Photo Editor Photo" r:id="rId4" imgW="19904762" imgH="15380952" progId="MSPhotoEd.3">
                  <p:embed/>
                </p:oleObj>
              </mc:Choice>
              <mc:Fallback>
                <p:oleObj name="Photo Editor Photo" r:id="rId4" imgW="19904762" imgH="1538095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47800"/>
                        <a:ext cx="67056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483" name="Rectangle 3"/>
          <p:cNvSpPr>
            <a:spLocks noGrp="1" noRot="1" noChangeArrowheads="1"/>
          </p:cNvSpPr>
          <p:nvPr>
            <p:ph type="title"/>
          </p:nvPr>
        </p:nvSpPr>
        <p:spPr/>
        <p:txBody>
          <a:bodyPr/>
          <a:lstStyle/>
          <a:p>
            <a:pPr eaLnBrk="1" hangingPunct="1">
              <a:defRPr/>
            </a:pPr>
            <a:r>
              <a:rPr lang="en-US" sz="3200" smtClean="0">
                <a:latin typeface="Times New Roman" pitchFamily="18" charset="0"/>
              </a:rPr>
              <a:t>Density Management Study Installation:</a:t>
            </a:r>
            <a:br>
              <a:rPr lang="en-US" sz="3200" smtClean="0">
                <a:latin typeface="Times New Roman" pitchFamily="18" charset="0"/>
              </a:rPr>
            </a:br>
            <a:r>
              <a:rPr lang="en-US" sz="3200" smtClean="0">
                <a:latin typeface="Times New Roman" pitchFamily="18" charset="0"/>
              </a:rPr>
              <a:t>Green Peak</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Alternative Riparian Buffer Designs</a:t>
            </a:r>
            <a:endParaRPr lang="en-US" sz="3600" dirty="0"/>
          </a:p>
        </p:txBody>
      </p:sp>
      <p:pic>
        <p:nvPicPr>
          <p:cNvPr id="1126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200" y="1600200"/>
            <a:ext cx="66802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371600" y="1447800"/>
          <a:ext cx="6705600" cy="5176838"/>
        </p:xfrm>
        <a:graphic>
          <a:graphicData uri="http://schemas.openxmlformats.org/presentationml/2006/ole">
            <mc:AlternateContent xmlns:mc="http://schemas.openxmlformats.org/markup-compatibility/2006">
              <mc:Choice xmlns:v="urn:schemas-microsoft-com:vml" Requires="v">
                <p:oleObj spid="_x0000_s12294" name="Photo Editor Photo" r:id="rId4" imgW="19904762" imgH="15380952" progId="MSPhotoEd.3">
                  <p:embed/>
                </p:oleObj>
              </mc:Choice>
              <mc:Fallback>
                <p:oleObj name="Photo Editor Photo" r:id="rId4" imgW="19904762" imgH="15380952"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47800"/>
                        <a:ext cx="67056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483" name="Rectangle 3"/>
          <p:cNvSpPr>
            <a:spLocks noGrp="1" noRot="1" noChangeArrowheads="1"/>
          </p:cNvSpPr>
          <p:nvPr>
            <p:ph type="title"/>
          </p:nvPr>
        </p:nvSpPr>
        <p:spPr/>
        <p:txBody>
          <a:bodyPr/>
          <a:lstStyle/>
          <a:p>
            <a:pPr eaLnBrk="1" hangingPunct="1">
              <a:defRPr/>
            </a:pPr>
            <a:r>
              <a:rPr lang="en-US" sz="3200" smtClean="0">
                <a:latin typeface="Times New Roman" pitchFamily="18" charset="0"/>
              </a:rPr>
              <a:t>Density Management Study Installation:</a:t>
            </a:r>
            <a:br>
              <a:rPr lang="en-US" sz="3200" smtClean="0">
                <a:latin typeface="Times New Roman" pitchFamily="18" charset="0"/>
              </a:rPr>
            </a:br>
            <a:r>
              <a:rPr lang="en-US" sz="3200" smtClean="0">
                <a:latin typeface="Times New Roman" pitchFamily="18" charset="0"/>
              </a:rPr>
              <a:t>Green Peak</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3507</TotalTime>
  <Words>3074</Words>
  <Application>Microsoft Office PowerPoint</Application>
  <PresentationFormat>On-screen Show (4:3)</PresentationFormat>
  <Paragraphs>743</Paragraphs>
  <Slides>37</Slides>
  <Notes>37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5</vt:i4>
      </vt:variant>
      <vt:variant>
        <vt:lpstr>Slide Titles</vt:lpstr>
      </vt:variant>
      <vt:variant>
        <vt:i4>37</vt:i4>
      </vt:variant>
    </vt:vector>
  </HeadingPairs>
  <TitlesOfParts>
    <vt:vector size="49" baseType="lpstr">
      <vt:lpstr>Garamond</vt:lpstr>
      <vt:lpstr>Arial</vt:lpstr>
      <vt:lpstr>Wingdings</vt:lpstr>
      <vt:lpstr>Times New Roman</vt:lpstr>
      <vt:lpstr>Verdana</vt:lpstr>
      <vt:lpstr>Calibri</vt:lpstr>
      <vt:lpstr>Stream</vt:lpstr>
      <vt:lpstr>Microsoft Photo Editor 3.0 Photo</vt:lpstr>
      <vt:lpstr>SigmaPlot 9.0 Graph</vt:lpstr>
      <vt:lpstr>SigmaPlot 7.0 Graph</vt:lpstr>
      <vt:lpstr>Microsoft PowerPoint Slide</vt:lpstr>
      <vt:lpstr>Microsoft Excel Chart</vt:lpstr>
      <vt:lpstr>What the Density Management Study is Teaching Us About Buffers</vt:lpstr>
      <vt:lpstr>BLM Density Management and Riparian Buffer  Study: Enhancing Structural and Biotic Diversity Through Active Management</vt:lpstr>
      <vt:lpstr>Thinning as a Tool for Riparian Habitat Restoration and the Compatible Production of Wood</vt:lpstr>
      <vt:lpstr>PowerPoint Presentation</vt:lpstr>
      <vt:lpstr>Riparian Forest Effect on Streams as a Function of Buffer Width</vt:lpstr>
      <vt:lpstr>Density Management and Riparian Buffer Study Research Objectives</vt:lpstr>
      <vt:lpstr>Density Management Study Installation: Green Peak</vt:lpstr>
      <vt:lpstr>Alternative Riparian Buffer Designs</vt:lpstr>
      <vt:lpstr>Density Management Study Installation: Green Peak</vt:lpstr>
      <vt:lpstr>DMS Study Sites</vt:lpstr>
      <vt:lpstr>Key Findings</vt:lpstr>
      <vt:lpstr>Typical Canopy and Stand Conditions Three Years After Implementation</vt:lpstr>
      <vt:lpstr>Canopy Closure in Relation to Basal Area: Observations Across Six DMS Sites</vt:lpstr>
      <vt:lpstr>Basal Area – Light Relationships: 30-60 yr-old Douglas Fir</vt:lpstr>
      <vt:lpstr>Microclimate Gradients – Unthinned Stands Summer Daily Extreme</vt:lpstr>
      <vt:lpstr>Mean Daily Maximum Air Temperature by Zone</vt:lpstr>
      <vt:lpstr>Mean Daily Maximum Soil or Streambed Temperature by Zone</vt:lpstr>
      <vt:lpstr>Five-year Response to Thinning: Microlcimate</vt:lpstr>
      <vt:lpstr>PowerPoint Presentation</vt:lpstr>
      <vt:lpstr>Factors influencing the effectiveness of buffers as a source of shade</vt:lpstr>
      <vt:lpstr>Canopy Closure, Topography and Microclimate Correlations</vt:lpstr>
      <vt:lpstr>PowerPoint Presentation</vt:lpstr>
      <vt:lpstr>PowerPoint Presentation</vt:lpstr>
      <vt:lpstr>Spatially Intermittent Streams Frequent</vt:lpstr>
      <vt:lpstr>PowerPoint Presentation</vt:lpstr>
      <vt:lpstr>Treatment Impacts on Stream Associated Coarse Down Wood</vt:lpstr>
      <vt:lpstr>Amphibian and Fish Species Occurrences</vt:lpstr>
      <vt:lpstr>Headwater Vertebrate Assemblages: Spatial Structuring</vt:lpstr>
      <vt:lpstr>Characterizing Headwaters: Fauna</vt:lpstr>
      <vt:lpstr>Treatment Effects</vt:lpstr>
      <vt:lpstr>Caveats  Lack of consistent treatment effects may be due to…       Inference of findings restricted to…   </vt:lpstr>
      <vt:lpstr>Overall Summary</vt:lpstr>
      <vt:lpstr>Reflection: While some taxa are protected at landscape scales as broad species distributions intersect protected lands …</vt:lpstr>
      <vt:lpstr>PowerPoint Presentation</vt:lpstr>
      <vt:lpstr>PowerPoint Presentation</vt:lpstr>
      <vt:lpstr>PowerPoint Presentation</vt:lpstr>
      <vt:lpstr>Thank you!</vt:lpstr>
    </vt:vector>
  </TitlesOfParts>
  <Company>USDA 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FSDefaultUser</dc:creator>
  <cp:lastModifiedBy>Paul Anderson</cp:lastModifiedBy>
  <cp:revision>131</cp:revision>
  <cp:lastPrinted>2012-10-30T14:53:50Z</cp:lastPrinted>
  <dcterms:created xsi:type="dcterms:W3CDTF">2008-01-27T05:11:48Z</dcterms:created>
  <dcterms:modified xsi:type="dcterms:W3CDTF">2012-10-30T14:58:05Z</dcterms:modified>
</cp:coreProperties>
</file>