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8" r:id="rId1"/>
  </p:sldMasterIdLst>
  <p:notesMasterIdLst>
    <p:notesMasterId r:id="rId18"/>
  </p:notesMasterIdLst>
  <p:handoutMasterIdLst>
    <p:handoutMasterId r:id="rId19"/>
  </p:handoutMasterIdLst>
  <p:sldIdLst>
    <p:sldId id="257" r:id="rId2"/>
    <p:sldId id="425" r:id="rId3"/>
    <p:sldId id="349" r:id="rId4"/>
    <p:sldId id="392" r:id="rId5"/>
    <p:sldId id="355" r:id="rId6"/>
    <p:sldId id="435" r:id="rId7"/>
    <p:sldId id="396" r:id="rId8"/>
    <p:sldId id="436" r:id="rId9"/>
    <p:sldId id="358" r:id="rId10"/>
    <p:sldId id="400" r:id="rId11"/>
    <p:sldId id="373" r:id="rId12"/>
    <p:sldId id="326" r:id="rId13"/>
    <p:sldId id="271" r:id="rId14"/>
    <p:sldId id="273" r:id="rId15"/>
    <p:sldId id="427" r:id="rId16"/>
    <p:sldId id="3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6"/>
    <p:restoredTop sz="92712"/>
  </p:normalViewPr>
  <p:slideViewPr>
    <p:cSldViewPr snapToGrid="0" snapToObjects="1">
      <p:cViewPr varScale="1">
        <p:scale>
          <a:sx n="108" d="100"/>
          <a:sy n="108" d="100"/>
        </p:scale>
        <p:origin x="1572" y="78"/>
      </p:cViewPr>
      <p:guideLst/>
    </p:cSldViewPr>
  </p:slideViewPr>
  <p:outlineViewPr>
    <p:cViewPr>
      <p:scale>
        <a:sx n="33" d="100"/>
        <a:sy n="33" d="100"/>
      </p:scale>
      <p:origin x="0" y="-19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FE496-9220-B64F-B336-3A2D7CBD4BDB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9DF75-F675-0F40-82A8-A08B332B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7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38B27-9E38-BC41-B7CC-863540ACF14F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9F47A-8BE4-2B45-ABC9-DAF36592F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AF341-5750-434D-9ED2-9A74FDE82215}" type="slidenum">
              <a:rPr lang="en-US"/>
              <a:pPr/>
              <a:t>3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6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526BFF-A6E4-4F80-9543-17CCA15A9662}" type="slidenum">
              <a:rPr lang="en-US" smtClean="0">
                <a:latin typeface="Calibri" pitchFamily="34" charset="0"/>
              </a:rPr>
              <a:pPr eaLnBrk="1" hangingPunct="1"/>
              <a:t>4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1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31987B-3BE2-463D-BB75-6CFDA7BA5DCC}" type="slidenum">
              <a:rPr lang="en-US" smtClean="0">
                <a:latin typeface="Arial" charset="0"/>
              </a:rPr>
              <a:pPr/>
              <a:t>8</a:t>
            </a:fld>
            <a:endParaRPr lang="en-US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83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F47A-8BE4-2B45-ABC9-DAF36592F7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4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0F5B22-12D8-4551-9D7A-9A290039299C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32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FD28-8374-4498-B440-DCCB630E39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6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B5532-110B-C143-BE69-9A2B47B47C71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4DD1-77B0-AA4D-9934-E6200FBA2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2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7126" y="517152"/>
            <a:ext cx="3838437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Landscape Ecology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26" y="4757070"/>
            <a:ext cx="38862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Karen Bennett</a:t>
            </a:r>
          </a:p>
          <a:p>
            <a:r>
              <a:rPr lang="en-US" dirty="0" smtClean="0"/>
              <a:t>USFS PNW </a:t>
            </a:r>
          </a:p>
          <a:p>
            <a:r>
              <a:rPr lang="en-US" dirty="0" smtClean="0"/>
              <a:t>Regional Soil Scientist (retired)</a:t>
            </a:r>
          </a:p>
          <a:p>
            <a:r>
              <a:rPr lang="en-US" dirty="0" smtClean="0"/>
              <a:t>November 2019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865563" y="0"/>
          <a:ext cx="5278437" cy="694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Acrobat Document" r:id="rId3" imgW="10424037" imgH="13715865" progId="AcroExch.Document.11">
                  <p:embed/>
                </p:oleObj>
              </mc:Choice>
              <mc:Fallback>
                <p:oleObj name="Acrobat Document" r:id="rId3" imgW="10424037" imgH="1371586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5563" y="0"/>
                        <a:ext cx="5278437" cy="694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4989" y="2904752"/>
            <a:ext cx="36304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Underground</a:t>
            </a:r>
            <a:endParaRPr lang="en-US" sz="4400" dirty="0">
              <a:solidFill>
                <a:schemeClr val="accent1"/>
              </a:solidFill>
            </a:endParaRPr>
          </a:p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Connections </a:t>
            </a:r>
          </a:p>
        </p:txBody>
      </p:sp>
    </p:spTree>
    <p:extLst>
      <p:ext uri="{BB962C8B-B14F-4D97-AF65-F5344CB8AC3E}">
        <p14:creationId xmlns:p14="http://schemas.microsoft.com/office/powerpoint/2010/main" val="3662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Mountain Cuesta Landform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tretch/>
        </p:blipFill>
        <p:spPr>
          <a:xfrm>
            <a:off x="-24523" y="-132651"/>
            <a:ext cx="9144000" cy="6884849"/>
          </a:xfrm>
        </p:spPr>
      </p:pic>
      <p:sp>
        <p:nvSpPr>
          <p:cNvPr id="2" name="TextBox 1"/>
          <p:cNvSpPr txBox="1"/>
          <p:nvPr/>
        </p:nvSpPr>
        <p:spPr>
          <a:xfrm>
            <a:off x="6705600" y="2486798"/>
            <a:ext cx="18288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Mountain Valley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7000" y="4434832"/>
            <a:ext cx="21971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Angulate Mountains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3100" y="3125108"/>
            <a:ext cx="23622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Hummocky Mountains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26720" y="5590547"/>
            <a:ext cx="24384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Smooth crested ridges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778939" y="3856261"/>
            <a:ext cx="2286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85800" y="4909066"/>
            <a:ext cx="2286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5800" y="2133600"/>
            <a:ext cx="152400" cy="5874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175500" y="2042298"/>
            <a:ext cx="2286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277" y="1672966"/>
            <a:ext cx="2691523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Dissected High Mountains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24200" y="3562529"/>
            <a:ext cx="0" cy="5874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139700" y="0"/>
            <a:ext cx="7213600" cy="1143000"/>
          </a:xfrm>
          <a:solidFill>
            <a:srgbClr val="F2F2F2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6000" dirty="0" smtClean="0"/>
              <a:t>Landform Associations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5207000" y="6280919"/>
            <a:ext cx="4091744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Rogue River-Siskiyou National Forest</a:t>
            </a:r>
            <a:endParaRPr lang="en-US" sz="200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977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4" y="3769238"/>
            <a:ext cx="4286249" cy="3021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335" y="2331773"/>
            <a:ext cx="404841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Fluvial Plans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Collapsed </a:t>
            </a:r>
            <a:r>
              <a:rPr lang="en-US" dirty="0" err="1">
                <a:solidFill>
                  <a:srgbClr val="FF0000"/>
                </a:solidFill>
              </a:rPr>
              <a:t>Stratal</a:t>
            </a:r>
            <a:r>
              <a:rPr lang="en-US" dirty="0">
                <a:solidFill>
                  <a:srgbClr val="FF0000"/>
                </a:solidFill>
              </a:rPr>
              <a:t> Mountains</a:t>
            </a:r>
          </a:p>
          <a:p>
            <a:r>
              <a:rPr lang="en-US" dirty="0">
                <a:solidFill>
                  <a:srgbClr val="FF6600"/>
                </a:solidFill>
              </a:rPr>
              <a:t>Faulted Incised </a:t>
            </a:r>
            <a:r>
              <a:rPr lang="en-US" b="1" dirty="0">
                <a:solidFill>
                  <a:srgbClr val="FF6600"/>
                </a:solidFill>
              </a:rPr>
              <a:t>Plateaus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 err="1">
                <a:solidFill>
                  <a:srgbClr val="FF6600"/>
                </a:solidFill>
              </a:rPr>
              <a:t>Stratal</a:t>
            </a:r>
            <a:r>
              <a:rPr lang="en-US" b="1" dirty="0">
                <a:solidFill>
                  <a:srgbClr val="FF6600"/>
                </a:solidFill>
              </a:rPr>
              <a:t> Low Mountains</a:t>
            </a:r>
          </a:p>
          <a:p>
            <a:r>
              <a:rPr lang="en-US" b="1" dirty="0">
                <a:solidFill>
                  <a:srgbClr val="FF6600"/>
                </a:solidFill>
              </a:rPr>
              <a:t>Faulted Incised Volcanoes</a:t>
            </a:r>
          </a:p>
          <a:p>
            <a:r>
              <a:rPr lang="en-US" b="1" dirty="0">
                <a:solidFill>
                  <a:srgbClr val="FFC000"/>
                </a:solidFill>
              </a:rPr>
              <a:t>Angulate Mountains</a:t>
            </a:r>
          </a:p>
          <a:p>
            <a:r>
              <a:rPr lang="en-US" b="1" dirty="0">
                <a:solidFill>
                  <a:srgbClr val="FFC000"/>
                </a:solidFill>
              </a:rPr>
              <a:t>Dissected Mountains</a:t>
            </a:r>
          </a:p>
          <a:p>
            <a:r>
              <a:rPr lang="en-US" b="1" dirty="0">
                <a:solidFill>
                  <a:srgbClr val="FFC000"/>
                </a:solidFill>
              </a:rPr>
              <a:t>Dissected </a:t>
            </a:r>
            <a:r>
              <a:rPr lang="en-US" b="1" dirty="0" err="1">
                <a:solidFill>
                  <a:srgbClr val="FFC000"/>
                </a:solidFill>
              </a:rPr>
              <a:t>Verrucated</a:t>
            </a:r>
            <a:r>
              <a:rPr lang="en-US" b="1" dirty="0">
                <a:solidFill>
                  <a:srgbClr val="FFC000"/>
                </a:solidFill>
              </a:rPr>
              <a:t> Mountains</a:t>
            </a:r>
          </a:p>
          <a:p>
            <a:r>
              <a:rPr lang="en-US" b="1" dirty="0">
                <a:solidFill>
                  <a:srgbClr val="92D050"/>
                </a:solidFill>
              </a:rPr>
              <a:t>Dissected Low Mountains</a:t>
            </a:r>
          </a:p>
          <a:p>
            <a:r>
              <a:rPr lang="en-US" b="1" dirty="0" err="1">
                <a:solidFill>
                  <a:srgbClr val="92D050"/>
                </a:solidFill>
              </a:rPr>
              <a:t>Verrucated</a:t>
            </a:r>
            <a:r>
              <a:rPr lang="en-US" b="1" dirty="0">
                <a:solidFill>
                  <a:srgbClr val="92D050"/>
                </a:solidFill>
              </a:rPr>
              <a:t> Low Mountains</a:t>
            </a:r>
          </a:p>
          <a:p>
            <a:r>
              <a:rPr lang="en-US" b="1" dirty="0" err="1">
                <a:solidFill>
                  <a:srgbClr val="92D050"/>
                </a:solidFill>
              </a:rPr>
              <a:t>Verrucated</a:t>
            </a:r>
            <a:r>
              <a:rPr lang="en-US" b="1" dirty="0">
                <a:solidFill>
                  <a:srgbClr val="92D050"/>
                </a:solidFill>
              </a:rPr>
              <a:t> Mountains</a:t>
            </a:r>
          </a:p>
          <a:p>
            <a:endParaRPr lang="en-US" sz="24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/>
          <a:stretch/>
        </p:blipFill>
        <p:spPr>
          <a:xfrm>
            <a:off x="4692534" y="119719"/>
            <a:ext cx="4366799" cy="3219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2974" y="3883160"/>
            <a:ext cx="3575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5828"/>
                </a:solidFill>
              </a:rPr>
              <a:t>Ponderosa Pine </a:t>
            </a:r>
            <a:r>
              <a:rPr lang="en-US" sz="2400" dirty="0" err="1">
                <a:solidFill>
                  <a:srgbClr val="005828"/>
                </a:solidFill>
              </a:rPr>
              <a:t>Landtype</a:t>
            </a:r>
            <a:r>
              <a:rPr lang="en-US" sz="2400" dirty="0">
                <a:solidFill>
                  <a:srgbClr val="005828"/>
                </a:solidFill>
              </a:rPr>
              <a:t> Associations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46180" y="116444"/>
            <a:ext cx="4538345" cy="1987104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White Headed Woodpecker Habitat</a:t>
            </a:r>
          </a:p>
          <a:p>
            <a:r>
              <a:rPr lang="en-US" sz="2000" dirty="0">
                <a:solidFill>
                  <a:schemeClr val="tx1"/>
                </a:solidFill>
              </a:rPr>
              <a:t>(11/68 </a:t>
            </a:r>
            <a:r>
              <a:rPr lang="en-US" sz="2000" dirty="0" err="1">
                <a:solidFill>
                  <a:schemeClr val="tx1"/>
                </a:solidFill>
              </a:rPr>
              <a:t>LfAs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4087" y="166873"/>
            <a:ext cx="3000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5828"/>
                </a:solidFill>
              </a:rPr>
              <a:t>Landform Associations</a:t>
            </a:r>
            <a:endParaRPr lang="en-US" sz="2400" dirty="0">
              <a:solidFill>
                <a:srgbClr val="005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/>
          <a:stretch/>
        </p:blipFill>
        <p:spPr>
          <a:xfrm>
            <a:off x="1285875" y="1363435"/>
            <a:ext cx="7018804" cy="5228434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 bwMode="gray">
          <a:xfrm>
            <a:off x="0" y="393226"/>
            <a:ext cx="9144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Sisters Area Fuels Reduction </a:t>
            </a:r>
            <a:r>
              <a:rPr lang="en-US" dirty="0" smtClean="0">
                <a:solidFill>
                  <a:schemeClr val="tx1"/>
                </a:solidFill>
              </a:rPr>
              <a:t>Project Planning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6447" y="39259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Drought Potential</a:t>
            </a:r>
            <a:br>
              <a:rPr lang="en-US" sz="4400" dirty="0" smtClean="0"/>
            </a:br>
            <a:r>
              <a:rPr lang="en-US" sz="4400" dirty="0" smtClean="0"/>
              <a:t>General Climate vs. Soil Refined</a:t>
            </a:r>
            <a:endParaRPr lang="en-US" sz="4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6" y="1885108"/>
            <a:ext cx="3581324" cy="463676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85951"/>
            <a:ext cx="3581400" cy="463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4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895" y="1739609"/>
            <a:ext cx="3369197" cy="508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43275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6877" y="393736"/>
            <a:ext cx="8638380" cy="1243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/>
              <a:t>Read Soil Signatures - </a:t>
            </a:r>
            <a:r>
              <a:rPr lang="en-US" sz="4800" dirty="0" err="1" smtClean="0"/>
              <a:t>Mollisols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833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 Summary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2012 planning rule requires use of ecological information</a:t>
            </a:r>
          </a:p>
          <a:p>
            <a:endParaRPr lang="en-US" sz="2400" dirty="0" smtClean="0"/>
          </a:p>
          <a:p>
            <a:r>
              <a:rPr lang="en-US" sz="2400" dirty="0" smtClean="0"/>
              <a:t>Use the tools we have at hand to better understand ecosystem processes and functions.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Landtype</a:t>
            </a:r>
            <a:r>
              <a:rPr lang="en-US" sz="2400" dirty="0" smtClean="0"/>
              <a:t> Associations help bring core knowledge </a:t>
            </a:r>
          </a:p>
          <a:p>
            <a:pPr lvl="1"/>
            <a:r>
              <a:rPr lang="en-US" sz="2400" dirty="0" smtClean="0"/>
              <a:t>Engage in development, refinement and use of the information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Lead the conversations that will shape future landscapes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71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87400"/>
            <a:ext cx="9144000" cy="344709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Questions?</a:t>
            </a:r>
          </a:p>
          <a:p>
            <a:pPr algn="ctr"/>
            <a:endParaRPr lang="en-US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Discussion?</a:t>
            </a:r>
          </a:p>
        </p:txBody>
      </p:sp>
    </p:spTree>
    <p:extLst>
      <p:ext uri="{BB962C8B-B14F-4D97-AF65-F5344CB8AC3E}">
        <p14:creationId xmlns:p14="http://schemas.microsoft.com/office/powerpoint/2010/main" val="13364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Underground Discussion Points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Introduction to tools for bringing earth science information to the table </a:t>
            </a:r>
          </a:p>
          <a:p>
            <a:pPr lvl="1"/>
            <a:r>
              <a:rPr lang="en-US" sz="2900" dirty="0" err="1" smtClean="0"/>
              <a:t>Landtype</a:t>
            </a:r>
            <a:r>
              <a:rPr lang="en-US" sz="2900" dirty="0" smtClean="0"/>
              <a:t> Association </a:t>
            </a:r>
            <a:r>
              <a:rPr lang="en-US" sz="2900" dirty="0" err="1" smtClean="0"/>
              <a:t>Mappin</a:t>
            </a:r>
            <a:endParaRPr lang="en-US" sz="2900" dirty="0" smtClean="0"/>
          </a:p>
          <a:p>
            <a:pPr lvl="1"/>
            <a:endParaRPr lang="en-US" sz="2900" dirty="0" smtClean="0"/>
          </a:p>
          <a:p>
            <a:r>
              <a:rPr lang="en-US" sz="3200" dirty="0" smtClean="0"/>
              <a:t>Use this information to initiate conversations of the capabilities and limitations of different portions of the landscape</a:t>
            </a:r>
          </a:p>
          <a:p>
            <a:endParaRPr lang="en-US" sz="3200" dirty="0" smtClean="0"/>
          </a:p>
          <a:p>
            <a:r>
              <a:rPr lang="en-US" sz="3200" dirty="0" smtClean="0"/>
              <a:t>Value of understanding soils/geology in interdisciplinary management decisions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71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1 6"/>
          <p:cNvSpPr/>
          <p:nvPr/>
        </p:nvSpPr>
        <p:spPr>
          <a:xfrm>
            <a:off x="533400" y="3609545"/>
            <a:ext cx="2209800" cy="172445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7887024" y="1133083"/>
            <a:ext cx="11218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Broad scale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124272" y="5807007"/>
            <a:ext cx="9525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Fine scale</a:t>
            </a: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 flipV="1">
            <a:off x="6729166" y="2039473"/>
            <a:ext cx="1828799" cy="352100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341" y="3962403"/>
            <a:ext cx="204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Landtype</a:t>
            </a:r>
            <a:r>
              <a:rPr lang="en-US" sz="2400" b="1" dirty="0"/>
              <a:t> Association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52400" y="14478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Domain, Division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8542" y="2438403"/>
            <a:ext cx="135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Province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022" y="3048003"/>
            <a:ext cx="1734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Section, Subsection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3502" y="5047819"/>
            <a:ext cx="148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Landtype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714502" y="5722206"/>
            <a:ext cx="1485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Landtype</a:t>
            </a:r>
            <a:r>
              <a:rPr lang="en-US" sz="2400" dirty="0"/>
              <a:t> phase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885126" y="1345602"/>
            <a:ext cx="5668075" cy="5283798"/>
            <a:chOff x="885126" y="1219200"/>
            <a:chExt cx="5668074" cy="5283798"/>
          </a:xfrm>
        </p:grpSpPr>
        <p:grpSp>
          <p:nvGrpSpPr>
            <p:cNvPr id="5" name="Group 2"/>
            <p:cNvGrpSpPr/>
            <p:nvPr/>
          </p:nvGrpSpPr>
          <p:grpSpPr>
            <a:xfrm>
              <a:off x="885126" y="1219200"/>
              <a:ext cx="5668074" cy="5283798"/>
              <a:chOff x="533399" y="2133600"/>
              <a:chExt cx="4495800" cy="4191000"/>
            </a:xfrm>
          </p:grpSpPr>
          <p:sp>
            <p:nvSpPr>
              <p:cNvPr id="138246" name="AutoShape 6"/>
              <p:cNvSpPr>
                <a:spLocks noChangeArrowheads="1"/>
              </p:cNvSpPr>
              <p:nvPr/>
            </p:nvSpPr>
            <p:spPr bwMode="auto">
              <a:xfrm rot="-10800000">
                <a:off x="533399" y="2133600"/>
                <a:ext cx="4495800" cy="4191000"/>
              </a:xfrm>
              <a:prstGeom prst="triangle">
                <a:avLst>
                  <a:gd name="adj" fmla="val 5000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251" name="Text Box 11"/>
              <p:cNvSpPr txBox="1">
                <a:spLocks noChangeArrowheads="1"/>
              </p:cNvSpPr>
              <p:nvPr/>
            </p:nvSpPr>
            <p:spPr bwMode="auto">
              <a:xfrm>
                <a:off x="1676400" y="2286000"/>
                <a:ext cx="2209800" cy="463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>
                    <a:latin typeface="Arial" charset="0"/>
                  </a:rPr>
                  <a:t>Global</a:t>
                </a:r>
              </a:p>
            </p:txBody>
          </p:sp>
          <p:sp>
            <p:nvSpPr>
              <p:cNvPr id="138252" name="Text Box 12"/>
              <p:cNvSpPr txBox="1">
                <a:spLocks noChangeArrowheads="1"/>
              </p:cNvSpPr>
              <p:nvPr/>
            </p:nvSpPr>
            <p:spPr bwMode="auto">
              <a:xfrm>
                <a:off x="1676400" y="4369890"/>
                <a:ext cx="2209800" cy="463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>
                    <a:latin typeface="Arial" charset="0"/>
                  </a:rPr>
                  <a:t>Landscape</a:t>
                </a:r>
              </a:p>
            </p:txBody>
          </p:sp>
          <p:sp>
            <p:nvSpPr>
              <p:cNvPr id="138253" name="Text Box 13"/>
              <p:cNvSpPr txBox="1">
                <a:spLocks noChangeArrowheads="1"/>
              </p:cNvSpPr>
              <p:nvPr/>
            </p:nvSpPr>
            <p:spPr bwMode="auto">
              <a:xfrm>
                <a:off x="2362200" y="5638800"/>
                <a:ext cx="838200" cy="366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Arial" charset="0"/>
                  </a:rPr>
                  <a:t>Site</a:t>
                </a:r>
              </a:p>
            </p:txBody>
          </p:sp>
        </p:grp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351716" y="2318480"/>
              <a:ext cx="278600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>
                  <a:latin typeface="Arial" charset="0"/>
                </a:rPr>
                <a:t>Continental</a:t>
              </a: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2362200" y="3124200"/>
              <a:ext cx="278600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>
                  <a:latin typeface="Arial" charset="0"/>
                </a:rPr>
                <a:t>Regional</a:t>
              </a:r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2319398" y="4844191"/>
              <a:ext cx="278600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>
                  <a:latin typeface="Arial" charset="0"/>
                </a:rPr>
                <a:t>Land Unit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31092" y="1337355"/>
            <a:ext cx="1212659" cy="1200329"/>
          </a:xfrm>
          <a:prstGeom prst="rect">
            <a:avLst/>
          </a:prstGeom>
          <a:gradFill>
            <a:gsLst>
              <a:gs pos="0">
                <a:srgbClr val="FFEFD1">
                  <a:alpha val="5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/>
              <a:t>Baileys – </a:t>
            </a:r>
            <a:r>
              <a:rPr lang="en-US" dirty="0"/>
              <a:t>Domain, Division Province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97918" y="2537505"/>
            <a:ext cx="1845833" cy="1200329"/>
          </a:xfrm>
          <a:prstGeom prst="rect">
            <a:avLst/>
          </a:prstGeom>
          <a:gradFill>
            <a:gsLst>
              <a:gs pos="0">
                <a:srgbClr val="FFEFD1">
                  <a:alpha val="5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err="1"/>
              <a:t>ECOMap</a:t>
            </a:r>
            <a:endParaRPr lang="en-US" b="1" dirty="0"/>
          </a:p>
          <a:p>
            <a:r>
              <a:rPr lang="en-US" b="1" dirty="0"/>
              <a:t>EPA/ </a:t>
            </a:r>
            <a:r>
              <a:rPr lang="en-US" b="1" dirty="0" err="1"/>
              <a:t>Omernik’s</a:t>
            </a:r>
            <a:r>
              <a:rPr lang="en-US" b="1" dirty="0"/>
              <a:t> </a:t>
            </a:r>
            <a:r>
              <a:rPr lang="en-US" dirty="0" err="1"/>
              <a:t>EcoRegions</a:t>
            </a:r>
            <a:r>
              <a:rPr lang="en-US" dirty="0"/>
              <a:t> Levels II, III, IV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2262" y="3855916"/>
            <a:ext cx="1106408" cy="369332"/>
          </a:xfrm>
          <a:prstGeom prst="rect">
            <a:avLst/>
          </a:prstGeom>
          <a:gradFill>
            <a:gsLst>
              <a:gs pos="0">
                <a:srgbClr val="FFEFD1">
                  <a:alpha val="5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/>
              <a:t>STATSGO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799550" y="5225916"/>
            <a:ext cx="1001430" cy="923330"/>
          </a:xfrm>
          <a:prstGeom prst="rect">
            <a:avLst/>
          </a:prstGeom>
          <a:gradFill>
            <a:gsLst>
              <a:gs pos="0">
                <a:srgbClr val="FFEFD1">
                  <a:alpha val="5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/>
              <a:t>SRI</a:t>
            </a:r>
          </a:p>
          <a:p>
            <a:r>
              <a:rPr lang="en-US" b="1" dirty="0"/>
              <a:t>SSURGO</a:t>
            </a:r>
          </a:p>
          <a:p>
            <a:r>
              <a:rPr lang="en-US" b="1" dirty="0"/>
              <a:t>TEIU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81365" y="4156850"/>
            <a:ext cx="535952" cy="830997"/>
          </a:xfrm>
          <a:prstGeom prst="rect">
            <a:avLst/>
          </a:prstGeom>
          <a:gradFill>
            <a:gsLst>
              <a:gs pos="0">
                <a:srgbClr val="FFEFD1">
                  <a:alpha val="5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1" name="Title 12"/>
          <p:cNvSpPr txBox="1">
            <a:spLocks/>
          </p:cNvSpPr>
          <p:nvPr/>
        </p:nvSpPr>
        <p:spPr>
          <a:xfrm>
            <a:off x="-105424" y="-111933"/>
            <a:ext cx="9156428" cy="14587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National Hierarchical Framework of Ecological Units</a:t>
            </a:r>
          </a:p>
        </p:txBody>
      </p:sp>
    </p:spTree>
    <p:extLst>
      <p:ext uri="{BB962C8B-B14F-4D97-AF65-F5344CB8AC3E}">
        <p14:creationId xmlns:p14="http://schemas.microsoft.com/office/powerpoint/2010/main" val="9438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65919"/>
            <a:ext cx="3276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err="1" smtClean="0"/>
              <a:t>Landtype</a:t>
            </a:r>
            <a:r>
              <a:rPr lang="en-US" sz="4800" dirty="0" smtClean="0"/>
              <a:t> Association</a:t>
            </a:r>
            <a:endParaRPr lang="en-US" sz="4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65919"/>
            <a:ext cx="2106611" cy="196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203295" y="1524000"/>
            <a:ext cx="2084387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95" y="2318291"/>
            <a:ext cx="4927505" cy="3899092"/>
          </a:xfrm>
          <a:prstGeom prst="rect">
            <a:avLst/>
          </a:prstGeom>
        </p:spPr>
      </p:pic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83794" y="2333373"/>
            <a:ext cx="4807636" cy="4543864"/>
          </a:xfrm>
        </p:spPr>
        <p:txBody>
          <a:bodyPr>
            <a:normAutofit fontScale="55000" lnSpcReduction="20000"/>
          </a:bodyPr>
          <a:lstStyle/>
          <a:p>
            <a:pPr marL="171450" lvl="1">
              <a:spcBef>
                <a:spcPts val="1200"/>
              </a:spcBef>
            </a:pPr>
            <a:r>
              <a:rPr lang="en-US" sz="3600" dirty="0" smtClean="0"/>
              <a:t>Mid- level assessment unit</a:t>
            </a:r>
          </a:p>
          <a:p>
            <a:pPr marL="514350" lvl="2">
              <a:spcBef>
                <a:spcPts val="1200"/>
              </a:spcBef>
            </a:pPr>
            <a:r>
              <a:rPr lang="en-US" sz="3300" dirty="0" smtClean="0"/>
              <a:t>Forest Plan Revision (2012 Planning Rule)</a:t>
            </a:r>
          </a:p>
          <a:p>
            <a:pPr marL="514350" lvl="2">
              <a:spcBef>
                <a:spcPts val="1200"/>
              </a:spcBef>
            </a:pPr>
            <a:r>
              <a:rPr lang="en-US" sz="3300" dirty="0" smtClean="0"/>
              <a:t>Terrestrial Ecological Condition Assessment</a:t>
            </a:r>
          </a:p>
          <a:p>
            <a:pPr>
              <a:spcBef>
                <a:spcPts val="1200"/>
              </a:spcBef>
            </a:pPr>
            <a:r>
              <a:rPr lang="en-US" sz="3600" dirty="0" err="1"/>
              <a:t>Geoecological</a:t>
            </a:r>
            <a:r>
              <a:rPr lang="en-US" sz="3600" dirty="0"/>
              <a:t> –</a:t>
            </a:r>
          </a:p>
          <a:p>
            <a:pPr lvl="1">
              <a:spcBef>
                <a:spcPts val="1200"/>
              </a:spcBef>
            </a:pPr>
            <a:r>
              <a:rPr lang="en-US" sz="3300" dirty="0"/>
              <a:t>Based on biotic and abiotic factors</a:t>
            </a:r>
          </a:p>
          <a:p>
            <a:pPr marL="523875" lvl="2" indent="-168275"/>
            <a:r>
              <a:rPr lang="en-US" sz="3300" dirty="0"/>
              <a:t>Surficial process interactions apparent</a:t>
            </a:r>
          </a:p>
          <a:p>
            <a:pPr>
              <a:spcBef>
                <a:spcPts val="1200"/>
              </a:spcBef>
            </a:pPr>
            <a:r>
              <a:rPr lang="en-US" sz="3600" dirty="0" err="1" smtClean="0"/>
              <a:t>Classifiy</a:t>
            </a:r>
            <a:r>
              <a:rPr lang="en-US" sz="3600" dirty="0" smtClean="0"/>
              <a:t> and map ecosystems</a:t>
            </a:r>
          </a:p>
          <a:p>
            <a:pPr lvl="1"/>
            <a:r>
              <a:rPr lang="en-US" sz="3300" dirty="0" smtClean="0"/>
              <a:t>Organizes landscapes</a:t>
            </a:r>
          </a:p>
          <a:p>
            <a:pPr lvl="2"/>
            <a:r>
              <a:rPr lang="en-US" sz="3000" dirty="0" smtClean="0"/>
              <a:t>Repeated patterns</a:t>
            </a:r>
          </a:p>
          <a:p>
            <a:pPr lvl="2"/>
            <a:r>
              <a:rPr lang="en-US" sz="3000" dirty="0" smtClean="0"/>
              <a:t>Similar capabilities and potentials for management</a:t>
            </a:r>
            <a:endParaRPr lang="en-US" sz="3300" dirty="0" smtClean="0"/>
          </a:p>
          <a:p>
            <a:pPr marL="180975" lvl="1" indent="-168275"/>
            <a:r>
              <a:rPr lang="en-US" sz="3600" dirty="0" smtClean="0"/>
              <a:t>Scale for soil-forming (state) factors</a:t>
            </a:r>
          </a:p>
          <a:p>
            <a:pPr lvl="2"/>
            <a:r>
              <a:rPr lang="en-US" sz="3300" dirty="0" smtClean="0"/>
              <a:t>soil </a:t>
            </a:r>
            <a:r>
              <a:rPr lang="en-US" sz="3300" dirty="0" smtClean="0">
                <a:latin typeface="Apple Chancery" charset="0"/>
                <a:ea typeface="Apple Chancery" charset="0"/>
                <a:cs typeface="Apple Chancery" charset="0"/>
              </a:rPr>
              <a:t>= f (</a:t>
            </a:r>
            <a:r>
              <a:rPr lang="en-US" sz="3300" dirty="0" err="1" smtClean="0">
                <a:latin typeface="Apple Chancery" charset="0"/>
                <a:ea typeface="Apple Chancery" charset="0"/>
                <a:cs typeface="Apple Chancery" charset="0"/>
              </a:rPr>
              <a:t>clorpt</a:t>
            </a:r>
            <a:r>
              <a:rPr lang="is-IS" sz="3300" dirty="0" smtClean="0">
                <a:latin typeface="Apple Chancery" charset="0"/>
                <a:ea typeface="Apple Chancery" charset="0"/>
                <a:cs typeface="Apple Chancery" charset="0"/>
              </a:rPr>
              <a:t>…)</a:t>
            </a:r>
            <a:endParaRPr lang="en-US" sz="3300" dirty="0" smtClean="0"/>
          </a:p>
          <a:p>
            <a:r>
              <a:rPr lang="en-US" sz="3600" dirty="0" smtClean="0"/>
              <a:t>Characterization of:</a:t>
            </a:r>
          </a:p>
          <a:p>
            <a:pPr lvl="1"/>
            <a:r>
              <a:rPr lang="en-US" sz="3300" dirty="0" smtClean="0"/>
              <a:t>Inherent Capacity</a:t>
            </a:r>
          </a:p>
          <a:p>
            <a:pPr lvl="1"/>
            <a:r>
              <a:rPr lang="en-US" sz="3300" dirty="0" smtClean="0"/>
              <a:t>Sensitivity / Resilience</a:t>
            </a:r>
          </a:p>
        </p:txBody>
      </p:sp>
    </p:spTree>
    <p:extLst>
      <p:ext uri="{BB962C8B-B14F-4D97-AF65-F5344CB8AC3E}">
        <p14:creationId xmlns:p14="http://schemas.microsoft.com/office/powerpoint/2010/main" val="18215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/>
          <a:stretch/>
        </p:blipFill>
        <p:spPr>
          <a:xfrm>
            <a:off x="3182839" y="-22363"/>
            <a:ext cx="5967955" cy="688036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" y="3023470"/>
            <a:ext cx="1674928" cy="25400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/>
          <a:stretch/>
        </p:blipFill>
        <p:spPr>
          <a:xfrm>
            <a:off x="1750551" y="3657600"/>
            <a:ext cx="175525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9200" y="5738451"/>
            <a:ext cx="1591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Source: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Simpson and Henderson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0" y="6229350"/>
            <a:ext cx="1314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26 Delineations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-12423" y="101035"/>
            <a:ext cx="3518234" cy="292243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Potential Natural Vegetation</a:t>
            </a:r>
            <a:endParaRPr lang="en-US" sz="6000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946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b="1606"/>
          <a:stretch/>
        </p:blipFill>
        <p:spPr>
          <a:xfrm>
            <a:off x="3403487" y="0"/>
            <a:ext cx="5740513" cy="68580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" y="3067050"/>
            <a:ext cx="3343072" cy="2640325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15240" y="6387806"/>
            <a:ext cx="336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156 Unique Landforms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" y="0"/>
            <a:ext cx="32689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/>
              <a:t>Land</a:t>
            </a:r>
            <a:r>
              <a:rPr lang="en-US" sz="5200" b="1" dirty="0" smtClean="0"/>
              <a:t>form</a:t>
            </a:r>
            <a:r>
              <a:rPr lang="en-US" sz="5200" dirty="0" smtClean="0"/>
              <a:t> Association Mapping</a:t>
            </a:r>
            <a:endParaRPr lang="en-US" sz="5200" dirty="0"/>
          </a:p>
        </p:txBody>
      </p:sp>
      <p:sp>
        <p:nvSpPr>
          <p:cNvPr id="10" name="TextBox 9"/>
          <p:cNvSpPr txBox="1"/>
          <p:nvPr/>
        </p:nvSpPr>
        <p:spPr>
          <a:xfrm>
            <a:off x="5295368" y="3386667"/>
            <a:ext cx="275699" cy="220133"/>
          </a:xfrm>
          <a:prstGeom prst="rect">
            <a:avLst/>
          </a:prstGeom>
          <a:noFill/>
          <a:ln w="508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2955852" y="3496734"/>
            <a:ext cx="2339516" cy="4798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5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3333" r="11924" b="2889"/>
          <a:stretch/>
        </p:blipFill>
        <p:spPr>
          <a:xfrm>
            <a:off x="3384556" y="3"/>
            <a:ext cx="5784845" cy="6896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448" y="228600"/>
            <a:ext cx="3106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+mj-lt"/>
              </a:rPr>
              <a:t>Geologic Groupings</a:t>
            </a:r>
            <a:endParaRPr lang="en-US" sz="5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4812" y="1397916"/>
            <a:ext cx="2489189" cy="1477328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Weathering capacity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Topographic controls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Geochemistry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Landscape stability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Groundwater flows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3499" y="3448031"/>
            <a:ext cx="3449140" cy="3262432"/>
            <a:chOff x="86498" y="1990792"/>
            <a:chExt cx="3828300" cy="326243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8" t="20383" r="65893" b="7458"/>
            <a:stretch/>
          </p:blipFill>
          <p:spPr>
            <a:xfrm>
              <a:off x="86498" y="2127878"/>
              <a:ext cx="314232" cy="30998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218" y="1990792"/>
              <a:ext cx="3618580" cy="326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Extrusive –</a:t>
              </a:r>
              <a:r>
                <a:rPr lang="en-US" dirty="0" smtClean="0"/>
                <a:t> </a:t>
              </a:r>
            </a:p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*andesite, basalt, </a:t>
              </a:r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</a:rPr>
                <a:t>dacite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, rhyolite</a:t>
              </a:r>
            </a:p>
            <a:p>
              <a:r>
                <a:rPr lang="en-US" sz="2200" dirty="0" smtClean="0"/>
                <a:t>Intrusive</a:t>
              </a:r>
              <a:r>
                <a:rPr lang="en-US" dirty="0" smtClean="0"/>
                <a:t> –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*granite, diorite</a:t>
              </a:r>
            </a:p>
            <a:p>
              <a:r>
                <a:rPr lang="en-US" sz="2200" dirty="0" smtClean="0"/>
                <a:t>Metamorphic</a:t>
              </a:r>
            </a:p>
            <a:p>
              <a:endParaRPr lang="en-US" sz="1000" dirty="0" smtClean="0"/>
            </a:p>
            <a:p>
              <a:r>
                <a:rPr lang="en-US" sz="2200" dirty="0" smtClean="0"/>
                <a:t>Serpentine</a:t>
              </a:r>
            </a:p>
            <a:p>
              <a:endParaRPr lang="en-US" sz="800" dirty="0"/>
            </a:p>
            <a:p>
              <a:r>
                <a:rPr lang="en-US" sz="2200" dirty="0" smtClean="0"/>
                <a:t>Quaternary -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unconsolidated</a:t>
              </a:r>
            </a:p>
            <a:p>
              <a:endParaRPr lang="en-US" sz="800" dirty="0" smtClean="0"/>
            </a:p>
            <a:p>
              <a:r>
                <a:rPr lang="en-US" sz="2200" dirty="0" smtClean="0"/>
                <a:t>Sedimentary</a:t>
              </a:r>
            </a:p>
            <a:p>
              <a:endParaRPr lang="en-US" sz="800" dirty="0" smtClean="0"/>
            </a:p>
            <a:p>
              <a:r>
                <a:rPr lang="en-US" sz="2200" dirty="0" err="1" smtClean="0"/>
                <a:t>Volcanoclastics</a:t>
              </a:r>
              <a:endParaRPr lang="en-US" sz="2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98700" y="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My Documents\My Pictures\craterla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48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Freeform 3"/>
          <p:cNvSpPr>
            <a:spLocks/>
          </p:cNvSpPr>
          <p:nvPr/>
        </p:nvSpPr>
        <p:spPr bwMode="auto">
          <a:xfrm>
            <a:off x="711200" y="-76200"/>
            <a:ext cx="7708900" cy="6883400"/>
          </a:xfrm>
          <a:custGeom>
            <a:avLst/>
            <a:gdLst>
              <a:gd name="T0" fmla="*/ 2147483647 w 4856"/>
              <a:gd name="T1" fmla="*/ 2147483647 h 4336"/>
              <a:gd name="T2" fmla="*/ 2147483647 w 4856"/>
              <a:gd name="T3" fmla="*/ 2147483647 h 4336"/>
              <a:gd name="T4" fmla="*/ 2147483647 w 4856"/>
              <a:gd name="T5" fmla="*/ 2147483647 h 4336"/>
              <a:gd name="T6" fmla="*/ 2147483647 w 4856"/>
              <a:gd name="T7" fmla="*/ 2147483647 h 4336"/>
              <a:gd name="T8" fmla="*/ 2147483647 w 4856"/>
              <a:gd name="T9" fmla="*/ 2147483647 h 4336"/>
              <a:gd name="T10" fmla="*/ 2147483647 w 4856"/>
              <a:gd name="T11" fmla="*/ 2147483647 h 4336"/>
              <a:gd name="T12" fmla="*/ 2147483647 w 4856"/>
              <a:gd name="T13" fmla="*/ 2147483647 h 4336"/>
              <a:gd name="T14" fmla="*/ 2147483647 w 4856"/>
              <a:gd name="T15" fmla="*/ 2147483647 h 4336"/>
              <a:gd name="T16" fmla="*/ 2147483647 w 4856"/>
              <a:gd name="T17" fmla="*/ 2147483647 h 4336"/>
              <a:gd name="T18" fmla="*/ 2147483647 w 4856"/>
              <a:gd name="T19" fmla="*/ 2147483647 h 4336"/>
              <a:gd name="T20" fmla="*/ 2147483647 w 4856"/>
              <a:gd name="T21" fmla="*/ 2147483647 h 4336"/>
              <a:gd name="T22" fmla="*/ 2147483647 w 4856"/>
              <a:gd name="T23" fmla="*/ 2147483647 h 4336"/>
              <a:gd name="T24" fmla="*/ 2147483647 w 4856"/>
              <a:gd name="T25" fmla="*/ 2147483647 h 4336"/>
              <a:gd name="T26" fmla="*/ 2147483647 w 4856"/>
              <a:gd name="T27" fmla="*/ 2147483647 h 4336"/>
              <a:gd name="T28" fmla="*/ 2147483647 w 4856"/>
              <a:gd name="T29" fmla="*/ 2147483647 h 4336"/>
              <a:gd name="T30" fmla="*/ 2147483647 w 4856"/>
              <a:gd name="T31" fmla="*/ 2147483647 h 4336"/>
              <a:gd name="T32" fmla="*/ 2147483647 w 4856"/>
              <a:gd name="T33" fmla="*/ 2147483647 h 4336"/>
              <a:gd name="T34" fmla="*/ 2147483647 w 4856"/>
              <a:gd name="T35" fmla="*/ 2147483647 h 4336"/>
              <a:gd name="T36" fmla="*/ 2147483647 w 4856"/>
              <a:gd name="T37" fmla="*/ 2147483647 h 4336"/>
              <a:gd name="T38" fmla="*/ 2147483647 w 4856"/>
              <a:gd name="T39" fmla="*/ 2147483647 h 43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856"/>
              <a:gd name="T61" fmla="*/ 0 h 4336"/>
              <a:gd name="T62" fmla="*/ 4856 w 4856"/>
              <a:gd name="T63" fmla="*/ 4336 h 43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856" h="4336">
                <a:moveTo>
                  <a:pt x="128" y="2400"/>
                </a:moveTo>
                <a:cubicBezTo>
                  <a:pt x="40" y="2112"/>
                  <a:pt x="0" y="2008"/>
                  <a:pt x="32" y="1824"/>
                </a:cubicBezTo>
                <a:cubicBezTo>
                  <a:pt x="64" y="1640"/>
                  <a:pt x="208" y="1488"/>
                  <a:pt x="320" y="1296"/>
                </a:cubicBezTo>
                <a:cubicBezTo>
                  <a:pt x="432" y="1104"/>
                  <a:pt x="512" y="872"/>
                  <a:pt x="704" y="672"/>
                </a:cubicBezTo>
                <a:cubicBezTo>
                  <a:pt x="896" y="472"/>
                  <a:pt x="1216" y="192"/>
                  <a:pt x="1472" y="96"/>
                </a:cubicBezTo>
                <a:cubicBezTo>
                  <a:pt x="1728" y="0"/>
                  <a:pt x="1936" y="72"/>
                  <a:pt x="2240" y="96"/>
                </a:cubicBezTo>
                <a:cubicBezTo>
                  <a:pt x="2544" y="120"/>
                  <a:pt x="3024" y="176"/>
                  <a:pt x="3296" y="240"/>
                </a:cubicBezTo>
                <a:cubicBezTo>
                  <a:pt x="3568" y="304"/>
                  <a:pt x="3768" y="368"/>
                  <a:pt x="3872" y="480"/>
                </a:cubicBezTo>
                <a:cubicBezTo>
                  <a:pt x="3976" y="592"/>
                  <a:pt x="3928" y="808"/>
                  <a:pt x="3920" y="912"/>
                </a:cubicBezTo>
                <a:cubicBezTo>
                  <a:pt x="3912" y="1016"/>
                  <a:pt x="3736" y="968"/>
                  <a:pt x="3824" y="1104"/>
                </a:cubicBezTo>
                <a:cubicBezTo>
                  <a:pt x="3912" y="1240"/>
                  <a:pt x="4352" y="1536"/>
                  <a:pt x="4448" y="1728"/>
                </a:cubicBezTo>
                <a:cubicBezTo>
                  <a:pt x="4544" y="1920"/>
                  <a:pt x="4416" y="2096"/>
                  <a:pt x="4400" y="2256"/>
                </a:cubicBezTo>
                <a:cubicBezTo>
                  <a:pt x="4384" y="2416"/>
                  <a:pt x="4296" y="2512"/>
                  <a:pt x="4352" y="2688"/>
                </a:cubicBezTo>
                <a:cubicBezTo>
                  <a:pt x="4408" y="2864"/>
                  <a:pt x="4672" y="3128"/>
                  <a:pt x="4736" y="3312"/>
                </a:cubicBezTo>
                <a:cubicBezTo>
                  <a:pt x="4800" y="3496"/>
                  <a:pt x="4856" y="3664"/>
                  <a:pt x="4736" y="3792"/>
                </a:cubicBezTo>
                <a:cubicBezTo>
                  <a:pt x="4616" y="3920"/>
                  <a:pt x="4440" y="4008"/>
                  <a:pt x="4016" y="4080"/>
                </a:cubicBezTo>
                <a:cubicBezTo>
                  <a:pt x="3592" y="4152"/>
                  <a:pt x="2664" y="4200"/>
                  <a:pt x="2192" y="4224"/>
                </a:cubicBezTo>
                <a:cubicBezTo>
                  <a:pt x="1720" y="4248"/>
                  <a:pt x="1456" y="4336"/>
                  <a:pt x="1184" y="4224"/>
                </a:cubicBezTo>
                <a:cubicBezTo>
                  <a:pt x="912" y="4112"/>
                  <a:pt x="736" y="3864"/>
                  <a:pt x="560" y="3552"/>
                </a:cubicBezTo>
                <a:cubicBezTo>
                  <a:pt x="384" y="3240"/>
                  <a:pt x="216" y="2688"/>
                  <a:pt x="128" y="240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580" name="Freeform 4"/>
          <p:cNvSpPr>
            <a:spLocks/>
          </p:cNvSpPr>
          <p:nvPr/>
        </p:nvSpPr>
        <p:spPr bwMode="auto">
          <a:xfrm>
            <a:off x="1663700" y="1016000"/>
            <a:ext cx="3352800" cy="1638300"/>
          </a:xfrm>
          <a:custGeom>
            <a:avLst/>
            <a:gdLst>
              <a:gd name="T0" fmla="*/ 2147483647 w 2112"/>
              <a:gd name="T1" fmla="*/ 2147483647 h 1032"/>
              <a:gd name="T2" fmla="*/ 2147483647 w 2112"/>
              <a:gd name="T3" fmla="*/ 2147483647 h 1032"/>
              <a:gd name="T4" fmla="*/ 2147483647 w 2112"/>
              <a:gd name="T5" fmla="*/ 2147483647 h 1032"/>
              <a:gd name="T6" fmla="*/ 2147483647 w 2112"/>
              <a:gd name="T7" fmla="*/ 2147483647 h 1032"/>
              <a:gd name="T8" fmla="*/ 2147483647 w 2112"/>
              <a:gd name="T9" fmla="*/ 2147483647 h 1032"/>
              <a:gd name="T10" fmla="*/ 2147483647 w 2112"/>
              <a:gd name="T11" fmla="*/ 2147483647 h 1032"/>
              <a:gd name="T12" fmla="*/ 2147483647 w 2112"/>
              <a:gd name="T13" fmla="*/ 2147483647 h 1032"/>
              <a:gd name="T14" fmla="*/ 2147483647 w 2112"/>
              <a:gd name="T15" fmla="*/ 2147483647 h 1032"/>
              <a:gd name="T16" fmla="*/ 2147483647 w 2112"/>
              <a:gd name="T17" fmla="*/ 2147483647 h 1032"/>
              <a:gd name="T18" fmla="*/ 2147483647 w 2112"/>
              <a:gd name="T19" fmla="*/ 2147483647 h 1032"/>
              <a:gd name="T20" fmla="*/ 2147483647 w 2112"/>
              <a:gd name="T21" fmla="*/ 2147483647 h 1032"/>
              <a:gd name="T22" fmla="*/ 2147483647 w 2112"/>
              <a:gd name="T23" fmla="*/ 2147483647 h 1032"/>
              <a:gd name="T24" fmla="*/ 2147483647 w 2112"/>
              <a:gd name="T25" fmla="*/ 2147483647 h 1032"/>
              <a:gd name="T26" fmla="*/ 2147483647 w 2112"/>
              <a:gd name="T27" fmla="*/ 2147483647 h 10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2"/>
              <a:gd name="T43" fmla="*/ 0 h 1032"/>
              <a:gd name="T44" fmla="*/ 2112 w 2112"/>
              <a:gd name="T45" fmla="*/ 1032 h 10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2" h="1032">
                <a:moveTo>
                  <a:pt x="56" y="752"/>
                </a:moveTo>
                <a:cubicBezTo>
                  <a:pt x="112" y="784"/>
                  <a:pt x="288" y="792"/>
                  <a:pt x="440" y="800"/>
                </a:cubicBezTo>
                <a:cubicBezTo>
                  <a:pt x="592" y="808"/>
                  <a:pt x="792" y="768"/>
                  <a:pt x="968" y="800"/>
                </a:cubicBezTo>
                <a:cubicBezTo>
                  <a:pt x="1144" y="832"/>
                  <a:pt x="1360" y="960"/>
                  <a:pt x="1496" y="992"/>
                </a:cubicBezTo>
                <a:cubicBezTo>
                  <a:pt x="1632" y="1024"/>
                  <a:pt x="1688" y="1032"/>
                  <a:pt x="1784" y="992"/>
                </a:cubicBezTo>
                <a:cubicBezTo>
                  <a:pt x="1880" y="952"/>
                  <a:pt x="2032" y="832"/>
                  <a:pt x="2072" y="752"/>
                </a:cubicBezTo>
                <a:cubicBezTo>
                  <a:pt x="2112" y="672"/>
                  <a:pt x="2080" y="592"/>
                  <a:pt x="2024" y="512"/>
                </a:cubicBezTo>
                <a:cubicBezTo>
                  <a:pt x="1968" y="432"/>
                  <a:pt x="1816" y="344"/>
                  <a:pt x="1736" y="272"/>
                </a:cubicBezTo>
                <a:cubicBezTo>
                  <a:pt x="1656" y="200"/>
                  <a:pt x="1640" y="120"/>
                  <a:pt x="1544" y="80"/>
                </a:cubicBezTo>
                <a:cubicBezTo>
                  <a:pt x="1448" y="40"/>
                  <a:pt x="1304" y="0"/>
                  <a:pt x="1160" y="32"/>
                </a:cubicBezTo>
                <a:cubicBezTo>
                  <a:pt x="1016" y="64"/>
                  <a:pt x="832" y="200"/>
                  <a:pt x="680" y="272"/>
                </a:cubicBezTo>
                <a:cubicBezTo>
                  <a:pt x="528" y="344"/>
                  <a:pt x="344" y="408"/>
                  <a:pt x="248" y="464"/>
                </a:cubicBezTo>
                <a:cubicBezTo>
                  <a:pt x="152" y="520"/>
                  <a:pt x="136" y="560"/>
                  <a:pt x="104" y="608"/>
                </a:cubicBezTo>
                <a:cubicBezTo>
                  <a:pt x="72" y="656"/>
                  <a:pt x="0" y="720"/>
                  <a:pt x="56" y="75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00575" y="2655261"/>
            <a:ext cx="303530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Mt </a:t>
            </a:r>
            <a:r>
              <a:rPr lang="en-US" b="1" dirty="0" err="1">
                <a:latin typeface="Times New Roman" pitchFamily="18" charset="0"/>
              </a:rPr>
              <a:t>Mazama</a:t>
            </a:r>
            <a:r>
              <a:rPr lang="en-US" b="1" dirty="0">
                <a:latin typeface="Times New Roman" pitchFamily="18" charset="0"/>
              </a:rPr>
              <a:t> Deposition Zone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7005233" y="3021974"/>
            <a:ext cx="630642" cy="3676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378200" y="1638557"/>
            <a:ext cx="31051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Mt St Helens Deposition Zone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571999" y="2050942"/>
            <a:ext cx="211015" cy="3982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4597074"/>
            <a:ext cx="2914003" cy="2308324"/>
          </a:xfrm>
          <a:prstGeom prst="rect">
            <a:avLst/>
          </a:prstGeom>
          <a:solidFill>
            <a:srgbClr val="EAEAEA">
              <a:alpha val="69804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Tephra Size Classes:</a:t>
            </a:r>
          </a:p>
          <a:p>
            <a:pPr>
              <a:defRPr/>
            </a:pPr>
            <a:r>
              <a:rPr lang="en-US" b="1" dirty="0">
                <a:latin typeface="+mn-lt"/>
              </a:rPr>
              <a:t>     ash &lt;2 mm</a:t>
            </a:r>
          </a:p>
          <a:p>
            <a:pPr>
              <a:defRPr/>
            </a:pPr>
            <a:r>
              <a:rPr lang="en-US" b="1" dirty="0">
                <a:latin typeface="+mn-lt"/>
              </a:rPr>
              <a:t>     pumice 2-64 mm</a:t>
            </a:r>
          </a:p>
          <a:p>
            <a:pPr>
              <a:defRPr/>
            </a:pPr>
            <a:endParaRPr lang="en-US" b="1" dirty="0">
              <a:latin typeface="+mn-lt"/>
            </a:endParaRPr>
          </a:p>
          <a:p>
            <a:pPr>
              <a:defRPr/>
            </a:pPr>
            <a:r>
              <a:rPr lang="en-US" b="1" dirty="0">
                <a:latin typeface="+mn-lt"/>
              </a:rPr>
              <a:t>Classification Terminology:</a:t>
            </a:r>
          </a:p>
          <a:p>
            <a:pPr>
              <a:defRPr/>
            </a:pPr>
            <a:r>
              <a:rPr lang="en-US" b="1" dirty="0">
                <a:latin typeface="+mn-lt"/>
              </a:rPr>
              <a:t>     </a:t>
            </a:r>
            <a:r>
              <a:rPr lang="en-US" b="1" u="sng" dirty="0">
                <a:latin typeface="+mn-lt"/>
              </a:rPr>
              <a:t>Vitrandic</a:t>
            </a:r>
            <a:r>
              <a:rPr lang="en-US" b="1" dirty="0">
                <a:latin typeface="+mn-lt"/>
              </a:rPr>
              <a:t> = mixed, &lt;18 cm</a:t>
            </a:r>
          </a:p>
          <a:p>
            <a:pPr>
              <a:defRPr/>
            </a:pPr>
            <a:r>
              <a:rPr lang="en-US" b="1" dirty="0">
                <a:latin typeface="+mn-lt"/>
              </a:rPr>
              <a:t>     </a:t>
            </a:r>
            <a:r>
              <a:rPr lang="en-US" b="1" u="sng" dirty="0">
                <a:latin typeface="+mn-lt"/>
              </a:rPr>
              <a:t>Andic</a:t>
            </a:r>
            <a:r>
              <a:rPr lang="en-US" b="1" dirty="0">
                <a:latin typeface="+mn-lt"/>
              </a:rPr>
              <a:t> = 18 – 36 cm</a:t>
            </a:r>
          </a:p>
          <a:p>
            <a:pPr>
              <a:defRPr/>
            </a:pPr>
            <a:r>
              <a:rPr lang="en-US" b="1" dirty="0">
                <a:latin typeface="+mn-lt"/>
              </a:rPr>
              <a:t>     </a:t>
            </a:r>
            <a:r>
              <a:rPr lang="en-US" b="1" u="sng" dirty="0" err="1">
                <a:latin typeface="+mn-lt"/>
              </a:rPr>
              <a:t>And</a:t>
            </a:r>
            <a:r>
              <a:rPr lang="en-US" b="1" dirty="0" err="1">
                <a:latin typeface="+mn-lt"/>
              </a:rPr>
              <a:t>isol</a:t>
            </a:r>
            <a:r>
              <a:rPr lang="en-US" b="1" dirty="0">
                <a:latin typeface="+mn-lt"/>
              </a:rPr>
              <a:t> = &gt; 36 cm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Volcanic Ash Deposition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(2 of 16 major volcanoes)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82171"/>
            <a:ext cx="39624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24" y="5018671"/>
            <a:ext cx="1161351" cy="1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138"/>
            <a:ext cx="5742071" cy="6834590"/>
          </a:xfrm>
          <a:prstGeom prst="rect">
            <a:avLst/>
          </a:prstGeom>
        </p:spPr>
      </p:pic>
      <p:sp>
        <p:nvSpPr>
          <p:cNvPr id="3" name="Title 12"/>
          <p:cNvSpPr txBox="1">
            <a:spLocks/>
          </p:cNvSpPr>
          <p:nvPr/>
        </p:nvSpPr>
        <p:spPr>
          <a:xfrm>
            <a:off x="0" y="183756"/>
            <a:ext cx="3609689" cy="11373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Primary</a:t>
            </a:r>
          </a:p>
          <a:p>
            <a:r>
              <a:rPr lang="en-US" sz="540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Geomorphic </a:t>
            </a:r>
            <a:endParaRPr lang="en-US" sz="5400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540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Processes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873" y="2641066"/>
            <a:ext cx="3294502" cy="3816430"/>
            <a:chOff x="4783265" y="6766718"/>
            <a:chExt cx="2161327" cy="2559575"/>
          </a:xfrm>
        </p:grpSpPr>
        <p:grpSp>
          <p:nvGrpSpPr>
            <p:cNvPr id="5" name="Group 4"/>
            <p:cNvGrpSpPr/>
            <p:nvPr/>
          </p:nvGrpSpPr>
          <p:grpSpPr>
            <a:xfrm>
              <a:off x="4783281" y="6766718"/>
              <a:ext cx="2161311" cy="2559575"/>
              <a:chOff x="4428258" y="6512043"/>
              <a:chExt cx="2161311" cy="255957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766856" y="6512043"/>
                <a:ext cx="1822713" cy="2559575"/>
              </a:xfrm>
              <a:prstGeom prst="rect">
                <a:avLst/>
              </a:prstGeom>
              <a:solidFill>
                <a:schemeClr val="bg1">
                  <a:alpha val="49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       </a:t>
                </a:r>
                <a:endParaRPr lang="en-US" sz="2400" dirty="0" smtClean="0"/>
              </a:p>
              <a:p>
                <a:r>
                  <a:rPr lang="en-US" sz="2400" dirty="0" err="1" smtClean="0"/>
                  <a:t>Eolian</a:t>
                </a:r>
                <a:endParaRPr lang="en-US" sz="2400" dirty="0" smtClean="0"/>
              </a:p>
              <a:p>
                <a:endParaRPr lang="en-US" sz="400" dirty="0" smtClean="0"/>
              </a:p>
              <a:p>
                <a:r>
                  <a:rPr lang="en-US" sz="2400" dirty="0" smtClean="0"/>
                  <a:t>Fluvial</a:t>
                </a:r>
              </a:p>
              <a:p>
                <a:r>
                  <a:rPr lang="en-US" sz="2400" dirty="0" smtClean="0"/>
                  <a:t>Glacial</a:t>
                </a:r>
              </a:p>
              <a:p>
                <a:endParaRPr lang="en-US" sz="400" dirty="0"/>
              </a:p>
              <a:p>
                <a:r>
                  <a:rPr lang="en-US" sz="2400" dirty="0" smtClean="0"/>
                  <a:t>Lacustrine</a:t>
                </a:r>
              </a:p>
              <a:p>
                <a:endParaRPr lang="en-US" sz="400" dirty="0"/>
              </a:p>
              <a:p>
                <a:r>
                  <a:rPr lang="en-US" sz="2400" dirty="0" smtClean="0"/>
                  <a:t>Marine</a:t>
                </a:r>
              </a:p>
              <a:p>
                <a:endParaRPr lang="en-US" sz="800" dirty="0"/>
              </a:p>
              <a:p>
                <a:r>
                  <a:rPr lang="en-US" sz="2400" dirty="0" smtClean="0"/>
                  <a:t>Mass Wasting</a:t>
                </a:r>
              </a:p>
              <a:p>
                <a:endParaRPr lang="en-US" sz="300" dirty="0"/>
              </a:p>
              <a:p>
                <a:r>
                  <a:rPr lang="en-US" sz="2400" dirty="0" smtClean="0"/>
                  <a:t>Tectonic </a:t>
                </a:r>
                <a:r>
                  <a:rPr lang="en-US" sz="2400" dirty="0"/>
                  <a:t>/ </a:t>
                </a:r>
                <a:r>
                  <a:rPr lang="en-US" sz="2400" dirty="0" smtClean="0"/>
                  <a:t>Structural</a:t>
                </a:r>
              </a:p>
              <a:p>
                <a:r>
                  <a:rPr lang="en-US" sz="2400" dirty="0"/>
                  <a:t>V</a:t>
                </a:r>
                <a:r>
                  <a:rPr lang="en-US" sz="2400" dirty="0" smtClean="0"/>
                  <a:t>olcanic</a:t>
                </a:r>
                <a:endParaRPr lang="en-US" sz="2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440968" y="6749534"/>
                <a:ext cx="266700" cy="3096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35523" y="7315200"/>
                <a:ext cx="266700" cy="309626"/>
              </a:xfrm>
              <a:prstGeom prst="rect">
                <a:avLst/>
              </a:prstGeom>
              <a:solidFill>
                <a:srgbClr val="87F7FD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31136" y="7626697"/>
                <a:ext cx="266700" cy="309626"/>
              </a:xfrm>
              <a:prstGeom prst="rect">
                <a:avLst/>
              </a:prstGeom>
              <a:solidFill>
                <a:srgbClr val="D3519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31136" y="7892534"/>
                <a:ext cx="266700" cy="309626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28258" y="8153400"/>
                <a:ext cx="266700" cy="309626"/>
              </a:xfrm>
              <a:prstGeom prst="rect">
                <a:avLst/>
              </a:prstGeom>
              <a:solidFill>
                <a:srgbClr val="E2AC00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428258" y="8413300"/>
                <a:ext cx="266700" cy="30962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789064" y="7282934"/>
              <a:ext cx="266700" cy="309626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83265" y="8959334"/>
              <a:ext cx="266700" cy="30962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94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13111</TotalTime>
  <Words>432</Words>
  <Application>Microsoft Office PowerPoint</Application>
  <PresentationFormat>On-screen Show (4:3)</PresentationFormat>
  <Paragraphs>149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Apple Chancery</vt:lpstr>
      <vt:lpstr>Arial</vt:lpstr>
      <vt:lpstr>Calibri</vt:lpstr>
      <vt:lpstr>Calibri Light</vt:lpstr>
      <vt:lpstr>Times New Roman</vt:lpstr>
      <vt:lpstr>Wingdings</vt:lpstr>
      <vt:lpstr>Office Theme</vt:lpstr>
      <vt:lpstr>Acrobat Document</vt:lpstr>
      <vt:lpstr>Landscape Ecology</vt:lpstr>
      <vt:lpstr>Underground Discussion Points</vt:lpstr>
      <vt:lpstr>PowerPoint Presentation</vt:lpstr>
      <vt:lpstr>Landtype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Landform Associations</vt:lpstr>
      <vt:lpstr>PowerPoint Presentation</vt:lpstr>
      <vt:lpstr>PowerPoint Presentation</vt:lpstr>
      <vt:lpstr>Drought Potential General Climate vs. Soil Refined</vt:lpstr>
      <vt:lpstr>PowerPoint Presentation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Bennett</dc:creator>
  <cp:lastModifiedBy>Friesen, Cheryl -FS</cp:lastModifiedBy>
  <cp:revision>102</cp:revision>
  <cp:lastPrinted>2019-11-04T17:51:26Z</cp:lastPrinted>
  <dcterms:created xsi:type="dcterms:W3CDTF">2019-10-27T02:11:39Z</dcterms:created>
  <dcterms:modified xsi:type="dcterms:W3CDTF">2019-11-27T21:04:10Z</dcterms:modified>
</cp:coreProperties>
</file>