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0" r:id="rId2"/>
    <p:sldId id="263" r:id="rId3"/>
    <p:sldId id="264" r:id="rId4"/>
    <p:sldId id="265" r:id="rId5"/>
    <p:sldId id="266" r:id="rId6"/>
    <p:sldId id="262" r:id="rId7"/>
    <p:sldId id="267" r:id="rId8"/>
    <p:sldId id="256" r:id="rId9"/>
    <p:sldId id="257" r:id="rId10"/>
    <p:sldId id="258" r:id="rId11"/>
    <p:sldId id="259" r:id="rId12"/>
    <p:sldId id="270" r:id="rId13"/>
    <p:sldId id="272" r:id="rId14"/>
    <p:sldId id="269" r:id="rId15"/>
    <p:sldId id="268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2525F-7D08-4805-9317-324242FF7E58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134F4-E443-4903-B10F-CB779BD89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what a no-cut buffer</a:t>
            </a:r>
            <a:r>
              <a:rPr lang="en-US" baseline="0" dirty="0" smtClean="0"/>
              <a:t> along a stream looks like in a thinned young, managed stand in an area without an alder throat.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243C1E-5D7E-473D-B888-8BAFE97D521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9824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6C13B-A326-46A8-97D9-9277A2A862E2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05B70-1E85-4422-B676-C44D757A5C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Thinning in the Coast Range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457200" y="53340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Wane Patterson, Siuslaw NF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Jeremy Groom, ODF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 l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90600" y="1143000"/>
            <a:ext cx="14430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Shangri-La</a:t>
            </a: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Near </a:t>
            </a:r>
            <a:r>
              <a:rPr lang="en-US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SeaSide</a:t>
            </a:r>
            <a:endParaRPr lang="en-US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2003</a:t>
            </a:r>
            <a:endParaRPr lang="en-US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 l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90600" y="1143000"/>
            <a:ext cx="14430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Shangri-La</a:t>
            </a: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Near </a:t>
            </a:r>
            <a:r>
              <a:rPr lang="en-US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SeaSide</a:t>
            </a:r>
            <a:endParaRPr lang="en-US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2005</a:t>
            </a: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+ 2.0 ᵒC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Thoughts on commercial thinning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Perennial Stream - 2 rows of conifers, minimum distance 30 feet </a:t>
            </a:r>
          </a:p>
          <a:p>
            <a:r>
              <a:rPr lang="en-US" dirty="0" smtClean="0"/>
              <a:t>Intermittent Stream– 1 row of conifers, minimum distance 15 feet </a:t>
            </a:r>
          </a:p>
          <a:p>
            <a:r>
              <a:rPr lang="en-US" dirty="0" smtClean="0"/>
              <a:t>Outside of Buffers – Stand thinned from below, down to 50 – 100 trees/acre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Exceeds protection of FPA</a:t>
            </a:r>
          </a:p>
          <a:p>
            <a:pPr lvl="2"/>
            <a:r>
              <a:rPr lang="en-US" dirty="0" smtClean="0">
                <a:solidFill>
                  <a:srgbClr val="002060"/>
                </a:solidFill>
              </a:rPr>
              <a:t>Wide buffers if hardwood around streams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Less </a:t>
            </a:r>
            <a:r>
              <a:rPr lang="en-US" dirty="0" err="1" smtClean="0">
                <a:solidFill>
                  <a:srgbClr val="002060"/>
                </a:solidFill>
              </a:rPr>
              <a:t>blowdown</a:t>
            </a:r>
            <a:r>
              <a:rPr lang="en-US" dirty="0" smtClean="0">
                <a:solidFill>
                  <a:srgbClr val="002060"/>
                </a:solidFill>
              </a:rPr>
              <a:t>/disturbance to RMA?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dirty="0" smtClean="0"/>
              <a:t>Buffer in Young Stand Thinning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946440"/>
            <a:ext cx="8229600" cy="4016044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1295400"/>
            <a:ext cx="129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0C0"/>
                </a:solidFill>
              </a:rPr>
              <a:t>Stream</a:t>
            </a:r>
            <a:endParaRPr lang="en-US" sz="2000" dirty="0">
              <a:solidFill>
                <a:srgbClr val="0070C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66800" y="1695510"/>
            <a:ext cx="76200" cy="226689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05200" y="1295400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</a:rPr>
              <a:t>No Cut Buffer  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sym typeface="Wingdings" pitchFamily="2" charset="2"/>
              </a:rPr>
              <a:t>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</a:rPr>
              <a:t>|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sym typeface="Wingdings" pitchFamily="2" charset="2"/>
              </a:rPr>
              <a:t>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</a:rPr>
              <a:t>   Thinned Area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904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Thoughts on Non-Commercial Thin &amp; </a:t>
            </a:r>
            <a:r>
              <a:rPr lang="en-US" dirty="0" err="1" smtClean="0"/>
              <a:t>Underplant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Fell individual alders and under-plant along entire stream length</a:t>
            </a:r>
          </a:p>
          <a:p>
            <a:r>
              <a:rPr lang="en-US" dirty="0" smtClean="0"/>
              <a:t>Selectively release existing conifers that are already growing under the alder canopy</a:t>
            </a:r>
          </a:p>
          <a:p>
            <a:r>
              <a:rPr lang="en-US" dirty="0" smtClean="0"/>
              <a:t>Cut all alder in ½ to 1-acre patches and plant the opening</a:t>
            </a:r>
          </a:p>
          <a:p>
            <a:r>
              <a:rPr lang="en-US" dirty="0" smtClean="0"/>
              <a:t>Plant existing openings and cut alders along the edge to allow light into the opening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Extent: stream length, acres impacted, change in shade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Time: shade levels may return within a few years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Scale: smaller areas impacted (</a:t>
            </a:r>
            <a:r>
              <a:rPr lang="en-US" dirty="0" err="1" smtClean="0">
                <a:solidFill>
                  <a:srgbClr val="002060"/>
                </a:solidFill>
              </a:rPr>
              <a:t>windthrow</a:t>
            </a:r>
            <a:r>
              <a:rPr lang="en-US" dirty="0" smtClean="0">
                <a:solidFill>
                  <a:srgbClr val="002060"/>
                </a:solidFill>
              </a:rPr>
              <a:t>, temperature increase)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groom\Documents\Presentations\RipStream\photos\P822006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538" y="0"/>
            <a:ext cx="91445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 to </a:t>
            </a:r>
            <a:r>
              <a:rPr lang="en-US" dirty="0" err="1" smtClean="0"/>
              <a:t>salmonids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Long-term benefit of conifers in these systems vs. small-scale (time &amp; space) disturbance costs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Similarities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Gaps did exist in places</a:t>
            </a:r>
          </a:p>
          <a:p>
            <a:endParaRPr lang="en-US" dirty="0" smtClean="0"/>
          </a:p>
          <a:p>
            <a:r>
              <a:rPr lang="en-US" dirty="0" smtClean="0"/>
              <a:t>Replanted (conifer)</a:t>
            </a:r>
            <a:endParaRPr lang="en-US" dirty="0"/>
          </a:p>
        </p:txBody>
      </p:sp>
      <p:pic>
        <p:nvPicPr>
          <p:cNvPr id="1026" name="Picture 2" descr="C:\Users\jgroom\Documents\Presentations\RipStream\photos\BlueJay2010\P701002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28835" y="1371600"/>
            <a:ext cx="4115165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>
                <a:ln>
                  <a:solidFill>
                    <a:schemeClr val="bg1"/>
                  </a:solidFill>
                </a:ln>
              </a:rPr>
              <a:t>Differences</a:t>
            </a:r>
            <a:endParaRPr lang="en-US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0037"/>
            <a:ext cx="8229600" cy="4525963"/>
          </a:xfrm>
        </p:spPr>
        <p:txBody>
          <a:bodyPr/>
          <a:lstStyle/>
          <a:p>
            <a:r>
              <a:rPr lang="en-US" dirty="0" smtClean="0"/>
              <a:t>Hardwood conversion not the goal</a:t>
            </a:r>
          </a:p>
          <a:p>
            <a:endParaRPr lang="en-US" dirty="0"/>
          </a:p>
        </p:txBody>
      </p:sp>
      <p:pic>
        <p:nvPicPr>
          <p:cNvPr id="2052" name="Picture 4" descr="C:\Users\jgroom\Documents\Presentations\RipStream\photos\P621001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828800" y="2362200"/>
            <a:ext cx="5568950" cy="41764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Blowdown</a:t>
            </a:r>
            <a:r>
              <a:rPr lang="en-US" dirty="0" smtClean="0"/>
              <a:t> – more disturbance?</a:t>
            </a:r>
            <a:endParaRPr lang="en-US" dirty="0"/>
          </a:p>
        </p:txBody>
      </p:sp>
      <p:pic>
        <p:nvPicPr>
          <p:cNvPr id="3074" name="Picture 2" descr="C:\Users\jgroom\Documents\Presentations\RipStream\photos\PC13000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24000" y="2133600"/>
            <a:ext cx="6149281" cy="4611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Scale – up to 120 acre </a:t>
            </a:r>
            <a:r>
              <a:rPr lang="en-US" dirty="0" err="1" smtClean="0"/>
              <a:t>clearcuts</a:t>
            </a:r>
            <a:endParaRPr lang="en-US" dirty="0" smtClean="0"/>
          </a:p>
          <a:p>
            <a:r>
              <a:rPr lang="en-US" dirty="0" smtClean="0"/>
              <a:t>Length of RMA affected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Content Placeholder 6"/>
          <p:cNvGraphicFramePr>
            <a:graphicFrameLocks/>
          </p:cNvGraphicFramePr>
          <p:nvPr/>
        </p:nvGraphicFramePr>
        <p:xfrm>
          <a:off x="838200" y="2895600"/>
          <a:ext cx="73914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2676371"/>
                <a:gridCol w="189562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Length of Treatment Reach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Meters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Max Private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Min Private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Max</a:t>
                      </a:r>
                      <a:r>
                        <a:rPr lang="en-US" baseline="0" dirty="0" smtClean="0"/>
                        <a:t> 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4900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1490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Min 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274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RipStream harvests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Riparian retention (Coast Range) for each side:</a:t>
            </a:r>
          </a:p>
          <a:p>
            <a:pPr lvl="1">
              <a:buNone/>
            </a:pPr>
            <a:r>
              <a:rPr lang="en-US" b="1" u="sng" dirty="0" smtClean="0"/>
              <a:t>Forest Practices Act</a:t>
            </a:r>
          </a:p>
          <a:p>
            <a:pPr lvl="1"/>
            <a:r>
              <a:rPr lang="en-US" dirty="0" smtClean="0"/>
              <a:t>Medium type-F: 120 square feet/1000’ </a:t>
            </a:r>
          </a:p>
          <a:p>
            <a:pPr lvl="2"/>
            <a:r>
              <a:rPr lang="en-US" dirty="0" smtClean="0"/>
              <a:t>11” DBH = 53 trees/acre (30 min)</a:t>
            </a:r>
          </a:p>
          <a:p>
            <a:pPr lvl="1"/>
            <a:r>
              <a:rPr lang="en-US" dirty="0" smtClean="0"/>
              <a:t>Small type-F: 40 square feet/1000’</a:t>
            </a:r>
          </a:p>
          <a:p>
            <a:pPr lvl="2"/>
            <a:r>
              <a:rPr lang="en-US" dirty="0" smtClean="0"/>
              <a:t>11” DBH = 21 trees/acre (no minimum)</a:t>
            </a:r>
          </a:p>
          <a:p>
            <a:pPr lvl="2"/>
            <a:endParaRPr lang="en-US" dirty="0" smtClean="0"/>
          </a:p>
          <a:p>
            <a:pPr lvl="1">
              <a:buNone/>
            </a:pPr>
            <a:r>
              <a:rPr lang="en-US" b="1" u="sng" dirty="0" smtClean="0"/>
              <a:t>State Forest Northwest Forest Management Plan</a:t>
            </a:r>
          </a:p>
          <a:p>
            <a:pPr lvl="1">
              <a:buNone/>
            </a:pPr>
            <a:r>
              <a:rPr lang="en-US" dirty="0" smtClean="0"/>
              <a:t>	Large, Medium, Small type F</a:t>
            </a:r>
          </a:p>
          <a:p>
            <a:pPr lvl="1"/>
            <a:r>
              <a:rPr lang="en-US" dirty="0" smtClean="0"/>
              <a:t>25-100’: Manage for mature forest condition</a:t>
            </a:r>
          </a:p>
          <a:p>
            <a:pPr lvl="1"/>
            <a:r>
              <a:rPr lang="en-US" dirty="0" smtClean="0"/>
              <a:t>100-170’: Leave 10-45 conifers/ac </a:t>
            </a:r>
          </a:p>
          <a:p>
            <a:pPr lvl="1">
              <a:buNone/>
            </a:pPr>
            <a:r>
              <a:rPr lang="en-US" dirty="0"/>
              <a:t>	</a:t>
            </a:r>
            <a:r>
              <a:rPr lang="en-US" dirty="0" smtClean="0"/>
              <a:t>		(15-70 trees/1000’)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 of impact &amp; temp increase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Given FPA harvests, what were the effects on stream temperature?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 r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90600" y="1143000"/>
            <a:ext cx="23855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Elk Creek</a:t>
            </a: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~10 miles N of </a:t>
            </a:r>
            <a:r>
              <a:rPr lang="en-US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Logsden</a:t>
            </a:r>
            <a:endParaRPr lang="en-US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2003</a:t>
            </a: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Google earth</a:t>
            </a:r>
            <a:endParaRPr lang="en-US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 r="25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90600" y="1143000"/>
            <a:ext cx="238558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Elk Creek</a:t>
            </a: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~10 miles N of </a:t>
            </a:r>
            <a:r>
              <a:rPr lang="en-US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Logsden</a:t>
            </a:r>
            <a:endParaRPr lang="en-US" b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2005</a:t>
            </a: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Google earth</a:t>
            </a:r>
          </a:p>
          <a:p>
            <a:r>
              <a:rPr lang="en-US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+ 1.0 ᵒC</a:t>
            </a:r>
          </a:p>
          <a:p>
            <a:endParaRPr lang="en-US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3.1|5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8|8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384</Words>
  <Application>Microsoft Office PowerPoint</Application>
  <PresentationFormat>On-screen Show (4:3)</PresentationFormat>
  <Paragraphs>82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Thinning in the Coast Range</vt:lpstr>
      <vt:lpstr>Similarities</vt:lpstr>
      <vt:lpstr>Differences</vt:lpstr>
      <vt:lpstr>Differences</vt:lpstr>
      <vt:lpstr>Differences</vt:lpstr>
      <vt:lpstr>RipStream harvests</vt:lpstr>
      <vt:lpstr>Level of impact &amp; temp increase</vt:lpstr>
      <vt:lpstr>Slide 8</vt:lpstr>
      <vt:lpstr>Slide 9</vt:lpstr>
      <vt:lpstr>Slide 10</vt:lpstr>
      <vt:lpstr>Slide 11</vt:lpstr>
      <vt:lpstr>Thoughts on commercial thinning</vt:lpstr>
      <vt:lpstr>Buffer in Young Stand Thinning</vt:lpstr>
      <vt:lpstr>Thoughts on Non-Commercial Thin &amp; Underplant</vt:lpstr>
      <vt:lpstr>Slide 15</vt:lpstr>
      <vt:lpstr>Effects to salmonids</vt:lpstr>
    </vt:vector>
  </TitlesOfParts>
  <Company>Oregon Department of Forestry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jgroom</dc:creator>
  <cp:lastModifiedBy>jgroom</cp:lastModifiedBy>
  <cp:revision>43</cp:revision>
  <dcterms:created xsi:type="dcterms:W3CDTF">2012-10-23T19:20:22Z</dcterms:created>
  <dcterms:modified xsi:type="dcterms:W3CDTF">2012-10-29T23:26:41Z</dcterms:modified>
</cp:coreProperties>
</file>