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60" r:id="rId4"/>
    <p:sldId id="261" r:id="rId5"/>
    <p:sldId id="275" r:id="rId6"/>
    <p:sldId id="267" r:id="rId7"/>
    <p:sldId id="283" r:id="rId8"/>
    <p:sldId id="284" r:id="rId9"/>
    <p:sldId id="282" r:id="rId10"/>
    <p:sldId id="281" r:id="rId11"/>
    <p:sldId id="263" r:id="rId12"/>
    <p:sldId id="280" r:id="rId13"/>
    <p:sldId id="276" r:id="rId14"/>
    <p:sldId id="269" r:id="rId15"/>
    <p:sldId id="272" r:id="rId16"/>
    <p:sldId id="274" r:id="rId17"/>
    <p:sldId id="290" r:id="rId18"/>
    <p:sldId id="287" r:id="rId19"/>
    <p:sldId id="288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37"/>
    <a:srgbClr val="2961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1" autoAdjust="0"/>
    <p:restoredTop sz="94660"/>
  </p:normalViewPr>
  <p:slideViewPr>
    <p:cSldViewPr>
      <p:cViewPr varScale="1">
        <p:scale>
          <a:sx n="80" d="100"/>
          <a:sy n="80" d="100"/>
        </p:scale>
        <p:origin x="-95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E6E39-CF29-4972-BC10-E779C78BAEB0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1A608-2995-44F8-B76B-CB79959469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4EC072A-3623-4F67-8448-58F5ADDC0B8B}" type="slidenum">
              <a:rPr lang="en-US"/>
              <a:pPr/>
              <a:t>2</a:t>
            </a:fld>
            <a:endParaRPr lang="en-US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DF67F7-C0B5-470B-8E7A-DBD75957C8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AD3933-E6C6-4291-8E0E-B6CAB1805A9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256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AEF3F5-E9E6-417E-8088-BFF024F6598E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576AC7-262D-4602-B3AE-2B8FC3E5EFD3}" type="slidenum">
              <a:rPr lang="en-US"/>
              <a:pPr/>
              <a:t>8</a:t>
            </a:fld>
            <a:endParaRPr lang="en-US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C74611-2CF3-45F0-B477-948FB61D477F}" type="slidenum">
              <a:rPr lang="en-US"/>
              <a:pPr/>
              <a:t>9</a:t>
            </a:fld>
            <a:endParaRPr lang="en-US"/>
          </a:p>
        </p:txBody>
      </p:sp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77F18F-1EA1-48E4-9C87-8EB2E02011F9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-11798300" y="-11796713"/>
            <a:ext cx="11798300" cy="124920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body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7013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7013" cy="2185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613" y="3938588"/>
            <a:ext cx="4038600" cy="2185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94013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3D3FD-DA84-40E7-AE04-DE989078E0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6613" y="3938588"/>
            <a:ext cx="4038600" cy="2185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idx="11"/>
          </p:nvPr>
        </p:nvSpPr>
        <p:spPr>
          <a:xfrm>
            <a:off x="3124200" y="6245225"/>
            <a:ext cx="2894013" cy="4746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2"/>
          </p:nvPr>
        </p:nvSpPr>
        <p:spPr>
          <a:xfrm>
            <a:off x="6553200" y="6245225"/>
            <a:ext cx="2132013" cy="474663"/>
          </a:xfrm>
        </p:spPr>
        <p:txBody>
          <a:bodyPr/>
          <a:lstStyle>
            <a:lvl1pPr>
              <a:defRPr/>
            </a:lvl1pPr>
          </a:lstStyle>
          <a:p>
            <a:fld id="{C4779AD7-B358-4048-93BF-5A58CF5734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8303E-0969-4FD8-86A8-DFCC1D2AB265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A5424-962A-48EE-8AF5-6DF33F3E1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Office_Excel_97-2003_Worksheet6.xls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Microsoft_Office_Excel_97-2003_Worksheet5.xls"/><Relationship Id="rId12" Type="http://schemas.openxmlformats.org/officeDocument/2006/relationships/oleObject" Target="../embeddings/Microsoft_Office_Excel_97-2003_Worksheet10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Microsoft_Office_Excel_97-2003_Worksheet4.xls"/><Relationship Id="rId11" Type="http://schemas.openxmlformats.org/officeDocument/2006/relationships/oleObject" Target="../embeddings/Microsoft_Office_Excel_97-2003_Worksheet9.xls"/><Relationship Id="rId5" Type="http://schemas.openxmlformats.org/officeDocument/2006/relationships/oleObject" Target="../embeddings/Microsoft_Office_Excel_97-2003_Worksheet3.xls"/><Relationship Id="rId10" Type="http://schemas.openxmlformats.org/officeDocument/2006/relationships/oleObject" Target="../embeddings/Microsoft_Office_Excel_97-2003_Worksheet8.xls"/><Relationship Id="rId4" Type="http://schemas.openxmlformats.org/officeDocument/2006/relationships/oleObject" Target="../embeddings/Microsoft_Office_Excel_97-2003_Worksheet2.xls"/><Relationship Id="rId9" Type="http://schemas.openxmlformats.org/officeDocument/2006/relationships/oleObject" Target="../embeddings/Microsoft_Office_Excel_97-2003_Worksheet7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Excel_97-2003_Worksheet1.xls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838200"/>
            <a:ext cx="88392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RipStream: Testing effects of management strategies on stream temperature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362200"/>
            <a:ext cx="87630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Jeremy Groom</a:t>
            </a:r>
            <a:endParaRPr lang="en-US" baseline="30000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sz="1800" dirty="0" smtClean="0">
                <a:solidFill>
                  <a:schemeClr val="bg1">
                    <a:lumMod val="85000"/>
                  </a:schemeClr>
                </a:solidFill>
              </a:rPr>
              <a:t>Oregon Department of Forestry</a:t>
            </a:r>
          </a:p>
        </p:txBody>
      </p:sp>
      <p:pic>
        <p:nvPicPr>
          <p:cNvPr id="4" name="Picture 5" descr="P73100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638550"/>
            <a:ext cx="3581400" cy="268605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Picture 6" descr="ODF_color_vector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" y="4343400"/>
            <a:ext cx="12636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osu-tag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5562600"/>
            <a:ext cx="9620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81950" y="4914900"/>
            <a:ext cx="10096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5962650"/>
            <a:ext cx="20764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91338" y="5538788"/>
            <a:ext cx="804862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905000" y="1911350"/>
          <a:ext cx="4953000" cy="2965450"/>
        </p:xfrm>
        <a:graphic>
          <a:graphicData uri="http://schemas.openxmlformats.org/presentationml/2006/ole">
            <p:oleObj spid="_x0000_s1026" r:id="rId4" imgW="5343449" imgH="3200400" progId="Excel.Sheet.8">
              <p:embed/>
            </p:oleObj>
          </a:graphicData>
        </a:graphic>
      </p:graphicFrame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0" tIns="0" rIns="0" bIns="0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dirty="0" smtClean="0">
                <a:solidFill>
                  <a:srgbClr val="FFFFFF"/>
                </a:solidFill>
              </a:rPr>
              <a:t>Protecting Cold Water</a:t>
            </a:r>
            <a:endParaRPr lang="en-US" dirty="0">
              <a:solidFill>
                <a:srgbClr val="FFFFFF"/>
              </a:solidFill>
              <a:latin typeface="+mn-lt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14706600" y="266700"/>
          <a:ext cx="6324600" cy="4057650"/>
        </p:xfrm>
        <a:graphic>
          <a:graphicData uri="http://schemas.openxmlformats.org/presentationml/2006/ole">
            <p:oleObj spid="_x0000_s1027" r:id="rId5" imgW="6324600" imgH="3905402" progId="Excel.Sheet.8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4849475" y="4314825"/>
          <a:ext cx="6324600" cy="4048125"/>
        </p:xfrm>
        <a:graphic>
          <a:graphicData uri="http://schemas.openxmlformats.org/presentationml/2006/ole">
            <p:oleObj spid="_x0000_s1028" r:id="rId6" imgW="6324600" imgH="3895649" progId="Excel.Sheet.8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4859000" y="419100"/>
          <a:ext cx="6324600" cy="4057650"/>
        </p:xfrm>
        <a:graphic>
          <a:graphicData uri="http://schemas.openxmlformats.org/presentationml/2006/ole">
            <p:oleObj spid="_x0000_s1029" r:id="rId7" imgW="6324600" imgH="3905402" progId="Excel.Sheet.8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15001875" y="4467225"/>
          <a:ext cx="6324600" cy="4048125"/>
        </p:xfrm>
        <a:graphic>
          <a:graphicData uri="http://schemas.openxmlformats.org/presentationml/2006/ole">
            <p:oleObj spid="_x0000_s1030" r:id="rId8" imgW="6324600" imgH="3895649" progId="Excel.Sheet.8">
              <p:embed/>
            </p:oleObj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15011400" y="571500"/>
          <a:ext cx="6324600" cy="4057650"/>
        </p:xfrm>
        <a:graphic>
          <a:graphicData uri="http://schemas.openxmlformats.org/presentationml/2006/ole">
            <p:oleObj spid="_x0000_s1031" r:id="rId9" imgW="6324600" imgH="3905402" progId="Excel.Sheet.8">
              <p:embed/>
            </p:oleObj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15154275" y="4619625"/>
          <a:ext cx="6324600" cy="4048125"/>
        </p:xfrm>
        <a:graphic>
          <a:graphicData uri="http://schemas.openxmlformats.org/presentationml/2006/ole">
            <p:oleObj spid="_x0000_s1032" r:id="rId10" imgW="6324600" imgH="3895649" progId="Excel.Sheet.8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15163800" y="723900"/>
          <a:ext cx="6324600" cy="4057650"/>
        </p:xfrm>
        <a:graphic>
          <a:graphicData uri="http://schemas.openxmlformats.org/presentationml/2006/ole">
            <p:oleObj spid="_x0000_s1033" r:id="rId11" imgW="6324600" imgH="3905402" progId="Excel.Sheet.8">
              <p:embed/>
            </p:oleObj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15306675" y="4772025"/>
          <a:ext cx="6324600" cy="4048125"/>
        </p:xfrm>
        <a:graphic>
          <a:graphicData uri="http://schemas.openxmlformats.org/presentationml/2006/ole">
            <p:oleObj spid="_x0000_s1034" r:id="rId12" imgW="6324600" imgH="3895649" progId="Excel.Sheet.8">
              <p:embed/>
            </p:oleObj>
          </a:graphicData>
        </a:graphic>
      </p:graphicFrame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3149283" y="2298065"/>
            <a:ext cx="1295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>
                <a:solidFill>
                  <a:srgbClr val="000000"/>
                </a:solidFill>
              </a:rPr>
              <a:t>40.2%</a:t>
            </a:r>
          </a:p>
        </p:txBody>
      </p:sp>
      <p:sp>
        <p:nvSpPr>
          <p:cNvPr id="19473" name="Rectangle 17"/>
          <p:cNvSpPr>
            <a:spLocks noChangeArrowheads="1"/>
          </p:cNvSpPr>
          <p:nvPr/>
        </p:nvSpPr>
        <p:spPr bwMode="auto">
          <a:xfrm>
            <a:off x="5295900" y="3349625"/>
            <a:ext cx="8763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>
                <a:solidFill>
                  <a:srgbClr val="000000"/>
                </a:solidFill>
              </a:rPr>
              <a:t>4.6%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91000" y="5943600"/>
            <a:ext cx="470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Water Resources Research 2011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Findings so far: 2 years postharvest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Effects analysis: 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To what degree did temperatures change? Why?</a:t>
            </a:r>
          </a:p>
          <a:p>
            <a:pPr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Private sites: temperature increased + 0.7 °C (2.5, -0.9)</a:t>
            </a:r>
          </a:p>
          <a:p>
            <a:pPr>
              <a:spcBef>
                <a:spcPts val="0"/>
              </a:spcBef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State sites: + 0.0 °C (1.0, -0.9)</a:t>
            </a:r>
          </a:p>
          <a:p>
            <a:pPr>
              <a:spcBef>
                <a:spcPts val="0"/>
              </a:spcBef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Temperature increases </a:t>
            </a:r>
          </a:p>
          <a:p>
            <a:pPr>
              <a:spcBef>
                <a:spcPts val="0"/>
              </a:spcBef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related to declines in shade</a:t>
            </a:r>
          </a:p>
          <a:p>
            <a:pPr>
              <a:spcBef>
                <a:spcPts val="0"/>
              </a:spcBef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Shade related to riparian </a:t>
            </a:r>
          </a:p>
          <a:p>
            <a:pPr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basal area (+), tree height (-)</a:t>
            </a:r>
          </a:p>
          <a:p>
            <a:pPr>
              <a:spcBef>
                <a:spcPts val="0"/>
              </a:spcBef>
              <a:buFont typeface="Arial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Forest Ecology and</a:t>
            </a:r>
          </a:p>
          <a:p>
            <a:pPr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Management (2011)</a:t>
            </a:r>
          </a:p>
          <a:p>
            <a:pPr>
              <a:buFont typeface="Arial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7000" y="3957638"/>
            <a:ext cx="3784600" cy="2838450"/>
          </a:xfrm>
          <a:prstGeom prst="rect">
            <a:avLst/>
          </a:prstGeom>
          <a:noFill/>
          <a:ln w="15840">
            <a:solidFill>
              <a:srgbClr val="FFFFFF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1447800"/>
            <a:ext cx="7391400" cy="525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Change in Shade Pre- to Post-harvest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63750"/>
            <a:ext cx="7162800" cy="5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362200" y="1676400"/>
            <a:ext cx="1262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Pre-harvest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96000" y="1676400"/>
            <a:ext cx="1351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Post-harvest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State Forest Sites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Factors relating to State temperature changes: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Treatment reach length (+)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Control reach </a:t>
            </a:r>
            <a:r>
              <a:rPr lang="el-GR" dirty="0" smtClean="0">
                <a:solidFill>
                  <a:schemeClr val="bg1"/>
                </a:solidFill>
              </a:rPr>
              <a:t>Δ</a:t>
            </a:r>
            <a:r>
              <a:rPr lang="en-US" baseline="-25000" dirty="0" smtClean="0">
                <a:solidFill>
                  <a:schemeClr val="bg1"/>
                </a:solidFill>
              </a:rPr>
              <a:t>temperature</a:t>
            </a:r>
            <a:r>
              <a:rPr lang="en-US" dirty="0" smtClean="0">
                <a:solidFill>
                  <a:schemeClr val="bg1"/>
                </a:solidFill>
              </a:rPr>
              <a:t> (NS)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Postharvest </a:t>
            </a:r>
            <a:r>
              <a:rPr lang="en-US" dirty="0" err="1" smtClean="0">
                <a:solidFill>
                  <a:schemeClr val="bg1"/>
                </a:solidFill>
              </a:rPr>
              <a:t>Clearcut</a:t>
            </a:r>
            <a:r>
              <a:rPr lang="en-US" dirty="0" smtClean="0">
                <a:solidFill>
                  <a:schemeClr val="bg1"/>
                </a:solidFill>
              </a:rPr>
              <a:t> (-)*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Shade did not differ greatly between years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Not much change in basal area within 53m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Negative temperature change with clear-cut?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24400" y="2667000"/>
            <a:ext cx="4267200" cy="3810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PostMax_5559.em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7647" y="2390424"/>
            <a:ext cx="4419600" cy="41441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Variable: Pre-Post difference = change pre-harvest to post-1.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Response: </a:t>
            </a:r>
            <a:r>
              <a:rPr lang="el-GR" dirty="0" smtClean="0">
                <a:solidFill>
                  <a:schemeClr val="bg1"/>
                </a:solidFill>
              </a:rPr>
              <a:t>Δ</a:t>
            </a:r>
            <a:r>
              <a:rPr lang="en-US" baseline="-25000" dirty="0" smtClean="0">
                <a:solidFill>
                  <a:schemeClr val="bg1"/>
                </a:solidFill>
              </a:rPr>
              <a:t>treatment temperature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Predictors: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Treatment reach length (+)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Control temp change (-)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Pre-Post difference (+)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Years Postharvest (-)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Pre-Post*Years interaction (-)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Opposite, similar model for shade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Max Temperature: Post-1 thru Post-5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i="1" dirty="0" smtClean="0">
                <a:solidFill>
                  <a:schemeClr val="bg1"/>
                </a:solidFill>
              </a:rPr>
              <a:t>Preliminary findings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3200" y="2971800"/>
            <a:ext cx="1054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Site 5559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3149599" cy="2362200"/>
          </a:xfrm>
          <a:prstGeom prst="rect">
            <a:avLst/>
          </a:prstGeom>
          <a:noFill/>
          <a:ln w="1584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Summary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1371600"/>
            <a:ext cx="5638800" cy="5410200"/>
          </a:xfrm>
        </p:spPr>
        <p:txBody>
          <a:bodyPr>
            <a:normAutofit fontScale="85000" lnSpcReduction="20000"/>
          </a:bodyPr>
          <a:lstStyle/>
          <a:p>
            <a:pPr marL="228600" indent="-228600">
              <a:buNone/>
            </a:pPr>
            <a:r>
              <a:rPr lang="en-US" sz="2800" u="sng" dirty="0" smtClean="0">
                <a:solidFill>
                  <a:schemeClr val="bg1"/>
                </a:solidFill>
              </a:rPr>
              <a:t>Initial response</a:t>
            </a:r>
            <a:r>
              <a:rPr lang="en-US" sz="2800" dirty="0" smtClean="0">
                <a:solidFill>
                  <a:schemeClr val="bg1"/>
                </a:solidFill>
              </a:rPr>
              <a:t>:</a:t>
            </a:r>
          </a:p>
          <a:p>
            <a:pPr marL="228600" lvl="1" indent="-22860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</a:rPr>
              <a:t>Private sites = temperature increase, shade decrease </a:t>
            </a:r>
          </a:p>
          <a:p>
            <a:pPr marL="228600" lvl="1" indent="-22860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</a:rPr>
              <a:t>State sites = no signal</a:t>
            </a:r>
          </a:p>
          <a:p>
            <a:pPr marL="685800" lvl="3">
              <a:buFontTx/>
              <a:buChar char="-"/>
            </a:pPr>
            <a:r>
              <a:rPr lang="en-US" sz="1600" dirty="0" smtClean="0">
                <a:solidFill>
                  <a:schemeClr val="bg1"/>
                </a:solidFill>
              </a:rPr>
              <a:t>RMA basal area, shade relatively unchanged</a:t>
            </a:r>
          </a:p>
          <a:p>
            <a:pPr marL="685800" lvl="3">
              <a:buFontTx/>
              <a:buChar char="-"/>
            </a:pPr>
            <a:r>
              <a:rPr lang="en-US" sz="1600" dirty="0" smtClean="0">
                <a:solidFill>
                  <a:schemeClr val="bg1"/>
                </a:solidFill>
              </a:rPr>
              <a:t>Clear-cuts beyond RMA ≠ temperature increase</a:t>
            </a:r>
          </a:p>
          <a:p>
            <a:pPr marL="228600" lvl="1" indent="-228600">
              <a:buFontTx/>
              <a:buChar char="-"/>
            </a:pPr>
            <a:r>
              <a:rPr lang="en-US" sz="2400" dirty="0" smtClean="0">
                <a:solidFill>
                  <a:schemeClr val="bg1"/>
                </a:solidFill>
              </a:rPr>
              <a:t>Shade related to basal area, height</a:t>
            </a:r>
          </a:p>
          <a:p>
            <a:pPr marL="228600" indent="-228600">
              <a:buNone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228600" indent="-228600">
              <a:buNone/>
            </a:pPr>
            <a:r>
              <a:rPr lang="en-US" sz="2800" u="sng" dirty="0" smtClean="0">
                <a:solidFill>
                  <a:schemeClr val="bg1"/>
                </a:solidFill>
              </a:rPr>
              <a:t>5-year response</a:t>
            </a:r>
            <a:r>
              <a:rPr lang="en-US" sz="2800" dirty="0" smtClean="0">
                <a:solidFill>
                  <a:schemeClr val="bg1"/>
                </a:solidFill>
              </a:rPr>
              <a:t>: </a:t>
            </a:r>
          </a:p>
          <a:p>
            <a:pPr marL="228600" lvl="1" indent="-228600"/>
            <a:r>
              <a:rPr lang="en-US" sz="2400" dirty="0" smtClean="0">
                <a:solidFill>
                  <a:schemeClr val="bg1"/>
                </a:solidFill>
              </a:rPr>
              <a:t>Similar important factors</a:t>
            </a:r>
          </a:p>
          <a:p>
            <a:pPr marL="228600" lvl="1" indent="-228600"/>
            <a:r>
              <a:rPr lang="en-US" sz="2400" dirty="0" smtClean="0">
                <a:solidFill>
                  <a:schemeClr val="bg1"/>
                </a:solidFill>
              </a:rPr>
              <a:t>Temperature: initial increase followed by decrease</a:t>
            </a:r>
          </a:p>
          <a:p>
            <a:pPr marL="228600" lvl="1" indent="-228600"/>
            <a:r>
              <a:rPr lang="en-US" sz="2400" dirty="0" smtClean="0">
                <a:solidFill>
                  <a:schemeClr val="bg1"/>
                </a:solidFill>
              </a:rPr>
              <a:t>Shade: initial decrease followed by increase 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228600" indent="-228600">
              <a:buNone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228600" indent="-228600">
              <a:buNone/>
            </a:pPr>
            <a:r>
              <a:rPr lang="en-US" sz="2800" u="sng" dirty="0" smtClean="0">
                <a:solidFill>
                  <a:schemeClr val="bg1"/>
                </a:solidFill>
              </a:rPr>
              <a:t>Next</a:t>
            </a:r>
            <a:r>
              <a:rPr lang="en-US" sz="2800" dirty="0" smtClean="0">
                <a:solidFill>
                  <a:schemeClr val="bg1"/>
                </a:solidFill>
              </a:rPr>
              <a:t>:</a:t>
            </a:r>
          </a:p>
          <a:p>
            <a:pPr marL="228600" lvl="1" indent="-228600"/>
            <a:r>
              <a:rPr lang="en-US" sz="2400" dirty="0" smtClean="0">
                <a:solidFill>
                  <a:schemeClr val="bg1"/>
                </a:solidFill>
              </a:rPr>
              <a:t>Downstream temperatures</a:t>
            </a:r>
          </a:p>
          <a:p>
            <a:pPr marL="228600" lvl="1" indent="-228600"/>
            <a:r>
              <a:rPr lang="en-US" sz="2400" dirty="0" smtClean="0">
                <a:solidFill>
                  <a:schemeClr val="bg1"/>
                </a:solidFill>
              </a:rPr>
              <a:t>Wood recruitment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 lvl="1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038600"/>
            <a:ext cx="3148400" cy="2362200"/>
          </a:xfrm>
          <a:prstGeom prst="rect">
            <a:avLst/>
          </a:prstGeom>
          <a:noFill/>
          <a:ln w="15840">
            <a:solidFill>
              <a:srgbClr val="FFFFFF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Acknowledgements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pPr>
              <a:buSzPct val="50000"/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Private Forest monitoring staff (Marganne Allen, Jerry Clinton, Kevin Nelson, Kyle Abraham, John </a:t>
            </a:r>
            <a:r>
              <a:rPr lang="en-US" dirty="0" err="1" smtClean="0">
                <a:solidFill>
                  <a:schemeClr val="bg1"/>
                </a:solidFill>
                <a:latin typeface="Calibri" pitchFamily="34" charset="0"/>
              </a:rPr>
              <a:t>Hawksworth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, Seasonal Work Force, Stewardship Foresters)</a:t>
            </a:r>
          </a:p>
          <a:p>
            <a:pPr>
              <a:buSzPct val="50000"/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Private landowners</a:t>
            </a:r>
          </a:p>
          <a:p>
            <a:pPr>
              <a:buSzPct val="50000"/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State Forests Program Staff (Liz Dent, Jeff Brandt, District Foresters, Field Foresters)</a:t>
            </a:r>
          </a:p>
          <a:p>
            <a:pPr>
              <a:buSzPct val="50000"/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Review Committee Members</a:t>
            </a:r>
          </a:p>
          <a:p>
            <a:pPr>
              <a:buSzPct val="50000"/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EPA/DEQ 319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program</a:t>
            </a:r>
          </a:p>
          <a:p>
            <a:pPr>
              <a:buSzPct val="50000"/>
              <a:buFont typeface="Courier New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Headwaters Research Cooperative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Buffer width &amp; minimum FPA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Stated results (Groom et al. 2011b):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But a small F buffer for private = 50 ft (15 m) max!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… “harvested to minimum FPA”??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2382520"/>
          <a:ext cx="82296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46304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Variable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State- 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State-</a:t>
                      </a:r>
                      <a:r>
                        <a:rPr lang="en-US" baseline="0" dirty="0" smtClean="0"/>
                        <a:t> 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Private-</a:t>
                      </a:r>
                      <a:r>
                        <a:rPr lang="en-US" baseline="0" dirty="0" smtClean="0"/>
                        <a:t> 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Private-</a:t>
                      </a:r>
                      <a:r>
                        <a:rPr lang="en-US" baseline="0" dirty="0" smtClean="0"/>
                        <a:t> range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Buffer Width (m)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51.8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25-61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19-41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Mean vs. Median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1752600" y="2133600"/>
            <a:ext cx="5423905" cy="3657600"/>
            <a:chOff x="1752600" y="2133600"/>
            <a:chExt cx="5423905" cy="3657600"/>
          </a:xfrm>
        </p:grpSpPr>
        <p:sp>
          <p:nvSpPr>
            <p:cNvPr id="22" name="Rectangle 21"/>
            <p:cNvSpPr/>
            <p:nvPr/>
          </p:nvSpPr>
          <p:spPr>
            <a:xfrm>
              <a:off x="1761846" y="2137363"/>
              <a:ext cx="5414659" cy="365383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761846" y="2178756"/>
              <a:ext cx="3905655" cy="3612444"/>
            </a:xfrm>
            <a:prstGeom prst="rect">
              <a:avLst/>
            </a:prstGeom>
            <a:solidFill>
              <a:srgbClr val="29613E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1846" y="2133600"/>
              <a:ext cx="3905655" cy="2556934"/>
            </a:xfrm>
            <a:custGeom>
              <a:avLst/>
              <a:gdLst>
                <a:gd name="connsiteX0" fmla="*/ 69011 w 3312544"/>
                <a:gd name="connsiteY0" fmla="*/ 854015 h 2191110"/>
                <a:gd name="connsiteX1" fmla="*/ 69011 w 3312544"/>
                <a:gd name="connsiteY1" fmla="*/ 854015 h 2191110"/>
                <a:gd name="connsiteX2" fmla="*/ 336430 w 3312544"/>
                <a:gd name="connsiteY2" fmla="*/ 871268 h 2191110"/>
                <a:gd name="connsiteX3" fmla="*/ 543464 w 3312544"/>
                <a:gd name="connsiteY3" fmla="*/ 1043796 h 2191110"/>
                <a:gd name="connsiteX4" fmla="*/ 603849 w 3312544"/>
                <a:gd name="connsiteY4" fmla="*/ 1457864 h 2191110"/>
                <a:gd name="connsiteX5" fmla="*/ 776378 w 3312544"/>
                <a:gd name="connsiteY5" fmla="*/ 1889185 h 2191110"/>
                <a:gd name="connsiteX6" fmla="*/ 1017917 w 3312544"/>
                <a:gd name="connsiteY6" fmla="*/ 2035834 h 2191110"/>
                <a:gd name="connsiteX7" fmla="*/ 1190445 w 3312544"/>
                <a:gd name="connsiteY7" fmla="*/ 2191110 h 2191110"/>
                <a:gd name="connsiteX8" fmla="*/ 1578634 w 3312544"/>
                <a:gd name="connsiteY8" fmla="*/ 2130725 h 2191110"/>
                <a:gd name="connsiteX9" fmla="*/ 2009955 w 3312544"/>
                <a:gd name="connsiteY9" fmla="*/ 2044461 h 2191110"/>
                <a:gd name="connsiteX10" fmla="*/ 2424023 w 3312544"/>
                <a:gd name="connsiteY10" fmla="*/ 1932317 h 2191110"/>
                <a:gd name="connsiteX11" fmla="*/ 2967487 w 3312544"/>
                <a:gd name="connsiteY11" fmla="*/ 1949570 h 2191110"/>
                <a:gd name="connsiteX12" fmla="*/ 3191774 w 3312544"/>
                <a:gd name="connsiteY12" fmla="*/ 1820174 h 2191110"/>
                <a:gd name="connsiteX13" fmla="*/ 3209027 w 3312544"/>
                <a:gd name="connsiteY13" fmla="*/ 1371600 h 2191110"/>
                <a:gd name="connsiteX14" fmla="*/ 3157268 w 3312544"/>
                <a:gd name="connsiteY14" fmla="*/ 707366 h 2191110"/>
                <a:gd name="connsiteX15" fmla="*/ 3252159 w 3312544"/>
                <a:gd name="connsiteY15" fmla="*/ 457200 h 2191110"/>
                <a:gd name="connsiteX16" fmla="*/ 3312544 w 3312544"/>
                <a:gd name="connsiteY16" fmla="*/ 319177 h 2191110"/>
                <a:gd name="connsiteX17" fmla="*/ 3312544 w 3312544"/>
                <a:gd name="connsiteY17" fmla="*/ 0 h 2191110"/>
                <a:gd name="connsiteX18" fmla="*/ 0 w 3312544"/>
                <a:gd name="connsiteY18" fmla="*/ 77638 h 2191110"/>
                <a:gd name="connsiteX19" fmla="*/ 0 w 3312544"/>
                <a:gd name="connsiteY19" fmla="*/ 854015 h 2191110"/>
                <a:gd name="connsiteX20" fmla="*/ 69011 w 3312544"/>
                <a:gd name="connsiteY20" fmla="*/ 854015 h 2191110"/>
                <a:gd name="connsiteX0" fmla="*/ 79075 w 3322608"/>
                <a:gd name="connsiteY0" fmla="*/ 854015 h 2191110"/>
                <a:gd name="connsiteX1" fmla="*/ 79075 w 3322608"/>
                <a:gd name="connsiteY1" fmla="*/ 854015 h 2191110"/>
                <a:gd name="connsiteX2" fmla="*/ 346494 w 3322608"/>
                <a:gd name="connsiteY2" fmla="*/ 871268 h 2191110"/>
                <a:gd name="connsiteX3" fmla="*/ 553528 w 3322608"/>
                <a:gd name="connsiteY3" fmla="*/ 1043796 h 2191110"/>
                <a:gd name="connsiteX4" fmla="*/ 613913 w 3322608"/>
                <a:gd name="connsiteY4" fmla="*/ 1457864 h 2191110"/>
                <a:gd name="connsiteX5" fmla="*/ 786442 w 3322608"/>
                <a:gd name="connsiteY5" fmla="*/ 1889185 h 2191110"/>
                <a:gd name="connsiteX6" fmla="*/ 1027981 w 3322608"/>
                <a:gd name="connsiteY6" fmla="*/ 2035834 h 2191110"/>
                <a:gd name="connsiteX7" fmla="*/ 1200509 w 3322608"/>
                <a:gd name="connsiteY7" fmla="*/ 2191110 h 2191110"/>
                <a:gd name="connsiteX8" fmla="*/ 1588698 w 3322608"/>
                <a:gd name="connsiteY8" fmla="*/ 2130725 h 2191110"/>
                <a:gd name="connsiteX9" fmla="*/ 2020019 w 3322608"/>
                <a:gd name="connsiteY9" fmla="*/ 2044461 h 2191110"/>
                <a:gd name="connsiteX10" fmla="*/ 2434087 w 3322608"/>
                <a:gd name="connsiteY10" fmla="*/ 1932317 h 2191110"/>
                <a:gd name="connsiteX11" fmla="*/ 2977551 w 3322608"/>
                <a:gd name="connsiteY11" fmla="*/ 1949570 h 2191110"/>
                <a:gd name="connsiteX12" fmla="*/ 3201838 w 3322608"/>
                <a:gd name="connsiteY12" fmla="*/ 1820174 h 2191110"/>
                <a:gd name="connsiteX13" fmla="*/ 3219091 w 3322608"/>
                <a:gd name="connsiteY13" fmla="*/ 1371600 h 2191110"/>
                <a:gd name="connsiteX14" fmla="*/ 3167332 w 3322608"/>
                <a:gd name="connsiteY14" fmla="*/ 707366 h 2191110"/>
                <a:gd name="connsiteX15" fmla="*/ 3262223 w 3322608"/>
                <a:gd name="connsiteY15" fmla="*/ 457200 h 2191110"/>
                <a:gd name="connsiteX16" fmla="*/ 3322608 w 3322608"/>
                <a:gd name="connsiteY16" fmla="*/ 319177 h 2191110"/>
                <a:gd name="connsiteX17" fmla="*/ 3322608 w 3322608"/>
                <a:gd name="connsiteY17" fmla="*/ 0 h 2191110"/>
                <a:gd name="connsiteX18" fmla="*/ 0 w 3322608"/>
                <a:gd name="connsiteY18" fmla="*/ 38819 h 2191110"/>
                <a:gd name="connsiteX19" fmla="*/ 10064 w 3322608"/>
                <a:gd name="connsiteY19" fmla="*/ 854015 h 2191110"/>
                <a:gd name="connsiteX20" fmla="*/ 79075 w 3322608"/>
                <a:gd name="connsiteY20" fmla="*/ 854015 h 2191110"/>
                <a:gd name="connsiteX0" fmla="*/ 87701 w 3331234"/>
                <a:gd name="connsiteY0" fmla="*/ 854015 h 2191110"/>
                <a:gd name="connsiteX1" fmla="*/ 87701 w 3331234"/>
                <a:gd name="connsiteY1" fmla="*/ 854015 h 2191110"/>
                <a:gd name="connsiteX2" fmla="*/ 355120 w 3331234"/>
                <a:gd name="connsiteY2" fmla="*/ 871268 h 2191110"/>
                <a:gd name="connsiteX3" fmla="*/ 562154 w 3331234"/>
                <a:gd name="connsiteY3" fmla="*/ 1043796 h 2191110"/>
                <a:gd name="connsiteX4" fmla="*/ 622539 w 3331234"/>
                <a:gd name="connsiteY4" fmla="*/ 1457864 h 2191110"/>
                <a:gd name="connsiteX5" fmla="*/ 795068 w 3331234"/>
                <a:gd name="connsiteY5" fmla="*/ 1889185 h 2191110"/>
                <a:gd name="connsiteX6" fmla="*/ 1036607 w 3331234"/>
                <a:gd name="connsiteY6" fmla="*/ 2035834 h 2191110"/>
                <a:gd name="connsiteX7" fmla="*/ 1209135 w 3331234"/>
                <a:gd name="connsiteY7" fmla="*/ 2191110 h 2191110"/>
                <a:gd name="connsiteX8" fmla="*/ 1597324 w 3331234"/>
                <a:gd name="connsiteY8" fmla="*/ 2130725 h 2191110"/>
                <a:gd name="connsiteX9" fmla="*/ 2028645 w 3331234"/>
                <a:gd name="connsiteY9" fmla="*/ 2044461 h 2191110"/>
                <a:gd name="connsiteX10" fmla="*/ 2442713 w 3331234"/>
                <a:gd name="connsiteY10" fmla="*/ 1932317 h 2191110"/>
                <a:gd name="connsiteX11" fmla="*/ 2986177 w 3331234"/>
                <a:gd name="connsiteY11" fmla="*/ 1949570 h 2191110"/>
                <a:gd name="connsiteX12" fmla="*/ 3210464 w 3331234"/>
                <a:gd name="connsiteY12" fmla="*/ 1820174 h 2191110"/>
                <a:gd name="connsiteX13" fmla="*/ 3227717 w 3331234"/>
                <a:gd name="connsiteY13" fmla="*/ 1371600 h 2191110"/>
                <a:gd name="connsiteX14" fmla="*/ 3175958 w 3331234"/>
                <a:gd name="connsiteY14" fmla="*/ 707366 h 2191110"/>
                <a:gd name="connsiteX15" fmla="*/ 3270849 w 3331234"/>
                <a:gd name="connsiteY15" fmla="*/ 457200 h 2191110"/>
                <a:gd name="connsiteX16" fmla="*/ 3331234 w 3331234"/>
                <a:gd name="connsiteY16" fmla="*/ 319177 h 2191110"/>
                <a:gd name="connsiteX17" fmla="*/ 3331234 w 3331234"/>
                <a:gd name="connsiteY17" fmla="*/ 0 h 2191110"/>
                <a:gd name="connsiteX18" fmla="*/ 0 w 3331234"/>
                <a:gd name="connsiteY18" fmla="*/ 33070 h 2191110"/>
                <a:gd name="connsiteX19" fmla="*/ 18690 w 3331234"/>
                <a:gd name="connsiteY19" fmla="*/ 854015 h 2191110"/>
                <a:gd name="connsiteX20" fmla="*/ 87701 w 3331234"/>
                <a:gd name="connsiteY20" fmla="*/ 854015 h 2191110"/>
                <a:gd name="connsiteX0" fmla="*/ 87701 w 3331234"/>
                <a:gd name="connsiteY0" fmla="*/ 854015 h 2191110"/>
                <a:gd name="connsiteX1" fmla="*/ 87701 w 3331234"/>
                <a:gd name="connsiteY1" fmla="*/ 854015 h 2191110"/>
                <a:gd name="connsiteX2" fmla="*/ 355120 w 3331234"/>
                <a:gd name="connsiteY2" fmla="*/ 871268 h 2191110"/>
                <a:gd name="connsiteX3" fmla="*/ 562154 w 3331234"/>
                <a:gd name="connsiteY3" fmla="*/ 1043796 h 2191110"/>
                <a:gd name="connsiteX4" fmla="*/ 622539 w 3331234"/>
                <a:gd name="connsiteY4" fmla="*/ 1457864 h 2191110"/>
                <a:gd name="connsiteX5" fmla="*/ 795068 w 3331234"/>
                <a:gd name="connsiteY5" fmla="*/ 1889185 h 2191110"/>
                <a:gd name="connsiteX6" fmla="*/ 1036607 w 3331234"/>
                <a:gd name="connsiteY6" fmla="*/ 2035834 h 2191110"/>
                <a:gd name="connsiteX7" fmla="*/ 1209135 w 3331234"/>
                <a:gd name="connsiteY7" fmla="*/ 2191110 h 2191110"/>
                <a:gd name="connsiteX8" fmla="*/ 1597324 w 3331234"/>
                <a:gd name="connsiteY8" fmla="*/ 2130725 h 2191110"/>
                <a:gd name="connsiteX9" fmla="*/ 2028645 w 3331234"/>
                <a:gd name="connsiteY9" fmla="*/ 2044461 h 2191110"/>
                <a:gd name="connsiteX10" fmla="*/ 2442713 w 3331234"/>
                <a:gd name="connsiteY10" fmla="*/ 1932317 h 2191110"/>
                <a:gd name="connsiteX11" fmla="*/ 2986177 w 3331234"/>
                <a:gd name="connsiteY11" fmla="*/ 1949570 h 2191110"/>
                <a:gd name="connsiteX12" fmla="*/ 3210464 w 3331234"/>
                <a:gd name="connsiteY12" fmla="*/ 1820174 h 2191110"/>
                <a:gd name="connsiteX13" fmla="*/ 3227717 w 3331234"/>
                <a:gd name="connsiteY13" fmla="*/ 1371600 h 2191110"/>
                <a:gd name="connsiteX14" fmla="*/ 3175958 w 3331234"/>
                <a:gd name="connsiteY14" fmla="*/ 707366 h 2191110"/>
                <a:gd name="connsiteX15" fmla="*/ 3270849 w 3331234"/>
                <a:gd name="connsiteY15" fmla="*/ 457200 h 2191110"/>
                <a:gd name="connsiteX16" fmla="*/ 3331234 w 3331234"/>
                <a:gd name="connsiteY16" fmla="*/ 319177 h 2191110"/>
                <a:gd name="connsiteX17" fmla="*/ 3331234 w 3331234"/>
                <a:gd name="connsiteY17" fmla="*/ 0 h 2191110"/>
                <a:gd name="connsiteX18" fmla="*/ 0 w 3331234"/>
                <a:gd name="connsiteY18" fmla="*/ 33070 h 2191110"/>
                <a:gd name="connsiteX19" fmla="*/ 18690 w 3331234"/>
                <a:gd name="connsiteY19" fmla="*/ 854015 h 2191110"/>
                <a:gd name="connsiteX20" fmla="*/ 87701 w 3331234"/>
                <a:gd name="connsiteY20" fmla="*/ 854015 h 2191110"/>
                <a:gd name="connsiteX0" fmla="*/ 87701 w 3352800"/>
                <a:gd name="connsiteY0" fmla="*/ 820945 h 2158040"/>
                <a:gd name="connsiteX1" fmla="*/ 87701 w 3352800"/>
                <a:gd name="connsiteY1" fmla="*/ 820945 h 2158040"/>
                <a:gd name="connsiteX2" fmla="*/ 355120 w 3352800"/>
                <a:gd name="connsiteY2" fmla="*/ 838198 h 2158040"/>
                <a:gd name="connsiteX3" fmla="*/ 562154 w 3352800"/>
                <a:gd name="connsiteY3" fmla="*/ 1010726 h 2158040"/>
                <a:gd name="connsiteX4" fmla="*/ 622539 w 3352800"/>
                <a:gd name="connsiteY4" fmla="*/ 1424794 h 2158040"/>
                <a:gd name="connsiteX5" fmla="*/ 795068 w 3352800"/>
                <a:gd name="connsiteY5" fmla="*/ 1856115 h 2158040"/>
                <a:gd name="connsiteX6" fmla="*/ 1036607 w 3352800"/>
                <a:gd name="connsiteY6" fmla="*/ 2002764 h 2158040"/>
                <a:gd name="connsiteX7" fmla="*/ 1209135 w 3352800"/>
                <a:gd name="connsiteY7" fmla="*/ 2158040 h 2158040"/>
                <a:gd name="connsiteX8" fmla="*/ 1597324 w 3352800"/>
                <a:gd name="connsiteY8" fmla="*/ 2097655 h 2158040"/>
                <a:gd name="connsiteX9" fmla="*/ 2028645 w 3352800"/>
                <a:gd name="connsiteY9" fmla="*/ 2011391 h 2158040"/>
                <a:gd name="connsiteX10" fmla="*/ 2442713 w 3352800"/>
                <a:gd name="connsiteY10" fmla="*/ 1899247 h 2158040"/>
                <a:gd name="connsiteX11" fmla="*/ 2986177 w 3352800"/>
                <a:gd name="connsiteY11" fmla="*/ 1916500 h 2158040"/>
                <a:gd name="connsiteX12" fmla="*/ 3210464 w 3352800"/>
                <a:gd name="connsiteY12" fmla="*/ 1787104 h 2158040"/>
                <a:gd name="connsiteX13" fmla="*/ 3227717 w 3352800"/>
                <a:gd name="connsiteY13" fmla="*/ 1338530 h 2158040"/>
                <a:gd name="connsiteX14" fmla="*/ 3175958 w 3352800"/>
                <a:gd name="connsiteY14" fmla="*/ 674296 h 2158040"/>
                <a:gd name="connsiteX15" fmla="*/ 3270849 w 3352800"/>
                <a:gd name="connsiteY15" fmla="*/ 424130 h 2158040"/>
                <a:gd name="connsiteX16" fmla="*/ 3331234 w 3352800"/>
                <a:gd name="connsiteY16" fmla="*/ 286107 h 2158040"/>
                <a:gd name="connsiteX17" fmla="*/ 3352800 w 3352800"/>
                <a:gd name="connsiteY17" fmla="*/ 0 h 2158040"/>
                <a:gd name="connsiteX18" fmla="*/ 0 w 3352800"/>
                <a:gd name="connsiteY18" fmla="*/ 0 h 2158040"/>
                <a:gd name="connsiteX19" fmla="*/ 18690 w 3352800"/>
                <a:gd name="connsiteY19" fmla="*/ 820945 h 2158040"/>
                <a:gd name="connsiteX20" fmla="*/ 87701 w 3352800"/>
                <a:gd name="connsiteY20" fmla="*/ 820945 h 2158040"/>
                <a:gd name="connsiteX0" fmla="*/ 87701 w 3352800"/>
                <a:gd name="connsiteY0" fmla="*/ 820945 h 2158040"/>
                <a:gd name="connsiteX1" fmla="*/ 87701 w 3352800"/>
                <a:gd name="connsiteY1" fmla="*/ 820945 h 2158040"/>
                <a:gd name="connsiteX2" fmla="*/ 355120 w 3352800"/>
                <a:gd name="connsiteY2" fmla="*/ 838198 h 2158040"/>
                <a:gd name="connsiteX3" fmla="*/ 562154 w 3352800"/>
                <a:gd name="connsiteY3" fmla="*/ 1010726 h 2158040"/>
                <a:gd name="connsiteX4" fmla="*/ 622539 w 3352800"/>
                <a:gd name="connsiteY4" fmla="*/ 1424794 h 2158040"/>
                <a:gd name="connsiteX5" fmla="*/ 795068 w 3352800"/>
                <a:gd name="connsiteY5" fmla="*/ 1856115 h 2158040"/>
                <a:gd name="connsiteX6" fmla="*/ 1036607 w 3352800"/>
                <a:gd name="connsiteY6" fmla="*/ 2002764 h 2158040"/>
                <a:gd name="connsiteX7" fmla="*/ 1209135 w 3352800"/>
                <a:gd name="connsiteY7" fmla="*/ 2158040 h 2158040"/>
                <a:gd name="connsiteX8" fmla="*/ 1597324 w 3352800"/>
                <a:gd name="connsiteY8" fmla="*/ 2097655 h 2158040"/>
                <a:gd name="connsiteX9" fmla="*/ 2028645 w 3352800"/>
                <a:gd name="connsiteY9" fmla="*/ 2011391 h 2158040"/>
                <a:gd name="connsiteX10" fmla="*/ 2442713 w 3352800"/>
                <a:gd name="connsiteY10" fmla="*/ 1899247 h 2158040"/>
                <a:gd name="connsiteX11" fmla="*/ 2986177 w 3352800"/>
                <a:gd name="connsiteY11" fmla="*/ 1916500 h 2158040"/>
                <a:gd name="connsiteX12" fmla="*/ 3210464 w 3352800"/>
                <a:gd name="connsiteY12" fmla="*/ 1787104 h 2158040"/>
                <a:gd name="connsiteX13" fmla="*/ 3227717 w 3352800"/>
                <a:gd name="connsiteY13" fmla="*/ 1338530 h 2158040"/>
                <a:gd name="connsiteX14" fmla="*/ 3175958 w 3352800"/>
                <a:gd name="connsiteY14" fmla="*/ 674296 h 2158040"/>
                <a:gd name="connsiteX15" fmla="*/ 3270849 w 3352800"/>
                <a:gd name="connsiteY15" fmla="*/ 424130 h 2158040"/>
                <a:gd name="connsiteX16" fmla="*/ 3352800 w 3352800"/>
                <a:gd name="connsiteY16" fmla="*/ 190500 h 2158040"/>
                <a:gd name="connsiteX17" fmla="*/ 3352800 w 3352800"/>
                <a:gd name="connsiteY17" fmla="*/ 0 h 2158040"/>
                <a:gd name="connsiteX18" fmla="*/ 0 w 3352800"/>
                <a:gd name="connsiteY18" fmla="*/ 0 h 2158040"/>
                <a:gd name="connsiteX19" fmla="*/ 18690 w 3352800"/>
                <a:gd name="connsiteY19" fmla="*/ 820945 h 2158040"/>
                <a:gd name="connsiteX20" fmla="*/ 87701 w 3352800"/>
                <a:gd name="connsiteY20" fmla="*/ 820945 h 2158040"/>
                <a:gd name="connsiteX0" fmla="*/ 87701 w 3352800"/>
                <a:gd name="connsiteY0" fmla="*/ 820945 h 2158040"/>
                <a:gd name="connsiteX1" fmla="*/ 87701 w 3352800"/>
                <a:gd name="connsiteY1" fmla="*/ 820945 h 2158040"/>
                <a:gd name="connsiteX2" fmla="*/ 355120 w 3352800"/>
                <a:gd name="connsiteY2" fmla="*/ 838198 h 2158040"/>
                <a:gd name="connsiteX3" fmla="*/ 562154 w 3352800"/>
                <a:gd name="connsiteY3" fmla="*/ 1010726 h 2158040"/>
                <a:gd name="connsiteX4" fmla="*/ 622539 w 3352800"/>
                <a:gd name="connsiteY4" fmla="*/ 1424794 h 2158040"/>
                <a:gd name="connsiteX5" fmla="*/ 795068 w 3352800"/>
                <a:gd name="connsiteY5" fmla="*/ 1856115 h 2158040"/>
                <a:gd name="connsiteX6" fmla="*/ 1036607 w 3352800"/>
                <a:gd name="connsiteY6" fmla="*/ 2002764 h 2158040"/>
                <a:gd name="connsiteX7" fmla="*/ 1209135 w 3352800"/>
                <a:gd name="connsiteY7" fmla="*/ 2158040 h 2158040"/>
                <a:gd name="connsiteX8" fmla="*/ 1597324 w 3352800"/>
                <a:gd name="connsiteY8" fmla="*/ 2097655 h 2158040"/>
                <a:gd name="connsiteX9" fmla="*/ 2028645 w 3352800"/>
                <a:gd name="connsiteY9" fmla="*/ 2011391 h 2158040"/>
                <a:gd name="connsiteX10" fmla="*/ 2442713 w 3352800"/>
                <a:gd name="connsiteY10" fmla="*/ 1899247 h 2158040"/>
                <a:gd name="connsiteX11" fmla="*/ 2986177 w 3352800"/>
                <a:gd name="connsiteY11" fmla="*/ 1916500 h 2158040"/>
                <a:gd name="connsiteX12" fmla="*/ 3210464 w 3352800"/>
                <a:gd name="connsiteY12" fmla="*/ 1787104 h 2158040"/>
                <a:gd name="connsiteX13" fmla="*/ 3227717 w 3352800"/>
                <a:gd name="connsiteY13" fmla="*/ 1338530 h 2158040"/>
                <a:gd name="connsiteX14" fmla="*/ 3175958 w 3352800"/>
                <a:gd name="connsiteY14" fmla="*/ 674296 h 2158040"/>
                <a:gd name="connsiteX15" fmla="*/ 3270849 w 3352800"/>
                <a:gd name="connsiteY15" fmla="*/ 424130 h 2158040"/>
                <a:gd name="connsiteX16" fmla="*/ 3352800 w 3352800"/>
                <a:gd name="connsiteY16" fmla="*/ 190500 h 2158040"/>
                <a:gd name="connsiteX17" fmla="*/ 3352800 w 3352800"/>
                <a:gd name="connsiteY17" fmla="*/ 0 h 2158040"/>
                <a:gd name="connsiteX18" fmla="*/ 0 w 3352800"/>
                <a:gd name="connsiteY18" fmla="*/ 0 h 2158040"/>
                <a:gd name="connsiteX19" fmla="*/ 0 w 3352800"/>
                <a:gd name="connsiteY19" fmla="*/ 800100 h 2158040"/>
                <a:gd name="connsiteX20" fmla="*/ 87701 w 3352800"/>
                <a:gd name="connsiteY20" fmla="*/ 820945 h 2158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52800" h="2158040">
                  <a:moveTo>
                    <a:pt x="87701" y="820945"/>
                  </a:moveTo>
                  <a:lnTo>
                    <a:pt x="87701" y="820945"/>
                  </a:lnTo>
                  <a:lnTo>
                    <a:pt x="355120" y="838198"/>
                  </a:lnTo>
                  <a:lnTo>
                    <a:pt x="562154" y="1010726"/>
                  </a:lnTo>
                  <a:lnTo>
                    <a:pt x="622539" y="1424794"/>
                  </a:lnTo>
                  <a:lnTo>
                    <a:pt x="795068" y="1856115"/>
                  </a:lnTo>
                  <a:lnTo>
                    <a:pt x="1036607" y="2002764"/>
                  </a:lnTo>
                  <a:lnTo>
                    <a:pt x="1209135" y="2158040"/>
                  </a:lnTo>
                  <a:lnTo>
                    <a:pt x="1597324" y="2097655"/>
                  </a:lnTo>
                  <a:lnTo>
                    <a:pt x="2028645" y="2011391"/>
                  </a:lnTo>
                  <a:lnTo>
                    <a:pt x="2442713" y="1899247"/>
                  </a:lnTo>
                  <a:lnTo>
                    <a:pt x="2986177" y="1916500"/>
                  </a:lnTo>
                  <a:lnTo>
                    <a:pt x="3210464" y="1787104"/>
                  </a:lnTo>
                  <a:lnTo>
                    <a:pt x="3227717" y="1338530"/>
                  </a:lnTo>
                  <a:lnTo>
                    <a:pt x="3175958" y="674296"/>
                  </a:lnTo>
                  <a:lnTo>
                    <a:pt x="3270849" y="424130"/>
                  </a:lnTo>
                  <a:lnTo>
                    <a:pt x="3352800" y="190500"/>
                  </a:lnTo>
                  <a:lnTo>
                    <a:pt x="3352800" y="0"/>
                  </a:lnTo>
                  <a:lnTo>
                    <a:pt x="0" y="0"/>
                  </a:lnTo>
                  <a:lnTo>
                    <a:pt x="0" y="800100"/>
                  </a:lnTo>
                  <a:lnTo>
                    <a:pt x="87701" y="82094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2600" y="4545659"/>
              <a:ext cx="3929695" cy="613363"/>
            </a:xfrm>
            <a:custGeom>
              <a:avLst/>
              <a:gdLst>
                <a:gd name="connsiteX0" fmla="*/ 0 w 3372929"/>
                <a:gd name="connsiteY0" fmla="*/ 517585 h 517585"/>
                <a:gd name="connsiteX1" fmla="*/ 241540 w 3372929"/>
                <a:gd name="connsiteY1" fmla="*/ 414068 h 517585"/>
                <a:gd name="connsiteX2" fmla="*/ 483080 w 3372929"/>
                <a:gd name="connsiteY2" fmla="*/ 422694 h 517585"/>
                <a:gd name="connsiteX3" fmla="*/ 897147 w 3372929"/>
                <a:gd name="connsiteY3" fmla="*/ 508959 h 517585"/>
                <a:gd name="connsiteX4" fmla="*/ 1293963 w 3372929"/>
                <a:gd name="connsiteY4" fmla="*/ 388189 h 517585"/>
                <a:gd name="connsiteX5" fmla="*/ 1492370 w 3372929"/>
                <a:gd name="connsiteY5" fmla="*/ 250166 h 517585"/>
                <a:gd name="connsiteX6" fmla="*/ 1958197 w 3372929"/>
                <a:gd name="connsiteY6" fmla="*/ 198408 h 517585"/>
                <a:gd name="connsiteX7" fmla="*/ 2398144 w 3372929"/>
                <a:gd name="connsiteY7" fmla="*/ 43132 h 517585"/>
                <a:gd name="connsiteX8" fmla="*/ 2536166 w 3372929"/>
                <a:gd name="connsiteY8" fmla="*/ 17253 h 517585"/>
                <a:gd name="connsiteX9" fmla="*/ 3010619 w 3372929"/>
                <a:gd name="connsiteY9" fmla="*/ 69011 h 517585"/>
                <a:gd name="connsiteX10" fmla="*/ 3372929 w 3372929"/>
                <a:gd name="connsiteY10" fmla="*/ 0 h 517585"/>
                <a:gd name="connsiteX0" fmla="*/ 0 w 3372929"/>
                <a:gd name="connsiteY0" fmla="*/ 517585 h 517585"/>
                <a:gd name="connsiteX1" fmla="*/ 241540 w 3372929"/>
                <a:gd name="connsiteY1" fmla="*/ 414068 h 517585"/>
                <a:gd name="connsiteX2" fmla="*/ 483080 w 3372929"/>
                <a:gd name="connsiteY2" fmla="*/ 422694 h 517585"/>
                <a:gd name="connsiteX3" fmla="*/ 897147 w 3372929"/>
                <a:gd name="connsiteY3" fmla="*/ 508959 h 517585"/>
                <a:gd name="connsiteX4" fmla="*/ 1293963 w 3372929"/>
                <a:gd name="connsiteY4" fmla="*/ 388189 h 517585"/>
                <a:gd name="connsiteX5" fmla="*/ 1492370 w 3372929"/>
                <a:gd name="connsiteY5" fmla="*/ 250166 h 517585"/>
                <a:gd name="connsiteX6" fmla="*/ 1958197 w 3372929"/>
                <a:gd name="connsiteY6" fmla="*/ 198408 h 517585"/>
                <a:gd name="connsiteX7" fmla="*/ 2369389 w 3372929"/>
                <a:gd name="connsiteY7" fmla="*/ 136585 h 517585"/>
                <a:gd name="connsiteX8" fmla="*/ 2536166 w 3372929"/>
                <a:gd name="connsiteY8" fmla="*/ 17253 h 517585"/>
                <a:gd name="connsiteX9" fmla="*/ 3010619 w 3372929"/>
                <a:gd name="connsiteY9" fmla="*/ 69011 h 517585"/>
                <a:gd name="connsiteX10" fmla="*/ 3372929 w 3372929"/>
                <a:gd name="connsiteY10" fmla="*/ 0 h 517585"/>
                <a:gd name="connsiteX0" fmla="*/ 0 w 3372929"/>
                <a:gd name="connsiteY0" fmla="*/ 517585 h 517585"/>
                <a:gd name="connsiteX1" fmla="*/ 241540 w 3372929"/>
                <a:gd name="connsiteY1" fmla="*/ 414068 h 517585"/>
                <a:gd name="connsiteX2" fmla="*/ 483080 w 3372929"/>
                <a:gd name="connsiteY2" fmla="*/ 422694 h 517585"/>
                <a:gd name="connsiteX3" fmla="*/ 897147 w 3372929"/>
                <a:gd name="connsiteY3" fmla="*/ 508959 h 517585"/>
                <a:gd name="connsiteX4" fmla="*/ 1293963 w 3372929"/>
                <a:gd name="connsiteY4" fmla="*/ 388189 h 517585"/>
                <a:gd name="connsiteX5" fmla="*/ 1531189 w 3372929"/>
                <a:gd name="connsiteY5" fmla="*/ 365185 h 517585"/>
                <a:gd name="connsiteX6" fmla="*/ 1958197 w 3372929"/>
                <a:gd name="connsiteY6" fmla="*/ 198408 h 517585"/>
                <a:gd name="connsiteX7" fmla="*/ 2369389 w 3372929"/>
                <a:gd name="connsiteY7" fmla="*/ 136585 h 517585"/>
                <a:gd name="connsiteX8" fmla="*/ 2536166 w 3372929"/>
                <a:gd name="connsiteY8" fmla="*/ 17253 h 517585"/>
                <a:gd name="connsiteX9" fmla="*/ 3010619 w 3372929"/>
                <a:gd name="connsiteY9" fmla="*/ 69011 h 517585"/>
                <a:gd name="connsiteX10" fmla="*/ 3372929 w 3372929"/>
                <a:gd name="connsiteY10" fmla="*/ 0 h 517585"/>
                <a:gd name="connsiteX0" fmla="*/ 0 w 3372929"/>
                <a:gd name="connsiteY0" fmla="*/ 517585 h 517585"/>
                <a:gd name="connsiteX1" fmla="*/ 241540 w 3372929"/>
                <a:gd name="connsiteY1" fmla="*/ 414068 h 517585"/>
                <a:gd name="connsiteX2" fmla="*/ 483080 w 3372929"/>
                <a:gd name="connsiteY2" fmla="*/ 422694 h 517585"/>
                <a:gd name="connsiteX3" fmla="*/ 897147 w 3372929"/>
                <a:gd name="connsiteY3" fmla="*/ 508959 h 517585"/>
                <a:gd name="connsiteX4" fmla="*/ 1293963 w 3372929"/>
                <a:gd name="connsiteY4" fmla="*/ 388189 h 517585"/>
                <a:gd name="connsiteX5" fmla="*/ 1531189 w 3372929"/>
                <a:gd name="connsiteY5" fmla="*/ 365185 h 517585"/>
                <a:gd name="connsiteX6" fmla="*/ 1988389 w 3372929"/>
                <a:gd name="connsiteY6" fmla="*/ 288985 h 517585"/>
                <a:gd name="connsiteX7" fmla="*/ 2369389 w 3372929"/>
                <a:gd name="connsiteY7" fmla="*/ 136585 h 517585"/>
                <a:gd name="connsiteX8" fmla="*/ 2536166 w 3372929"/>
                <a:gd name="connsiteY8" fmla="*/ 17253 h 517585"/>
                <a:gd name="connsiteX9" fmla="*/ 3010619 w 3372929"/>
                <a:gd name="connsiteY9" fmla="*/ 69011 h 517585"/>
                <a:gd name="connsiteX10" fmla="*/ 3372929 w 3372929"/>
                <a:gd name="connsiteY10" fmla="*/ 0 h 51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72929" h="517585">
                  <a:moveTo>
                    <a:pt x="0" y="517585"/>
                  </a:moveTo>
                  <a:cubicBezTo>
                    <a:pt x="80513" y="473734"/>
                    <a:pt x="161027" y="429883"/>
                    <a:pt x="241540" y="414068"/>
                  </a:cubicBezTo>
                  <a:cubicBezTo>
                    <a:pt x="322053" y="398253"/>
                    <a:pt x="373812" y="406879"/>
                    <a:pt x="483080" y="422694"/>
                  </a:cubicBezTo>
                  <a:cubicBezTo>
                    <a:pt x="592348" y="438509"/>
                    <a:pt x="762000" y="514710"/>
                    <a:pt x="897147" y="508959"/>
                  </a:cubicBezTo>
                  <a:cubicBezTo>
                    <a:pt x="1032294" y="503208"/>
                    <a:pt x="1188289" y="412151"/>
                    <a:pt x="1293963" y="388189"/>
                  </a:cubicBezTo>
                  <a:cubicBezTo>
                    <a:pt x="1399637" y="364227"/>
                    <a:pt x="1415451" y="381719"/>
                    <a:pt x="1531189" y="365185"/>
                  </a:cubicBezTo>
                  <a:cubicBezTo>
                    <a:pt x="1646927" y="348651"/>
                    <a:pt x="1848689" y="327085"/>
                    <a:pt x="1988389" y="288985"/>
                  </a:cubicBezTo>
                  <a:cubicBezTo>
                    <a:pt x="2128089" y="250885"/>
                    <a:pt x="2278093" y="181874"/>
                    <a:pt x="2369389" y="136585"/>
                  </a:cubicBezTo>
                  <a:cubicBezTo>
                    <a:pt x="2460685" y="91296"/>
                    <a:pt x="2429294" y="28515"/>
                    <a:pt x="2536166" y="17253"/>
                  </a:cubicBezTo>
                  <a:cubicBezTo>
                    <a:pt x="2643038" y="5991"/>
                    <a:pt x="2871159" y="71887"/>
                    <a:pt x="3010619" y="69011"/>
                  </a:cubicBezTo>
                  <a:cubicBezTo>
                    <a:pt x="3150080" y="66136"/>
                    <a:pt x="3372929" y="0"/>
                    <a:pt x="3372929" y="0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 flipV="1">
              <a:off x="2383200" y="3764845"/>
              <a:ext cx="177530" cy="12643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H="1" flipV="1">
              <a:off x="3093319" y="3653837"/>
              <a:ext cx="177530" cy="12643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 flipV="1">
              <a:off x="3833027" y="3520252"/>
              <a:ext cx="177530" cy="12643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 flipV="1">
              <a:off x="4581981" y="3222978"/>
              <a:ext cx="177530" cy="12643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 flipV="1">
              <a:off x="5430795" y="3091275"/>
              <a:ext cx="177530" cy="126435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4"/>
            <p:cNvSpPr txBox="1">
              <a:spLocks noChangeArrowheads="1"/>
            </p:cNvSpPr>
            <p:nvPr/>
          </p:nvSpPr>
          <p:spPr bwMode="auto">
            <a:xfrm>
              <a:off x="1850611" y="3416770"/>
              <a:ext cx="88764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Calibri" pitchFamily="34" charset="0"/>
                </a:rPr>
                <a:t>&gt;200’</a:t>
              </a:r>
            </a:p>
          </p:txBody>
        </p:sp>
        <p:sp>
          <p:nvSpPr>
            <p:cNvPr id="13" name="TextBox 15"/>
            <p:cNvSpPr txBox="1">
              <a:spLocks noChangeArrowheads="1"/>
            </p:cNvSpPr>
            <p:nvPr/>
          </p:nvSpPr>
          <p:spPr bwMode="auto">
            <a:xfrm>
              <a:off x="4868617" y="2462860"/>
              <a:ext cx="887649" cy="438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alibri" pitchFamily="34" charset="0"/>
                </a:rPr>
                <a:t>&gt;200’</a:t>
              </a:r>
            </a:p>
          </p:txBody>
        </p:sp>
        <p:sp>
          <p:nvSpPr>
            <p:cNvPr id="14" name="TextBox 16"/>
            <p:cNvSpPr txBox="1">
              <a:spLocks noChangeArrowheads="1"/>
            </p:cNvSpPr>
            <p:nvPr/>
          </p:nvSpPr>
          <p:spPr bwMode="auto">
            <a:xfrm>
              <a:off x="2827024" y="3275660"/>
              <a:ext cx="621354" cy="438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alibri" pitchFamily="34" charset="0"/>
                </a:rPr>
                <a:t>50’</a:t>
              </a:r>
            </a:p>
          </p:txBody>
        </p:sp>
        <p:sp>
          <p:nvSpPr>
            <p:cNvPr id="15" name="TextBox 17"/>
            <p:cNvSpPr txBox="1">
              <a:spLocks noChangeArrowheads="1"/>
            </p:cNvSpPr>
            <p:nvPr/>
          </p:nvSpPr>
          <p:spPr bwMode="auto">
            <a:xfrm>
              <a:off x="3537144" y="3172178"/>
              <a:ext cx="621354" cy="438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alibri" pitchFamily="34" charset="0"/>
                </a:rPr>
                <a:t>50’</a:t>
              </a:r>
            </a:p>
          </p:txBody>
        </p:sp>
        <p:sp>
          <p:nvSpPr>
            <p:cNvPr id="16" name="TextBox 18"/>
            <p:cNvSpPr txBox="1">
              <a:spLocks noChangeArrowheads="1"/>
            </p:cNvSpPr>
            <p:nvPr/>
          </p:nvSpPr>
          <p:spPr bwMode="auto">
            <a:xfrm>
              <a:off x="4336028" y="2901244"/>
              <a:ext cx="621354" cy="438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25’</a:t>
              </a:r>
            </a:p>
          </p:txBody>
        </p:sp>
        <p:sp>
          <p:nvSpPr>
            <p:cNvPr id="17" name="TextBox 19"/>
            <p:cNvSpPr txBox="1">
              <a:spLocks noChangeArrowheads="1"/>
            </p:cNvSpPr>
            <p:nvPr/>
          </p:nvSpPr>
          <p:spPr bwMode="auto">
            <a:xfrm>
              <a:off x="5756266" y="2449689"/>
              <a:ext cx="1410964" cy="2031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Mean w/ </a:t>
              </a:r>
            </a:p>
            <a:p>
              <a:r>
                <a:rPr lang="en-US" dirty="0">
                  <a:latin typeface="Calibri" pitchFamily="34" charset="0"/>
                </a:rPr>
                <a:t>&gt;200’ = 105’</a:t>
              </a:r>
            </a:p>
            <a:p>
              <a:endParaRPr lang="en-US" dirty="0">
                <a:latin typeface="Calibri" pitchFamily="34" charset="0"/>
              </a:endParaRPr>
            </a:p>
            <a:p>
              <a:r>
                <a:rPr lang="en-US" dirty="0">
                  <a:latin typeface="Calibri" pitchFamily="34" charset="0"/>
                </a:rPr>
                <a:t>Mean w/o </a:t>
              </a:r>
            </a:p>
            <a:p>
              <a:r>
                <a:rPr lang="en-US" dirty="0">
                  <a:latin typeface="Calibri" pitchFamily="34" charset="0"/>
                </a:rPr>
                <a:t>&gt;200’ = 42</a:t>
              </a:r>
              <a:r>
                <a:rPr lang="en-US" dirty="0" smtClean="0">
                  <a:latin typeface="Calibri" pitchFamily="34" charset="0"/>
                </a:rPr>
                <a:t>’</a:t>
              </a:r>
            </a:p>
            <a:p>
              <a:endParaRPr lang="en-US" dirty="0" smtClean="0">
                <a:latin typeface="Calibri" pitchFamily="34" charset="0"/>
              </a:endParaRPr>
            </a:p>
            <a:p>
              <a:r>
                <a:rPr lang="en-US" dirty="0" smtClean="0">
                  <a:latin typeface="Calibri" pitchFamily="34" charset="0"/>
                </a:rPr>
                <a:t>Median = 50’</a:t>
              </a:r>
              <a:endParaRPr lang="en-US" dirty="0">
                <a:latin typeface="Calibri" pitchFamily="34" charset="0"/>
              </a:endParaRPr>
            </a:p>
          </p:txBody>
        </p:sp>
        <p:sp>
          <p:nvSpPr>
            <p:cNvPr id="18" name="TextBox 20"/>
            <p:cNvSpPr txBox="1">
              <a:spLocks noChangeArrowheads="1"/>
            </p:cNvSpPr>
            <p:nvPr/>
          </p:nvSpPr>
          <p:spPr bwMode="auto">
            <a:xfrm>
              <a:off x="2383200" y="5159022"/>
              <a:ext cx="62135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alibri" pitchFamily="34" charset="0"/>
                </a:rPr>
                <a:t>2W</a:t>
              </a:r>
            </a:p>
          </p:txBody>
        </p:sp>
        <p:sp>
          <p:nvSpPr>
            <p:cNvPr id="19" name="TextBox 21"/>
            <p:cNvSpPr txBox="1">
              <a:spLocks noChangeArrowheads="1"/>
            </p:cNvSpPr>
            <p:nvPr/>
          </p:nvSpPr>
          <p:spPr bwMode="auto">
            <a:xfrm>
              <a:off x="5223677" y="4526844"/>
              <a:ext cx="62135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Calibri" pitchFamily="34" charset="0"/>
                </a:rPr>
                <a:t>3W</a:t>
              </a:r>
            </a:p>
          </p:txBody>
        </p:sp>
        <p:sp>
          <p:nvSpPr>
            <p:cNvPr id="20" name="Oval 19"/>
            <p:cNvSpPr/>
            <p:nvPr/>
          </p:nvSpPr>
          <p:spPr>
            <a:xfrm>
              <a:off x="2471965" y="4978400"/>
              <a:ext cx="177530" cy="2709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5489971" y="4355630"/>
              <a:ext cx="177530" cy="27093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70849" y="4526844"/>
              <a:ext cx="887649" cy="369332"/>
            </a:xfrm>
            <a:prstGeom prst="rect">
              <a:avLst/>
            </a:prstGeom>
            <a:noFill/>
            <a:scene3d>
              <a:camera prst="orthographicFront">
                <a:rot lat="0" lon="0" rev="60000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+mn-lt"/>
                  <a:cs typeface="+mn-cs"/>
                </a:rPr>
                <a:t>RMA</a:t>
              </a:r>
            </a:p>
          </p:txBody>
        </p:sp>
      </p:grpSp>
      <p:sp>
        <p:nvSpPr>
          <p:cNvPr id="27" name="Title 1"/>
          <p:cNvSpPr txBox="1">
            <a:spLocks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Buffer width &amp; minimum FPA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90500"/>
            <a:ext cx="8229600" cy="1312863"/>
          </a:xfrm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>
                <a:solidFill>
                  <a:srgbClr val="FFFFFF"/>
                </a:solidFill>
              </a:rPr>
              <a:t>RipStream – Riparian Function and Stream Temperature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6400800" cy="5257800"/>
          </a:xfrm>
          <a:ln/>
        </p:spPr>
        <p:txBody>
          <a:bodyPr>
            <a:normAutofit/>
          </a:bodyPr>
          <a:lstStyle/>
          <a:p>
            <a:pPr marL="341313" indent="-341313">
              <a:lnSpc>
                <a:spcPct val="80000"/>
              </a:lnSpc>
              <a:spcBef>
                <a:spcPts val="700"/>
              </a:spcBef>
              <a:spcAft>
                <a:spcPts val="2625"/>
              </a:spcAft>
              <a:buClr>
                <a:srgbClr val="FFFFFF"/>
              </a:buClr>
              <a:buFont typeface="Arial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dirty="0">
                <a:solidFill>
                  <a:srgbClr val="FFFFFF"/>
                </a:solidFill>
              </a:rPr>
              <a:t>State and Private Forests joint effort</a:t>
            </a:r>
          </a:p>
          <a:p>
            <a:pPr marL="341313" indent="-341313">
              <a:lnSpc>
                <a:spcPct val="80000"/>
              </a:lnSpc>
              <a:spcBef>
                <a:spcPts val="700"/>
              </a:spcBef>
              <a:spcAft>
                <a:spcPts val="2625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dirty="0">
                <a:solidFill>
                  <a:srgbClr val="FFFFFF"/>
                </a:solidFill>
              </a:rPr>
              <a:t>Objective: Evaluate effectiveness of forest practices rules &amp; strategies at protecting stream temperature, promoting riparian </a:t>
            </a:r>
            <a:r>
              <a:rPr lang="en-US" dirty="0" smtClean="0">
                <a:solidFill>
                  <a:srgbClr val="FFFFFF"/>
                </a:solidFill>
              </a:rPr>
              <a:t>structure</a:t>
            </a:r>
            <a:endParaRPr lang="en-US" dirty="0">
              <a:solidFill>
                <a:srgbClr val="FFFFFF"/>
              </a:solidFill>
            </a:endParaRPr>
          </a:p>
          <a:p>
            <a:pPr marL="341313" indent="-341313">
              <a:lnSpc>
                <a:spcPct val="80000"/>
              </a:lnSpc>
              <a:spcBef>
                <a:spcPts val="700"/>
              </a:spcBef>
              <a:spcAft>
                <a:spcPts val="2625"/>
              </a:spcAft>
              <a:buClr>
                <a:srgbClr val="FFFFFF"/>
              </a:buClr>
              <a:buFont typeface="Arial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dirty="0">
                <a:solidFill>
                  <a:srgbClr val="FFFFFF"/>
                </a:solidFill>
              </a:rPr>
              <a:t>33 Sites (18 Private, 15 State, 	Medium and Small F)</a:t>
            </a:r>
          </a:p>
          <a:p>
            <a:pPr marL="341313" indent="-341313">
              <a:lnSpc>
                <a:spcPct val="80000"/>
              </a:lnSpc>
              <a:spcBef>
                <a:spcPts val="700"/>
              </a:spcBef>
              <a:spcAft>
                <a:spcPts val="2625"/>
              </a:spcAft>
              <a:buClrTx/>
              <a:buSz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4688" y="1524000"/>
            <a:ext cx="2119312" cy="5334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dirty="0" smtClean="0">
                <a:solidFill>
                  <a:schemeClr val="bg1"/>
                </a:solidFill>
              </a:rPr>
              <a:t>Buffer width &amp; minimum FPA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Could have left out 2W &amp; 3W buffer measures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5204 (Ice Box: 107’ to 56’)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5503 (Siletz Creek) – strong meander, alders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Summary: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We rigorously followed protocol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Buffer width can be a nasty thing to quantify…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Medians would have been better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Even better yet, begin measurements 50’ or 100’ away from probe, more measurements.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mtClean="0">
                <a:solidFill>
                  <a:srgbClr val="FFFFFF"/>
                </a:solidFill>
              </a:rPr>
              <a:t>Rules and Strategies</a:t>
            </a:r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681038" y="4622800"/>
            <a:ext cx="7839075" cy="2662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Aft>
                <a:spcPts val="90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>
                <a:solidFill>
                  <a:srgbClr val="FFFFFF"/>
                </a:solidFill>
                <a:latin typeface="Calibri" pitchFamily="34" charset="0"/>
              </a:rPr>
              <a:t>Private: Forest Practices Act</a:t>
            </a:r>
          </a:p>
          <a:p>
            <a:pPr>
              <a:spcAft>
                <a:spcPts val="90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>
                <a:solidFill>
                  <a:srgbClr val="FFFFFF"/>
                </a:solidFill>
                <a:latin typeface="Calibri" pitchFamily="34" charset="0"/>
              </a:rPr>
              <a:t>State: Northwest Oregon State Forest 	 		Management Plan</a:t>
            </a:r>
          </a:p>
          <a:p>
            <a:pPr>
              <a:lnSpc>
                <a:spcPct val="90000"/>
              </a:lnSpc>
              <a:spcBef>
                <a:spcPts val="6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>
              <a:solidFill>
                <a:srgbClr val="FFFFFF"/>
              </a:solidFill>
              <a:latin typeface="Calibri" pitchFamily="34" charset="0"/>
            </a:endParaRPr>
          </a:p>
          <a:p>
            <a:pPr>
              <a:spcAft>
                <a:spcPts val="90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4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685800" y="1184275"/>
            <a:ext cx="8001000" cy="3159125"/>
          </a:xfrm>
          <a:prstGeom prst="roundRect">
            <a:avLst>
              <a:gd name="adj" fmla="val 46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25" name="Freeform 5"/>
          <p:cNvSpPr>
            <a:spLocks noChangeArrowheads="1"/>
          </p:cNvSpPr>
          <p:nvPr/>
        </p:nvSpPr>
        <p:spPr bwMode="auto">
          <a:xfrm flipH="1">
            <a:off x="2141538" y="2498725"/>
            <a:ext cx="561975" cy="576263"/>
          </a:xfrm>
          <a:custGeom>
            <a:avLst/>
            <a:gdLst>
              <a:gd name="T0" fmla="*/ 0 w 354"/>
              <a:gd name="T1" fmla="*/ 2147483647 h 363"/>
              <a:gd name="T2" fmla="*/ 2147483647 w 354"/>
              <a:gd name="T3" fmla="*/ 2147483647 h 363"/>
              <a:gd name="T4" fmla="*/ 2147483647 w 354"/>
              <a:gd name="T5" fmla="*/ 2147483647 h 363"/>
              <a:gd name="T6" fmla="*/ 2147483647 w 354"/>
              <a:gd name="T7" fmla="*/ 0 h 363"/>
              <a:gd name="T8" fmla="*/ 2147483647 w 354"/>
              <a:gd name="T9" fmla="*/ 2147483647 h 363"/>
              <a:gd name="T10" fmla="*/ 2147483647 w 354"/>
              <a:gd name="T11" fmla="*/ 2147483647 h 363"/>
              <a:gd name="T12" fmla="*/ 0 w 354"/>
              <a:gd name="T13" fmla="*/ 2147483647 h 3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4"/>
              <a:gd name="T22" fmla="*/ 0 h 363"/>
              <a:gd name="T23" fmla="*/ 354 w 354"/>
              <a:gd name="T24" fmla="*/ 363 h 3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4" h="363">
                <a:moveTo>
                  <a:pt x="0" y="86"/>
                </a:moveTo>
                <a:lnTo>
                  <a:pt x="162" y="60"/>
                </a:lnTo>
                <a:lnTo>
                  <a:pt x="282" y="12"/>
                </a:lnTo>
                <a:lnTo>
                  <a:pt x="349" y="0"/>
                </a:lnTo>
                <a:lnTo>
                  <a:pt x="354" y="363"/>
                </a:lnTo>
                <a:lnTo>
                  <a:pt x="1" y="363"/>
                </a:lnTo>
                <a:lnTo>
                  <a:pt x="0" y="86"/>
                </a:lnTo>
                <a:close/>
              </a:path>
            </a:pathLst>
          </a:cu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Freeform 6"/>
          <p:cNvSpPr>
            <a:spLocks noChangeArrowheads="1"/>
          </p:cNvSpPr>
          <p:nvPr/>
        </p:nvSpPr>
        <p:spPr bwMode="auto">
          <a:xfrm flipH="1">
            <a:off x="2706688" y="2632075"/>
            <a:ext cx="838200" cy="447675"/>
          </a:xfrm>
          <a:custGeom>
            <a:avLst/>
            <a:gdLst>
              <a:gd name="T0" fmla="*/ 2147483647 w 528"/>
              <a:gd name="T1" fmla="*/ 2147483647 h 282"/>
              <a:gd name="T2" fmla="*/ 0 w 528"/>
              <a:gd name="T3" fmla="*/ 2147483647 h 282"/>
              <a:gd name="T4" fmla="*/ 2147483647 w 528"/>
              <a:gd name="T5" fmla="*/ 2147483647 h 282"/>
              <a:gd name="T6" fmla="*/ 2147483647 w 528"/>
              <a:gd name="T7" fmla="*/ 0 h 282"/>
              <a:gd name="T8" fmla="*/ 2147483647 w 528"/>
              <a:gd name="T9" fmla="*/ 2147483647 h 282"/>
              <a:gd name="T10" fmla="*/ 2147483647 w 528"/>
              <a:gd name="T11" fmla="*/ 2147483647 h 282"/>
              <a:gd name="T12" fmla="*/ 2147483647 w 528"/>
              <a:gd name="T13" fmla="*/ 2147483647 h 282"/>
              <a:gd name="T14" fmla="*/ 2147483647 w 528"/>
              <a:gd name="T15" fmla="*/ 2147483647 h 28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28"/>
              <a:gd name="T25" fmla="*/ 0 h 282"/>
              <a:gd name="T26" fmla="*/ 528 w 528"/>
              <a:gd name="T27" fmla="*/ 282 h 28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28" h="282">
                <a:moveTo>
                  <a:pt x="3" y="60"/>
                </a:moveTo>
                <a:lnTo>
                  <a:pt x="0" y="282"/>
                </a:lnTo>
                <a:lnTo>
                  <a:pt x="528" y="282"/>
                </a:lnTo>
                <a:lnTo>
                  <a:pt x="528" y="0"/>
                </a:lnTo>
                <a:lnTo>
                  <a:pt x="455" y="8"/>
                </a:lnTo>
                <a:lnTo>
                  <a:pt x="222" y="35"/>
                </a:lnTo>
                <a:lnTo>
                  <a:pt x="77" y="60"/>
                </a:lnTo>
                <a:lnTo>
                  <a:pt x="3" y="60"/>
                </a:lnTo>
                <a:close/>
              </a:path>
            </a:pathLst>
          </a:cu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Freeform 7"/>
          <p:cNvSpPr>
            <a:spLocks noChangeArrowheads="1"/>
          </p:cNvSpPr>
          <p:nvPr/>
        </p:nvSpPr>
        <p:spPr bwMode="auto">
          <a:xfrm flipH="1">
            <a:off x="3544888" y="2725738"/>
            <a:ext cx="533400" cy="354012"/>
          </a:xfrm>
          <a:custGeom>
            <a:avLst/>
            <a:gdLst>
              <a:gd name="T0" fmla="*/ 0 w 336"/>
              <a:gd name="T1" fmla="*/ 2147483647 h 223"/>
              <a:gd name="T2" fmla="*/ 2147483647 w 336"/>
              <a:gd name="T3" fmla="*/ 2147483647 h 223"/>
              <a:gd name="T4" fmla="*/ 2147483647 w 336"/>
              <a:gd name="T5" fmla="*/ 0 h 223"/>
              <a:gd name="T6" fmla="*/ 2147483647 w 336"/>
              <a:gd name="T7" fmla="*/ 2147483647 h 223"/>
              <a:gd name="T8" fmla="*/ 0 w 336"/>
              <a:gd name="T9" fmla="*/ 2147483647 h 223"/>
              <a:gd name="T10" fmla="*/ 0 w 336"/>
              <a:gd name="T11" fmla="*/ 2147483647 h 2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6"/>
              <a:gd name="T19" fmla="*/ 0 h 223"/>
              <a:gd name="T20" fmla="*/ 336 w 336"/>
              <a:gd name="T21" fmla="*/ 223 h 2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6" h="223">
                <a:moveTo>
                  <a:pt x="0" y="77"/>
                </a:moveTo>
                <a:lnTo>
                  <a:pt x="141" y="7"/>
                </a:lnTo>
                <a:lnTo>
                  <a:pt x="336" y="0"/>
                </a:lnTo>
                <a:lnTo>
                  <a:pt x="336" y="223"/>
                </a:lnTo>
                <a:lnTo>
                  <a:pt x="0" y="223"/>
                </a:lnTo>
                <a:lnTo>
                  <a:pt x="0" y="77"/>
                </a:lnTo>
                <a:close/>
              </a:path>
            </a:pathLst>
          </a:custGeom>
          <a:blipFill dpi="0" rotWithShape="0">
            <a:blip r:embed="rId5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Freeform 8"/>
          <p:cNvSpPr>
            <a:spLocks noChangeArrowheads="1"/>
          </p:cNvSpPr>
          <p:nvPr/>
        </p:nvSpPr>
        <p:spPr bwMode="auto">
          <a:xfrm flipH="1">
            <a:off x="6243637" y="2511425"/>
            <a:ext cx="749300" cy="593725"/>
          </a:xfrm>
          <a:custGeom>
            <a:avLst/>
            <a:gdLst>
              <a:gd name="T0" fmla="*/ 2147483647 w 472"/>
              <a:gd name="T1" fmla="*/ 2147483647 h 374"/>
              <a:gd name="T2" fmla="*/ 2147483647 w 472"/>
              <a:gd name="T3" fmla="*/ 2147483647 h 374"/>
              <a:gd name="T4" fmla="*/ 0 w 472"/>
              <a:gd name="T5" fmla="*/ 0 h 374"/>
              <a:gd name="T6" fmla="*/ 0 w 472"/>
              <a:gd name="T7" fmla="*/ 2147483647 h 374"/>
              <a:gd name="T8" fmla="*/ 2147483647 w 472"/>
              <a:gd name="T9" fmla="*/ 2147483647 h 374"/>
              <a:gd name="T10" fmla="*/ 2147483647 w 472"/>
              <a:gd name="T11" fmla="*/ 2147483647 h 374"/>
              <a:gd name="T12" fmla="*/ 2147483647 w 472"/>
              <a:gd name="T13" fmla="*/ 2147483647 h 374"/>
              <a:gd name="T14" fmla="*/ 2147483647 w 472"/>
              <a:gd name="T15" fmla="*/ 2147483647 h 374"/>
              <a:gd name="T16" fmla="*/ 2147483647 w 472"/>
              <a:gd name="T17" fmla="*/ 2147483647 h 374"/>
              <a:gd name="T18" fmla="*/ 2147483647 w 472"/>
              <a:gd name="T19" fmla="*/ 2147483647 h 374"/>
              <a:gd name="T20" fmla="*/ 2147483647 w 472"/>
              <a:gd name="T21" fmla="*/ 2147483647 h 374"/>
              <a:gd name="T22" fmla="*/ 2147483647 w 472"/>
              <a:gd name="T23" fmla="*/ 2147483647 h 374"/>
              <a:gd name="T24" fmla="*/ 2147483647 w 472"/>
              <a:gd name="T25" fmla="*/ 2147483647 h 374"/>
              <a:gd name="T26" fmla="*/ 2147483647 w 472"/>
              <a:gd name="T27" fmla="*/ 2147483647 h 37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72"/>
              <a:gd name="T43" fmla="*/ 0 h 374"/>
              <a:gd name="T44" fmla="*/ 472 w 472"/>
              <a:gd name="T45" fmla="*/ 374 h 37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72" h="374">
                <a:moveTo>
                  <a:pt x="269" y="65"/>
                </a:moveTo>
                <a:lnTo>
                  <a:pt x="140" y="29"/>
                </a:lnTo>
                <a:lnTo>
                  <a:pt x="0" y="0"/>
                </a:lnTo>
                <a:lnTo>
                  <a:pt x="0" y="374"/>
                </a:lnTo>
                <a:lnTo>
                  <a:pt x="448" y="372"/>
                </a:lnTo>
                <a:lnTo>
                  <a:pt x="461" y="345"/>
                </a:lnTo>
                <a:lnTo>
                  <a:pt x="472" y="315"/>
                </a:lnTo>
                <a:lnTo>
                  <a:pt x="467" y="291"/>
                </a:lnTo>
                <a:lnTo>
                  <a:pt x="448" y="263"/>
                </a:lnTo>
                <a:lnTo>
                  <a:pt x="365" y="201"/>
                </a:lnTo>
                <a:lnTo>
                  <a:pt x="335" y="171"/>
                </a:lnTo>
                <a:lnTo>
                  <a:pt x="334" y="129"/>
                </a:lnTo>
                <a:lnTo>
                  <a:pt x="356" y="74"/>
                </a:lnTo>
                <a:lnTo>
                  <a:pt x="269" y="65"/>
                </a:lnTo>
                <a:close/>
              </a:path>
            </a:pathLst>
          </a:cu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Freeform 9"/>
          <p:cNvSpPr>
            <a:spLocks noChangeArrowheads="1"/>
          </p:cNvSpPr>
          <p:nvPr/>
        </p:nvSpPr>
        <p:spPr bwMode="auto">
          <a:xfrm flipH="1">
            <a:off x="5236786" y="2648515"/>
            <a:ext cx="1263650" cy="452438"/>
          </a:xfrm>
          <a:custGeom>
            <a:avLst/>
            <a:gdLst>
              <a:gd name="T0" fmla="*/ 2147483647 w 796"/>
              <a:gd name="T1" fmla="*/ 0 h 285"/>
              <a:gd name="T2" fmla="*/ 0 w 796"/>
              <a:gd name="T3" fmla="*/ 2147483647 h 285"/>
              <a:gd name="T4" fmla="*/ 2147483647 w 796"/>
              <a:gd name="T5" fmla="*/ 2147483647 h 285"/>
              <a:gd name="T6" fmla="*/ 2147483647 w 796"/>
              <a:gd name="T7" fmla="*/ 2147483647 h 285"/>
              <a:gd name="T8" fmla="*/ 2147483647 w 796"/>
              <a:gd name="T9" fmla="*/ 2147483647 h 285"/>
              <a:gd name="T10" fmla="*/ 2147483647 w 796"/>
              <a:gd name="T11" fmla="*/ 2147483647 h 285"/>
              <a:gd name="T12" fmla="*/ 2147483647 w 796"/>
              <a:gd name="T13" fmla="*/ 2147483647 h 285"/>
              <a:gd name="T14" fmla="*/ 2147483647 w 796"/>
              <a:gd name="T15" fmla="*/ 2147483647 h 285"/>
              <a:gd name="T16" fmla="*/ 2147483647 w 796"/>
              <a:gd name="T17" fmla="*/ 2147483647 h 285"/>
              <a:gd name="T18" fmla="*/ 2147483647 w 796"/>
              <a:gd name="T19" fmla="*/ 2147483647 h 285"/>
              <a:gd name="T20" fmla="*/ 2147483647 w 796"/>
              <a:gd name="T21" fmla="*/ 2147483647 h 285"/>
              <a:gd name="T22" fmla="*/ 2147483647 w 796"/>
              <a:gd name="T23" fmla="*/ 2147483647 h 285"/>
              <a:gd name="T24" fmla="*/ 2147483647 w 796"/>
              <a:gd name="T25" fmla="*/ 0 h 28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96"/>
              <a:gd name="T40" fmla="*/ 0 h 285"/>
              <a:gd name="T41" fmla="*/ 796 w 796"/>
              <a:gd name="T42" fmla="*/ 285 h 28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96" h="285">
                <a:moveTo>
                  <a:pt x="23" y="0"/>
                </a:moveTo>
                <a:lnTo>
                  <a:pt x="0" y="51"/>
                </a:lnTo>
                <a:lnTo>
                  <a:pt x="24" y="108"/>
                </a:lnTo>
                <a:lnTo>
                  <a:pt x="78" y="144"/>
                </a:lnTo>
                <a:lnTo>
                  <a:pt x="137" y="193"/>
                </a:lnTo>
                <a:lnTo>
                  <a:pt x="137" y="243"/>
                </a:lnTo>
                <a:lnTo>
                  <a:pt x="117" y="285"/>
                </a:lnTo>
                <a:lnTo>
                  <a:pt x="796" y="283"/>
                </a:lnTo>
                <a:lnTo>
                  <a:pt x="792" y="69"/>
                </a:lnTo>
                <a:lnTo>
                  <a:pt x="700" y="63"/>
                </a:lnTo>
                <a:lnTo>
                  <a:pt x="462" y="34"/>
                </a:lnTo>
                <a:lnTo>
                  <a:pt x="204" y="18"/>
                </a:lnTo>
                <a:lnTo>
                  <a:pt x="23" y="0"/>
                </a:lnTo>
                <a:close/>
              </a:path>
            </a:pathLst>
          </a:cu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Freeform 10"/>
          <p:cNvSpPr>
            <a:spLocks noChangeArrowheads="1"/>
          </p:cNvSpPr>
          <p:nvPr/>
        </p:nvSpPr>
        <p:spPr bwMode="auto">
          <a:xfrm flipH="1">
            <a:off x="4459288" y="2733675"/>
            <a:ext cx="762000" cy="342900"/>
          </a:xfrm>
          <a:custGeom>
            <a:avLst/>
            <a:gdLst>
              <a:gd name="T0" fmla="*/ 2147483647 w 480"/>
              <a:gd name="T1" fmla="*/ 2147483647 h 216"/>
              <a:gd name="T2" fmla="*/ 2147483647 w 480"/>
              <a:gd name="T3" fmla="*/ 0 h 216"/>
              <a:gd name="T4" fmla="*/ 2147483647 w 480"/>
              <a:gd name="T5" fmla="*/ 0 h 216"/>
              <a:gd name="T6" fmla="*/ 0 w 480"/>
              <a:gd name="T7" fmla="*/ 2147483647 h 216"/>
              <a:gd name="T8" fmla="*/ 2147483647 w 480"/>
              <a:gd name="T9" fmla="*/ 2147483647 h 216"/>
              <a:gd name="T10" fmla="*/ 2147483647 w 480"/>
              <a:gd name="T11" fmla="*/ 2147483647 h 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0"/>
              <a:gd name="T19" fmla="*/ 0 h 216"/>
              <a:gd name="T20" fmla="*/ 480 w 480"/>
              <a:gd name="T21" fmla="*/ 216 h 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0" h="216">
                <a:moveTo>
                  <a:pt x="480" y="70"/>
                </a:moveTo>
                <a:lnTo>
                  <a:pt x="280" y="0"/>
                </a:lnTo>
                <a:lnTo>
                  <a:pt x="2" y="0"/>
                </a:lnTo>
                <a:lnTo>
                  <a:pt x="0" y="216"/>
                </a:lnTo>
                <a:lnTo>
                  <a:pt x="480" y="216"/>
                </a:lnTo>
                <a:lnTo>
                  <a:pt x="480" y="70"/>
                </a:lnTo>
                <a:close/>
              </a:path>
            </a:pathLst>
          </a:custGeom>
          <a:blipFill dpi="0" rotWithShape="0">
            <a:blip r:embed="rId5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 flipH="1">
            <a:off x="4078288" y="2860675"/>
            <a:ext cx="381000" cy="228600"/>
          </a:xfrm>
          <a:prstGeom prst="rect">
            <a:avLst/>
          </a:prstGeom>
          <a:solidFill>
            <a:srgbClr val="00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5132" name="Freeform 12"/>
          <p:cNvSpPr>
            <a:spLocks noChangeArrowheads="1"/>
          </p:cNvSpPr>
          <p:nvPr/>
        </p:nvSpPr>
        <p:spPr bwMode="auto">
          <a:xfrm flipH="1" flipV="1">
            <a:off x="4078288" y="2784475"/>
            <a:ext cx="381000" cy="77788"/>
          </a:xfrm>
          <a:custGeom>
            <a:avLst/>
            <a:gdLst>
              <a:gd name="T0" fmla="*/ 0 w 1248"/>
              <a:gd name="T1" fmla="*/ 0 h 144"/>
              <a:gd name="T2" fmla="*/ 2147483647 w 1248"/>
              <a:gd name="T3" fmla="*/ 2147483647 h 144"/>
              <a:gd name="T4" fmla="*/ 2147483647 w 1248"/>
              <a:gd name="T5" fmla="*/ 0 h 144"/>
              <a:gd name="T6" fmla="*/ 2147483647 w 1248"/>
              <a:gd name="T7" fmla="*/ 2147483647 h 144"/>
              <a:gd name="T8" fmla="*/ 2147483647 w 1248"/>
              <a:gd name="T9" fmla="*/ 0 h 144"/>
              <a:gd name="T10" fmla="*/ 2147483647 w 1248"/>
              <a:gd name="T11" fmla="*/ 2147483647 h 144"/>
              <a:gd name="T12" fmla="*/ 2147483647 w 1248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48"/>
              <a:gd name="T22" fmla="*/ 0 h 144"/>
              <a:gd name="T23" fmla="*/ 1248 w 1248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48" h="144">
                <a:moveTo>
                  <a:pt x="0" y="0"/>
                </a:moveTo>
                <a:cubicBezTo>
                  <a:pt x="80" y="72"/>
                  <a:pt x="160" y="144"/>
                  <a:pt x="240" y="144"/>
                </a:cubicBezTo>
                <a:cubicBezTo>
                  <a:pt x="320" y="144"/>
                  <a:pt x="408" y="0"/>
                  <a:pt x="480" y="0"/>
                </a:cubicBezTo>
                <a:cubicBezTo>
                  <a:pt x="552" y="0"/>
                  <a:pt x="608" y="144"/>
                  <a:pt x="672" y="144"/>
                </a:cubicBezTo>
                <a:cubicBezTo>
                  <a:pt x="736" y="144"/>
                  <a:pt x="800" y="0"/>
                  <a:pt x="864" y="0"/>
                </a:cubicBezTo>
                <a:cubicBezTo>
                  <a:pt x="928" y="0"/>
                  <a:pt x="992" y="144"/>
                  <a:pt x="1056" y="144"/>
                </a:cubicBezTo>
                <a:cubicBezTo>
                  <a:pt x="1120" y="144"/>
                  <a:pt x="1216" y="24"/>
                  <a:pt x="1248" y="0"/>
                </a:cubicBezTo>
              </a:path>
            </a:pathLst>
          </a:custGeom>
          <a:solidFill>
            <a:srgbClr val="0000FF"/>
          </a:solidFill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Freeform 13"/>
          <p:cNvSpPr>
            <a:spLocks noChangeArrowheads="1"/>
          </p:cNvSpPr>
          <p:nvPr/>
        </p:nvSpPr>
        <p:spPr bwMode="auto">
          <a:xfrm flipH="1">
            <a:off x="4357687" y="2452688"/>
            <a:ext cx="3033713" cy="407987"/>
          </a:xfrm>
          <a:custGeom>
            <a:avLst/>
            <a:gdLst>
              <a:gd name="T0" fmla="*/ 2147483647 w 1911"/>
              <a:gd name="T1" fmla="*/ 2147483647 h 257"/>
              <a:gd name="T2" fmla="*/ 2147483647 w 1911"/>
              <a:gd name="T3" fmla="*/ 2147483647 h 257"/>
              <a:gd name="T4" fmla="*/ 2147483647 w 1911"/>
              <a:gd name="T5" fmla="*/ 2147483647 h 257"/>
              <a:gd name="T6" fmla="*/ 2147483647 w 1911"/>
              <a:gd name="T7" fmla="*/ 2147483647 h 257"/>
              <a:gd name="T8" fmla="*/ 2147483647 w 1911"/>
              <a:gd name="T9" fmla="*/ 2147483647 h 257"/>
              <a:gd name="T10" fmla="*/ 2147483647 w 1911"/>
              <a:gd name="T11" fmla="*/ 2147483647 h 257"/>
              <a:gd name="T12" fmla="*/ 2147483647 w 1911"/>
              <a:gd name="T13" fmla="*/ 2147483647 h 257"/>
              <a:gd name="T14" fmla="*/ 2147483647 w 1911"/>
              <a:gd name="T15" fmla="*/ 2147483647 h 257"/>
              <a:gd name="T16" fmla="*/ 2147483647 w 1911"/>
              <a:gd name="T17" fmla="*/ 2147483647 h 257"/>
              <a:gd name="T18" fmla="*/ 2147483647 w 1911"/>
              <a:gd name="T19" fmla="*/ 2147483647 h 25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11"/>
              <a:gd name="T31" fmla="*/ 0 h 257"/>
              <a:gd name="T32" fmla="*/ 1911 w 1911"/>
              <a:gd name="T33" fmla="*/ 257 h 25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11" h="257">
                <a:moveTo>
                  <a:pt x="1911" y="257"/>
                </a:moveTo>
                <a:cubicBezTo>
                  <a:pt x="1883" y="246"/>
                  <a:pt x="1731" y="186"/>
                  <a:pt x="1705" y="184"/>
                </a:cubicBezTo>
                <a:cubicBezTo>
                  <a:pt x="1586" y="179"/>
                  <a:pt x="1468" y="181"/>
                  <a:pt x="1350" y="179"/>
                </a:cubicBezTo>
                <a:cubicBezTo>
                  <a:pt x="1175" y="157"/>
                  <a:pt x="986" y="140"/>
                  <a:pt x="804" y="129"/>
                </a:cubicBezTo>
                <a:cubicBezTo>
                  <a:pt x="729" y="125"/>
                  <a:pt x="656" y="115"/>
                  <a:pt x="583" y="107"/>
                </a:cubicBezTo>
                <a:cubicBezTo>
                  <a:pt x="553" y="104"/>
                  <a:pt x="495" y="96"/>
                  <a:pt x="495" y="96"/>
                </a:cubicBezTo>
                <a:cubicBezTo>
                  <a:pt x="436" y="81"/>
                  <a:pt x="343" y="49"/>
                  <a:pt x="273" y="40"/>
                </a:cubicBezTo>
                <a:cubicBezTo>
                  <a:pt x="243" y="36"/>
                  <a:pt x="212" y="35"/>
                  <a:pt x="185" y="29"/>
                </a:cubicBezTo>
                <a:cubicBezTo>
                  <a:pt x="139" y="27"/>
                  <a:pt x="164" y="28"/>
                  <a:pt x="51" y="12"/>
                </a:cubicBezTo>
                <a:cubicBezTo>
                  <a:pt x="0" y="0"/>
                  <a:pt x="66" y="14"/>
                  <a:pt x="11" y="3"/>
                </a:cubicBez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 flipH="1">
            <a:off x="7993062" y="2286000"/>
            <a:ext cx="7938" cy="9144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5" name="Freeform 15"/>
          <p:cNvSpPr>
            <a:spLocks noChangeArrowheads="1"/>
          </p:cNvSpPr>
          <p:nvPr/>
        </p:nvSpPr>
        <p:spPr bwMode="auto">
          <a:xfrm flipH="1">
            <a:off x="1890713" y="2427288"/>
            <a:ext cx="2185987" cy="411162"/>
          </a:xfrm>
          <a:custGeom>
            <a:avLst/>
            <a:gdLst>
              <a:gd name="T0" fmla="*/ 0 w 1377"/>
              <a:gd name="T1" fmla="*/ 2147483647 h 259"/>
              <a:gd name="T2" fmla="*/ 2147483647 w 1377"/>
              <a:gd name="T3" fmla="*/ 2147483647 h 259"/>
              <a:gd name="T4" fmla="*/ 2147483647 w 1377"/>
              <a:gd name="T5" fmla="*/ 2147483647 h 259"/>
              <a:gd name="T6" fmla="*/ 2147483647 w 1377"/>
              <a:gd name="T7" fmla="*/ 2147483647 h 259"/>
              <a:gd name="T8" fmla="*/ 2147483647 w 1377"/>
              <a:gd name="T9" fmla="*/ 2147483647 h 259"/>
              <a:gd name="T10" fmla="*/ 2147483647 w 1377"/>
              <a:gd name="T11" fmla="*/ 2147483647 h 259"/>
              <a:gd name="T12" fmla="*/ 2147483647 w 1377"/>
              <a:gd name="T13" fmla="*/ 2147483647 h 259"/>
              <a:gd name="T14" fmla="*/ 2147483647 w 1377"/>
              <a:gd name="T15" fmla="*/ 2147483647 h 259"/>
              <a:gd name="T16" fmla="*/ 2147483647 w 1377"/>
              <a:gd name="T17" fmla="*/ 2147483647 h 259"/>
              <a:gd name="T18" fmla="*/ 2147483647 w 1377"/>
              <a:gd name="T19" fmla="*/ 0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77"/>
              <a:gd name="T31" fmla="*/ 0 h 259"/>
              <a:gd name="T32" fmla="*/ 1377 w 1377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77" h="259">
                <a:moveTo>
                  <a:pt x="0" y="259"/>
                </a:moveTo>
                <a:cubicBezTo>
                  <a:pt x="20" y="248"/>
                  <a:pt x="130" y="188"/>
                  <a:pt x="149" y="186"/>
                </a:cubicBezTo>
                <a:cubicBezTo>
                  <a:pt x="234" y="181"/>
                  <a:pt x="319" y="183"/>
                  <a:pt x="404" y="181"/>
                </a:cubicBezTo>
                <a:cubicBezTo>
                  <a:pt x="530" y="159"/>
                  <a:pt x="667" y="142"/>
                  <a:pt x="798" y="131"/>
                </a:cubicBezTo>
                <a:cubicBezTo>
                  <a:pt x="852" y="127"/>
                  <a:pt x="904" y="117"/>
                  <a:pt x="957" y="109"/>
                </a:cubicBezTo>
                <a:cubicBezTo>
                  <a:pt x="979" y="106"/>
                  <a:pt x="1021" y="98"/>
                  <a:pt x="1021" y="98"/>
                </a:cubicBezTo>
                <a:cubicBezTo>
                  <a:pt x="1063" y="83"/>
                  <a:pt x="1130" y="51"/>
                  <a:pt x="1180" y="42"/>
                </a:cubicBezTo>
                <a:cubicBezTo>
                  <a:pt x="1202" y="38"/>
                  <a:pt x="1224" y="37"/>
                  <a:pt x="1244" y="31"/>
                </a:cubicBezTo>
                <a:cubicBezTo>
                  <a:pt x="1267" y="26"/>
                  <a:pt x="1236" y="30"/>
                  <a:pt x="1317" y="14"/>
                </a:cubicBezTo>
                <a:cubicBezTo>
                  <a:pt x="1355" y="2"/>
                  <a:pt x="1337" y="11"/>
                  <a:pt x="1377" y="0"/>
                </a:cubicBez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 flipH="1">
            <a:off x="2698750" y="2555875"/>
            <a:ext cx="7938" cy="6096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7" name="Freeform 17"/>
          <p:cNvSpPr>
            <a:spLocks noChangeArrowheads="1"/>
          </p:cNvSpPr>
          <p:nvPr/>
        </p:nvSpPr>
        <p:spPr bwMode="auto">
          <a:xfrm flipH="1">
            <a:off x="1800225" y="3109913"/>
            <a:ext cx="5543550" cy="1587"/>
          </a:xfrm>
          <a:custGeom>
            <a:avLst/>
            <a:gdLst>
              <a:gd name="T0" fmla="*/ 0 w 3492"/>
              <a:gd name="T1" fmla="*/ 0 h 1"/>
              <a:gd name="T2" fmla="*/ 2147483647 w 3492"/>
              <a:gd name="T3" fmla="*/ 2147483647 h 1"/>
              <a:gd name="T4" fmla="*/ 0 60000 65536"/>
              <a:gd name="T5" fmla="*/ 0 60000 65536"/>
              <a:gd name="T6" fmla="*/ 0 w 3492"/>
              <a:gd name="T7" fmla="*/ 0 h 1"/>
              <a:gd name="T8" fmla="*/ 3492 w 349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92" h="1">
                <a:moveTo>
                  <a:pt x="0" y="0"/>
                </a:moveTo>
                <a:lnTo>
                  <a:pt x="3492" y="1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Freeform 18"/>
          <p:cNvSpPr>
            <a:spLocks noChangeArrowheads="1"/>
          </p:cNvSpPr>
          <p:nvPr/>
        </p:nvSpPr>
        <p:spPr bwMode="auto">
          <a:xfrm flipH="1">
            <a:off x="6451600" y="2600325"/>
            <a:ext cx="85725" cy="12700"/>
          </a:xfrm>
          <a:custGeom>
            <a:avLst/>
            <a:gdLst>
              <a:gd name="T0" fmla="*/ 2147483647 w 54"/>
              <a:gd name="T1" fmla="*/ 2147483647 h 8"/>
              <a:gd name="T2" fmla="*/ 0 w 54"/>
              <a:gd name="T3" fmla="*/ 0 h 8"/>
              <a:gd name="T4" fmla="*/ 0 60000 65536"/>
              <a:gd name="T5" fmla="*/ 0 60000 65536"/>
              <a:gd name="T6" fmla="*/ 0 w 54"/>
              <a:gd name="T7" fmla="*/ 0 h 8"/>
              <a:gd name="T8" fmla="*/ 54 w 54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4" h="8">
                <a:moveTo>
                  <a:pt x="54" y="8"/>
                </a:moveTo>
                <a:lnTo>
                  <a:pt x="0" y="0"/>
                </a:lnTo>
              </a:path>
            </a:pathLst>
          </a:custGeom>
          <a:noFill/>
          <a:ln w="2556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9" name="Freeform 19"/>
          <p:cNvSpPr>
            <a:spLocks noChangeArrowheads="1"/>
          </p:cNvSpPr>
          <p:nvPr/>
        </p:nvSpPr>
        <p:spPr bwMode="auto">
          <a:xfrm flipH="1">
            <a:off x="6318250" y="3089275"/>
            <a:ext cx="82550" cy="1588"/>
          </a:xfrm>
          <a:custGeom>
            <a:avLst/>
            <a:gdLst>
              <a:gd name="T0" fmla="*/ 2147483647 w 52"/>
              <a:gd name="T1" fmla="*/ 0 h 1"/>
              <a:gd name="T2" fmla="*/ 0 w 52"/>
              <a:gd name="T3" fmla="*/ 0 h 1"/>
              <a:gd name="T4" fmla="*/ 0 60000 65536"/>
              <a:gd name="T5" fmla="*/ 0 60000 65536"/>
              <a:gd name="T6" fmla="*/ 0 w 52"/>
              <a:gd name="T7" fmla="*/ 0 h 1"/>
              <a:gd name="T8" fmla="*/ 52 w 5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2" h="1">
                <a:moveTo>
                  <a:pt x="52" y="0"/>
                </a:moveTo>
                <a:lnTo>
                  <a:pt x="0" y="0"/>
                </a:lnTo>
              </a:path>
            </a:pathLst>
          </a:custGeom>
          <a:noFill/>
          <a:ln w="15840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 flipH="1">
            <a:off x="5099050" y="1371600"/>
            <a:ext cx="137795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b="1" u="sng">
                <a:solidFill>
                  <a:srgbClr val="000000"/>
                </a:solidFill>
                <a:latin typeface="Sylfaen" pitchFamily="18" charset="0"/>
              </a:rPr>
              <a:t>State Forests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 flipH="1">
            <a:off x="2262188" y="1371600"/>
            <a:ext cx="1595437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b="1" u="sng">
                <a:solidFill>
                  <a:srgbClr val="000000"/>
                </a:solidFill>
                <a:latin typeface="Sylfaen" pitchFamily="18" charset="0"/>
              </a:rPr>
              <a:t>Private Forests</a:t>
            </a:r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 flipH="1">
            <a:off x="4459288" y="3548063"/>
            <a:ext cx="3541712" cy="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 flipH="1">
            <a:off x="7391400" y="3090335"/>
            <a:ext cx="73025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rgbClr val="000000"/>
                </a:solidFill>
                <a:latin typeface="Sylfaen" pitchFamily="18" charset="0"/>
              </a:rPr>
              <a:t>170 ft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 flipH="1">
            <a:off x="4984750" y="3092450"/>
            <a:ext cx="61595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25 ft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 flipH="1">
            <a:off x="3298825" y="3092450"/>
            <a:ext cx="61595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20 ft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 flipH="1">
            <a:off x="2460625" y="3087688"/>
            <a:ext cx="61595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50 ft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 flipH="1">
            <a:off x="1908175" y="3097213"/>
            <a:ext cx="61595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70 ft</a:t>
            </a:r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 flipH="1">
            <a:off x="2101850" y="2057400"/>
            <a:ext cx="1527175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Limited Entry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 flipH="1">
            <a:off x="4602163" y="2079625"/>
            <a:ext cx="577850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 No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Cut</a:t>
            </a: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 flipH="1">
            <a:off x="2773363" y="3546475"/>
            <a:ext cx="12954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52" name="Line 32"/>
          <p:cNvSpPr>
            <a:spLocks noChangeShapeType="1"/>
          </p:cNvSpPr>
          <p:nvPr/>
        </p:nvSpPr>
        <p:spPr bwMode="auto">
          <a:xfrm flipH="1">
            <a:off x="2163763" y="3889375"/>
            <a:ext cx="1905000" cy="1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 flipH="1">
            <a:off x="3524250" y="2079625"/>
            <a:ext cx="577850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 No 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Cut</a:t>
            </a:r>
          </a:p>
        </p:txBody>
      </p:sp>
      <p:sp>
        <p:nvSpPr>
          <p:cNvPr id="5154" name="Text Box 34"/>
          <p:cNvSpPr txBox="1">
            <a:spLocks noChangeArrowheads="1"/>
          </p:cNvSpPr>
          <p:nvPr/>
        </p:nvSpPr>
        <p:spPr bwMode="auto">
          <a:xfrm flipH="1">
            <a:off x="5525471" y="1905000"/>
            <a:ext cx="1048982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rgbClr val="000000"/>
                </a:solidFill>
                <a:latin typeface="Sylfaen" pitchFamily="18" charset="0"/>
              </a:rPr>
              <a:t> Limited </a:t>
            </a:r>
            <a:endParaRPr lang="en-US" dirty="0" smtClean="0">
              <a:solidFill>
                <a:srgbClr val="000000"/>
              </a:solidFill>
              <a:latin typeface="Sylfaen" pitchFamily="18" charset="0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0000"/>
                </a:solidFill>
                <a:latin typeface="Sylfaen" pitchFamily="18" charset="0"/>
              </a:rPr>
              <a:t>Entry (1)</a:t>
            </a:r>
            <a:endParaRPr lang="en-US" dirty="0">
              <a:solidFill>
                <a:srgbClr val="000000"/>
              </a:solidFill>
              <a:latin typeface="Sylfaen" pitchFamily="18" charset="0"/>
            </a:endParaRP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 flipH="1">
            <a:off x="4757738" y="3552825"/>
            <a:ext cx="1978025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Small &amp; Medium F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 flipH="1">
            <a:off x="3105150" y="3482975"/>
            <a:ext cx="88900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Small F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 flipH="1">
            <a:off x="2774950" y="3825875"/>
            <a:ext cx="1225550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00000"/>
                </a:solidFill>
                <a:latin typeface="Sylfaen" pitchFamily="18" charset="0"/>
              </a:rPr>
              <a:t>Medium F </a:t>
            </a:r>
          </a:p>
        </p:txBody>
      </p:sp>
      <p:sp>
        <p:nvSpPr>
          <p:cNvPr id="5158" name="Line 38"/>
          <p:cNvSpPr>
            <a:spLocks noChangeShapeType="1"/>
          </p:cNvSpPr>
          <p:nvPr/>
        </p:nvSpPr>
        <p:spPr bwMode="auto">
          <a:xfrm flipH="1">
            <a:off x="5213350" y="2263775"/>
            <a:ext cx="7938" cy="9144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9" name="Line 39"/>
          <p:cNvSpPr>
            <a:spLocks noChangeShapeType="1"/>
          </p:cNvSpPr>
          <p:nvPr/>
        </p:nvSpPr>
        <p:spPr bwMode="auto">
          <a:xfrm flipH="1">
            <a:off x="4451350" y="2263775"/>
            <a:ext cx="7938" cy="9144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60" name="Line 40"/>
          <p:cNvSpPr>
            <a:spLocks noChangeShapeType="1"/>
          </p:cNvSpPr>
          <p:nvPr/>
        </p:nvSpPr>
        <p:spPr bwMode="auto">
          <a:xfrm flipH="1">
            <a:off x="4070350" y="2263775"/>
            <a:ext cx="7938" cy="9144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61" name="Line 41"/>
          <p:cNvSpPr>
            <a:spLocks noChangeShapeType="1"/>
          </p:cNvSpPr>
          <p:nvPr/>
        </p:nvSpPr>
        <p:spPr bwMode="auto">
          <a:xfrm flipH="1">
            <a:off x="3536950" y="2263775"/>
            <a:ext cx="7938" cy="9144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62" name="Line 42"/>
          <p:cNvSpPr>
            <a:spLocks noChangeShapeType="1"/>
          </p:cNvSpPr>
          <p:nvPr/>
        </p:nvSpPr>
        <p:spPr bwMode="auto">
          <a:xfrm flipH="1">
            <a:off x="2144713" y="2270125"/>
            <a:ext cx="7937" cy="9144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" name="Line 14"/>
          <p:cNvSpPr>
            <a:spLocks noChangeShapeType="1"/>
          </p:cNvSpPr>
          <p:nvPr/>
        </p:nvSpPr>
        <p:spPr bwMode="auto">
          <a:xfrm flipH="1">
            <a:off x="6987153" y="2262753"/>
            <a:ext cx="7938" cy="914400"/>
          </a:xfrm>
          <a:prstGeom prst="line">
            <a:avLst/>
          </a:prstGeom>
          <a:noFill/>
          <a:ln w="3816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7379777" y="2270502"/>
            <a:ext cx="156274" cy="1007390"/>
          </a:xfrm>
          <a:custGeom>
            <a:avLst/>
            <a:gdLst>
              <a:gd name="connsiteX0" fmla="*/ 156274 w 156274"/>
              <a:gd name="connsiteY0" fmla="*/ 0 h 1007390"/>
              <a:gd name="connsiteX1" fmla="*/ 1291 w 156274"/>
              <a:gd name="connsiteY1" fmla="*/ 255722 h 1007390"/>
              <a:gd name="connsiteX2" fmla="*/ 148525 w 156274"/>
              <a:gd name="connsiteY2" fmla="*/ 604434 h 1007390"/>
              <a:gd name="connsiteX3" fmla="*/ 40037 w 156274"/>
              <a:gd name="connsiteY3" fmla="*/ 929899 h 1007390"/>
              <a:gd name="connsiteX4" fmla="*/ 1291 w 156274"/>
              <a:gd name="connsiteY4" fmla="*/ 1007390 h 100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274" h="1007390">
                <a:moveTo>
                  <a:pt x="156274" y="0"/>
                </a:moveTo>
                <a:cubicBezTo>
                  <a:pt x="79428" y="77491"/>
                  <a:pt x="2582" y="154983"/>
                  <a:pt x="1291" y="255722"/>
                </a:cubicBezTo>
                <a:cubicBezTo>
                  <a:pt x="0" y="356461"/>
                  <a:pt x="142067" y="492071"/>
                  <a:pt x="148525" y="604434"/>
                </a:cubicBezTo>
                <a:cubicBezTo>
                  <a:pt x="154983" y="716797"/>
                  <a:pt x="64576" y="862740"/>
                  <a:pt x="40037" y="929899"/>
                </a:cubicBezTo>
                <a:cubicBezTo>
                  <a:pt x="15498" y="997058"/>
                  <a:pt x="8394" y="1002224"/>
                  <a:pt x="1291" y="100739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7431440" y="2270502"/>
            <a:ext cx="156274" cy="1007390"/>
          </a:xfrm>
          <a:custGeom>
            <a:avLst/>
            <a:gdLst>
              <a:gd name="connsiteX0" fmla="*/ 156274 w 156274"/>
              <a:gd name="connsiteY0" fmla="*/ 0 h 1007390"/>
              <a:gd name="connsiteX1" fmla="*/ 1291 w 156274"/>
              <a:gd name="connsiteY1" fmla="*/ 255722 h 1007390"/>
              <a:gd name="connsiteX2" fmla="*/ 148525 w 156274"/>
              <a:gd name="connsiteY2" fmla="*/ 604434 h 1007390"/>
              <a:gd name="connsiteX3" fmla="*/ 40037 w 156274"/>
              <a:gd name="connsiteY3" fmla="*/ 929899 h 1007390"/>
              <a:gd name="connsiteX4" fmla="*/ 1291 w 156274"/>
              <a:gd name="connsiteY4" fmla="*/ 1007390 h 100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274" h="1007390">
                <a:moveTo>
                  <a:pt x="156274" y="0"/>
                </a:moveTo>
                <a:cubicBezTo>
                  <a:pt x="79428" y="77491"/>
                  <a:pt x="2582" y="154983"/>
                  <a:pt x="1291" y="255722"/>
                </a:cubicBezTo>
                <a:cubicBezTo>
                  <a:pt x="0" y="356461"/>
                  <a:pt x="142067" y="492071"/>
                  <a:pt x="148525" y="604434"/>
                </a:cubicBezTo>
                <a:cubicBezTo>
                  <a:pt x="154983" y="716797"/>
                  <a:pt x="64576" y="862740"/>
                  <a:pt x="40037" y="929899"/>
                </a:cubicBezTo>
                <a:cubicBezTo>
                  <a:pt x="15498" y="997058"/>
                  <a:pt x="8394" y="1002224"/>
                  <a:pt x="1291" y="1007390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 flipH="1">
            <a:off x="6629400" y="3098155"/>
            <a:ext cx="736397" cy="371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0000"/>
                </a:solidFill>
                <a:latin typeface="Sylfaen" pitchFamily="18" charset="0"/>
              </a:rPr>
              <a:t>100 ft</a:t>
            </a:r>
            <a:endParaRPr lang="en-US" dirty="0">
              <a:solidFill>
                <a:srgbClr val="000000"/>
              </a:solidFill>
              <a:latin typeface="Sylfaen" pitchFamily="18" charset="0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7469024" y="2326830"/>
            <a:ext cx="536486" cy="120116"/>
          </a:xfrm>
          <a:custGeom>
            <a:avLst/>
            <a:gdLst>
              <a:gd name="connsiteX0" fmla="*/ 0 w 536486"/>
              <a:gd name="connsiteY0" fmla="*/ 120116 h 120116"/>
              <a:gd name="connsiteX1" fmla="*/ 79761 w 536486"/>
              <a:gd name="connsiteY1" fmla="*/ 88781 h 120116"/>
              <a:gd name="connsiteX2" fmla="*/ 142430 w 536486"/>
              <a:gd name="connsiteY2" fmla="*/ 85933 h 120116"/>
              <a:gd name="connsiteX3" fmla="*/ 210797 w 536486"/>
              <a:gd name="connsiteY3" fmla="*/ 77387 h 120116"/>
              <a:gd name="connsiteX4" fmla="*/ 307649 w 536486"/>
              <a:gd name="connsiteY4" fmla="*/ 51749 h 120116"/>
              <a:gd name="connsiteX5" fmla="*/ 370318 w 536486"/>
              <a:gd name="connsiteY5" fmla="*/ 43204 h 120116"/>
              <a:gd name="connsiteX6" fmla="*/ 444382 w 536486"/>
              <a:gd name="connsiteY6" fmla="*/ 43204 h 120116"/>
              <a:gd name="connsiteX7" fmla="*/ 512748 w 536486"/>
              <a:gd name="connsiteY7" fmla="*/ 6172 h 120116"/>
              <a:gd name="connsiteX8" fmla="*/ 532688 w 536486"/>
              <a:gd name="connsiteY8" fmla="*/ 6172 h 120116"/>
              <a:gd name="connsiteX9" fmla="*/ 535537 w 536486"/>
              <a:gd name="connsiteY9" fmla="*/ 3323 h 12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6486" h="120116">
                <a:moveTo>
                  <a:pt x="0" y="120116"/>
                </a:moveTo>
                <a:cubicBezTo>
                  <a:pt x="28011" y="107297"/>
                  <a:pt x="56023" y="94478"/>
                  <a:pt x="79761" y="88781"/>
                </a:cubicBezTo>
                <a:cubicBezTo>
                  <a:pt x="103499" y="83084"/>
                  <a:pt x="120591" y="87832"/>
                  <a:pt x="142430" y="85933"/>
                </a:cubicBezTo>
                <a:cubicBezTo>
                  <a:pt x="164269" y="84034"/>
                  <a:pt x="183261" y="83084"/>
                  <a:pt x="210797" y="77387"/>
                </a:cubicBezTo>
                <a:cubicBezTo>
                  <a:pt x="238334" y="71690"/>
                  <a:pt x="281062" y="57446"/>
                  <a:pt x="307649" y="51749"/>
                </a:cubicBezTo>
                <a:cubicBezTo>
                  <a:pt x="334236" y="46052"/>
                  <a:pt x="347529" y="44628"/>
                  <a:pt x="370318" y="43204"/>
                </a:cubicBezTo>
                <a:cubicBezTo>
                  <a:pt x="393107" y="41780"/>
                  <a:pt x="420644" y="49376"/>
                  <a:pt x="444382" y="43204"/>
                </a:cubicBezTo>
                <a:cubicBezTo>
                  <a:pt x="468120" y="37032"/>
                  <a:pt x="498030" y="12344"/>
                  <a:pt x="512748" y="6172"/>
                </a:cubicBezTo>
                <a:cubicBezTo>
                  <a:pt x="527466" y="0"/>
                  <a:pt x="528890" y="6647"/>
                  <a:pt x="532688" y="6172"/>
                </a:cubicBezTo>
                <a:cubicBezTo>
                  <a:pt x="536486" y="5697"/>
                  <a:pt x="536011" y="4510"/>
                  <a:pt x="535537" y="3323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/>
          <p:nvPr/>
        </p:nvCxnSpPr>
        <p:spPr>
          <a:xfrm>
            <a:off x="7216931" y="3110678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540951" y="3109955"/>
            <a:ext cx="45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10"/>
          <p:cNvSpPr>
            <a:spLocks noChangeArrowheads="1"/>
          </p:cNvSpPr>
          <p:nvPr/>
        </p:nvSpPr>
        <p:spPr bwMode="auto">
          <a:xfrm flipH="1">
            <a:off x="6781800" y="1828800"/>
            <a:ext cx="762000" cy="342900"/>
          </a:xfrm>
          <a:custGeom>
            <a:avLst/>
            <a:gdLst>
              <a:gd name="T0" fmla="*/ 2147483647 w 480"/>
              <a:gd name="T1" fmla="*/ 2147483647 h 216"/>
              <a:gd name="T2" fmla="*/ 2147483647 w 480"/>
              <a:gd name="T3" fmla="*/ 0 h 216"/>
              <a:gd name="T4" fmla="*/ 2147483647 w 480"/>
              <a:gd name="T5" fmla="*/ 0 h 216"/>
              <a:gd name="T6" fmla="*/ 0 w 480"/>
              <a:gd name="T7" fmla="*/ 2147483647 h 216"/>
              <a:gd name="T8" fmla="*/ 2147483647 w 480"/>
              <a:gd name="T9" fmla="*/ 2147483647 h 216"/>
              <a:gd name="T10" fmla="*/ 2147483647 w 480"/>
              <a:gd name="T11" fmla="*/ 2147483647 h 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0"/>
              <a:gd name="T19" fmla="*/ 0 h 216"/>
              <a:gd name="T20" fmla="*/ 480 w 480"/>
              <a:gd name="T21" fmla="*/ 216 h 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0" h="216">
                <a:moveTo>
                  <a:pt x="480" y="70"/>
                </a:moveTo>
                <a:lnTo>
                  <a:pt x="280" y="0"/>
                </a:lnTo>
                <a:lnTo>
                  <a:pt x="2" y="0"/>
                </a:lnTo>
                <a:lnTo>
                  <a:pt x="0" y="216"/>
                </a:lnTo>
                <a:lnTo>
                  <a:pt x="480" y="216"/>
                </a:lnTo>
                <a:lnTo>
                  <a:pt x="480" y="70"/>
                </a:lnTo>
                <a:close/>
              </a:path>
            </a:pathLst>
          </a:custGeom>
          <a:blipFill dpi="0" rotWithShape="0">
            <a:blip r:embed="rId5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scene3d>
            <a:camera prst="orthographicFront">
              <a:rot lat="0" lon="16200000" rev="0"/>
            </a:camera>
            <a:lightRig rig="threePt" dir="t"/>
          </a:scene3d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3648" y="2555082"/>
            <a:ext cx="193899" cy="9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8947" y="2519130"/>
            <a:ext cx="193899" cy="9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78996" y="2460747"/>
            <a:ext cx="193899" cy="9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93754" y="2435551"/>
            <a:ext cx="193899" cy="9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Freeform 65"/>
          <p:cNvSpPr/>
          <p:nvPr/>
        </p:nvSpPr>
        <p:spPr>
          <a:xfrm>
            <a:off x="7018946" y="2481129"/>
            <a:ext cx="492807" cy="618146"/>
          </a:xfrm>
          <a:custGeom>
            <a:avLst/>
            <a:gdLst>
              <a:gd name="connsiteX0" fmla="*/ 347529 w 492807"/>
              <a:gd name="connsiteY0" fmla="*/ 0 h 618146"/>
              <a:gd name="connsiteX1" fmla="*/ 11394 w 492807"/>
              <a:gd name="connsiteY1" fmla="*/ 39880 h 618146"/>
              <a:gd name="connsiteX2" fmla="*/ 0 w 492807"/>
              <a:gd name="connsiteY2" fmla="*/ 609600 h 618146"/>
              <a:gd name="connsiteX3" fmla="*/ 424441 w 492807"/>
              <a:gd name="connsiteY3" fmla="*/ 618146 h 618146"/>
              <a:gd name="connsiteX4" fmla="*/ 475716 w 492807"/>
              <a:gd name="connsiteY4" fmla="*/ 512748 h 618146"/>
              <a:gd name="connsiteX5" fmla="*/ 492807 w 492807"/>
              <a:gd name="connsiteY5" fmla="*/ 444381 h 618146"/>
              <a:gd name="connsiteX6" fmla="*/ 489959 w 492807"/>
              <a:gd name="connsiteY6" fmla="*/ 370318 h 618146"/>
              <a:gd name="connsiteX7" fmla="*/ 427290 w 492807"/>
              <a:gd name="connsiteY7" fmla="*/ 236434 h 618146"/>
              <a:gd name="connsiteX8" fmla="*/ 370318 w 492807"/>
              <a:gd name="connsiteY8" fmla="*/ 139581 h 618146"/>
              <a:gd name="connsiteX9" fmla="*/ 350377 w 492807"/>
              <a:gd name="connsiteY9" fmla="*/ 79761 h 618146"/>
              <a:gd name="connsiteX10" fmla="*/ 347529 w 492807"/>
              <a:gd name="connsiteY10" fmla="*/ 0 h 618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2807" h="618146">
                <a:moveTo>
                  <a:pt x="347529" y="0"/>
                </a:moveTo>
                <a:lnTo>
                  <a:pt x="11394" y="39880"/>
                </a:lnTo>
                <a:lnTo>
                  <a:pt x="0" y="609600"/>
                </a:lnTo>
                <a:lnTo>
                  <a:pt x="424441" y="618146"/>
                </a:lnTo>
                <a:lnTo>
                  <a:pt x="475716" y="512748"/>
                </a:lnTo>
                <a:lnTo>
                  <a:pt x="492807" y="444381"/>
                </a:lnTo>
                <a:lnTo>
                  <a:pt x="489959" y="370318"/>
                </a:lnTo>
                <a:lnTo>
                  <a:pt x="427290" y="236434"/>
                </a:lnTo>
                <a:lnTo>
                  <a:pt x="370318" y="139581"/>
                </a:lnTo>
                <a:lnTo>
                  <a:pt x="350377" y="79761"/>
                </a:lnTo>
                <a:lnTo>
                  <a:pt x="347529" y="0"/>
                </a:ln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7443387" y="2344396"/>
            <a:ext cx="546931" cy="754879"/>
          </a:xfrm>
          <a:custGeom>
            <a:avLst/>
            <a:gdLst>
              <a:gd name="connsiteX0" fmla="*/ 546931 w 546931"/>
              <a:gd name="connsiteY0" fmla="*/ 0 h 754879"/>
              <a:gd name="connsiteX1" fmla="*/ 495656 w 546931"/>
              <a:gd name="connsiteY1" fmla="*/ 42729 h 754879"/>
              <a:gd name="connsiteX2" fmla="*/ 447230 w 546931"/>
              <a:gd name="connsiteY2" fmla="*/ 37032 h 754879"/>
              <a:gd name="connsiteX3" fmla="*/ 407349 w 546931"/>
              <a:gd name="connsiteY3" fmla="*/ 37032 h 754879"/>
              <a:gd name="connsiteX4" fmla="*/ 364620 w 546931"/>
              <a:gd name="connsiteY4" fmla="*/ 37032 h 754879"/>
              <a:gd name="connsiteX5" fmla="*/ 168067 w 546931"/>
              <a:gd name="connsiteY5" fmla="*/ 91155 h 754879"/>
              <a:gd name="connsiteX6" fmla="*/ 113944 w 546931"/>
              <a:gd name="connsiteY6" fmla="*/ 88307 h 754879"/>
              <a:gd name="connsiteX7" fmla="*/ 11394 w 546931"/>
              <a:gd name="connsiteY7" fmla="*/ 128187 h 754879"/>
              <a:gd name="connsiteX8" fmla="*/ 8546 w 546931"/>
              <a:gd name="connsiteY8" fmla="*/ 168068 h 754879"/>
              <a:gd name="connsiteX9" fmla="*/ 0 w 546931"/>
              <a:gd name="connsiteY9" fmla="*/ 193705 h 754879"/>
              <a:gd name="connsiteX10" fmla="*/ 11394 w 546931"/>
              <a:gd name="connsiteY10" fmla="*/ 236434 h 754879"/>
              <a:gd name="connsiteX11" fmla="*/ 119641 w 546931"/>
              <a:gd name="connsiteY11" fmla="*/ 432987 h 754879"/>
              <a:gd name="connsiteX12" fmla="*/ 153824 w 546931"/>
              <a:gd name="connsiteY12" fmla="*/ 504202 h 754879"/>
              <a:gd name="connsiteX13" fmla="*/ 156673 w 546931"/>
              <a:gd name="connsiteY13" fmla="*/ 572568 h 754879"/>
              <a:gd name="connsiteX14" fmla="*/ 153824 w 546931"/>
              <a:gd name="connsiteY14" fmla="*/ 615297 h 754879"/>
              <a:gd name="connsiteX15" fmla="*/ 85458 w 546931"/>
              <a:gd name="connsiteY15" fmla="*/ 754879 h 754879"/>
              <a:gd name="connsiteX16" fmla="*/ 538385 w 546931"/>
              <a:gd name="connsiteY16" fmla="*/ 752030 h 754879"/>
              <a:gd name="connsiteX17" fmla="*/ 546931 w 546931"/>
              <a:gd name="connsiteY17" fmla="*/ 0 h 754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6931" h="754879">
                <a:moveTo>
                  <a:pt x="546931" y="0"/>
                </a:moveTo>
                <a:lnTo>
                  <a:pt x="495656" y="42729"/>
                </a:lnTo>
                <a:lnTo>
                  <a:pt x="447230" y="37032"/>
                </a:lnTo>
                <a:lnTo>
                  <a:pt x="407349" y="37032"/>
                </a:lnTo>
                <a:lnTo>
                  <a:pt x="364620" y="37032"/>
                </a:lnTo>
                <a:lnTo>
                  <a:pt x="168067" y="91155"/>
                </a:lnTo>
                <a:lnTo>
                  <a:pt x="113944" y="88307"/>
                </a:lnTo>
                <a:lnTo>
                  <a:pt x="11394" y="128187"/>
                </a:lnTo>
                <a:lnTo>
                  <a:pt x="8546" y="168068"/>
                </a:lnTo>
                <a:lnTo>
                  <a:pt x="0" y="193705"/>
                </a:lnTo>
                <a:lnTo>
                  <a:pt x="11394" y="236434"/>
                </a:lnTo>
                <a:lnTo>
                  <a:pt x="119641" y="432987"/>
                </a:lnTo>
                <a:lnTo>
                  <a:pt x="153824" y="504202"/>
                </a:lnTo>
                <a:lnTo>
                  <a:pt x="156673" y="572568"/>
                </a:lnTo>
                <a:lnTo>
                  <a:pt x="153824" y="615297"/>
                </a:lnTo>
                <a:lnTo>
                  <a:pt x="85458" y="754879"/>
                </a:lnTo>
                <a:lnTo>
                  <a:pt x="538385" y="752030"/>
                </a:lnTo>
                <a:cubicBezTo>
                  <a:pt x="541234" y="501353"/>
                  <a:pt x="544082" y="250677"/>
                  <a:pt x="546931" y="0"/>
                </a:cubicBezTo>
                <a:close/>
              </a:path>
            </a:pathLst>
          </a:cu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 Box 34"/>
          <p:cNvSpPr txBox="1">
            <a:spLocks noChangeArrowheads="1"/>
          </p:cNvSpPr>
          <p:nvPr/>
        </p:nvSpPr>
        <p:spPr bwMode="auto">
          <a:xfrm flipH="1">
            <a:off x="7028218" y="1524000"/>
            <a:ext cx="1048982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rgbClr val="000000"/>
                </a:solidFill>
                <a:latin typeface="Sylfaen" pitchFamily="18" charset="0"/>
              </a:rPr>
              <a:t> Limited </a:t>
            </a:r>
            <a:endParaRPr lang="en-US" dirty="0" smtClean="0">
              <a:solidFill>
                <a:srgbClr val="000000"/>
              </a:solidFill>
              <a:latin typeface="Sylfaen" pitchFamily="18" charset="0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 smtClean="0">
                <a:solidFill>
                  <a:srgbClr val="000000"/>
                </a:solidFill>
                <a:latin typeface="Sylfaen" pitchFamily="18" charset="0"/>
              </a:rPr>
              <a:t>Entry (2)</a:t>
            </a:r>
            <a:endParaRPr lang="en-US" dirty="0">
              <a:solidFill>
                <a:srgbClr val="00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mtClean="0">
                <a:solidFill>
                  <a:srgbClr val="FFFFFF"/>
                </a:solidFill>
                <a:latin typeface="Times New Roman" pitchFamily="18" charset="0"/>
              </a:rPr>
              <a:t>RipStream Study Design</a:t>
            </a:r>
          </a:p>
        </p:txBody>
      </p:sp>
      <p:sp>
        <p:nvSpPr>
          <p:cNvPr id="6147" name="Rectangle 27"/>
          <p:cNvSpPr>
            <a:spLocks noChangeArrowheads="1"/>
          </p:cNvSpPr>
          <p:nvPr/>
        </p:nvSpPr>
        <p:spPr bwMode="auto">
          <a:xfrm>
            <a:off x="381000" y="1600200"/>
            <a:ext cx="8382000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>
                <a:solidFill>
                  <a:srgbClr val="FFFFFF"/>
                </a:solidFill>
                <a:latin typeface="Times New Roman" pitchFamily="18" charset="0"/>
              </a:rPr>
              <a:t>Design: 2 years pre-harvest, 5 years post harvest</a:t>
            </a:r>
          </a:p>
        </p:txBody>
      </p:sp>
      <p:sp>
        <p:nvSpPr>
          <p:cNvPr id="6148" name="Freeform 3"/>
          <p:cNvSpPr>
            <a:spLocks noChangeArrowheads="1"/>
          </p:cNvSpPr>
          <p:nvPr/>
        </p:nvSpPr>
        <p:spPr bwMode="auto">
          <a:xfrm>
            <a:off x="6515100" y="4683125"/>
            <a:ext cx="1882775" cy="2098675"/>
          </a:xfrm>
          <a:custGeom>
            <a:avLst/>
            <a:gdLst>
              <a:gd name="T0" fmla="*/ 2147483647 w 1186"/>
              <a:gd name="T1" fmla="*/ 2147483647 h 1322"/>
              <a:gd name="T2" fmla="*/ 2147483647 w 1186"/>
              <a:gd name="T3" fmla="*/ 2147483647 h 1322"/>
              <a:gd name="T4" fmla="*/ 2147483647 w 1186"/>
              <a:gd name="T5" fmla="*/ 2147483647 h 1322"/>
              <a:gd name="T6" fmla="*/ 2147483647 w 1186"/>
              <a:gd name="T7" fmla="*/ 2147483647 h 1322"/>
              <a:gd name="T8" fmla="*/ 0 w 1186"/>
              <a:gd name="T9" fmla="*/ 2147483647 h 1322"/>
              <a:gd name="T10" fmla="*/ 2147483647 w 1186"/>
              <a:gd name="T11" fmla="*/ 0 h 1322"/>
              <a:gd name="T12" fmla="*/ 2147483647 w 1186"/>
              <a:gd name="T13" fmla="*/ 2147483647 h 1322"/>
              <a:gd name="T14" fmla="*/ 2147483647 w 1186"/>
              <a:gd name="T15" fmla="*/ 2147483647 h 1322"/>
              <a:gd name="T16" fmla="*/ 2147483647 w 1186"/>
              <a:gd name="T17" fmla="*/ 2147483647 h 1322"/>
              <a:gd name="T18" fmla="*/ 2147483647 w 1186"/>
              <a:gd name="T19" fmla="*/ 2147483647 h 13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86"/>
              <a:gd name="T31" fmla="*/ 0 h 1322"/>
              <a:gd name="T32" fmla="*/ 1186 w 1186"/>
              <a:gd name="T33" fmla="*/ 1322 h 132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86" h="1322">
                <a:moveTo>
                  <a:pt x="1186" y="755"/>
                </a:moveTo>
                <a:cubicBezTo>
                  <a:pt x="1186" y="836"/>
                  <a:pt x="1186" y="917"/>
                  <a:pt x="1186" y="999"/>
                </a:cubicBezTo>
                <a:lnTo>
                  <a:pt x="981" y="1322"/>
                </a:lnTo>
                <a:lnTo>
                  <a:pt x="364" y="1188"/>
                </a:lnTo>
                <a:lnTo>
                  <a:pt x="0" y="908"/>
                </a:lnTo>
                <a:lnTo>
                  <a:pt x="364" y="0"/>
                </a:lnTo>
                <a:lnTo>
                  <a:pt x="672" y="179"/>
                </a:lnTo>
                <a:lnTo>
                  <a:pt x="919" y="448"/>
                </a:lnTo>
                <a:lnTo>
                  <a:pt x="981" y="583"/>
                </a:lnTo>
                <a:lnTo>
                  <a:pt x="1042" y="717"/>
                </a:lnTo>
              </a:path>
            </a:pathLst>
          </a:cu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Freeform 4"/>
          <p:cNvSpPr>
            <a:spLocks noChangeArrowheads="1"/>
          </p:cNvSpPr>
          <p:nvPr/>
        </p:nvSpPr>
        <p:spPr bwMode="auto">
          <a:xfrm flipH="1">
            <a:off x="3276600" y="3581400"/>
            <a:ext cx="4598988" cy="1493838"/>
          </a:xfrm>
          <a:custGeom>
            <a:avLst/>
            <a:gdLst>
              <a:gd name="T0" fmla="*/ 2147483647 w 2256"/>
              <a:gd name="T1" fmla="*/ 2147483647 h 672"/>
              <a:gd name="T2" fmla="*/ 0 w 2256"/>
              <a:gd name="T3" fmla="*/ 2147483647 h 672"/>
              <a:gd name="T4" fmla="*/ 2147483647 w 2256"/>
              <a:gd name="T5" fmla="*/ 2147483647 h 672"/>
              <a:gd name="T6" fmla="*/ 2147483647 w 2256"/>
              <a:gd name="T7" fmla="*/ 2147483647 h 672"/>
              <a:gd name="T8" fmla="*/ 2147483647 w 2256"/>
              <a:gd name="T9" fmla="*/ 2147483647 h 672"/>
              <a:gd name="T10" fmla="*/ 2147483647 w 2256"/>
              <a:gd name="T11" fmla="*/ 2147483647 h 672"/>
              <a:gd name="T12" fmla="*/ 2147483647 w 2256"/>
              <a:gd name="T13" fmla="*/ 2147483647 h 672"/>
              <a:gd name="T14" fmla="*/ 2147483647 w 2256"/>
              <a:gd name="T15" fmla="*/ 2147483647 h 672"/>
              <a:gd name="T16" fmla="*/ 2147483647 w 2256"/>
              <a:gd name="T17" fmla="*/ 2147483647 h 672"/>
              <a:gd name="T18" fmla="*/ 2147483647 w 2256"/>
              <a:gd name="T19" fmla="*/ 0 h 67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56"/>
              <a:gd name="T31" fmla="*/ 0 h 672"/>
              <a:gd name="T32" fmla="*/ 2256 w 2256"/>
              <a:gd name="T33" fmla="*/ 672 h 67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56" h="672">
                <a:moveTo>
                  <a:pt x="384" y="96"/>
                </a:moveTo>
                <a:lnTo>
                  <a:pt x="0" y="288"/>
                </a:lnTo>
                <a:lnTo>
                  <a:pt x="96" y="624"/>
                </a:lnTo>
                <a:lnTo>
                  <a:pt x="672" y="528"/>
                </a:lnTo>
                <a:lnTo>
                  <a:pt x="1152" y="576"/>
                </a:lnTo>
                <a:lnTo>
                  <a:pt x="1776" y="672"/>
                </a:lnTo>
                <a:lnTo>
                  <a:pt x="2256" y="576"/>
                </a:lnTo>
                <a:lnTo>
                  <a:pt x="2160" y="144"/>
                </a:lnTo>
                <a:lnTo>
                  <a:pt x="1632" y="144"/>
                </a:lnTo>
                <a:lnTo>
                  <a:pt x="1296" y="0"/>
                </a:lnTo>
              </a:path>
            </a:pathLst>
          </a:cu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0" name="Freeform 5"/>
          <p:cNvSpPr>
            <a:spLocks noChangeArrowheads="1"/>
          </p:cNvSpPr>
          <p:nvPr/>
        </p:nvSpPr>
        <p:spPr bwMode="auto">
          <a:xfrm flipH="1">
            <a:off x="3578225" y="2949575"/>
            <a:ext cx="4003675" cy="1592263"/>
          </a:xfrm>
          <a:custGeom>
            <a:avLst/>
            <a:gdLst>
              <a:gd name="T0" fmla="*/ 2147483647 w 1964"/>
              <a:gd name="T1" fmla="*/ 2147483647 h 716"/>
              <a:gd name="T2" fmla="*/ 2147483647 w 1964"/>
              <a:gd name="T3" fmla="*/ 2147483647 h 716"/>
              <a:gd name="T4" fmla="*/ 2147483647 w 1964"/>
              <a:gd name="T5" fmla="*/ 2147483647 h 716"/>
              <a:gd name="T6" fmla="*/ 2147483647 w 1964"/>
              <a:gd name="T7" fmla="*/ 2147483647 h 716"/>
              <a:gd name="T8" fmla="*/ 2147483647 w 1964"/>
              <a:gd name="T9" fmla="*/ 2147483647 h 716"/>
              <a:gd name="T10" fmla="*/ 2147483647 w 1964"/>
              <a:gd name="T11" fmla="*/ 2147483647 h 716"/>
              <a:gd name="T12" fmla="*/ 2147483647 w 1964"/>
              <a:gd name="T13" fmla="*/ 2147483647 h 716"/>
              <a:gd name="T14" fmla="*/ 2147483647 w 1964"/>
              <a:gd name="T15" fmla="*/ 2147483647 h 716"/>
              <a:gd name="T16" fmla="*/ 2147483647 w 1964"/>
              <a:gd name="T17" fmla="*/ 2147483647 h 716"/>
              <a:gd name="T18" fmla="*/ 2147483647 w 1964"/>
              <a:gd name="T19" fmla="*/ 2147483647 h 716"/>
              <a:gd name="T20" fmla="*/ 2147483647 w 1964"/>
              <a:gd name="T21" fmla="*/ 2147483647 h 716"/>
              <a:gd name="T22" fmla="*/ 2147483647 w 1964"/>
              <a:gd name="T23" fmla="*/ 2147483647 h 716"/>
              <a:gd name="T24" fmla="*/ 2147483647 w 1964"/>
              <a:gd name="T25" fmla="*/ 2147483647 h 716"/>
              <a:gd name="T26" fmla="*/ 2147483647 w 1964"/>
              <a:gd name="T27" fmla="*/ 0 h 716"/>
              <a:gd name="T28" fmla="*/ 2147483647 w 1964"/>
              <a:gd name="T29" fmla="*/ 2147483647 h 716"/>
              <a:gd name="T30" fmla="*/ 2147483647 w 1964"/>
              <a:gd name="T31" fmla="*/ 2147483647 h 716"/>
              <a:gd name="T32" fmla="*/ 2147483647 w 1964"/>
              <a:gd name="T33" fmla="*/ 2147483647 h 716"/>
              <a:gd name="T34" fmla="*/ 0 w 1964"/>
              <a:gd name="T35" fmla="*/ 2147483647 h 7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64"/>
              <a:gd name="T55" fmla="*/ 0 h 716"/>
              <a:gd name="T56" fmla="*/ 1964 w 1964"/>
              <a:gd name="T57" fmla="*/ 716 h 7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64" h="716">
                <a:moveTo>
                  <a:pt x="168" y="676"/>
                </a:moveTo>
                <a:lnTo>
                  <a:pt x="476" y="524"/>
                </a:lnTo>
                <a:lnTo>
                  <a:pt x="716" y="524"/>
                </a:lnTo>
                <a:lnTo>
                  <a:pt x="812" y="572"/>
                </a:lnTo>
                <a:lnTo>
                  <a:pt x="956" y="572"/>
                </a:lnTo>
                <a:lnTo>
                  <a:pt x="1196" y="668"/>
                </a:lnTo>
                <a:lnTo>
                  <a:pt x="1292" y="620"/>
                </a:lnTo>
                <a:lnTo>
                  <a:pt x="1436" y="620"/>
                </a:lnTo>
                <a:lnTo>
                  <a:pt x="1580" y="668"/>
                </a:lnTo>
                <a:lnTo>
                  <a:pt x="1676" y="716"/>
                </a:lnTo>
                <a:lnTo>
                  <a:pt x="1964" y="716"/>
                </a:lnTo>
                <a:lnTo>
                  <a:pt x="1824" y="240"/>
                </a:lnTo>
                <a:lnTo>
                  <a:pt x="1960" y="40"/>
                </a:lnTo>
                <a:lnTo>
                  <a:pt x="772" y="0"/>
                </a:lnTo>
                <a:lnTo>
                  <a:pt x="468" y="76"/>
                </a:lnTo>
                <a:lnTo>
                  <a:pt x="276" y="92"/>
                </a:lnTo>
                <a:lnTo>
                  <a:pt x="156" y="144"/>
                </a:lnTo>
                <a:lnTo>
                  <a:pt x="0" y="328"/>
                </a:lnTo>
              </a:path>
            </a:pathLst>
          </a:custGeom>
          <a:solidFill>
            <a:srgbClr val="9966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1" name="Freeform 6"/>
          <p:cNvSpPr>
            <a:spLocks noChangeArrowheads="1"/>
          </p:cNvSpPr>
          <p:nvPr/>
        </p:nvSpPr>
        <p:spPr bwMode="auto">
          <a:xfrm>
            <a:off x="731838" y="3902075"/>
            <a:ext cx="7731125" cy="2008188"/>
          </a:xfrm>
          <a:custGeom>
            <a:avLst/>
            <a:gdLst>
              <a:gd name="T0" fmla="*/ 0 w 4870"/>
              <a:gd name="T1" fmla="*/ 2147483647 h 1265"/>
              <a:gd name="T2" fmla="*/ 2147483647 w 4870"/>
              <a:gd name="T3" fmla="*/ 0 h 1265"/>
              <a:gd name="T4" fmla="*/ 2147483647 w 4870"/>
              <a:gd name="T5" fmla="*/ 2147483647 h 1265"/>
              <a:gd name="T6" fmla="*/ 2147483647 w 4870"/>
              <a:gd name="T7" fmla="*/ 2147483647 h 1265"/>
              <a:gd name="T8" fmla="*/ 2147483647 w 4870"/>
              <a:gd name="T9" fmla="*/ 2147483647 h 1265"/>
              <a:gd name="T10" fmla="*/ 2147483647 w 4870"/>
              <a:gd name="T11" fmla="*/ 2147483647 h 1265"/>
              <a:gd name="T12" fmla="*/ 2147483647 w 4870"/>
              <a:gd name="T13" fmla="*/ 2147483647 h 1265"/>
              <a:gd name="T14" fmla="*/ 2147483647 w 4870"/>
              <a:gd name="T15" fmla="*/ 2147483647 h 1265"/>
              <a:gd name="T16" fmla="*/ 2147483647 w 4870"/>
              <a:gd name="T17" fmla="*/ 2147483647 h 1265"/>
              <a:gd name="T18" fmla="*/ 2147483647 w 4870"/>
              <a:gd name="T19" fmla="*/ 2147483647 h 1265"/>
              <a:gd name="T20" fmla="*/ 2147483647 w 4870"/>
              <a:gd name="T21" fmla="*/ 2147483647 h 1265"/>
              <a:gd name="T22" fmla="*/ 2147483647 w 4870"/>
              <a:gd name="T23" fmla="*/ 2147483647 h 1265"/>
              <a:gd name="T24" fmla="*/ 2147483647 w 4870"/>
              <a:gd name="T25" fmla="*/ 2147483647 h 1265"/>
              <a:gd name="T26" fmla="*/ 2147483647 w 4870"/>
              <a:gd name="T27" fmla="*/ 2147483647 h 1265"/>
              <a:gd name="T28" fmla="*/ 2147483647 w 4870"/>
              <a:gd name="T29" fmla="*/ 2147483647 h 1265"/>
              <a:gd name="T30" fmla="*/ 2147483647 w 4870"/>
              <a:gd name="T31" fmla="*/ 2147483647 h 1265"/>
              <a:gd name="T32" fmla="*/ 2147483647 w 4870"/>
              <a:gd name="T33" fmla="*/ 2147483647 h 1265"/>
              <a:gd name="T34" fmla="*/ 2147483647 w 4870"/>
              <a:gd name="T35" fmla="*/ 2147483647 h 1265"/>
              <a:gd name="T36" fmla="*/ 2147483647 w 4870"/>
              <a:gd name="T37" fmla="*/ 2147483647 h 1265"/>
              <a:gd name="T38" fmla="*/ 2147483647 w 4870"/>
              <a:gd name="T39" fmla="*/ 2147483647 h 1265"/>
              <a:gd name="T40" fmla="*/ 2147483647 w 4870"/>
              <a:gd name="T41" fmla="*/ 2147483647 h 1265"/>
              <a:gd name="T42" fmla="*/ 2147483647 w 4870"/>
              <a:gd name="T43" fmla="*/ 2147483647 h 1265"/>
              <a:gd name="T44" fmla="*/ 2147483647 w 4870"/>
              <a:gd name="T45" fmla="*/ 2147483647 h 1265"/>
              <a:gd name="T46" fmla="*/ 2147483647 w 4870"/>
              <a:gd name="T47" fmla="*/ 2147483647 h 1265"/>
              <a:gd name="T48" fmla="*/ 2147483647 w 4870"/>
              <a:gd name="T49" fmla="*/ 2147483647 h 1265"/>
              <a:gd name="T50" fmla="*/ 2147483647 w 4870"/>
              <a:gd name="T51" fmla="*/ 2147483647 h 1265"/>
              <a:gd name="T52" fmla="*/ 2147483647 w 4870"/>
              <a:gd name="T53" fmla="*/ 2147483647 h 1265"/>
              <a:gd name="T54" fmla="*/ 2147483647 w 4870"/>
              <a:gd name="T55" fmla="*/ 2147483647 h 1265"/>
              <a:gd name="T56" fmla="*/ 2147483647 w 4870"/>
              <a:gd name="T57" fmla="*/ 2147483647 h 1265"/>
              <a:gd name="T58" fmla="*/ 2147483647 w 4870"/>
              <a:gd name="T59" fmla="*/ 2147483647 h 1265"/>
              <a:gd name="T60" fmla="*/ 2147483647 w 4870"/>
              <a:gd name="T61" fmla="*/ 2147483647 h 1265"/>
              <a:gd name="T62" fmla="*/ 2147483647 w 4870"/>
              <a:gd name="T63" fmla="*/ 2147483647 h 1265"/>
              <a:gd name="T64" fmla="*/ 2147483647 w 4870"/>
              <a:gd name="T65" fmla="*/ 2147483647 h 1265"/>
              <a:gd name="T66" fmla="*/ 2147483647 w 4870"/>
              <a:gd name="T67" fmla="*/ 2147483647 h 1265"/>
              <a:gd name="T68" fmla="*/ 2147483647 w 4870"/>
              <a:gd name="T69" fmla="*/ 2147483647 h 1265"/>
              <a:gd name="T70" fmla="*/ 2147483647 w 4870"/>
              <a:gd name="T71" fmla="*/ 2147483647 h 1265"/>
              <a:gd name="T72" fmla="*/ 2147483647 w 4870"/>
              <a:gd name="T73" fmla="*/ 2147483647 h 1265"/>
              <a:gd name="T74" fmla="*/ 2147483647 w 4870"/>
              <a:gd name="T75" fmla="*/ 2147483647 h 1265"/>
              <a:gd name="T76" fmla="*/ 2147483647 w 4870"/>
              <a:gd name="T77" fmla="*/ 2147483647 h 1265"/>
              <a:gd name="T78" fmla="*/ 2147483647 w 4870"/>
              <a:gd name="T79" fmla="*/ 2147483647 h 1265"/>
              <a:gd name="T80" fmla="*/ 2147483647 w 4870"/>
              <a:gd name="T81" fmla="*/ 2147483647 h 1265"/>
              <a:gd name="T82" fmla="*/ 2147483647 w 4870"/>
              <a:gd name="T83" fmla="*/ 2147483647 h 1265"/>
              <a:gd name="T84" fmla="*/ 2147483647 w 4870"/>
              <a:gd name="T85" fmla="*/ 2147483647 h 1265"/>
              <a:gd name="T86" fmla="*/ 2147483647 w 4870"/>
              <a:gd name="T87" fmla="*/ 2147483647 h 1265"/>
              <a:gd name="T88" fmla="*/ 2147483647 w 4870"/>
              <a:gd name="T89" fmla="*/ 2147483647 h 1265"/>
              <a:gd name="T90" fmla="*/ 2147483647 w 4870"/>
              <a:gd name="T91" fmla="*/ 2147483647 h 1265"/>
              <a:gd name="T92" fmla="*/ 2147483647 w 4870"/>
              <a:gd name="T93" fmla="*/ 2147483647 h 1265"/>
              <a:gd name="T94" fmla="*/ 2147483647 w 4870"/>
              <a:gd name="T95" fmla="*/ 2147483647 h 1265"/>
              <a:gd name="T96" fmla="*/ 0 w 4870"/>
              <a:gd name="T97" fmla="*/ 2147483647 h 12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870"/>
              <a:gd name="T148" fmla="*/ 0 h 1265"/>
              <a:gd name="T149" fmla="*/ 4870 w 4870"/>
              <a:gd name="T150" fmla="*/ 1265 h 126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870" h="1265">
                <a:moveTo>
                  <a:pt x="0" y="67"/>
                </a:moveTo>
                <a:lnTo>
                  <a:pt x="555" y="0"/>
                </a:lnTo>
                <a:lnTo>
                  <a:pt x="863" y="67"/>
                </a:lnTo>
                <a:lnTo>
                  <a:pt x="1541" y="336"/>
                </a:lnTo>
                <a:lnTo>
                  <a:pt x="1726" y="403"/>
                </a:lnTo>
                <a:lnTo>
                  <a:pt x="1788" y="470"/>
                </a:lnTo>
                <a:lnTo>
                  <a:pt x="2158" y="470"/>
                </a:lnTo>
                <a:lnTo>
                  <a:pt x="2281" y="403"/>
                </a:lnTo>
                <a:lnTo>
                  <a:pt x="2466" y="336"/>
                </a:lnTo>
                <a:lnTo>
                  <a:pt x="2589" y="336"/>
                </a:lnTo>
                <a:lnTo>
                  <a:pt x="2651" y="336"/>
                </a:lnTo>
                <a:lnTo>
                  <a:pt x="2774" y="403"/>
                </a:lnTo>
                <a:lnTo>
                  <a:pt x="2897" y="336"/>
                </a:lnTo>
                <a:lnTo>
                  <a:pt x="3082" y="269"/>
                </a:lnTo>
                <a:lnTo>
                  <a:pt x="3267" y="269"/>
                </a:lnTo>
                <a:lnTo>
                  <a:pt x="3391" y="201"/>
                </a:lnTo>
                <a:lnTo>
                  <a:pt x="3699" y="201"/>
                </a:lnTo>
                <a:lnTo>
                  <a:pt x="3822" y="269"/>
                </a:lnTo>
                <a:lnTo>
                  <a:pt x="4069" y="403"/>
                </a:lnTo>
                <a:lnTo>
                  <a:pt x="4130" y="470"/>
                </a:lnTo>
                <a:lnTo>
                  <a:pt x="4315" y="537"/>
                </a:lnTo>
                <a:lnTo>
                  <a:pt x="4623" y="873"/>
                </a:lnTo>
                <a:lnTo>
                  <a:pt x="4795" y="908"/>
                </a:lnTo>
                <a:lnTo>
                  <a:pt x="4774" y="1013"/>
                </a:lnTo>
                <a:lnTo>
                  <a:pt x="4870" y="1142"/>
                </a:lnTo>
                <a:lnTo>
                  <a:pt x="4828" y="1265"/>
                </a:lnTo>
                <a:lnTo>
                  <a:pt x="4685" y="1209"/>
                </a:lnTo>
                <a:lnTo>
                  <a:pt x="4562" y="940"/>
                </a:lnTo>
                <a:lnTo>
                  <a:pt x="4315" y="672"/>
                </a:lnTo>
                <a:lnTo>
                  <a:pt x="4007" y="470"/>
                </a:lnTo>
                <a:lnTo>
                  <a:pt x="3699" y="336"/>
                </a:lnTo>
                <a:lnTo>
                  <a:pt x="3575" y="269"/>
                </a:lnTo>
                <a:lnTo>
                  <a:pt x="3452" y="269"/>
                </a:lnTo>
                <a:lnTo>
                  <a:pt x="3329" y="336"/>
                </a:lnTo>
                <a:lnTo>
                  <a:pt x="3082" y="336"/>
                </a:lnTo>
                <a:lnTo>
                  <a:pt x="2836" y="470"/>
                </a:lnTo>
                <a:lnTo>
                  <a:pt x="2712" y="470"/>
                </a:lnTo>
                <a:lnTo>
                  <a:pt x="2589" y="403"/>
                </a:lnTo>
                <a:lnTo>
                  <a:pt x="2466" y="403"/>
                </a:lnTo>
                <a:lnTo>
                  <a:pt x="2343" y="470"/>
                </a:lnTo>
                <a:lnTo>
                  <a:pt x="2281" y="537"/>
                </a:lnTo>
                <a:lnTo>
                  <a:pt x="1973" y="604"/>
                </a:lnTo>
                <a:lnTo>
                  <a:pt x="1788" y="537"/>
                </a:lnTo>
                <a:lnTo>
                  <a:pt x="1664" y="537"/>
                </a:lnTo>
                <a:lnTo>
                  <a:pt x="1541" y="470"/>
                </a:lnTo>
                <a:lnTo>
                  <a:pt x="1295" y="403"/>
                </a:lnTo>
                <a:lnTo>
                  <a:pt x="1171" y="336"/>
                </a:lnTo>
                <a:lnTo>
                  <a:pt x="509" y="78"/>
                </a:lnTo>
                <a:lnTo>
                  <a:pt x="0" y="201"/>
                </a:lnTo>
              </a:path>
            </a:pathLst>
          </a:custGeom>
          <a:solidFill>
            <a:srgbClr val="009999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2" name="Freeform 7"/>
          <p:cNvSpPr>
            <a:spLocks noChangeArrowheads="1"/>
          </p:cNvSpPr>
          <p:nvPr/>
        </p:nvSpPr>
        <p:spPr bwMode="auto">
          <a:xfrm flipH="1">
            <a:off x="736600" y="2514600"/>
            <a:ext cx="3127375" cy="2133600"/>
          </a:xfrm>
          <a:custGeom>
            <a:avLst/>
            <a:gdLst>
              <a:gd name="T0" fmla="*/ 2147483647 w 1970"/>
              <a:gd name="T1" fmla="*/ 2147483647 h 1344"/>
              <a:gd name="T2" fmla="*/ 0 w 1970"/>
              <a:gd name="T3" fmla="*/ 2147483647 h 1344"/>
              <a:gd name="T4" fmla="*/ 2147483647 w 1970"/>
              <a:gd name="T5" fmla="*/ 2147483647 h 1344"/>
              <a:gd name="T6" fmla="*/ 2147483647 w 1970"/>
              <a:gd name="T7" fmla="*/ 2147483647 h 1344"/>
              <a:gd name="T8" fmla="*/ 2147483647 w 1970"/>
              <a:gd name="T9" fmla="*/ 0 h 1344"/>
              <a:gd name="T10" fmla="*/ 2147483647 w 1970"/>
              <a:gd name="T11" fmla="*/ 2147483647 h 1344"/>
              <a:gd name="T12" fmla="*/ 2147483647 w 1970"/>
              <a:gd name="T13" fmla="*/ 2147483647 h 1344"/>
              <a:gd name="T14" fmla="*/ 2147483647 w 1970"/>
              <a:gd name="T15" fmla="*/ 2147483647 h 1344"/>
              <a:gd name="T16" fmla="*/ 2147483647 w 1970"/>
              <a:gd name="T17" fmla="*/ 2147483647 h 1344"/>
              <a:gd name="T18" fmla="*/ 2147483647 w 1970"/>
              <a:gd name="T19" fmla="*/ 2147483647 h 1344"/>
              <a:gd name="T20" fmla="*/ 2147483647 w 1970"/>
              <a:gd name="T21" fmla="*/ 2147483647 h 13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70"/>
              <a:gd name="T34" fmla="*/ 0 h 1344"/>
              <a:gd name="T35" fmla="*/ 1970 w 1970"/>
              <a:gd name="T36" fmla="*/ 1344 h 134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70" h="1344">
                <a:moveTo>
                  <a:pt x="185" y="1344"/>
                </a:moveTo>
                <a:lnTo>
                  <a:pt x="0" y="605"/>
                </a:lnTo>
                <a:lnTo>
                  <a:pt x="76" y="348"/>
                </a:lnTo>
                <a:lnTo>
                  <a:pt x="1541" y="67"/>
                </a:lnTo>
                <a:lnTo>
                  <a:pt x="1911" y="0"/>
                </a:lnTo>
                <a:lnTo>
                  <a:pt x="1970" y="956"/>
                </a:lnTo>
                <a:lnTo>
                  <a:pt x="1418" y="874"/>
                </a:lnTo>
                <a:lnTo>
                  <a:pt x="1110" y="941"/>
                </a:lnTo>
                <a:lnTo>
                  <a:pt x="607" y="1135"/>
                </a:lnTo>
                <a:lnTo>
                  <a:pt x="431" y="1210"/>
                </a:lnTo>
                <a:lnTo>
                  <a:pt x="308" y="1277"/>
                </a:lnTo>
              </a:path>
            </a:pathLst>
          </a:cu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3" name="Freeform 8"/>
          <p:cNvSpPr>
            <a:spLocks noChangeArrowheads="1"/>
          </p:cNvSpPr>
          <p:nvPr/>
        </p:nvSpPr>
        <p:spPr bwMode="auto">
          <a:xfrm flipH="1">
            <a:off x="536575" y="4008438"/>
            <a:ext cx="3033713" cy="1812925"/>
          </a:xfrm>
          <a:custGeom>
            <a:avLst/>
            <a:gdLst>
              <a:gd name="T0" fmla="*/ 0 w 1488"/>
              <a:gd name="T1" fmla="*/ 2147483647 h 816"/>
              <a:gd name="T2" fmla="*/ 2147483647 w 1488"/>
              <a:gd name="T3" fmla="*/ 2147483647 h 816"/>
              <a:gd name="T4" fmla="*/ 2147483647 w 1488"/>
              <a:gd name="T5" fmla="*/ 2147483647 h 816"/>
              <a:gd name="T6" fmla="*/ 2147483647 w 1488"/>
              <a:gd name="T7" fmla="*/ 2147483647 h 816"/>
              <a:gd name="T8" fmla="*/ 2147483647 w 1488"/>
              <a:gd name="T9" fmla="*/ 2147483647 h 816"/>
              <a:gd name="T10" fmla="*/ 2147483647 w 1488"/>
              <a:gd name="T11" fmla="*/ 2147483647 h 816"/>
              <a:gd name="T12" fmla="*/ 2147483647 w 1488"/>
              <a:gd name="T13" fmla="*/ 0 h 816"/>
              <a:gd name="T14" fmla="*/ 2147483647 w 1488"/>
              <a:gd name="T15" fmla="*/ 2147483647 h 816"/>
              <a:gd name="T16" fmla="*/ 2147483647 w 1488"/>
              <a:gd name="T17" fmla="*/ 2147483647 h 816"/>
              <a:gd name="T18" fmla="*/ 2147483647 w 1488"/>
              <a:gd name="T19" fmla="*/ 2147483647 h 816"/>
              <a:gd name="T20" fmla="*/ 2147483647 w 1488"/>
              <a:gd name="T21" fmla="*/ 2147483647 h 8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88"/>
              <a:gd name="T34" fmla="*/ 0 h 816"/>
              <a:gd name="T35" fmla="*/ 1488 w 1488"/>
              <a:gd name="T36" fmla="*/ 816 h 8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88" h="816">
                <a:moveTo>
                  <a:pt x="0" y="336"/>
                </a:moveTo>
                <a:lnTo>
                  <a:pt x="96" y="768"/>
                </a:lnTo>
                <a:lnTo>
                  <a:pt x="768" y="816"/>
                </a:lnTo>
                <a:lnTo>
                  <a:pt x="1392" y="672"/>
                </a:lnTo>
                <a:lnTo>
                  <a:pt x="1488" y="624"/>
                </a:lnTo>
                <a:lnTo>
                  <a:pt x="1392" y="96"/>
                </a:lnTo>
                <a:lnTo>
                  <a:pt x="1008" y="0"/>
                </a:lnTo>
                <a:lnTo>
                  <a:pt x="480" y="192"/>
                </a:lnTo>
                <a:lnTo>
                  <a:pt x="384" y="240"/>
                </a:lnTo>
                <a:lnTo>
                  <a:pt x="192" y="288"/>
                </a:lnTo>
                <a:lnTo>
                  <a:pt x="96" y="336"/>
                </a:lnTo>
              </a:path>
            </a:pathLst>
          </a:cu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Freeform 9"/>
          <p:cNvSpPr>
            <a:spLocks noChangeArrowheads="1"/>
          </p:cNvSpPr>
          <p:nvPr/>
        </p:nvSpPr>
        <p:spPr bwMode="auto">
          <a:xfrm>
            <a:off x="7191375" y="3667125"/>
            <a:ext cx="1663700" cy="2047875"/>
          </a:xfrm>
          <a:custGeom>
            <a:avLst/>
            <a:gdLst>
              <a:gd name="T0" fmla="*/ 0 w 1048"/>
              <a:gd name="T1" fmla="*/ 2147483647 h 1290"/>
              <a:gd name="T2" fmla="*/ 2147483647 w 1048"/>
              <a:gd name="T3" fmla="*/ 0 h 1290"/>
              <a:gd name="T4" fmla="*/ 2147483647 w 1048"/>
              <a:gd name="T5" fmla="*/ 2147483647 h 1290"/>
              <a:gd name="T6" fmla="*/ 2147483647 w 1048"/>
              <a:gd name="T7" fmla="*/ 2147483647 h 1290"/>
              <a:gd name="T8" fmla="*/ 2147483647 w 1048"/>
              <a:gd name="T9" fmla="*/ 2147483647 h 1290"/>
              <a:gd name="T10" fmla="*/ 2147483647 w 1048"/>
              <a:gd name="T11" fmla="*/ 2147483647 h 1290"/>
              <a:gd name="T12" fmla="*/ 2147483647 w 1048"/>
              <a:gd name="T13" fmla="*/ 2147483647 h 1290"/>
              <a:gd name="T14" fmla="*/ 2147483647 w 1048"/>
              <a:gd name="T15" fmla="*/ 2147483647 h 1290"/>
              <a:gd name="T16" fmla="*/ 2147483647 w 1048"/>
              <a:gd name="T17" fmla="*/ 2147483647 h 1290"/>
              <a:gd name="T18" fmla="*/ 2147483647 w 1048"/>
              <a:gd name="T19" fmla="*/ 2147483647 h 1290"/>
              <a:gd name="T20" fmla="*/ 2147483647 w 1048"/>
              <a:gd name="T21" fmla="*/ 2147483647 h 1290"/>
              <a:gd name="T22" fmla="*/ 2147483647 w 1048"/>
              <a:gd name="T23" fmla="*/ 2147483647 h 1290"/>
              <a:gd name="T24" fmla="*/ 0 w 1048"/>
              <a:gd name="T25" fmla="*/ 2147483647 h 129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48"/>
              <a:gd name="T40" fmla="*/ 0 h 1290"/>
              <a:gd name="T41" fmla="*/ 1048 w 1048"/>
              <a:gd name="T42" fmla="*/ 1290 h 129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48" h="1290">
                <a:moveTo>
                  <a:pt x="0" y="551"/>
                </a:moveTo>
                <a:lnTo>
                  <a:pt x="231" y="0"/>
                </a:lnTo>
                <a:lnTo>
                  <a:pt x="925" y="416"/>
                </a:lnTo>
                <a:lnTo>
                  <a:pt x="1048" y="820"/>
                </a:lnTo>
                <a:lnTo>
                  <a:pt x="801" y="1290"/>
                </a:lnTo>
                <a:lnTo>
                  <a:pt x="636" y="1218"/>
                </a:lnTo>
                <a:lnTo>
                  <a:pt x="609" y="1122"/>
                </a:lnTo>
                <a:lnTo>
                  <a:pt x="555" y="1021"/>
                </a:lnTo>
                <a:lnTo>
                  <a:pt x="493" y="954"/>
                </a:lnTo>
                <a:lnTo>
                  <a:pt x="308" y="752"/>
                </a:lnTo>
                <a:lnTo>
                  <a:pt x="247" y="685"/>
                </a:lnTo>
                <a:lnTo>
                  <a:pt x="62" y="618"/>
                </a:lnTo>
                <a:lnTo>
                  <a:pt x="0" y="551"/>
                </a:lnTo>
                <a:close/>
              </a:path>
            </a:pathLst>
          </a:cu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5" name="Freeform 10"/>
          <p:cNvSpPr>
            <a:spLocks/>
          </p:cNvSpPr>
          <p:nvPr/>
        </p:nvSpPr>
        <p:spPr bwMode="auto">
          <a:xfrm>
            <a:off x="3886200" y="4648200"/>
            <a:ext cx="468313" cy="123825"/>
          </a:xfrm>
          <a:custGeom>
            <a:avLst/>
            <a:gdLst>
              <a:gd name="T0" fmla="*/ 0 w 295"/>
              <a:gd name="T1" fmla="*/ 2147483647 h 78"/>
              <a:gd name="T2" fmla="*/ 2147483647 w 295"/>
              <a:gd name="T3" fmla="*/ 0 h 78"/>
              <a:gd name="T4" fmla="*/ 0 60000 65536"/>
              <a:gd name="T5" fmla="*/ 0 60000 65536"/>
              <a:gd name="T6" fmla="*/ 0 w 295"/>
              <a:gd name="T7" fmla="*/ 0 h 78"/>
              <a:gd name="T8" fmla="*/ 295 w 295"/>
              <a:gd name="T9" fmla="*/ 78 h 7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95" h="78">
                <a:moveTo>
                  <a:pt x="0" y="78"/>
                </a:moveTo>
                <a:lnTo>
                  <a:pt x="295" y="0"/>
                </a:lnTo>
              </a:path>
            </a:pathLst>
          </a:custGeom>
          <a:noFill/>
          <a:ln w="28448">
            <a:solidFill>
              <a:schemeClr val="bg1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6" name="Freeform 11"/>
          <p:cNvSpPr>
            <a:spLocks/>
          </p:cNvSpPr>
          <p:nvPr/>
        </p:nvSpPr>
        <p:spPr bwMode="auto">
          <a:xfrm>
            <a:off x="742950" y="4008438"/>
            <a:ext cx="577850" cy="92075"/>
          </a:xfrm>
          <a:custGeom>
            <a:avLst/>
            <a:gdLst>
              <a:gd name="T0" fmla="*/ 0 w 364"/>
              <a:gd name="T1" fmla="*/ 2147483647 h 58"/>
              <a:gd name="T2" fmla="*/ 2147483647 w 364"/>
              <a:gd name="T3" fmla="*/ 0 h 58"/>
              <a:gd name="T4" fmla="*/ 0 60000 65536"/>
              <a:gd name="T5" fmla="*/ 0 60000 65536"/>
              <a:gd name="T6" fmla="*/ 0 w 364"/>
              <a:gd name="T7" fmla="*/ 0 h 58"/>
              <a:gd name="T8" fmla="*/ 364 w 364"/>
              <a:gd name="T9" fmla="*/ 58 h 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64" h="58">
                <a:moveTo>
                  <a:pt x="0" y="58"/>
                </a:moveTo>
                <a:lnTo>
                  <a:pt x="364" y="0"/>
                </a:lnTo>
              </a:path>
            </a:pathLst>
          </a:custGeom>
          <a:noFill/>
          <a:ln w="28448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7" name="Freeform 12"/>
          <p:cNvSpPr>
            <a:spLocks/>
          </p:cNvSpPr>
          <p:nvPr/>
        </p:nvSpPr>
        <p:spPr bwMode="auto">
          <a:xfrm>
            <a:off x="7596188" y="4886325"/>
            <a:ext cx="355600" cy="385763"/>
          </a:xfrm>
          <a:custGeom>
            <a:avLst/>
            <a:gdLst>
              <a:gd name="T0" fmla="*/ 0 w 224"/>
              <a:gd name="T1" fmla="*/ 0 h 243"/>
              <a:gd name="T2" fmla="*/ 2147483647 w 224"/>
              <a:gd name="T3" fmla="*/ 2147483647 h 243"/>
              <a:gd name="T4" fmla="*/ 0 60000 65536"/>
              <a:gd name="T5" fmla="*/ 0 60000 65536"/>
              <a:gd name="T6" fmla="*/ 0 w 224"/>
              <a:gd name="T7" fmla="*/ 0 h 243"/>
              <a:gd name="T8" fmla="*/ 224 w 224"/>
              <a:gd name="T9" fmla="*/ 243 h 24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4" h="243">
                <a:moveTo>
                  <a:pt x="0" y="0"/>
                </a:moveTo>
                <a:lnTo>
                  <a:pt x="224" y="243"/>
                </a:lnTo>
              </a:path>
            </a:pathLst>
          </a:custGeom>
          <a:noFill/>
          <a:ln w="28448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AutoShape 13"/>
          <p:cNvSpPr>
            <a:spLocks noChangeArrowheads="1"/>
          </p:cNvSpPr>
          <p:nvPr/>
        </p:nvSpPr>
        <p:spPr bwMode="auto">
          <a:xfrm flipH="1">
            <a:off x="7050088" y="4541838"/>
            <a:ext cx="196850" cy="2127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 flipH="1">
            <a:off x="3471863" y="4581525"/>
            <a:ext cx="196850" cy="2127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 flipH="1">
            <a:off x="1514475" y="3902075"/>
            <a:ext cx="196850" cy="2127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 flipH="1">
            <a:off x="1282700" y="3297238"/>
            <a:ext cx="62071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solidFill>
                  <a:srgbClr val="FFFFFF"/>
                </a:solidFill>
                <a:latin typeface="Times New Roman" pitchFamily="18" charset="0"/>
              </a:rPr>
              <a:t>1W</a:t>
            </a:r>
          </a:p>
        </p:txBody>
      </p:sp>
      <p:sp>
        <p:nvSpPr>
          <p:cNvPr id="6162" name="Text Box 19"/>
          <p:cNvSpPr txBox="1">
            <a:spLocks noChangeArrowheads="1"/>
          </p:cNvSpPr>
          <p:nvPr/>
        </p:nvSpPr>
        <p:spPr bwMode="auto">
          <a:xfrm flipH="1">
            <a:off x="2360613" y="3402013"/>
            <a:ext cx="11112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solidFill>
                  <a:srgbClr val="FFFFFF"/>
                </a:solidFill>
                <a:latin typeface="Times New Roman" pitchFamily="18" charset="0"/>
              </a:rPr>
              <a:t>Control</a:t>
            </a:r>
          </a:p>
        </p:txBody>
      </p:sp>
      <p:sp>
        <p:nvSpPr>
          <p:cNvPr id="9236" name="Freeform 20"/>
          <p:cNvSpPr>
            <a:spLocks noChangeArrowheads="1"/>
          </p:cNvSpPr>
          <p:nvPr/>
        </p:nvSpPr>
        <p:spPr bwMode="auto">
          <a:xfrm flipH="1">
            <a:off x="3063875" y="2921000"/>
            <a:ext cx="4518025" cy="1630363"/>
          </a:xfrm>
          <a:custGeom>
            <a:avLst/>
            <a:gdLst>
              <a:gd name="T0" fmla="*/ 2147483647 w 2846"/>
              <a:gd name="T1" fmla="*/ 2147483647 h 1027"/>
              <a:gd name="T2" fmla="*/ 2147483647 w 2846"/>
              <a:gd name="T3" fmla="*/ 2147483647 h 1027"/>
              <a:gd name="T4" fmla="*/ 2147483647 w 2846"/>
              <a:gd name="T5" fmla="*/ 2147483647 h 1027"/>
              <a:gd name="T6" fmla="*/ 2147483647 w 2846"/>
              <a:gd name="T7" fmla="*/ 2147483647 h 1027"/>
              <a:gd name="T8" fmla="*/ 2147483647 w 2846"/>
              <a:gd name="T9" fmla="*/ 2147483647 h 1027"/>
              <a:gd name="T10" fmla="*/ 2147483647 w 2846"/>
              <a:gd name="T11" fmla="*/ 2147483647 h 1027"/>
              <a:gd name="T12" fmla="*/ 2147483647 w 2846"/>
              <a:gd name="T13" fmla="*/ 2147483647 h 1027"/>
              <a:gd name="T14" fmla="*/ 2147483647 w 2846"/>
              <a:gd name="T15" fmla="*/ 2147483647 h 1027"/>
              <a:gd name="T16" fmla="*/ 2147483647 w 2846"/>
              <a:gd name="T17" fmla="*/ 2147483647 h 1027"/>
              <a:gd name="T18" fmla="*/ 2147483647 w 2846"/>
              <a:gd name="T19" fmla="*/ 2147483647 h 1027"/>
              <a:gd name="T20" fmla="*/ 2147483647 w 2846"/>
              <a:gd name="T21" fmla="*/ 2147483647 h 1027"/>
              <a:gd name="T22" fmla="*/ 2147483647 w 2846"/>
              <a:gd name="T23" fmla="*/ 2147483647 h 1027"/>
              <a:gd name="T24" fmla="*/ 2147483647 w 2846"/>
              <a:gd name="T25" fmla="*/ 2147483647 h 1027"/>
              <a:gd name="T26" fmla="*/ 2147483647 w 2846"/>
              <a:gd name="T27" fmla="*/ 0 h 1027"/>
              <a:gd name="T28" fmla="*/ 2147483647 w 2846"/>
              <a:gd name="T29" fmla="*/ 2147483647 h 1027"/>
              <a:gd name="T30" fmla="*/ 2147483647 w 2846"/>
              <a:gd name="T31" fmla="*/ 2147483647 h 1027"/>
              <a:gd name="T32" fmla="*/ 2147483647 w 2846"/>
              <a:gd name="T33" fmla="*/ 2147483647 h 1027"/>
              <a:gd name="T34" fmla="*/ 0 w 2846"/>
              <a:gd name="T35" fmla="*/ 2147483647 h 102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846"/>
              <a:gd name="T55" fmla="*/ 0 h 1027"/>
              <a:gd name="T56" fmla="*/ 2846 w 2846"/>
              <a:gd name="T57" fmla="*/ 1027 h 102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846" h="1027">
                <a:moveTo>
                  <a:pt x="216" y="971"/>
                </a:moveTo>
                <a:lnTo>
                  <a:pt x="611" y="758"/>
                </a:lnTo>
                <a:lnTo>
                  <a:pt x="919" y="758"/>
                </a:lnTo>
                <a:lnTo>
                  <a:pt x="1043" y="825"/>
                </a:lnTo>
                <a:lnTo>
                  <a:pt x="1228" y="825"/>
                </a:lnTo>
                <a:lnTo>
                  <a:pt x="1536" y="960"/>
                </a:lnTo>
                <a:lnTo>
                  <a:pt x="1659" y="893"/>
                </a:lnTo>
                <a:lnTo>
                  <a:pt x="1844" y="893"/>
                </a:lnTo>
                <a:lnTo>
                  <a:pt x="2029" y="960"/>
                </a:lnTo>
                <a:lnTo>
                  <a:pt x="2152" y="1027"/>
                </a:lnTo>
                <a:lnTo>
                  <a:pt x="2522" y="1027"/>
                </a:lnTo>
                <a:lnTo>
                  <a:pt x="2510" y="344"/>
                </a:lnTo>
                <a:lnTo>
                  <a:pt x="2846" y="64"/>
                </a:lnTo>
                <a:lnTo>
                  <a:pt x="1002" y="0"/>
                </a:lnTo>
                <a:lnTo>
                  <a:pt x="614" y="104"/>
                </a:lnTo>
                <a:lnTo>
                  <a:pt x="354" y="153"/>
                </a:lnTo>
                <a:lnTo>
                  <a:pt x="200" y="226"/>
                </a:lnTo>
                <a:lnTo>
                  <a:pt x="0" y="483"/>
                </a:lnTo>
              </a:path>
            </a:pathLst>
          </a:cu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4" name="Text Box 21"/>
          <p:cNvSpPr txBox="1">
            <a:spLocks noChangeArrowheads="1"/>
          </p:cNvSpPr>
          <p:nvPr/>
        </p:nvSpPr>
        <p:spPr bwMode="auto">
          <a:xfrm flipH="1">
            <a:off x="4879975" y="3294063"/>
            <a:ext cx="1430338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solidFill>
                  <a:srgbClr val="FFFFFF"/>
                </a:solidFill>
                <a:latin typeface="Times New Roman" pitchFamily="18" charset="0"/>
              </a:rPr>
              <a:t>Treatment</a:t>
            </a:r>
          </a:p>
        </p:txBody>
      </p:sp>
      <p:sp>
        <p:nvSpPr>
          <p:cNvPr id="6165" name="Freeform 23"/>
          <p:cNvSpPr>
            <a:spLocks noChangeArrowheads="1"/>
          </p:cNvSpPr>
          <p:nvPr/>
        </p:nvSpPr>
        <p:spPr bwMode="auto">
          <a:xfrm flipH="1">
            <a:off x="3375025" y="4435475"/>
            <a:ext cx="3717925" cy="1919288"/>
          </a:xfrm>
          <a:custGeom>
            <a:avLst/>
            <a:gdLst>
              <a:gd name="T0" fmla="*/ 0 w 1824"/>
              <a:gd name="T1" fmla="*/ 2147483647 h 864"/>
              <a:gd name="T2" fmla="*/ 2147483647 w 1824"/>
              <a:gd name="T3" fmla="*/ 0 h 864"/>
              <a:gd name="T4" fmla="*/ 2147483647 w 1824"/>
              <a:gd name="T5" fmla="*/ 0 h 864"/>
              <a:gd name="T6" fmla="*/ 2147483647 w 1824"/>
              <a:gd name="T7" fmla="*/ 2147483647 h 864"/>
              <a:gd name="T8" fmla="*/ 2147483647 w 1824"/>
              <a:gd name="T9" fmla="*/ 2147483647 h 864"/>
              <a:gd name="T10" fmla="*/ 2147483647 w 1824"/>
              <a:gd name="T11" fmla="*/ 2147483647 h 864"/>
              <a:gd name="T12" fmla="*/ 2147483647 w 1824"/>
              <a:gd name="T13" fmla="*/ 2147483647 h 864"/>
              <a:gd name="T14" fmla="*/ 2147483647 w 1824"/>
              <a:gd name="T15" fmla="*/ 2147483647 h 864"/>
              <a:gd name="T16" fmla="*/ 2147483647 w 1824"/>
              <a:gd name="T17" fmla="*/ 2147483647 h 864"/>
              <a:gd name="T18" fmla="*/ 2147483647 w 1824"/>
              <a:gd name="T19" fmla="*/ 2147483647 h 864"/>
              <a:gd name="T20" fmla="*/ 2147483647 w 1824"/>
              <a:gd name="T21" fmla="*/ 2147483647 h 864"/>
              <a:gd name="T22" fmla="*/ 2147483647 w 1824"/>
              <a:gd name="T23" fmla="*/ 2147483647 h 864"/>
              <a:gd name="T24" fmla="*/ 2147483647 w 1824"/>
              <a:gd name="T25" fmla="*/ 2147483647 h 864"/>
              <a:gd name="T26" fmla="*/ 2147483647 w 1824"/>
              <a:gd name="T27" fmla="*/ 2147483647 h 864"/>
              <a:gd name="T28" fmla="*/ 2147483647 w 1824"/>
              <a:gd name="T29" fmla="*/ 2147483647 h 864"/>
              <a:gd name="T30" fmla="*/ 2147483647 w 1824"/>
              <a:gd name="T31" fmla="*/ 2147483647 h 864"/>
              <a:gd name="T32" fmla="*/ 2147483647 w 1824"/>
              <a:gd name="T33" fmla="*/ 2147483647 h 864"/>
              <a:gd name="T34" fmla="*/ 2147483647 w 1824"/>
              <a:gd name="T35" fmla="*/ 2147483647 h 864"/>
              <a:gd name="T36" fmla="*/ 2147483647 w 1824"/>
              <a:gd name="T37" fmla="*/ 2147483647 h 86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824"/>
              <a:gd name="T58" fmla="*/ 0 h 864"/>
              <a:gd name="T59" fmla="*/ 1824 w 1824"/>
              <a:gd name="T60" fmla="*/ 864 h 86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824" h="864">
                <a:moveTo>
                  <a:pt x="0" y="144"/>
                </a:moveTo>
                <a:lnTo>
                  <a:pt x="336" y="0"/>
                </a:lnTo>
                <a:lnTo>
                  <a:pt x="432" y="0"/>
                </a:lnTo>
                <a:lnTo>
                  <a:pt x="528" y="48"/>
                </a:lnTo>
                <a:lnTo>
                  <a:pt x="720" y="48"/>
                </a:lnTo>
                <a:lnTo>
                  <a:pt x="912" y="144"/>
                </a:lnTo>
                <a:lnTo>
                  <a:pt x="1008" y="144"/>
                </a:lnTo>
                <a:lnTo>
                  <a:pt x="1104" y="96"/>
                </a:lnTo>
                <a:lnTo>
                  <a:pt x="1200" y="96"/>
                </a:lnTo>
                <a:lnTo>
                  <a:pt x="1248" y="144"/>
                </a:lnTo>
                <a:lnTo>
                  <a:pt x="1296" y="192"/>
                </a:lnTo>
                <a:lnTo>
                  <a:pt x="1584" y="240"/>
                </a:lnTo>
                <a:lnTo>
                  <a:pt x="1632" y="240"/>
                </a:lnTo>
                <a:lnTo>
                  <a:pt x="1736" y="184"/>
                </a:lnTo>
                <a:lnTo>
                  <a:pt x="1824" y="576"/>
                </a:lnTo>
                <a:lnTo>
                  <a:pt x="1344" y="768"/>
                </a:lnTo>
                <a:lnTo>
                  <a:pt x="768" y="864"/>
                </a:lnTo>
                <a:lnTo>
                  <a:pt x="288" y="768"/>
                </a:lnTo>
                <a:lnTo>
                  <a:pt x="240" y="720"/>
                </a:lnTo>
              </a:path>
            </a:pathLst>
          </a:custGeom>
          <a:solidFill>
            <a:srgbClr val="9966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6" name="Text Box 24"/>
          <p:cNvSpPr txBox="1">
            <a:spLocks noChangeArrowheads="1"/>
          </p:cNvSpPr>
          <p:nvPr/>
        </p:nvSpPr>
        <p:spPr bwMode="auto">
          <a:xfrm flipH="1">
            <a:off x="3749675" y="3987800"/>
            <a:ext cx="620713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solidFill>
                  <a:srgbClr val="FFFFFF"/>
                </a:solidFill>
                <a:latin typeface="Times New Roman" pitchFamily="18" charset="0"/>
              </a:rPr>
              <a:t>2W</a:t>
            </a:r>
          </a:p>
        </p:txBody>
      </p:sp>
      <p:sp>
        <p:nvSpPr>
          <p:cNvPr id="9241" name="Freeform 25"/>
          <p:cNvSpPr>
            <a:spLocks noChangeArrowheads="1"/>
          </p:cNvSpPr>
          <p:nvPr/>
        </p:nvSpPr>
        <p:spPr bwMode="auto">
          <a:xfrm flipH="1">
            <a:off x="3127375" y="4432300"/>
            <a:ext cx="3971925" cy="1924050"/>
          </a:xfrm>
          <a:custGeom>
            <a:avLst/>
            <a:gdLst>
              <a:gd name="T0" fmla="*/ 0 w 2502"/>
              <a:gd name="T1" fmla="*/ 2147483647 h 1212"/>
              <a:gd name="T2" fmla="*/ 2147483647 w 2502"/>
              <a:gd name="T3" fmla="*/ 0 h 1212"/>
              <a:gd name="T4" fmla="*/ 2147483647 w 2502"/>
              <a:gd name="T5" fmla="*/ 0 h 1212"/>
              <a:gd name="T6" fmla="*/ 2147483647 w 2502"/>
              <a:gd name="T7" fmla="*/ 2147483647 h 1212"/>
              <a:gd name="T8" fmla="*/ 2147483647 w 2502"/>
              <a:gd name="T9" fmla="*/ 2147483647 h 1212"/>
              <a:gd name="T10" fmla="*/ 2147483647 w 2502"/>
              <a:gd name="T11" fmla="*/ 2147483647 h 1212"/>
              <a:gd name="T12" fmla="*/ 2147483647 w 2502"/>
              <a:gd name="T13" fmla="*/ 2147483647 h 1212"/>
              <a:gd name="T14" fmla="*/ 2147483647 w 2502"/>
              <a:gd name="T15" fmla="*/ 2147483647 h 1212"/>
              <a:gd name="T16" fmla="*/ 2147483647 w 2502"/>
              <a:gd name="T17" fmla="*/ 2147483647 h 1212"/>
              <a:gd name="T18" fmla="*/ 2147483647 w 2502"/>
              <a:gd name="T19" fmla="*/ 2147483647 h 1212"/>
              <a:gd name="T20" fmla="*/ 2147483647 w 2502"/>
              <a:gd name="T21" fmla="*/ 2147483647 h 1212"/>
              <a:gd name="T22" fmla="*/ 2147483647 w 2502"/>
              <a:gd name="T23" fmla="*/ 2147483647 h 1212"/>
              <a:gd name="T24" fmla="*/ 2147483647 w 2502"/>
              <a:gd name="T25" fmla="*/ 2147483647 h 1212"/>
              <a:gd name="T26" fmla="*/ 2147483647 w 2502"/>
              <a:gd name="T27" fmla="*/ 2147483647 h 1212"/>
              <a:gd name="T28" fmla="*/ 2147483647 w 2502"/>
              <a:gd name="T29" fmla="*/ 2147483647 h 1212"/>
              <a:gd name="T30" fmla="*/ 2147483647 w 2502"/>
              <a:gd name="T31" fmla="*/ 2147483647 h 1212"/>
              <a:gd name="T32" fmla="*/ 2147483647 w 2502"/>
              <a:gd name="T33" fmla="*/ 2147483647 h 1212"/>
              <a:gd name="T34" fmla="*/ 2147483647 w 2502"/>
              <a:gd name="T35" fmla="*/ 2147483647 h 1212"/>
              <a:gd name="T36" fmla="*/ 2147483647 w 2502"/>
              <a:gd name="T37" fmla="*/ 2147483647 h 12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502"/>
              <a:gd name="T58" fmla="*/ 0 h 1212"/>
              <a:gd name="T59" fmla="*/ 2502 w 2502"/>
              <a:gd name="T60" fmla="*/ 1212 h 121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502" h="1212">
                <a:moveTo>
                  <a:pt x="0" y="202"/>
                </a:moveTo>
                <a:lnTo>
                  <a:pt x="431" y="0"/>
                </a:lnTo>
                <a:lnTo>
                  <a:pt x="555" y="0"/>
                </a:lnTo>
                <a:lnTo>
                  <a:pt x="710" y="48"/>
                </a:lnTo>
                <a:lnTo>
                  <a:pt x="924" y="67"/>
                </a:lnTo>
                <a:lnTo>
                  <a:pt x="1190" y="184"/>
                </a:lnTo>
                <a:lnTo>
                  <a:pt x="1294" y="202"/>
                </a:lnTo>
                <a:lnTo>
                  <a:pt x="1418" y="134"/>
                </a:lnTo>
                <a:lnTo>
                  <a:pt x="1550" y="104"/>
                </a:lnTo>
                <a:lnTo>
                  <a:pt x="1630" y="176"/>
                </a:lnTo>
                <a:lnTo>
                  <a:pt x="1710" y="256"/>
                </a:lnTo>
                <a:lnTo>
                  <a:pt x="2034" y="336"/>
                </a:lnTo>
                <a:lnTo>
                  <a:pt x="2238" y="224"/>
                </a:lnTo>
                <a:lnTo>
                  <a:pt x="2454" y="216"/>
                </a:lnTo>
                <a:lnTo>
                  <a:pt x="2502" y="744"/>
                </a:lnTo>
                <a:lnTo>
                  <a:pt x="1726" y="1080"/>
                </a:lnTo>
                <a:lnTo>
                  <a:pt x="1002" y="1212"/>
                </a:lnTo>
                <a:lnTo>
                  <a:pt x="370" y="1075"/>
                </a:lnTo>
                <a:lnTo>
                  <a:pt x="308" y="1008"/>
                </a:lnTo>
              </a:path>
            </a:pathLst>
          </a:custGeom>
          <a:solidFill>
            <a:srgbClr val="33CC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8" name="Text Box 32"/>
          <p:cNvSpPr txBox="1">
            <a:spLocks noChangeArrowheads="1"/>
          </p:cNvSpPr>
          <p:nvPr/>
        </p:nvSpPr>
        <p:spPr bwMode="auto">
          <a:xfrm flipH="1">
            <a:off x="7154863" y="4168775"/>
            <a:ext cx="620712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solidFill>
                  <a:srgbClr val="FFFFFF"/>
                </a:solidFill>
                <a:latin typeface="Times New Roman" pitchFamily="18" charset="0"/>
              </a:rPr>
              <a:t>3W</a:t>
            </a:r>
          </a:p>
        </p:txBody>
      </p:sp>
      <p:sp>
        <p:nvSpPr>
          <p:cNvPr id="25" name="AutoShape 13"/>
          <p:cNvSpPr>
            <a:spLocks noChangeArrowheads="1"/>
          </p:cNvSpPr>
          <p:nvPr/>
        </p:nvSpPr>
        <p:spPr bwMode="auto">
          <a:xfrm flipH="1">
            <a:off x="8259295" y="5668120"/>
            <a:ext cx="196850" cy="2127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6" name="Text Box 32"/>
          <p:cNvSpPr txBox="1">
            <a:spLocks noChangeArrowheads="1"/>
          </p:cNvSpPr>
          <p:nvPr/>
        </p:nvSpPr>
        <p:spPr bwMode="auto">
          <a:xfrm flipH="1">
            <a:off x="7832410" y="5791200"/>
            <a:ext cx="625790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>
                <a:solidFill>
                  <a:srgbClr val="FFFFFF"/>
                </a:solidFill>
                <a:latin typeface="Times New Roman" pitchFamily="18" charset="0"/>
              </a:rPr>
              <a:t>4</a:t>
            </a:r>
            <a:r>
              <a:rPr lang="en-US" sz="2400" dirty="0" smtClean="0">
                <a:solidFill>
                  <a:srgbClr val="FFFFFF"/>
                </a:solidFill>
                <a:latin typeface="Times New Roman" pitchFamily="18" charset="0"/>
              </a:rPr>
              <a:t>W</a:t>
            </a:r>
            <a:endParaRPr lang="en-US" sz="2400" dirty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6" grpId="0" animBg="1"/>
      <p:bldP spid="92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Study Management Differences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Numbers of sides harvested: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State: 13 = 1 side, 2 = 2 sides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Private: 4 = 1 side, 14 = 2 sides</a:t>
            </a:r>
          </a:p>
          <a:p>
            <a:pPr lvl="1"/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Harvest types: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State: 7 sites partial-cut (thin), 8 sites </a:t>
            </a:r>
            <a:r>
              <a:rPr lang="en-US" dirty="0" err="1" smtClean="0">
                <a:solidFill>
                  <a:schemeClr val="bg1"/>
                </a:solidFill>
              </a:rPr>
              <a:t>clearcut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Private: All 18 sites </a:t>
            </a:r>
            <a:r>
              <a:rPr lang="en-US" dirty="0" err="1" smtClean="0">
                <a:solidFill>
                  <a:schemeClr val="bg1"/>
                </a:solidFill>
              </a:rPr>
              <a:t>clearcut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 descr="P6190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524000"/>
            <a:ext cx="3810000" cy="2857500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RipStream – Data and Questions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28600" y="4800600"/>
            <a:ext cx="8686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Questions: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</a:rPr>
              <a:t>How did temperatures change immediately post-harvest?  5 yrs post-harvest?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457200" y="1371600"/>
            <a:ext cx="48006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Years of data collection</a:t>
            </a:r>
          </a:p>
          <a:p>
            <a:pPr lvl="1">
              <a:buFontTx/>
              <a:buChar char="-"/>
            </a:pPr>
            <a:r>
              <a:rPr lang="en-US" sz="2800">
                <a:solidFill>
                  <a:schemeClr val="bg1"/>
                </a:solidFill>
                <a:latin typeface="Calibri" pitchFamily="34" charset="0"/>
              </a:rPr>
              <a:t>  </a:t>
            </a:r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Stream temperature</a:t>
            </a:r>
          </a:p>
          <a:p>
            <a:pPr lvl="1">
              <a:buFontTx/>
              <a:buChar char="-"/>
            </a:pPr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  Shade</a:t>
            </a:r>
          </a:p>
          <a:p>
            <a:pPr lvl="1">
              <a:buFontTx/>
              <a:buChar char="-"/>
            </a:pPr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  Channel morphology 	(gradient, widths, etc.) </a:t>
            </a:r>
          </a:p>
          <a:p>
            <a:pPr lvl="1">
              <a:buFontTx/>
              <a:buChar char="-"/>
            </a:pPr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  Riparian vegetation</a:t>
            </a:r>
          </a:p>
          <a:p>
            <a:pPr lvl="1"/>
            <a:r>
              <a:rPr lang="en-US" sz="2400">
                <a:solidFill>
                  <a:schemeClr val="bg1"/>
                </a:solidFill>
                <a:latin typeface="Calibri" pitchFamily="34" charset="0"/>
              </a:rPr>
              <a:t>  	(trees, shrubs)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>
          <a:xfrm>
            <a:off x="114300" y="274638"/>
            <a:ext cx="8991600" cy="1143000"/>
          </a:xfr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000" smtClean="0">
                <a:solidFill>
                  <a:srgbClr val="FFFFFF"/>
                </a:solidFill>
              </a:rPr>
              <a:t>Regulatory Analysis: </a:t>
            </a:r>
            <a:br>
              <a:rPr lang="en-US" sz="4000" smtClean="0">
                <a:solidFill>
                  <a:srgbClr val="FFFFFF"/>
                </a:solidFill>
              </a:rPr>
            </a:br>
            <a:r>
              <a:rPr lang="en-US" sz="4000" smtClean="0">
                <a:solidFill>
                  <a:srgbClr val="FFFFFF"/>
                </a:solidFill>
              </a:rPr>
              <a:t>DEQ Water Temperature Standards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57200" y="1219200"/>
            <a:ext cx="8534400" cy="5638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1750"/>
              </a:spcBef>
              <a:spcAft>
                <a:spcPts val="175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endParaRPr lang="en-US" sz="2800" b="1" u="sng" dirty="0">
              <a:solidFill>
                <a:srgbClr val="FFFFFF"/>
              </a:solidFill>
            </a:endParaRPr>
          </a:p>
          <a:p>
            <a:pPr>
              <a:spcBef>
                <a:spcPts val="1750"/>
              </a:spcBef>
              <a:spcAft>
                <a:spcPts val="1750"/>
              </a:spcAft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US" sz="2800" b="1" u="sng" dirty="0">
                <a:solidFill>
                  <a:srgbClr val="FFFFFF"/>
                </a:solidFill>
              </a:rPr>
              <a:t>Biologically-Based Numeric Criteria</a:t>
            </a:r>
            <a:r>
              <a:rPr lang="en-US" sz="2800" dirty="0">
                <a:solidFill>
                  <a:srgbClr val="FFFFFF"/>
                </a:solidFill>
              </a:rPr>
              <a:t> – were stream temperatures raised above 16 C or 18 C?</a:t>
            </a:r>
          </a:p>
          <a:p>
            <a:pPr marL="741363" lvl="1" indent="-284163">
              <a:spcBef>
                <a:spcPts val="700"/>
              </a:spcBef>
              <a:buClr>
                <a:srgbClr val="FFFF00"/>
              </a:buClr>
              <a:buFont typeface="Arial" charset="0"/>
              <a:buChar char="•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US" sz="2800" i="1" dirty="0" smtClean="0">
                <a:solidFill>
                  <a:srgbClr val="FFFF00"/>
                </a:solidFill>
              </a:rPr>
              <a:t>No</a:t>
            </a:r>
            <a:endParaRPr lang="en-US" sz="2800" i="1" dirty="0">
              <a:solidFill>
                <a:srgbClr val="FFFF00"/>
              </a:solidFill>
            </a:endParaRPr>
          </a:p>
          <a:p>
            <a:pPr marL="741363" lvl="1" indent="-284163">
              <a:spcBef>
                <a:spcPts val="700"/>
              </a:spcBef>
              <a:spcAft>
                <a:spcPts val="350"/>
              </a:spcAft>
              <a:buClr>
                <a:srgbClr val="FFFFFF"/>
              </a:buClr>
              <a:buFont typeface="Arial" charset="0"/>
              <a:buChar char="•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US" sz="2800" dirty="0">
                <a:solidFill>
                  <a:srgbClr val="FFFFFF"/>
                </a:solidFill>
              </a:rPr>
              <a:t>Analysis: Relatively straightforward</a:t>
            </a:r>
          </a:p>
          <a:p>
            <a:pPr>
              <a:spcBef>
                <a:spcPts val="700"/>
              </a:spcBef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US" sz="2800" b="1" u="sng" dirty="0">
                <a:solidFill>
                  <a:srgbClr val="FFFFFF"/>
                </a:solidFill>
              </a:rPr>
              <a:t>Protecting Cold Water (PCW)</a:t>
            </a:r>
            <a:r>
              <a:rPr lang="en-US" sz="2800" dirty="0">
                <a:solidFill>
                  <a:srgbClr val="FFFFFF"/>
                </a:solidFill>
              </a:rPr>
              <a:t> – were streams warmed by &gt; 0.3 C?</a:t>
            </a:r>
          </a:p>
          <a:p>
            <a:pPr marL="741363" lvl="1" indent="-284163">
              <a:spcBef>
                <a:spcPts val="700"/>
              </a:spcBef>
              <a:buClr>
                <a:srgbClr val="FFFF00"/>
              </a:buClr>
              <a:buFont typeface="Arial" charset="0"/>
              <a:buChar char="•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US" sz="2800" i="1" dirty="0">
                <a:solidFill>
                  <a:srgbClr val="FFFF00"/>
                </a:solidFill>
              </a:rPr>
              <a:t>Yes, on private (not State) streams</a:t>
            </a:r>
          </a:p>
          <a:p>
            <a:pPr marL="741363" lvl="1" indent="-284163">
              <a:spcBef>
                <a:spcPts val="700"/>
              </a:spcBef>
              <a:buClr>
                <a:srgbClr val="FFFFFF"/>
              </a:buClr>
              <a:buFont typeface="Arial" charset="0"/>
              <a:buChar char="•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US" sz="2800" dirty="0">
                <a:solidFill>
                  <a:srgbClr val="FFFFFF"/>
                </a:solidFill>
              </a:rPr>
              <a:t>Analysis: Complex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chemeClr val="bg1"/>
                </a:solidFill>
              </a:rPr>
              <a:t>Numeric Criteria Results: 16 </a:t>
            </a:r>
            <a:r>
              <a:rPr lang="en-US" dirty="0" smtClean="0">
                <a:solidFill>
                  <a:schemeClr val="bg1"/>
                </a:solidFill>
              </a:rPr>
              <a:t>&amp; 18 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524000"/>
            <a:ext cx="6629400" cy="4524375"/>
          </a:xfrm>
          <a:ln/>
        </p:spPr>
        <p:txBody>
          <a:bodyPr>
            <a:normAutofit fontScale="92500" lnSpcReduction="10000"/>
          </a:bodyPr>
          <a:lstStyle/>
          <a:p>
            <a:pPr marL="341313" indent="-34131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Total Number of Sites: 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33</a:t>
            </a:r>
          </a:p>
          <a:p>
            <a:pPr marL="341313" indent="-34131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Twelve 18 C sites</a:t>
            </a:r>
          </a:p>
          <a:p>
            <a:pPr marL="341313" indent="-34131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Twenty-one 16 C sites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</a:endParaRPr>
          </a:p>
          <a:p>
            <a:pPr marL="341313" indent="-341313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ﳴ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10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341313" indent="-34131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Seven sites exceeded threshold at 3W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341313" indent="-341313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1000" b="1" dirty="0">
              <a:solidFill>
                <a:schemeClr val="bg1"/>
              </a:solidFill>
              <a:latin typeface="Times New Roman" pitchFamily="18" charset="0"/>
            </a:endParaRPr>
          </a:p>
          <a:p>
            <a:pPr marL="508000" lvl="1" indent="-28416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3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sites = control (1W, 2W) and treatment (3W) 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probes exceeded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during the same year or 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years</a:t>
            </a:r>
          </a:p>
          <a:p>
            <a:pPr marL="508000" lvl="1" indent="-28416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4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marL="508000" lvl="1" indent="-28416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1 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site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= treatment probe pre-harvest and post-harvest</a:t>
            </a:r>
          </a:p>
          <a:p>
            <a:pPr marL="508000" indent="-284163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1000" b="1" dirty="0">
              <a:solidFill>
                <a:schemeClr val="bg1"/>
              </a:solidFill>
              <a:latin typeface="Times New Roman" pitchFamily="18" charset="0"/>
            </a:endParaRPr>
          </a:p>
          <a:p>
            <a:pPr marL="508000" lvl="1" indent="-28416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</a:rPr>
              <a:t>1 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site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=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control probes during pre-harvest years; treatment probes during post-harvest year(s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)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508000" indent="-284163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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1000" b="1" dirty="0">
              <a:solidFill>
                <a:schemeClr val="bg1"/>
              </a:solidFill>
              <a:latin typeface="Times New Roman" pitchFamily="18" charset="0"/>
            </a:endParaRPr>
          </a:p>
          <a:p>
            <a:pPr marL="508000" lvl="1" indent="-284163">
              <a:lnSpc>
                <a:spcPct val="90000"/>
              </a:lnSpc>
              <a:spcBef>
                <a:spcPts val="500"/>
              </a:spcBef>
              <a:buClr>
                <a:srgbClr val="FFFFFF"/>
              </a:buClr>
              <a:buFont typeface="Arial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2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sites =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treatment probe post-harvest only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050925" y="6056313"/>
            <a:ext cx="184150" cy="366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28613" y="6019800"/>
            <a:ext cx="7777162" cy="946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ts val="7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dirty="0">
                <a:solidFill>
                  <a:srgbClr val="FFFFFF"/>
                </a:solidFill>
                <a:latin typeface="Wingdings" pitchFamily="2" charset="2"/>
              </a:rPr>
              <a:t></a:t>
            </a:r>
            <a:r>
              <a:rPr lang="en-US" sz="2800" dirty="0">
                <a:solidFill>
                  <a:srgbClr val="FFFFFF"/>
                </a:solidFill>
              </a:rPr>
              <a:t> No strong indication that standards exceeded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2800" dirty="0">
              <a:solidFill>
                <a:srgbClr val="FFFFFF"/>
              </a:solidFill>
            </a:endParaRPr>
          </a:p>
        </p:txBody>
      </p:sp>
      <p:graphicFrame>
        <p:nvGraphicFramePr>
          <p:cNvPr id="12519" name="Object 231"/>
          <p:cNvGraphicFramePr>
            <a:graphicFrameLocks noChangeAspect="1"/>
          </p:cNvGraphicFramePr>
          <p:nvPr/>
        </p:nvGraphicFramePr>
        <p:xfrm>
          <a:off x="6819900" y="1847850"/>
          <a:ext cx="1866900" cy="4095750"/>
        </p:xfrm>
        <a:graphic>
          <a:graphicData uri="http://schemas.openxmlformats.org/presentationml/2006/ole">
            <p:oleObj spid="_x0000_s2050" name="Worksheet" r:id="rId5" imgW="1867019" imgH="4095869" progId="Excel.Sheet.8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body"/>
          </p:nvPr>
        </p:nvSpPr>
        <p:spPr>
          <a:xfrm>
            <a:off x="457200" y="1295400"/>
            <a:ext cx="8229600" cy="4830763"/>
          </a:xfrm>
          <a:ln/>
        </p:spPr>
        <p:txBody>
          <a:bodyPr anchor="t"/>
          <a:lstStyle/>
          <a:p>
            <a:pPr marL="341313" indent="-341313" algn="l">
              <a:spcBef>
                <a:spcPts val="800"/>
              </a:spcBef>
              <a:buClr>
                <a:srgbClr val="FFFFFF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200" dirty="0">
                <a:solidFill>
                  <a:srgbClr val="FFFFFF"/>
                </a:solidFill>
              </a:rPr>
              <a:t>3 reaches X 3 time periods = 9 groups</a:t>
            </a:r>
          </a:p>
          <a:p>
            <a:pPr marL="341313" indent="-341313" algn="l">
              <a:spcBef>
                <a:spcPts val="800"/>
              </a:spcBef>
              <a:buClrTx/>
              <a:buSzTx/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 idx="1"/>
          </p:nvPr>
        </p:nvSpPr>
        <p:spPr>
          <a:xfrm>
            <a:off x="457200" y="274638"/>
            <a:ext cx="8229600" cy="1143000"/>
          </a:xfrm>
          <a:ln/>
        </p:spPr>
        <p:txBody>
          <a:bodyPr anchor="ctr"/>
          <a:lstStyle/>
          <a:p>
            <a:pPr marL="0" indent="0" algn="ctr">
              <a:spcBef>
                <a:spcPct val="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4400" dirty="0">
                <a:solidFill>
                  <a:srgbClr val="FFFFFF"/>
                </a:solidFill>
              </a:rPr>
              <a:t>Study Design and the PCW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5029200" y="35052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324600" y="35052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7620000" y="35052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029200" y="45720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6324600" y="45720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7620000" y="45720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5029200" y="56388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6324600" y="56388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7620000" y="5638800"/>
            <a:ext cx="1295400" cy="1066800"/>
          </a:xfrm>
          <a:prstGeom prst="rect">
            <a:avLst/>
          </a:prstGeom>
          <a:solidFill>
            <a:srgbClr val="339966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008563" y="2933700"/>
            <a:ext cx="3808412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   Pre-pre	          Pre-post         Post-post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811588" y="3625850"/>
            <a:ext cx="1069975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Upstream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Control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3829050" y="4953000"/>
            <a:ext cx="1122363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FFFFFF"/>
                </a:solidFill>
                <a:latin typeface="Times New Roman" pitchFamily="18" charset="0"/>
              </a:rPr>
              <a:t>Treatment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3657600" y="5943600"/>
            <a:ext cx="1347787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>
                <a:solidFill>
                  <a:srgbClr val="FFFFFF"/>
                </a:solidFill>
                <a:latin typeface="Times New Roman" pitchFamily="18" charset="0"/>
              </a:rPr>
              <a:t>Downstream</a:t>
            </a: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6324600" y="4572000"/>
            <a:ext cx="1295400" cy="1066800"/>
          </a:xfrm>
          <a:prstGeom prst="rect">
            <a:avLst/>
          </a:prstGeom>
          <a:blipFill dpi="0" rotWithShape="0">
            <a:blip r:embed="rId4" cstate="print">
              <a:alphaModFix amt="65000"/>
            </a:blip>
            <a:srcRect/>
            <a:tile tx="0" ty="0" sx="100000" sy="100000" flip="none" algn="tl"/>
          </a:blipFill>
          <a:ln w="936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 flipH="1">
            <a:off x="7229475" y="4165600"/>
            <a:ext cx="1314450" cy="612775"/>
          </a:xfrm>
          <a:prstGeom prst="line">
            <a:avLst/>
          </a:prstGeom>
          <a:noFill/>
          <a:ln w="50760">
            <a:solidFill>
              <a:srgbClr val="FFFF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27025" y="1938338"/>
            <a:ext cx="4014788" cy="2098675"/>
            <a:chOff x="206" y="1221"/>
            <a:chExt cx="2529" cy="1322"/>
          </a:xfrm>
        </p:grpSpPr>
        <p:sp>
          <p:nvSpPr>
            <p:cNvPr id="17427" name="Freeform 19"/>
            <p:cNvSpPr>
              <a:spLocks noChangeArrowheads="1"/>
            </p:cNvSpPr>
            <p:nvPr/>
          </p:nvSpPr>
          <p:spPr bwMode="auto">
            <a:xfrm>
              <a:off x="1724" y="1221"/>
              <a:ext cx="951" cy="662"/>
            </a:xfrm>
            <a:custGeom>
              <a:avLst/>
              <a:gdLst/>
              <a:ahLst/>
              <a:cxnLst>
                <a:cxn ang="0">
                  <a:pos x="185" y="1344"/>
                </a:cxn>
                <a:cxn ang="0">
                  <a:pos x="0" y="605"/>
                </a:cxn>
                <a:cxn ang="0">
                  <a:pos x="76" y="348"/>
                </a:cxn>
                <a:cxn ang="0">
                  <a:pos x="1541" y="67"/>
                </a:cxn>
                <a:cxn ang="0">
                  <a:pos x="1911" y="0"/>
                </a:cxn>
                <a:cxn ang="0">
                  <a:pos x="1970" y="956"/>
                </a:cxn>
                <a:cxn ang="0">
                  <a:pos x="1418" y="874"/>
                </a:cxn>
                <a:cxn ang="0">
                  <a:pos x="1110" y="941"/>
                </a:cxn>
                <a:cxn ang="0">
                  <a:pos x="607" y="1135"/>
                </a:cxn>
                <a:cxn ang="0">
                  <a:pos x="431" y="1210"/>
                </a:cxn>
                <a:cxn ang="0">
                  <a:pos x="308" y="1277"/>
                </a:cxn>
              </a:cxnLst>
              <a:rect l="0" t="0" r="r" b="b"/>
              <a:pathLst>
                <a:path w="1970" h="1344">
                  <a:moveTo>
                    <a:pt x="185" y="1344"/>
                  </a:moveTo>
                  <a:lnTo>
                    <a:pt x="0" y="605"/>
                  </a:lnTo>
                  <a:lnTo>
                    <a:pt x="76" y="348"/>
                  </a:lnTo>
                  <a:lnTo>
                    <a:pt x="1541" y="67"/>
                  </a:lnTo>
                  <a:lnTo>
                    <a:pt x="1911" y="0"/>
                  </a:lnTo>
                  <a:lnTo>
                    <a:pt x="1970" y="956"/>
                  </a:lnTo>
                  <a:lnTo>
                    <a:pt x="1418" y="874"/>
                  </a:lnTo>
                  <a:lnTo>
                    <a:pt x="1110" y="941"/>
                  </a:lnTo>
                  <a:lnTo>
                    <a:pt x="607" y="1135"/>
                  </a:lnTo>
                  <a:lnTo>
                    <a:pt x="431" y="1210"/>
                  </a:lnTo>
                  <a:lnTo>
                    <a:pt x="308" y="1277"/>
                  </a:lnTo>
                </a:path>
              </a:pathLst>
            </a:custGeom>
            <a:solidFill>
              <a:srgbClr val="33CC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8" name="Freeform 20"/>
            <p:cNvSpPr>
              <a:spLocks noChangeArrowheads="1"/>
            </p:cNvSpPr>
            <p:nvPr/>
          </p:nvSpPr>
          <p:spPr bwMode="auto">
            <a:xfrm>
              <a:off x="345" y="1893"/>
              <a:ext cx="546" cy="651"/>
            </a:xfrm>
            <a:custGeom>
              <a:avLst/>
              <a:gdLst/>
              <a:ahLst/>
              <a:cxnLst>
                <a:cxn ang="0">
                  <a:pos x="0" y="539"/>
                </a:cxn>
                <a:cxn ang="0">
                  <a:pos x="0" y="713"/>
                </a:cxn>
                <a:cxn ang="0">
                  <a:pos x="160" y="944"/>
                </a:cxn>
                <a:cxn ang="0">
                  <a:pos x="640" y="848"/>
                </a:cxn>
                <a:cxn ang="0">
                  <a:pos x="880" y="608"/>
                </a:cxn>
                <a:cxn ang="0">
                  <a:pos x="640" y="0"/>
                </a:cxn>
                <a:cxn ang="0">
                  <a:pos x="400" y="128"/>
                </a:cxn>
                <a:cxn ang="0">
                  <a:pos x="208" y="320"/>
                </a:cxn>
                <a:cxn ang="0">
                  <a:pos x="160" y="416"/>
                </a:cxn>
                <a:cxn ang="0">
                  <a:pos x="112" y="512"/>
                </a:cxn>
              </a:cxnLst>
              <a:rect l="0" t="0" r="r" b="b"/>
              <a:pathLst>
                <a:path w="880" h="944">
                  <a:moveTo>
                    <a:pt x="0" y="539"/>
                  </a:moveTo>
                  <a:cubicBezTo>
                    <a:pt x="0" y="597"/>
                    <a:pt x="0" y="655"/>
                    <a:pt x="0" y="713"/>
                  </a:cubicBezTo>
                  <a:lnTo>
                    <a:pt x="160" y="944"/>
                  </a:lnTo>
                  <a:lnTo>
                    <a:pt x="640" y="848"/>
                  </a:lnTo>
                  <a:lnTo>
                    <a:pt x="880" y="608"/>
                  </a:lnTo>
                  <a:lnTo>
                    <a:pt x="640" y="0"/>
                  </a:lnTo>
                  <a:lnTo>
                    <a:pt x="400" y="128"/>
                  </a:lnTo>
                  <a:lnTo>
                    <a:pt x="208" y="320"/>
                  </a:lnTo>
                  <a:lnTo>
                    <a:pt x="160" y="416"/>
                  </a:lnTo>
                  <a:lnTo>
                    <a:pt x="112" y="512"/>
                  </a:lnTo>
                </a:path>
              </a:pathLst>
            </a:custGeom>
            <a:solidFill>
              <a:srgbClr val="33CC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9" name="Freeform 21"/>
            <p:cNvSpPr>
              <a:spLocks noChangeArrowheads="1"/>
            </p:cNvSpPr>
            <p:nvPr/>
          </p:nvSpPr>
          <p:spPr bwMode="auto">
            <a:xfrm>
              <a:off x="504" y="1552"/>
              <a:ext cx="1399" cy="463"/>
            </a:xfrm>
            <a:custGeom>
              <a:avLst/>
              <a:gdLst/>
              <a:ahLst/>
              <a:cxnLst>
                <a:cxn ang="0">
                  <a:pos x="384" y="96"/>
                </a:cxn>
                <a:cxn ang="0">
                  <a:pos x="0" y="288"/>
                </a:cxn>
                <a:cxn ang="0">
                  <a:pos x="96" y="624"/>
                </a:cxn>
                <a:cxn ang="0">
                  <a:pos x="672" y="528"/>
                </a:cxn>
                <a:cxn ang="0">
                  <a:pos x="1152" y="576"/>
                </a:cxn>
                <a:cxn ang="0">
                  <a:pos x="1776" y="672"/>
                </a:cxn>
                <a:cxn ang="0">
                  <a:pos x="2256" y="576"/>
                </a:cxn>
                <a:cxn ang="0">
                  <a:pos x="2160" y="144"/>
                </a:cxn>
                <a:cxn ang="0">
                  <a:pos x="1632" y="144"/>
                </a:cxn>
                <a:cxn ang="0">
                  <a:pos x="1296" y="0"/>
                </a:cxn>
              </a:cxnLst>
              <a:rect l="0" t="0" r="r" b="b"/>
              <a:pathLst>
                <a:path w="2256" h="672">
                  <a:moveTo>
                    <a:pt x="384" y="96"/>
                  </a:moveTo>
                  <a:lnTo>
                    <a:pt x="0" y="288"/>
                  </a:lnTo>
                  <a:lnTo>
                    <a:pt x="96" y="624"/>
                  </a:lnTo>
                  <a:lnTo>
                    <a:pt x="672" y="528"/>
                  </a:lnTo>
                  <a:lnTo>
                    <a:pt x="1152" y="576"/>
                  </a:lnTo>
                  <a:lnTo>
                    <a:pt x="1776" y="672"/>
                  </a:lnTo>
                  <a:lnTo>
                    <a:pt x="2256" y="576"/>
                  </a:lnTo>
                  <a:lnTo>
                    <a:pt x="2160" y="144"/>
                  </a:lnTo>
                  <a:lnTo>
                    <a:pt x="1632" y="144"/>
                  </a:lnTo>
                  <a:lnTo>
                    <a:pt x="1296" y="0"/>
                  </a:lnTo>
                </a:path>
              </a:pathLst>
            </a:custGeom>
            <a:solidFill>
              <a:srgbClr val="33CC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0" name="Freeform 22"/>
            <p:cNvSpPr>
              <a:spLocks noChangeArrowheads="1"/>
            </p:cNvSpPr>
            <p:nvPr/>
          </p:nvSpPr>
          <p:spPr bwMode="auto">
            <a:xfrm>
              <a:off x="594" y="1356"/>
              <a:ext cx="1217" cy="494"/>
            </a:xfrm>
            <a:custGeom>
              <a:avLst/>
              <a:gdLst/>
              <a:ahLst/>
              <a:cxnLst>
                <a:cxn ang="0">
                  <a:pos x="168" y="676"/>
                </a:cxn>
                <a:cxn ang="0">
                  <a:pos x="476" y="524"/>
                </a:cxn>
                <a:cxn ang="0">
                  <a:pos x="716" y="524"/>
                </a:cxn>
                <a:cxn ang="0">
                  <a:pos x="812" y="572"/>
                </a:cxn>
                <a:cxn ang="0">
                  <a:pos x="956" y="572"/>
                </a:cxn>
                <a:cxn ang="0">
                  <a:pos x="1196" y="668"/>
                </a:cxn>
                <a:cxn ang="0">
                  <a:pos x="1292" y="620"/>
                </a:cxn>
                <a:cxn ang="0">
                  <a:pos x="1436" y="620"/>
                </a:cxn>
                <a:cxn ang="0">
                  <a:pos x="1580" y="668"/>
                </a:cxn>
                <a:cxn ang="0">
                  <a:pos x="1676" y="716"/>
                </a:cxn>
                <a:cxn ang="0">
                  <a:pos x="1964" y="716"/>
                </a:cxn>
                <a:cxn ang="0">
                  <a:pos x="1824" y="240"/>
                </a:cxn>
                <a:cxn ang="0">
                  <a:pos x="1960" y="40"/>
                </a:cxn>
                <a:cxn ang="0">
                  <a:pos x="772" y="0"/>
                </a:cxn>
                <a:cxn ang="0">
                  <a:pos x="468" y="76"/>
                </a:cxn>
                <a:cxn ang="0">
                  <a:pos x="276" y="92"/>
                </a:cxn>
                <a:cxn ang="0">
                  <a:pos x="156" y="144"/>
                </a:cxn>
                <a:cxn ang="0">
                  <a:pos x="0" y="328"/>
                </a:cxn>
              </a:cxnLst>
              <a:rect l="0" t="0" r="r" b="b"/>
              <a:pathLst>
                <a:path w="1964" h="716">
                  <a:moveTo>
                    <a:pt x="168" y="676"/>
                  </a:moveTo>
                  <a:lnTo>
                    <a:pt x="476" y="524"/>
                  </a:lnTo>
                  <a:lnTo>
                    <a:pt x="716" y="524"/>
                  </a:lnTo>
                  <a:lnTo>
                    <a:pt x="812" y="572"/>
                  </a:lnTo>
                  <a:lnTo>
                    <a:pt x="956" y="572"/>
                  </a:lnTo>
                  <a:lnTo>
                    <a:pt x="1196" y="668"/>
                  </a:lnTo>
                  <a:lnTo>
                    <a:pt x="1292" y="620"/>
                  </a:lnTo>
                  <a:lnTo>
                    <a:pt x="1436" y="620"/>
                  </a:lnTo>
                  <a:lnTo>
                    <a:pt x="1580" y="668"/>
                  </a:lnTo>
                  <a:lnTo>
                    <a:pt x="1676" y="716"/>
                  </a:lnTo>
                  <a:lnTo>
                    <a:pt x="1964" y="716"/>
                  </a:lnTo>
                  <a:lnTo>
                    <a:pt x="1824" y="240"/>
                  </a:lnTo>
                  <a:lnTo>
                    <a:pt x="1960" y="40"/>
                  </a:lnTo>
                  <a:lnTo>
                    <a:pt x="772" y="0"/>
                  </a:lnTo>
                  <a:lnTo>
                    <a:pt x="468" y="76"/>
                  </a:lnTo>
                  <a:lnTo>
                    <a:pt x="276" y="92"/>
                  </a:lnTo>
                  <a:lnTo>
                    <a:pt x="156" y="144"/>
                  </a:lnTo>
                  <a:lnTo>
                    <a:pt x="0" y="328"/>
                  </a:lnTo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1" name="Freeform 23"/>
            <p:cNvSpPr>
              <a:spLocks noChangeArrowheads="1"/>
            </p:cNvSpPr>
            <p:nvPr/>
          </p:nvSpPr>
          <p:spPr bwMode="auto">
            <a:xfrm>
              <a:off x="326" y="1651"/>
              <a:ext cx="2351" cy="628"/>
            </a:xfrm>
            <a:custGeom>
              <a:avLst/>
              <a:gdLst/>
              <a:ahLst/>
              <a:cxnLst>
                <a:cxn ang="0">
                  <a:pos x="3792" y="48"/>
                </a:cxn>
                <a:cxn ang="0">
                  <a:pos x="3360" y="0"/>
                </a:cxn>
                <a:cxn ang="0">
                  <a:pos x="3120" y="48"/>
                </a:cxn>
                <a:cxn ang="0">
                  <a:pos x="2592" y="240"/>
                </a:cxn>
                <a:cxn ang="0">
                  <a:pos x="2448" y="288"/>
                </a:cxn>
                <a:cxn ang="0">
                  <a:pos x="2400" y="336"/>
                </a:cxn>
                <a:cxn ang="0">
                  <a:pos x="2112" y="336"/>
                </a:cxn>
                <a:cxn ang="0">
                  <a:pos x="2016" y="288"/>
                </a:cxn>
                <a:cxn ang="0">
                  <a:pos x="1872" y="240"/>
                </a:cxn>
                <a:cxn ang="0">
                  <a:pos x="1776" y="240"/>
                </a:cxn>
                <a:cxn ang="0">
                  <a:pos x="1728" y="240"/>
                </a:cxn>
                <a:cxn ang="0">
                  <a:pos x="1632" y="288"/>
                </a:cxn>
                <a:cxn ang="0">
                  <a:pos x="1536" y="240"/>
                </a:cxn>
                <a:cxn ang="0">
                  <a:pos x="1392" y="192"/>
                </a:cxn>
                <a:cxn ang="0">
                  <a:pos x="1248" y="192"/>
                </a:cxn>
                <a:cxn ang="0">
                  <a:pos x="1152" y="144"/>
                </a:cxn>
                <a:cxn ang="0">
                  <a:pos x="912" y="144"/>
                </a:cxn>
                <a:cxn ang="0">
                  <a:pos x="816" y="192"/>
                </a:cxn>
                <a:cxn ang="0">
                  <a:pos x="624" y="288"/>
                </a:cxn>
                <a:cxn ang="0">
                  <a:pos x="576" y="336"/>
                </a:cxn>
                <a:cxn ang="0">
                  <a:pos x="432" y="384"/>
                </a:cxn>
                <a:cxn ang="0">
                  <a:pos x="192" y="624"/>
                </a:cxn>
                <a:cxn ang="0">
                  <a:pos x="192" y="720"/>
                </a:cxn>
                <a:cxn ang="0">
                  <a:pos x="144" y="768"/>
                </a:cxn>
                <a:cxn ang="0">
                  <a:pos x="0" y="816"/>
                </a:cxn>
                <a:cxn ang="0">
                  <a:pos x="0" y="912"/>
                </a:cxn>
                <a:cxn ang="0">
                  <a:pos x="144" y="864"/>
                </a:cxn>
                <a:cxn ang="0">
                  <a:pos x="240" y="672"/>
                </a:cxn>
                <a:cxn ang="0">
                  <a:pos x="432" y="480"/>
                </a:cxn>
                <a:cxn ang="0">
                  <a:pos x="672" y="336"/>
                </a:cxn>
                <a:cxn ang="0">
                  <a:pos x="912" y="240"/>
                </a:cxn>
                <a:cxn ang="0">
                  <a:pos x="1008" y="192"/>
                </a:cxn>
                <a:cxn ang="0">
                  <a:pos x="1104" y="192"/>
                </a:cxn>
                <a:cxn ang="0">
                  <a:pos x="1200" y="240"/>
                </a:cxn>
                <a:cxn ang="0">
                  <a:pos x="1392" y="240"/>
                </a:cxn>
                <a:cxn ang="0">
                  <a:pos x="1584" y="336"/>
                </a:cxn>
                <a:cxn ang="0">
                  <a:pos x="1680" y="336"/>
                </a:cxn>
                <a:cxn ang="0">
                  <a:pos x="1776" y="288"/>
                </a:cxn>
                <a:cxn ang="0">
                  <a:pos x="1872" y="288"/>
                </a:cxn>
                <a:cxn ang="0">
                  <a:pos x="1968" y="336"/>
                </a:cxn>
                <a:cxn ang="0">
                  <a:pos x="2016" y="384"/>
                </a:cxn>
                <a:cxn ang="0">
                  <a:pos x="2256" y="432"/>
                </a:cxn>
                <a:cxn ang="0">
                  <a:pos x="2400" y="384"/>
                </a:cxn>
                <a:cxn ang="0">
                  <a:pos x="2496" y="384"/>
                </a:cxn>
                <a:cxn ang="0">
                  <a:pos x="2592" y="336"/>
                </a:cxn>
                <a:cxn ang="0">
                  <a:pos x="2784" y="288"/>
                </a:cxn>
                <a:cxn ang="0">
                  <a:pos x="2880" y="240"/>
                </a:cxn>
                <a:cxn ang="0">
                  <a:pos x="3396" y="56"/>
                </a:cxn>
                <a:cxn ang="0">
                  <a:pos x="3792" y="144"/>
                </a:cxn>
              </a:cxnLst>
              <a:rect l="0" t="0" r="r" b="b"/>
              <a:pathLst>
                <a:path w="3792" h="912">
                  <a:moveTo>
                    <a:pt x="3792" y="48"/>
                  </a:moveTo>
                  <a:lnTo>
                    <a:pt x="3360" y="0"/>
                  </a:lnTo>
                  <a:lnTo>
                    <a:pt x="3120" y="48"/>
                  </a:lnTo>
                  <a:lnTo>
                    <a:pt x="2592" y="240"/>
                  </a:lnTo>
                  <a:lnTo>
                    <a:pt x="2448" y="288"/>
                  </a:lnTo>
                  <a:lnTo>
                    <a:pt x="2400" y="336"/>
                  </a:lnTo>
                  <a:lnTo>
                    <a:pt x="2112" y="336"/>
                  </a:lnTo>
                  <a:lnTo>
                    <a:pt x="2016" y="288"/>
                  </a:lnTo>
                  <a:lnTo>
                    <a:pt x="1872" y="240"/>
                  </a:lnTo>
                  <a:lnTo>
                    <a:pt x="1776" y="240"/>
                  </a:lnTo>
                  <a:lnTo>
                    <a:pt x="1728" y="240"/>
                  </a:lnTo>
                  <a:lnTo>
                    <a:pt x="1632" y="288"/>
                  </a:lnTo>
                  <a:lnTo>
                    <a:pt x="1536" y="240"/>
                  </a:lnTo>
                  <a:lnTo>
                    <a:pt x="1392" y="192"/>
                  </a:lnTo>
                  <a:lnTo>
                    <a:pt x="1248" y="192"/>
                  </a:lnTo>
                  <a:lnTo>
                    <a:pt x="1152" y="144"/>
                  </a:lnTo>
                  <a:lnTo>
                    <a:pt x="912" y="144"/>
                  </a:lnTo>
                  <a:lnTo>
                    <a:pt x="816" y="192"/>
                  </a:lnTo>
                  <a:lnTo>
                    <a:pt x="624" y="288"/>
                  </a:lnTo>
                  <a:lnTo>
                    <a:pt x="576" y="336"/>
                  </a:lnTo>
                  <a:lnTo>
                    <a:pt x="432" y="384"/>
                  </a:lnTo>
                  <a:lnTo>
                    <a:pt x="192" y="624"/>
                  </a:lnTo>
                  <a:lnTo>
                    <a:pt x="192" y="720"/>
                  </a:lnTo>
                  <a:lnTo>
                    <a:pt x="144" y="768"/>
                  </a:lnTo>
                  <a:lnTo>
                    <a:pt x="0" y="816"/>
                  </a:lnTo>
                  <a:lnTo>
                    <a:pt x="0" y="912"/>
                  </a:lnTo>
                  <a:lnTo>
                    <a:pt x="144" y="864"/>
                  </a:lnTo>
                  <a:lnTo>
                    <a:pt x="240" y="672"/>
                  </a:lnTo>
                  <a:lnTo>
                    <a:pt x="432" y="480"/>
                  </a:lnTo>
                  <a:lnTo>
                    <a:pt x="672" y="336"/>
                  </a:lnTo>
                  <a:lnTo>
                    <a:pt x="912" y="240"/>
                  </a:lnTo>
                  <a:lnTo>
                    <a:pt x="1008" y="192"/>
                  </a:lnTo>
                  <a:lnTo>
                    <a:pt x="1104" y="192"/>
                  </a:lnTo>
                  <a:lnTo>
                    <a:pt x="1200" y="240"/>
                  </a:lnTo>
                  <a:lnTo>
                    <a:pt x="1392" y="240"/>
                  </a:lnTo>
                  <a:lnTo>
                    <a:pt x="1584" y="336"/>
                  </a:lnTo>
                  <a:lnTo>
                    <a:pt x="1680" y="336"/>
                  </a:lnTo>
                  <a:lnTo>
                    <a:pt x="1776" y="288"/>
                  </a:lnTo>
                  <a:lnTo>
                    <a:pt x="1872" y="288"/>
                  </a:lnTo>
                  <a:lnTo>
                    <a:pt x="1968" y="336"/>
                  </a:lnTo>
                  <a:lnTo>
                    <a:pt x="2016" y="384"/>
                  </a:lnTo>
                  <a:lnTo>
                    <a:pt x="2256" y="432"/>
                  </a:lnTo>
                  <a:lnTo>
                    <a:pt x="2400" y="384"/>
                  </a:lnTo>
                  <a:lnTo>
                    <a:pt x="2496" y="384"/>
                  </a:lnTo>
                  <a:lnTo>
                    <a:pt x="2592" y="336"/>
                  </a:lnTo>
                  <a:lnTo>
                    <a:pt x="2784" y="288"/>
                  </a:lnTo>
                  <a:lnTo>
                    <a:pt x="2880" y="240"/>
                  </a:lnTo>
                  <a:lnTo>
                    <a:pt x="3396" y="56"/>
                  </a:lnTo>
                  <a:lnTo>
                    <a:pt x="3792" y="144"/>
                  </a:lnTo>
                </a:path>
              </a:pathLst>
            </a:custGeom>
            <a:solidFill>
              <a:srgbClr val="0099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2" name="Freeform 24"/>
            <p:cNvSpPr>
              <a:spLocks noChangeArrowheads="1"/>
            </p:cNvSpPr>
            <p:nvPr/>
          </p:nvSpPr>
          <p:spPr bwMode="auto">
            <a:xfrm>
              <a:off x="1813" y="1684"/>
              <a:ext cx="923" cy="56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96" y="768"/>
                </a:cxn>
                <a:cxn ang="0">
                  <a:pos x="768" y="816"/>
                </a:cxn>
                <a:cxn ang="0">
                  <a:pos x="1392" y="672"/>
                </a:cxn>
                <a:cxn ang="0">
                  <a:pos x="1488" y="624"/>
                </a:cxn>
                <a:cxn ang="0">
                  <a:pos x="1392" y="96"/>
                </a:cxn>
                <a:cxn ang="0">
                  <a:pos x="1008" y="0"/>
                </a:cxn>
                <a:cxn ang="0">
                  <a:pos x="480" y="192"/>
                </a:cxn>
                <a:cxn ang="0">
                  <a:pos x="384" y="240"/>
                </a:cxn>
                <a:cxn ang="0">
                  <a:pos x="192" y="288"/>
                </a:cxn>
                <a:cxn ang="0">
                  <a:pos x="96" y="336"/>
                </a:cxn>
              </a:cxnLst>
              <a:rect l="0" t="0" r="r" b="b"/>
              <a:pathLst>
                <a:path w="1488" h="816">
                  <a:moveTo>
                    <a:pt x="0" y="336"/>
                  </a:moveTo>
                  <a:lnTo>
                    <a:pt x="96" y="768"/>
                  </a:lnTo>
                  <a:lnTo>
                    <a:pt x="768" y="816"/>
                  </a:lnTo>
                  <a:lnTo>
                    <a:pt x="1392" y="672"/>
                  </a:lnTo>
                  <a:lnTo>
                    <a:pt x="1488" y="624"/>
                  </a:lnTo>
                  <a:lnTo>
                    <a:pt x="1392" y="96"/>
                  </a:lnTo>
                  <a:lnTo>
                    <a:pt x="1008" y="0"/>
                  </a:lnTo>
                  <a:lnTo>
                    <a:pt x="480" y="192"/>
                  </a:lnTo>
                  <a:lnTo>
                    <a:pt x="384" y="240"/>
                  </a:lnTo>
                  <a:lnTo>
                    <a:pt x="192" y="288"/>
                  </a:lnTo>
                  <a:lnTo>
                    <a:pt x="96" y="336"/>
                  </a:lnTo>
                </a:path>
              </a:pathLst>
            </a:custGeom>
            <a:solidFill>
              <a:srgbClr val="33CC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3" name="Freeform 25"/>
            <p:cNvSpPr>
              <a:spLocks noChangeArrowheads="1"/>
            </p:cNvSpPr>
            <p:nvPr/>
          </p:nvSpPr>
          <p:spPr bwMode="auto">
            <a:xfrm>
              <a:off x="206" y="1585"/>
              <a:ext cx="506" cy="628"/>
            </a:xfrm>
            <a:custGeom>
              <a:avLst/>
              <a:gdLst/>
              <a:ahLst/>
              <a:cxnLst>
                <a:cxn ang="0">
                  <a:pos x="816" y="384"/>
                </a:cxn>
                <a:cxn ang="0">
                  <a:pos x="624" y="0"/>
                </a:cxn>
                <a:cxn ang="0">
                  <a:pos x="96" y="288"/>
                </a:cxn>
                <a:cxn ang="0">
                  <a:pos x="0" y="576"/>
                </a:cxn>
                <a:cxn ang="0">
                  <a:pos x="192" y="912"/>
                </a:cxn>
                <a:cxn ang="0">
                  <a:pos x="336" y="864"/>
                </a:cxn>
                <a:cxn ang="0">
                  <a:pos x="384" y="816"/>
                </a:cxn>
                <a:cxn ang="0">
                  <a:pos x="384" y="720"/>
                </a:cxn>
                <a:cxn ang="0">
                  <a:pos x="432" y="672"/>
                </a:cxn>
                <a:cxn ang="0">
                  <a:pos x="576" y="528"/>
                </a:cxn>
                <a:cxn ang="0">
                  <a:pos x="624" y="480"/>
                </a:cxn>
                <a:cxn ang="0">
                  <a:pos x="768" y="432"/>
                </a:cxn>
                <a:cxn ang="0">
                  <a:pos x="816" y="384"/>
                </a:cxn>
              </a:cxnLst>
              <a:rect l="0" t="0" r="r" b="b"/>
              <a:pathLst>
                <a:path w="816" h="912">
                  <a:moveTo>
                    <a:pt x="816" y="384"/>
                  </a:moveTo>
                  <a:lnTo>
                    <a:pt x="624" y="0"/>
                  </a:lnTo>
                  <a:lnTo>
                    <a:pt x="96" y="288"/>
                  </a:lnTo>
                  <a:lnTo>
                    <a:pt x="0" y="576"/>
                  </a:lnTo>
                  <a:lnTo>
                    <a:pt x="192" y="912"/>
                  </a:lnTo>
                  <a:lnTo>
                    <a:pt x="336" y="864"/>
                  </a:lnTo>
                  <a:lnTo>
                    <a:pt x="384" y="816"/>
                  </a:lnTo>
                  <a:lnTo>
                    <a:pt x="384" y="720"/>
                  </a:lnTo>
                  <a:lnTo>
                    <a:pt x="432" y="672"/>
                  </a:lnTo>
                  <a:lnTo>
                    <a:pt x="576" y="528"/>
                  </a:lnTo>
                  <a:lnTo>
                    <a:pt x="624" y="480"/>
                  </a:lnTo>
                  <a:lnTo>
                    <a:pt x="768" y="432"/>
                  </a:lnTo>
                  <a:lnTo>
                    <a:pt x="816" y="384"/>
                  </a:lnTo>
                  <a:close/>
                </a:path>
              </a:pathLst>
            </a:custGeom>
            <a:solidFill>
              <a:srgbClr val="33CC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4" name="AutoShape 26"/>
            <p:cNvSpPr>
              <a:spLocks noChangeArrowheads="1"/>
            </p:cNvSpPr>
            <p:nvPr/>
          </p:nvSpPr>
          <p:spPr bwMode="auto">
            <a:xfrm>
              <a:off x="695" y="1850"/>
              <a:ext cx="60" cy="66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5" name="AutoShape 27"/>
            <p:cNvSpPr>
              <a:spLocks noChangeArrowheads="1"/>
            </p:cNvSpPr>
            <p:nvPr/>
          </p:nvSpPr>
          <p:spPr bwMode="auto">
            <a:xfrm>
              <a:off x="355" y="2180"/>
              <a:ext cx="60" cy="66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6" name="AutoShape 28"/>
            <p:cNvSpPr>
              <a:spLocks noChangeArrowheads="1"/>
            </p:cNvSpPr>
            <p:nvPr/>
          </p:nvSpPr>
          <p:spPr bwMode="auto">
            <a:xfrm>
              <a:off x="1784" y="1862"/>
              <a:ext cx="59" cy="66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7" name="AutoShape 29"/>
            <p:cNvSpPr>
              <a:spLocks noChangeArrowheads="1"/>
            </p:cNvSpPr>
            <p:nvPr/>
          </p:nvSpPr>
          <p:spPr bwMode="auto">
            <a:xfrm>
              <a:off x="2379" y="1651"/>
              <a:ext cx="60" cy="66"/>
            </a:xfrm>
            <a:prstGeom prst="sun">
              <a:avLst>
                <a:gd name="adj" fmla="val 25000"/>
              </a:avLst>
            </a:prstGeom>
            <a:solidFill>
              <a:srgbClr val="FFFF00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8" name="Text Box 30"/>
            <p:cNvSpPr txBox="1">
              <a:spLocks noChangeArrowheads="1"/>
            </p:cNvSpPr>
            <p:nvPr/>
          </p:nvSpPr>
          <p:spPr bwMode="auto">
            <a:xfrm>
              <a:off x="2257" y="1392"/>
              <a:ext cx="321" cy="2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>
                  <a:solidFill>
                    <a:srgbClr val="000000"/>
                  </a:solidFill>
                  <a:latin typeface="Times New Roman" pitchFamily="18" charset="0"/>
                </a:rPr>
                <a:t>1W</a:t>
              </a:r>
            </a:p>
          </p:txBody>
        </p:sp>
        <p:sp>
          <p:nvSpPr>
            <p:cNvPr id="17439" name="Text Box 31"/>
            <p:cNvSpPr txBox="1">
              <a:spLocks noChangeArrowheads="1"/>
            </p:cNvSpPr>
            <p:nvPr/>
          </p:nvSpPr>
          <p:spPr bwMode="auto">
            <a:xfrm>
              <a:off x="385" y="2208"/>
              <a:ext cx="321" cy="2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>
                  <a:solidFill>
                    <a:srgbClr val="000000"/>
                  </a:solidFill>
                  <a:latin typeface="Times New Roman" pitchFamily="18" charset="0"/>
                </a:rPr>
                <a:t>4W</a:t>
              </a:r>
            </a:p>
          </p:txBody>
        </p:sp>
        <p:sp>
          <p:nvSpPr>
            <p:cNvPr id="17440" name="Freeform 32"/>
            <p:cNvSpPr>
              <a:spLocks noChangeArrowheads="1"/>
            </p:cNvSpPr>
            <p:nvPr/>
          </p:nvSpPr>
          <p:spPr bwMode="auto">
            <a:xfrm>
              <a:off x="742" y="1817"/>
              <a:ext cx="1131" cy="595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336" y="0"/>
                </a:cxn>
                <a:cxn ang="0">
                  <a:pos x="432" y="0"/>
                </a:cxn>
                <a:cxn ang="0">
                  <a:pos x="528" y="48"/>
                </a:cxn>
                <a:cxn ang="0">
                  <a:pos x="720" y="48"/>
                </a:cxn>
                <a:cxn ang="0">
                  <a:pos x="912" y="144"/>
                </a:cxn>
                <a:cxn ang="0">
                  <a:pos x="1008" y="144"/>
                </a:cxn>
                <a:cxn ang="0">
                  <a:pos x="1104" y="96"/>
                </a:cxn>
                <a:cxn ang="0">
                  <a:pos x="1200" y="96"/>
                </a:cxn>
                <a:cxn ang="0">
                  <a:pos x="1248" y="144"/>
                </a:cxn>
                <a:cxn ang="0">
                  <a:pos x="1296" y="192"/>
                </a:cxn>
                <a:cxn ang="0">
                  <a:pos x="1584" y="240"/>
                </a:cxn>
                <a:cxn ang="0">
                  <a:pos x="1632" y="240"/>
                </a:cxn>
                <a:cxn ang="0">
                  <a:pos x="1736" y="184"/>
                </a:cxn>
                <a:cxn ang="0">
                  <a:pos x="1824" y="576"/>
                </a:cxn>
                <a:cxn ang="0">
                  <a:pos x="1344" y="768"/>
                </a:cxn>
                <a:cxn ang="0">
                  <a:pos x="768" y="864"/>
                </a:cxn>
                <a:cxn ang="0">
                  <a:pos x="288" y="768"/>
                </a:cxn>
                <a:cxn ang="0">
                  <a:pos x="240" y="720"/>
                </a:cxn>
              </a:cxnLst>
              <a:rect l="0" t="0" r="r" b="b"/>
              <a:pathLst>
                <a:path w="1824" h="864">
                  <a:moveTo>
                    <a:pt x="0" y="144"/>
                  </a:moveTo>
                  <a:lnTo>
                    <a:pt x="336" y="0"/>
                  </a:lnTo>
                  <a:lnTo>
                    <a:pt x="432" y="0"/>
                  </a:lnTo>
                  <a:lnTo>
                    <a:pt x="528" y="48"/>
                  </a:lnTo>
                  <a:lnTo>
                    <a:pt x="720" y="48"/>
                  </a:lnTo>
                  <a:lnTo>
                    <a:pt x="912" y="144"/>
                  </a:lnTo>
                  <a:lnTo>
                    <a:pt x="1008" y="144"/>
                  </a:lnTo>
                  <a:lnTo>
                    <a:pt x="1104" y="96"/>
                  </a:lnTo>
                  <a:lnTo>
                    <a:pt x="1200" y="96"/>
                  </a:lnTo>
                  <a:lnTo>
                    <a:pt x="1248" y="144"/>
                  </a:lnTo>
                  <a:lnTo>
                    <a:pt x="1296" y="192"/>
                  </a:lnTo>
                  <a:lnTo>
                    <a:pt x="1584" y="240"/>
                  </a:lnTo>
                  <a:lnTo>
                    <a:pt x="1632" y="240"/>
                  </a:lnTo>
                  <a:lnTo>
                    <a:pt x="1736" y="184"/>
                  </a:lnTo>
                  <a:lnTo>
                    <a:pt x="1824" y="576"/>
                  </a:lnTo>
                  <a:lnTo>
                    <a:pt x="1344" y="768"/>
                  </a:lnTo>
                  <a:lnTo>
                    <a:pt x="768" y="864"/>
                  </a:lnTo>
                  <a:lnTo>
                    <a:pt x="288" y="768"/>
                  </a:lnTo>
                  <a:lnTo>
                    <a:pt x="240" y="720"/>
                  </a:lnTo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1" name="Text Box 33"/>
            <p:cNvSpPr txBox="1">
              <a:spLocks noChangeArrowheads="1"/>
            </p:cNvSpPr>
            <p:nvPr/>
          </p:nvSpPr>
          <p:spPr bwMode="auto">
            <a:xfrm>
              <a:off x="1681" y="1536"/>
              <a:ext cx="321" cy="2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>
                  <a:solidFill>
                    <a:srgbClr val="000000"/>
                  </a:solidFill>
                  <a:latin typeface="Times New Roman" pitchFamily="18" charset="0"/>
                </a:rPr>
                <a:t>2W</a:t>
              </a:r>
            </a:p>
          </p:txBody>
        </p:sp>
        <p:sp>
          <p:nvSpPr>
            <p:cNvPr id="17442" name="Text Box 34"/>
            <p:cNvSpPr txBox="1">
              <a:spLocks noChangeArrowheads="1"/>
            </p:cNvSpPr>
            <p:nvPr/>
          </p:nvSpPr>
          <p:spPr bwMode="auto">
            <a:xfrm>
              <a:off x="577" y="1584"/>
              <a:ext cx="321" cy="2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>
                  <a:solidFill>
                    <a:srgbClr val="000000"/>
                  </a:solidFill>
                  <a:latin typeface="Times New Roman" pitchFamily="18" charset="0"/>
                </a:rPr>
                <a:t>3W</a:t>
              </a:r>
            </a:p>
          </p:txBody>
        </p:sp>
        <p:sp>
          <p:nvSpPr>
            <p:cNvPr id="17443" name="Line 35"/>
            <p:cNvSpPr>
              <a:spLocks noChangeShapeType="1"/>
            </p:cNvSpPr>
            <p:nvPr/>
          </p:nvSpPr>
          <p:spPr bwMode="auto">
            <a:xfrm flipH="1">
              <a:off x="911" y="1920"/>
              <a:ext cx="1586" cy="240"/>
            </a:xfrm>
            <a:prstGeom prst="line">
              <a:avLst/>
            </a:prstGeom>
            <a:noFill/>
            <a:ln w="22320">
              <a:solidFill>
                <a:srgbClr val="FFFFFF"/>
              </a:solidFill>
              <a:miter lim="800000"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7444" name="Text Box 36"/>
            <p:cNvSpPr txBox="1">
              <a:spLocks noChangeArrowheads="1"/>
            </p:cNvSpPr>
            <p:nvPr/>
          </p:nvSpPr>
          <p:spPr bwMode="auto">
            <a:xfrm rot="21000000">
              <a:off x="1380" y="2064"/>
              <a:ext cx="539" cy="2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en-US" b="1">
                  <a:solidFill>
                    <a:srgbClr val="FFFFFF"/>
                  </a:solidFill>
                </a:rPr>
                <a:t>FLOW</a:t>
              </a:r>
            </a:p>
          </p:txBody>
        </p:sp>
      </p:grpSp>
      <p:sp>
        <p:nvSpPr>
          <p:cNvPr id="17446" name="Text Box 38"/>
          <p:cNvSpPr txBox="1">
            <a:spLocks noChangeArrowheads="1"/>
          </p:cNvSpPr>
          <p:nvPr/>
        </p:nvSpPr>
        <p:spPr bwMode="auto">
          <a:xfrm>
            <a:off x="304800" y="4760913"/>
            <a:ext cx="3597275" cy="1187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u="sng">
                <a:solidFill>
                  <a:srgbClr val="FFFFFF"/>
                </a:solidFill>
              </a:rPr>
              <a:t>614 comparisons total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solidFill>
                  <a:srgbClr val="FFFFFF"/>
                </a:solidFill>
              </a:rPr>
              <a:t>    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>
                <a:solidFill>
                  <a:srgbClr val="FFFFFF"/>
                </a:solidFill>
              </a:rPr>
              <a:t>65 exceedances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4419600" y="2289261"/>
            <a:ext cx="4419600" cy="234778"/>
            <a:chOff x="4419600" y="2289261"/>
            <a:chExt cx="4419600" cy="234778"/>
          </a:xfrm>
        </p:grpSpPr>
        <p:sp>
          <p:nvSpPr>
            <p:cNvPr id="39" name="Rectangle 38"/>
            <p:cNvSpPr/>
            <p:nvPr/>
          </p:nvSpPr>
          <p:spPr>
            <a:xfrm>
              <a:off x="4419600" y="2289261"/>
              <a:ext cx="1104900" cy="234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700" dirty="0" smtClean="0">
                  <a:solidFill>
                    <a:schemeClr val="tx1"/>
                  </a:solidFill>
                </a:rPr>
                <a:t>Pre 1</a:t>
              </a:r>
              <a:endParaRPr lang="en-US" sz="17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524500" y="2289261"/>
              <a:ext cx="1104900" cy="23477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Pre 2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734300" y="2289261"/>
              <a:ext cx="1104900" cy="23477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Post 2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629400" y="2289261"/>
              <a:ext cx="1104900" cy="23477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Post 1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3" name="Curved Connector 42"/>
          <p:cNvCxnSpPr>
            <a:stCxn id="39" idx="0"/>
            <a:endCxn id="42" idx="0"/>
          </p:cNvCxnSpPr>
          <p:nvPr/>
        </p:nvCxnSpPr>
        <p:spPr>
          <a:xfrm rot="5400000" flipH="1" flipV="1">
            <a:off x="6079444" y="1184361"/>
            <a:ext cx="6522" cy="2209800"/>
          </a:xfrm>
          <a:prstGeom prst="curvedConnector3">
            <a:avLst>
              <a:gd name="adj1" fmla="val 18117684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Curved Connector 43"/>
          <p:cNvCxnSpPr>
            <a:stCxn id="39" idx="2"/>
            <a:endCxn id="41" idx="2"/>
          </p:cNvCxnSpPr>
          <p:nvPr/>
        </p:nvCxnSpPr>
        <p:spPr>
          <a:xfrm rot="16200000" flipH="1">
            <a:off x="6629400" y="866689"/>
            <a:ext cx="12700" cy="3314700"/>
          </a:xfrm>
          <a:prstGeom prst="curvedConnector3">
            <a:avLst>
              <a:gd name="adj1" fmla="val 10552948"/>
            </a:avLst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4" name="Curved Connector 53"/>
          <p:cNvCxnSpPr/>
          <p:nvPr/>
        </p:nvCxnSpPr>
        <p:spPr>
          <a:xfrm rot="5400000" flipH="1" flipV="1">
            <a:off x="5499100" y="1968500"/>
            <a:ext cx="12700" cy="1104900"/>
          </a:xfrm>
          <a:prstGeom prst="curvedConnector3">
            <a:avLst>
              <a:gd name="adj1" fmla="val -6670585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8" name="Curved Connector 57"/>
          <p:cNvCxnSpPr/>
          <p:nvPr/>
        </p:nvCxnSpPr>
        <p:spPr>
          <a:xfrm rot="5400000" flipH="1" flipV="1">
            <a:off x="7747000" y="1727200"/>
            <a:ext cx="12700" cy="1104900"/>
          </a:xfrm>
          <a:prstGeom prst="curvedConnector3">
            <a:avLst>
              <a:gd name="adj1" fmla="val 7235301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3581400" y="3657600"/>
            <a:ext cx="1447800" cy="2971800"/>
          </a:xfrm>
          <a:prstGeom prst="roundRect">
            <a:avLst/>
          </a:prstGeom>
          <a:solidFill>
            <a:schemeClr val="accent6">
              <a:alpha val="22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/>
          <p:cNvSpPr/>
          <p:nvPr/>
        </p:nvSpPr>
        <p:spPr>
          <a:xfrm>
            <a:off x="4953000" y="2819400"/>
            <a:ext cx="3962400" cy="609600"/>
          </a:xfrm>
          <a:prstGeom prst="roundRect">
            <a:avLst/>
          </a:prstGeom>
          <a:solidFill>
            <a:schemeClr val="accent6">
              <a:alpha val="22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 animBg="1"/>
      <p:bldP spid="17425" grpId="0" animBg="1"/>
      <p:bldP spid="61" grpId="0" animBg="1"/>
      <p:bldP spid="61" grpId="1" animBg="1"/>
      <p:bldP spid="62" grpId="2" animBg="1"/>
      <p:bldP spid="62" grpId="3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39.2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8.5|2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8.5|10.3|13.2|11.7|1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1|21.3|0.3|9|0.4|2.3|9.4|0.3|12.9|0.3|0.4|6.8|1|1.3|2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|4.2|16.5|19.4|19.5|14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1|17.9|0.5|7.5|22.3|5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0.4|4.6|12.7|4|1.8|12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</TotalTime>
  <Words>826</Words>
  <Application>Microsoft Office PowerPoint</Application>
  <PresentationFormat>On-screen Show (4:3)</PresentationFormat>
  <Paragraphs>211</Paragraphs>
  <Slides>20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Office Theme</vt:lpstr>
      <vt:lpstr>Worksheet</vt:lpstr>
      <vt:lpstr>Microsoft Office Excel 97-2003 Worksheet</vt:lpstr>
      <vt:lpstr>RipStream: Testing effects of management strategies on stream temperature </vt:lpstr>
      <vt:lpstr>RipStream – Riparian Function and Stream Temperature</vt:lpstr>
      <vt:lpstr>Rules and Strategies</vt:lpstr>
      <vt:lpstr>RipStream Study Design</vt:lpstr>
      <vt:lpstr>Study Management Differences</vt:lpstr>
      <vt:lpstr>RipStream – Data and Questions</vt:lpstr>
      <vt:lpstr>Regulatory Analysis:  DEQ Water Temperature Standards</vt:lpstr>
      <vt:lpstr>Numeric Criteria Results: 16 &amp; 18 C</vt:lpstr>
      <vt:lpstr>Study Design and the PCW</vt:lpstr>
      <vt:lpstr>Protecting Cold Water</vt:lpstr>
      <vt:lpstr>Findings so far: 2 years postharvest </vt:lpstr>
      <vt:lpstr>Change in Shade Pre- to Post-harvest</vt:lpstr>
      <vt:lpstr>State Forest Sites</vt:lpstr>
      <vt:lpstr>Max Temperature: Post-1 thru Post-5 Preliminary findings</vt:lpstr>
      <vt:lpstr>Summary</vt:lpstr>
      <vt:lpstr>Acknowledgements</vt:lpstr>
      <vt:lpstr>Slide 17</vt:lpstr>
      <vt:lpstr>Buffer width &amp; minimum FPA</vt:lpstr>
      <vt:lpstr>Slide 19</vt:lpstr>
      <vt:lpstr>Buffer width &amp; minimum FPA</vt:lpstr>
    </vt:vector>
  </TitlesOfParts>
  <Company>Oregon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Stream Temperature Response to Timber Harvest in the Oregon Coast Range Two and Five Years Post-Harvest</dc:title>
  <dc:creator>groomj</dc:creator>
  <cp:lastModifiedBy>jgroom</cp:lastModifiedBy>
  <cp:revision>142</cp:revision>
  <dcterms:created xsi:type="dcterms:W3CDTF">2011-08-19T22:22:56Z</dcterms:created>
  <dcterms:modified xsi:type="dcterms:W3CDTF">2012-10-29T23:24:24Z</dcterms:modified>
</cp:coreProperties>
</file>