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handoutMasterIdLst>
    <p:handoutMasterId r:id="rId37"/>
  </p:handoutMasterIdLst>
  <p:sldIdLst>
    <p:sldId id="606" r:id="rId2"/>
    <p:sldId id="562" r:id="rId3"/>
    <p:sldId id="598" r:id="rId4"/>
    <p:sldId id="563" r:id="rId5"/>
    <p:sldId id="595" r:id="rId6"/>
    <p:sldId id="579" r:id="rId7"/>
    <p:sldId id="591" r:id="rId8"/>
    <p:sldId id="600" r:id="rId9"/>
    <p:sldId id="596" r:id="rId10"/>
    <p:sldId id="592" r:id="rId11"/>
    <p:sldId id="590" r:id="rId12"/>
    <p:sldId id="567" r:id="rId13"/>
    <p:sldId id="569" r:id="rId14"/>
    <p:sldId id="572" r:id="rId15"/>
    <p:sldId id="573" r:id="rId16"/>
    <p:sldId id="607" r:id="rId17"/>
    <p:sldId id="574" r:id="rId18"/>
    <p:sldId id="575" r:id="rId19"/>
    <p:sldId id="576" r:id="rId20"/>
    <p:sldId id="577" r:id="rId21"/>
    <p:sldId id="603" r:id="rId22"/>
    <p:sldId id="584" r:id="rId23"/>
    <p:sldId id="585" r:id="rId24"/>
    <p:sldId id="586" r:id="rId25"/>
    <p:sldId id="587" r:id="rId26"/>
    <p:sldId id="535" r:id="rId27"/>
    <p:sldId id="500" r:id="rId28"/>
    <p:sldId id="463" r:id="rId29"/>
    <p:sldId id="464" r:id="rId30"/>
    <p:sldId id="530" r:id="rId31"/>
    <p:sldId id="465" r:id="rId32"/>
    <p:sldId id="534" r:id="rId33"/>
    <p:sldId id="604" r:id="rId34"/>
    <p:sldId id="466" r:id="rId3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348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a:srgbClr val="FFFFFF"/>
    <a:srgbClr val="DCDCDC"/>
    <a:srgbClr val="005CE6"/>
    <a:srgbClr val="38A800"/>
    <a:srgbClr val="FF7F7F"/>
    <a:srgbClr val="EFF076"/>
    <a:srgbClr val="E2F2EF"/>
    <a:srgbClr val="FDFDFD"/>
    <a:srgbClr val="F6F7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09" autoAdjust="0"/>
    <p:restoredTop sz="93673" autoAdjust="0"/>
  </p:normalViewPr>
  <p:slideViewPr>
    <p:cSldViewPr snapToGrid="0">
      <p:cViewPr varScale="1">
        <p:scale>
          <a:sx n="112" d="100"/>
          <a:sy n="112" d="100"/>
        </p:scale>
        <p:origin x="564" y="144"/>
      </p:cViewPr>
      <p:guideLst>
        <p:guide orient="horz" pos="2208"/>
        <p:guide pos="3488"/>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5138"/>
          </a:xfrm>
          <a:prstGeom prst="rect">
            <a:avLst/>
          </a:prstGeom>
        </p:spPr>
        <p:txBody>
          <a:bodyPr vert="horz" lIns="91434" tIns="45717" rIns="91434" bIns="45717" rtlCol="0"/>
          <a:lstStyle>
            <a:lvl1pPr algn="l">
              <a:defRPr sz="1200"/>
            </a:lvl1pPr>
          </a:lstStyle>
          <a:p>
            <a:endParaRPr lang="en-US" dirty="0"/>
          </a:p>
        </p:txBody>
      </p:sp>
      <p:sp>
        <p:nvSpPr>
          <p:cNvPr id="3" name="Date Placeholder 2"/>
          <p:cNvSpPr>
            <a:spLocks noGrp="1"/>
          </p:cNvSpPr>
          <p:nvPr>
            <p:ph type="dt" sz="quarter" idx="1"/>
          </p:nvPr>
        </p:nvSpPr>
        <p:spPr>
          <a:xfrm>
            <a:off x="3970339" y="0"/>
            <a:ext cx="3038475" cy="465138"/>
          </a:xfrm>
          <a:prstGeom prst="rect">
            <a:avLst/>
          </a:prstGeom>
        </p:spPr>
        <p:txBody>
          <a:bodyPr vert="horz" lIns="91434" tIns="45717" rIns="91434" bIns="45717" rtlCol="0"/>
          <a:lstStyle>
            <a:lvl1pPr algn="r">
              <a:defRPr sz="1200"/>
            </a:lvl1pPr>
          </a:lstStyle>
          <a:p>
            <a:fld id="{F1BD96CE-3155-4D17-AD88-83826BDC2DA6}" type="datetimeFigureOut">
              <a:rPr lang="en-US" smtClean="0"/>
              <a:t>11/27/2019</a:t>
            </a:fld>
            <a:endParaRPr lang="en-US" dirty="0"/>
          </a:p>
        </p:txBody>
      </p:sp>
      <p:sp>
        <p:nvSpPr>
          <p:cNvPr id="4" name="Footer Placeholder 3"/>
          <p:cNvSpPr>
            <a:spLocks noGrp="1"/>
          </p:cNvSpPr>
          <p:nvPr>
            <p:ph type="ftr" sz="quarter" idx="2"/>
          </p:nvPr>
        </p:nvSpPr>
        <p:spPr>
          <a:xfrm>
            <a:off x="1" y="8829676"/>
            <a:ext cx="3038475" cy="465138"/>
          </a:xfrm>
          <a:prstGeom prst="rect">
            <a:avLst/>
          </a:prstGeom>
        </p:spPr>
        <p:txBody>
          <a:bodyPr vert="horz" lIns="91434" tIns="45717" rIns="91434" bIns="45717"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9" y="8829676"/>
            <a:ext cx="3038475" cy="465138"/>
          </a:xfrm>
          <a:prstGeom prst="rect">
            <a:avLst/>
          </a:prstGeom>
        </p:spPr>
        <p:txBody>
          <a:bodyPr vert="horz" lIns="91434" tIns="45717" rIns="91434" bIns="45717" rtlCol="0" anchor="b"/>
          <a:lstStyle>
            <a:lvl1pPr algn="r">
              <a:defRPr sz="1200"/>
            </a:lvl1pPr>
          </a:lstStyle>
          <a:p>
            <a:fld id="{97917D3E-EBBA-4349-A108-17D5676C0501}" type="slidenum">
              <a:rPr lang="en-US" smtClean="0"/>
              <a:t>‹#›</a:t>
            </a:fld>
            <a:endParaRPr lang="en-US" dirty="0"/>
          </a:p>
        </p:txBody>
      </p:sp>
    </p:spTree>
    <p:extLst>
      <p:ext uri="{BB962C8B-B14F-4D97-AF65-F5344CB8AC3E}">
        <p14:creationId xmlns:p14="http://schemas.microsoft.com/office/powerpoint/2010/main" val="19069737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0" tIns="46585" rIns="93170" bIns="46585" rtlCol="0"/>
          <a:lstStyle>
            <a:lvl1pPr algn="l">
              <a:defRPr sz="1200"/>
            </a:lvl1pPr>
          </a:lstStyle>
          <a:p>
            <a:endParaRPr lang="en-US" dirty="0"/>
          </a:p>
        </p:txBody>
      </p:sp>
      <p:sp>
        <p:nvSpPr>
          <p:cNvPr id="3" name="Date Placeholder 2"/>
          <p:cNvSpPr>
            <a:spLocks noGrp="1"/>
          </p:cNvSpPr>
          <p:nvPr>
            <p:ph type="dt" idx="1"/>
          </p:nvPr>
        </p:nvSpPr>
        <p:spPr>
          <a:xfrm>
            <a:off x="3970939" y="0"/>
            <a:ext cx="3037840" cy="464820"/>
          </a:xfrm>
          <a:prstGeom prst="rect">
            <a:avLst/>
          </a:prstGeom>
        </p:spPr>
        <p:txBody>
          <a:bodyPr vert="horz" lIns="93170" tIns="46585" rIns="93170" bIns="46585" rtlCol="0"/>
          <a:lstStyle>
            <a:lvl1pPr algn="r">
              <a:defRPr sz="1200"/>
            </a:lvl1pPr>
          </a:lstStyle>
          <a:p>
            <a:fld id="{376A2C31-67E2-4EDC-AB4C-8E137E1FEE09}" type="datetimeFigureOut">
              <a:rPr lang="en-US" smtClean="0"/>
              <a:t>11/27/2019</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0" tIns="46585" rIns="93170" bIns="46585"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0" tIns="46585" rIns="93170" bIns="4658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0" tIns="46585" rIns="93170" bIns="4658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67"/>
            <a:ext cx="3037840" cy="464820"/>
          </a:xfrm>
          <a:prstGeom prst="rect">
            <a:avLst/>
          </a:prstGeom>
        </p:spPr>
        <p:txBody>
          <a:bodyPr vert="horz" lIns="93170" tIns="46585" rIns="93170" bIns="46585" rtlCol="0" anchor="b"/>
          <a:lstStyle>
            <a:lvl1pPr algn="r">
              <a:defRPr sz="1200"/>
            </a:lvl1pPr>
          </a:lstStyle>
          <a:p>
            <a:fld id="{0F8437C3-5B8B-4424-B296-E748EBB59CF8}" type="slidenum">
              <a:rPr lang="en-US" smtClean="0"/>
              <a:t>‹#›</a:t>
            </a:fld>
            <a:endParaRPr lang="en-US" dirty="0"/>
          </a:p>
        </p:txBody>
      </p:sp>
    </p:spTree>
    <p:extLst>
      <p:ext uri="{BB962C8B-B14F-4D97-AF65-F5344CB8AC3E}">
        <p14:creationId xmlns:p14="http://schemas.microsoft.com/office/powerpoint/2010/main" val="18522705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182">
              <a:defRPr>
                <a:solidFill>
                  <a:schemeClr val="tx1"/>
                </a:solidFill>
                <a:latin typeface="Garamond" pitchFamily="18" charset="0"/>
              </a:defRPr>
            </a:lvl1pPr>
            <a:lvl2pPr marL="755713" indent="-290658" defTabSz="938182">
              <a:defRPr>
                <a:solidFill>
                  <a:schemeClr val="tx1"/>
                </a:solidFill>
                <a:latin typeface="Garamond" pitchFamily="18" charset="0"/>
              </a:defRPr>
            </a:lvl2pPr>
            <a:lvl3pPr marL="1162633" indent="-232527" defTabSz="938182">
              <a:defRPr>
                <a:solidFill>
                  <a:schemeClr val="tx1"/>
                </a:solidFill>
                <a:latin typeface="Garamond" pitchFamily="18" charset="0"/>
              </a:defRPr>
            </a:lvl3pPr>
            <a:lvl4pPr marL="1627688" indent="-232527" defTabSz="938182">
              <a:defRPr>
                <a:solidFill>
                  <a:schemeClr val="tx1"/>
                </a:solidFill>
                <a:latin typeface="Garamond" pitchFamily="18" charset="0"/>
              </a:defRPr>
            </a:lvl4pPr>
            <a:lvl5pPr marL="2092741" indent="-232527" defTabSz="938182">
              <a:defRPr>
                <a:solidFill>
                  <a:schemeClr val="tx1"/>
                </a:solidFill>
                <a:latin typeface="Garamond" pitchFamily="18" charset="0"/>
              </a:defRPr>
            </a:lvl5pPr>
            <a:lvl6pPr marL="2557794" indent="-232527" defTabSz="938182" eaLnBrk="0" fontAlgn="base" hangingPunct="0">
              <a:spcBef>
                <a:spcPct val="0"/>
              </a:spcBef>
              <a:spcAft>
                <a:spcPct val="0"/>
              </a:spcAft>
              <a:defRPr>
                <a:solidFill>
                  <a:schemeClr val="tx1"/>
                </a:solidFill>
                <a:latin typeface="Garamond" pitchFamily="18" charset="0"/>
              </a:defRPr>
            </a:lvl6pPr>
            <a:lvl7pPr marL="3022848" indent="-232527" defTabSz="938182" eaLnBrk="0" fontAlgn="base" hangingPunct="0">
              <a:spcBef>
                <a:spcPct val="0"/>
              </a:spcBef>
              <a:spcAft>
                <a:spcPct val="0"/>
              </a:spcAft>
              <a:defRPr>
                <a:solidFill>
                  <a:schemeClr val="tx1"/>
                </a:solidFill>
                <a:latin typeface="Garamond" pitchFamily="18" charset="0"/>
              </a:defRPr>
            </a:lvl7pPr>
            <a:lvl8pPr marL="3487901" indent="-232527" defTabSz="938182" eaLnBrk="0" fontAlgn="base" hangingPunct="0">
              <a:spcBef>
                <a:spcPct val="0"/>
              </a:spcBef>
              <a:spcAft>
                <a:spcPct val="0"/>
              </a:spcAft>
              <a:defRPr>
                <a:solidFill>
                  <a:schemeClr val="tx1"/>
                </a:solidFill>
                <a:latin typeface="Garamond" pitchFamily="18" charset="0"/>
              </a:defRPr>
            </a:lvl8pPr>
            <a:lvl9pPr marL="3952955" indent="-232527" defTabSz="938182" eaLnBrk="0" fontAlgn="base" hangingPunct="0">
              <a:spcBef>
                <a:spcPct val="0"/>
              </a:spcBef>
              <a:spcAft>
                <a:spcPct val="0"/>
              </a:spcAft>
              <a:defRPr>
                <a:solidFill>
                  <a:schemeClr val="tx1"/>
                </a:solidFill>
                <a:latin typeface="Garamond" pitchFamily="18" charset="0"/>
              </a:defRPr>
            </a:lvl9pPr>
          </a:lstStyle>
          <a:p>
            <a:fld id="{99298301-A3D8-42CD-B443-FFD8C40B6E54}" type="slidenum">
              <a:rPr lang="en-US" altLang="en-US" smtClean="0">
                <a:latin typeface="Arial" charset="0"/>
              </a:rPr>
              <a:pPr/>
              <a:t>12</a:t>
            </a:fld>
            <a:endParaRPr lang="en-US" altLang="en-US">
              <a:latin typeface="Arial" charset="0"/>
            </a:endParaRPr>
          </a:p>
        </p:txBody>
      </p:sp>
      <p:sp>
        <p:nvSpPr>
          <p:cNvPr id="23555" name="Rectangle 2"/>
          <p:cNvSpPr>
            <a:spLocks noGrp="1" noRot="1" noChangeAspect="1" noChangeArrowheads="1" noTextEdit="1"/>
          </p:cNvSpPr>
          <p:nvPr>
            <p:ph type="sldImg"/>
          </p:nvPr>
        </p:nvSpPr>
        <p:spPr>
          <a:xfrm>
            <a:off x="412750" y="703263"/>
            <a:ext cx="6248400" cy="3514725"/>
          </a:xfrm>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The Riparian Buffer Study was designed to be implemented at 13 sites in western Oregon, ranging from near Mount Hood to Coos Bay.  Three sites occur on Forest Service lands, and 10 on BLM lands.   The 3 Forest Service sites and 7 BLM sites are in young managed stands, ages 30-50 yrs, naturally regenerated.  Three BLM sites are in an older age class, 70-80 years, two of which have been previously thinned and one not.  These sites offer a forward look into possible riparian restoration treatments of older stands.  For the purpose of analyses presented today, all sites are combined.</a:t>
            </a:r>
          </a:p>
        </p:txBody>
      </p:sp>
    </p:spTree>
    <p:extLst>
      <p:ext uri="{BB962C8B-B14F-4D97-AF65-F5344CB8AC3E}">
        <p14:creationId xmlns:p14="http://schemas.microsoft.com/office/powerpoint/2010/main" val="15031991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590889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9283AD1D-A8F9-4ABC-BA54-413D44167360}" type="datetimeFigureOut">
              <a:rPr lang="en-US" smtClean="0"/>
              <a:t>11/27/2019</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9B8BF392-32C1-4E23-AD52-E3BD8AA37F70}" type="slidenum">
              <a:rPr lang="en-US" smtClean="0"/>
              <a:t>‹#›</a:t>
            </a:fld>
            <a:endParaRPr lang="en-US" dirty="0"/>
          </a:p>
        </p:txBody>
      </p:sp>
    </p:spTree>
    <p:extLst>
      <p:ext uri="{BB962C8B-B14F-4D97-AF65-F5344CB8AC3E}">
        <p14:creationId xmlns:p14="http://schemas.microsoft.com/office/powerpoint/2010/main" val="3806677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9283AD1D-A8F9-4ABC-BA54-413D44167360}" type="datetimeFigureOut">
              <a:rPr lang="en-US" smtClean="0"/>
              <a:t>11/27/2019</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9B8BF392-32C1-4E23-AD52-E3BD8AA37F70}" type="slidenum">
              <a:rPr lang="en-US" smtClean="0"/>
              <a:t>‹#›</a:t>
            </a:fld>
            <a:endParaRPr lang="en-US" dirty="0"/>
          </a:p>
        </p:txBody>
      </p:sp>
    </p:spTree>
    <p:extLst>
      <p:ext uri="{BB962C8B-B14F-4D97-AF65-F5344CB8AC3E}">
        <p14:creationId xmlns:p14="http://schemas.microsoft.com/office/powerpoint/2010/main" val="1426188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197600" y="1600201"/>
            <a:ext cx="5384800" cy="4525963"/>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06959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lumMod val="50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1832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12264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3596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9283AD1D-A8F9-4ABC-BA54-413D44167360}" type="datetimeFigureOut">
              <a:rPr lang="en-US" smtClean="0"/>
              <a:t>11/27/2019</a:t>
            </a:fld>
            <a:endParaRPr lang="en-US" dirty="0"/>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9B8BF392-32C1-4E23-AD52-E3BD8AA37F70}" type="slidenum">
              <a:rPr lang="en-US" smtClean="0"/>
              <a:t>‹#›</a:t>
            </a:fld>
            <a:endParaRPr lang="en-US" dirty="0"/>
          </a:p>
        </p:txBody>
      </p:sp>
    </p:spTree>
    <p:extLst>
      <p:ext uri="{BB962C8B-B14F-4D97-AF65-F5344CB8AC3E}">
        <p14:creationId xmlns:p14="http://schemas.microsoft.com/office/powerpoint/2010/main" val="2514832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631299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5387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9283AD1D-A8F9-4ABC-BA54-413D44167360}" type="datetimeFigureOut">
              <a:rPr lang="en-US" smtClean="0"/>
              <a:t>11/27/2019</a:t>
            </a:fld>
            <a:endParaRPr lang="en-US"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9B8BF392-32C1-4E23-AD52-E3BD8AA37F70}" type="slidenum">
              <a:rPr lang="en-US" smtClean="0"/>
              <a:t>‹#›</a:t>
            </a:fld>
            <a:endParaRPr lang="en-US" dirty="0"/>
          </a:p>
        </p:txBody>
      </p:sp>
    </p:spTree>
    <p:extLst>
      <p:ext uri="{BB962C8B-B14F-4D97-AF65-F5344CB8AC3E}">
        <p14:creationId xmlns:p14="http://schemas.microsoft.com/office/powerpoint/2010/main" val="1002817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9283AD1D-A8F9-4ABC-BA54-413D44167360}" type="datetimeFigureOut">
              <a:rPr lang="en-US" smtClean="0"/>
              <a:t>11/27/2019</a:t>
            </a:fld>
            <a:endParaRPr lang="en-US"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9B8BF392-32C1-4E23-AD52-E3BD8AA37F70}" type="slidenum">
              <a:rPr lang="en-US" smtClean="0"/>
              <a:t>‹#›</a:t>
            </a:fld>
            <a:endParaRPr lang="en-US" dirty="0"/>
          </a:p>
        </p:txBody>
      </p:sp>
    </p:spTree>
    <p:extLst>
      <p:ext uri="{BB962C8B-B14F-4D97-AF65-F5344CB8AC3E}">
        <p14:creationId xmlns:p14="http://schemas.microsoft.com/office/powerpoint/2010/main" val="491500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84622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accent6">
              <a:lumMod val="50000"/>
            </a:schemeClr>
          </a:solidFill>
          <a:latin typeface="+mj-lt"/>
          <a:ea typeface="+mj-ea"/>
          <a:cs typeface="+mj-cs"/>
        </a:defRPr>
      </a:lvl1pPr>
    </p:titleStyle>
    <p:bodyStyle>
      <a:lvl1pPr marL="342900" indent="-342900" algn="l" defTabSz="914400" rtl="0" eaLnBrk="1" latinLnBrk="0" hangingPunct="1">
        <a:spcBef>
          <a:spcPct val="20000"/>
        </a:spcBef>
        <a:buClr>
          <a:schemeClr val="accent6">
            <a:lumMod val="75000"/>
          </a:schemeClr>
        </a:buClr>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chemeClr val="accent3">
            <a:lumMod val="50000"/>
          </a:schemeClr>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emf"/><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1.tiff"/></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tif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image" Target="../media/image49.tiff"/><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8" Type="http://schemas.openxmlformats.org/officeDocument/2006/relationships/hyperlink" Target="https://twitter.com/ouyetti" TargetMode="External"/><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cid:ii_k0pt9enk3" TargetMode="External"/><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61.jpeg"/><Relationship Id="rId4" Type="http://schemas.openxmlformats.org/officeDocument/2006/relationships/image" Target="../media/image60.jpg"/></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image" Target="../media/image8.png"/><Relationship Id="rId16"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6.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l="9149" t="2136" b="1744"/>
          <a:stretch/>
        </p:blipFill>
        <p:spPr>
          <a:xfrm>
            <a:off x="4682359" y="-2969"/>
            <a:ext cx="7509641" cy="6858000"/>
          </a:xfrm>
          <a:prstGeom prst="rect">
            <a:avLst/>
          </a:prstGeom>
          <a:solidFill>
            <a:srgbClr val="000000"/>
          </a:solidFill>
        </p:spPr>
      </p:pic>
      <p:sp>
        <p:nvSpPr>
          <p:cNvPr id="4" name="TextBox 3"/>
          <p:cNvSpPr txBox="1"/>
          <p:nvPr/>
        </p:nvSpPr>
        <p:spPr>
          <a:xfrm>
            <a:off x="547549" y="3744125"/>
            <a:ext cx="3597308" cy="2123658"/>
          </a:xfrm>
          <a:prstGeom prst="rect">
            <a:avLst/>
          </a:prstGeom>
          <a:noFill/>
        </p:spPr>
        <p:txBody>
          <a:bodyPr wrap="square" rtlCol="0">
            <a:spAutoFit/>
          </a:bodyPr>
          <a:lstStyle/>
          <a:p>
            <a:pPr algn="ctr"/>
            <a:r>
              <a:rPr lang="en-US" sz="3600" i="1" dirty="0" smtClean="0">
                <a:latin typeface="+mj-lt"/>
                <a:cs typeface="Arial" pitchFamily="34" charset="0"/>
              </a:rPr>
              <a:t>Deanna H. Olson </a:t>
            </a:r>
          </a:p>
          <a:p>
            <a:pPr algn="ctr"/>
            <a:r>
              <a:rPr lang="en-US" sz="2400" i="1" dirty="0" smtClean="0">
                <a:latin typeface="+mj-lt"/>
                <a:cs typeface="Arial" pitchFamily="34" charset="0"/>
              </a:rPr>
              <a:t>Research Ecologist</a:t>
            </a:r>
          </a:p>
          <a:p>
            <a:pPr algn="ctr"/>
            <a:r>
              <a:rPr lang="en-US" sz="2400" i="1" dirty="0" smtClean="0">
                <a:latin typeface="+mj-lt"/>
                <a:cs typeface="Arial" pitchFamily="34" charset="0"/>
              </a:rPr>
              <a:t>PNW Research Station </a:t>
            </a:r>
          </a:p>
          <a:p>
            <a:pPr algn="ctr"/>
            <a:r>
              <a:rPr lang="en-US" sz="2400" i="1" dirty="0" smtClean="0">
                <a:latin typeface="+mj-lt"/>
                <a:cs typeface="Arial" pitchFamily="34" charset="0"/>
              </a:rPr>
              <a:t>US Forest Service</a:t>
            </a:r>
          </a:p>
          <a:p>
            <a:pPr algn="ctr"/>
            <a:r>
              <a:rPr lang="en-US" sz="2400" i="1" dirty="0" smtClean="0">
                <a:latin typeface="+mj-lt"/>
                <a:cs typeface="Arial" pitchFamily="34" charset="0"/>
              </a:rPr>
              <a:t>Corvallis, OR</a:t>
            </a:r>
          </a:p>
        </p:txBody>
      </p:sp>
      <p:pic>
        <p:nvPicPr>
          <p:cNvPr id="5" name="Picture 4" descr="https://upload.wikimedia.org/wikipedia/commons/thumb/3/30/ForestServiceLogoOfficial.svg/2000px-ForestServiceLogoOfficial.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8249" y="5942478"/>
            <a:ext cx="715907" cy="79358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 y="0"/>
            <a:ext cx="8813800" cy="6688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28369"/>
            <a:ext cx="9083153" cy="707886"/>
          </a:xfrm>
          <a:prstGeom prst="rect">
            <a:avLst/>
          </a:prstGeom>
        </p:spPr>
        <p:txBody>
          <a:bodyPr wrap="square">
            <a:spAutoFit/>
          </a:bodyPr>
          <a:lstStyle/>
          <a:p>
            <a:r>
              <a:rPr lang="en-US" sz="4000" b="1" dirty="0"/>
              <a:t>Integrating </a:t>
            </a:r>
            <a:r>
              <a:rPr lang="en-US" sz="4000" b="1" dirty="0" smtClean="0"/>
              <a:t>Aquatic &amp; Terrestrial Needs:</a:t>
            </a:r>
          </a:p>
        </p:txBody>
      </p:sp>
      <p:sp>
        <p:nvSpPr>
          <p:cNvPr id="7" name="Rectangle 6"/>
          <p:cNvSpPr/>
          <p:nvPr/>
        </p:nvSpPr>
        <p:spPr>
          <a:xfrm>
            <a:off x="0" y="1488702"/>
            <a:ext cx="4682359" cy="1323439"/>
          </a:xfrm>
          <a:prstGeom prst="rect">
            <a:avLst/>
          </a:prstGeom>
        </p:spPr>
        <p:txBody>
          <a:bodyPr wrap="square">
            <a:spAutoFit/>
          </a:bodyPr>
          <a:lstStyle/>
          <a:p>
            <a:pPr algn="ctr"/>
            <a:r>
              <a:rPr lang="en-US" sz="4000" b="1" i="1" dirty="0"/>
              <a:t>It Takes a Landscape</a:t>
            </a:r>
          </a:p>
          <a:p>
            <a:pPr algn="ctr"/>
            <a:r>
              <a:rPr lang="en-US" sz="4000" b="1" i="1" dirty="0"/>
              <a:t>[Part 2]</a:t>
            </a:r>
          </a:p>
        </p:txBody>
      </p:sp>
    </p:spTree>
    <p:extLst>
      <p:ext uri="{BB962C8B-B14F-4D97-AF65-F5344CB8AC3E}">
        <p14:creationId xmlns:p14="http://schemas.microsoft.com/office/powerpoint/2010/main" val="808056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969"/>
            <a:ext cx="6407033" cy="1545244"/>
          </a:xfrm>
        </p:spPr>
        <p:txBody>
          <a:bodyPr>
            <a:normAutofit fontScale="90000"/>
          </a:bodyPr>
          <a:lstStyle/>
          <a:p>
            <a:r>
              <a:rPr lang="en-US" b="1" dirty="0" smtClean="0"/>
              <a:t>2. Torrent Salamander</a:t>
            </a:r>
            <a:br>
              <a:rPr lang="en-US" b="1" dirty="0" smtClean="0"/>
            </a:br>
            <a:r>
              <a:rPr lang="en-US" b="1" dirty="0" smtClean="0"/>
              <a:t>Landscape Genetic Patterns</a:t>
            </a:r>
            <a:br>
              <a:rPr lang="en-US" b="1" dirty="0" smtClean="0"/>
            </a:br>
            <a:r>
              <a:rPr lang="en-US" sz="2700" dirty="0" smtClean="0">
                <a:solidFill>
                  <a:schemeClr val="tx1">
                    <a:lumMod val="65000"/>
                    <a:lumOff val="35000"/>
                  </a:schemeClr>
                </a:solidFill>
              </a:rPr>
              <a:t>Emel, Olson, Knowles, and </a:t>
            </a:r>
            <a:r>
              <a:rPr lang="en-US" sz="2700" dirty="0" err="1" smtClean="0">
                <a:solidFill>
                  <a:schemeClr val="tx1">
                    <a:lumMod val="65000"/>
                    <a:lumOff val="35000"/>
                  </a:schemeClr>
                </a:solidFill>
              </a:rPr>
              <a:t>Storfer</a:t>
            </a:r>
            <a:r>
              <a:rPr lang="en-US" sz="2700" dirty="0" smtClean="0">
                <a:solidFill>
                  <a:schemeClr val="tx1">
                    <a:lumMod val="65000"/>
                    <a:lumOff val="35000"/>
                  </a:schemeClr>
                </a:solidFill>
              </a:rPr>
              <a:t> 2019</a:t>
            </a:r>
            <a:endParaRPr lang="en-US" sz="3100" dirty="0">
              <a:solidFill>
                <a:schemeClr val="tx1">
                  <a:lumMod val="65000"/>
                  <a:lumOff val="35000"/>
                </a:schemeClr>
              </a:solidFill>
            </a:endParaRPr>
          </a:p>
        </p:txBody>
      </p:sp>
      <p:sp>
        <p:nvSpPr>
          <p:cNvPr id="3" name="Text Placeholder 2"/>
          <p:cNvSpPr>
            <a:spLocks noGrp="1"/>
          </p:cNvSpPr>
          <p:nvPr>
            <p:ph type="body" sz="half" idx="1"/>
          </p:nvPr>
        </p:nvSpPr>
        <p:spPr>
          <a:xfrm>
            <a:off x="0" y="3023118"/>
            <a:ext cx="6407033" cy="3834882"/>
          </a:xfrm>
          <a:solidFill>
            <a:schemeClr val="accent2">
              <a:lumMod val="20000"/>
              <a:lumOff val="80000"/>
              <a:alpha val="12157"/>
            </a:schemeClr>
          </a:solidFill>
        </p:spPr>
        <p:txBody>
          <a:bodyPr>
            <a:normAutofit/>
          </a:bodyPr>
          <a:lstStyle/>
          <a:p>
            <a:r>
              <a:rPr lang="en-US" sz="2400" b="1" dirty="0" smtClean="0"/>
              <a:t>Two Species examined</a:t>
            </a:r>
          </a:p>
          <a:p>
            <a:pPr lvl="1"/>
            <a:r>
              <a:rPr lang="en-US" sz="2400" dirty="0"/>
              <a:t>Columbia torrent </a:t>
            </a:r>
            <a:r>
              <a:rPr lang="en-US" sz="2400" dirty="0" smtClean="0"/>
              <a:t>salamander </a:t>
            </a:r>
            <a:r>
              <a:rPr lang="en-US" sz="2400" dirty="0"/>
              <a:t>(</a:t>
            </a:r>
            <a:r>
              <a:rPr lang="en-US" sz="2400" i="1" dirty="0" err="1"/>
              <a:t>Rhyacotriton</a:t>
            </a:r>
            <a:r>
              <a:rPr lang="en-US" sz="2400" i="1" dirty="0"/>
              <a:t> </a:t>
            </a:r>
            <a:r>
              <a:rPr lang="en-US" sz="2400" i="1" dirty="0" err="1"/>
              <a:t>kezeri</a:t>
            </a:r>
            <a:r>
              <a:rPr lang="en-US" sz="2400" dirty="0" smtClean="0"/>
              <a:t>) **proposed for ESA</a:t>
            </a:r>
            <a:endParaRPr lang="en-US" sz="2400" dirty="0"/>
          </a:p>
          <a:p>
            <a:pPr lvl="1"/>
            <a:r>
              <a:rPr lang="en-US" sz="2400" dirty="0"/>
              <a:t>Southern torrent salamander (</a:t>
            </a:r>
            <a:r>
              <a:rPr lang="en-US" sz="2400" i="1" dirty="0" err="1" smtClean="0"/>
              <a:t>Rhyacotriton</a:t>
            </a:r>
            <a:r>
              <a:rPr lang="en-US" sz="2400" i="1" dirty="0" smtClean="0"/>
              <a:t> </a:t>
            </a:r>
            <a:r>
              <a:rPr lang="en-US" sz="2400" i="1" dirty="0" err="1"/>
              <a:t>variegatus</a:t>
            </a:r>
            <a:r>
              <a:rPr lang="en-US" sz="2400" dirty="0" smtClean="0"/>
              <a:t>)</a:t>
            </a:r>
          </a:p>
          <a:p>
            <a:r>
              <a:rPr lang="en-US" sz="2400" b="1" dirty="0" smtClean="0"/>
              <a:t>Gene flow associations with landscape attributes</a:t>
            </a:r>
            <a:endParaRPr lang="en-US" sz="2400" dirty="0" smtClean="0"/>
          </a:p>
          <a:p>
            <a:r>
              <a:rPr lang="en-US" sz="2800" b="1" dirty="0" smtClean="0">
                <a:solidFill>
                  <a:srgbClr val="7030A0"/>
                </a:solidFill>
              </a:rPr>
              <a:t>Forest cover </a:t>
            </a:r>
            <a:r>
              <a:rPr lang="en-US" sz="2400" b="1" dirty="0" smtClean="0"/>
              <a:t>top predictor of connectivity</a:t>
            </a:r>
          </a:p>
          <a:p>
            <a:pPr lvl="1"/>
            <a:r>
              <a:rPr lang="en-US" sz="2400" dirty="0" smtClean="0"/>
              <a:t>i.e., forest cover is tied to dispersal habitat</a:t>
            </a:r>
          </a:p>
        </p:txBody>
      </p:sp>
      <p:pic>
        <p:nvPicPr>
          <p:cNvPr id="5" name="Picture 4"/>
          <p:cNvPicPr>
            <a:picLocks noChangeAspect="1"/>
          </p:cNvPicPr>
          <p:nvPr/>
        </p:nvPicPr>
        <p:blipFill>
          <a:blip r:embed="rId2"/>
          <a:stretch>
            <a:fillRect/>
          </a:stretch>
        </p:blipFill>
        <p:spPr>
          <a:xfrm>
            <a:off x="6351047" y="0"/>
            <a:ext cx="5784968" cy="6858000"/>
          </a:xfrm>
          <a:prstGeom prst="rect">
            <a:avLst/>
          </a:prstGeom>
        </p:spPr>
      </p:pic>
      <p:pic>
        <p:nvPicPr>
          <p:cNvPr id="6" name="Picture 4" descr="RHCA1_300"/>
          <p:cNvPicPr preferRelativeResize="0">
            <a:picLocks noChangeAspect="1" noChangeArrowheads="1"/>
          </p:cNvPicPr>
          <p:nvPr/>
        </p:nvPicPr>
        <p:blipFill rotWithShape="1">
          <a:blip r:embed="rId3">
            <a:extLst>
              <a:ext uri="{28A0092B-C50C-407E-A947-70E740481C1C}">
                <a14:useLocalDpi xmlns:a14="http://schemas.microsoft.com/office/drawing/2010/main" val="0"/>
              </a:ext>
            </a:extLst>
          </a:blip>
          <a:srcRect l="9750" t="17704" r="7500" b="11539"/>
          <a:stretch/>
        </p:blipFill>
        <p:spPr bwMode="auto">
          <a:xfrm>
            <a:off x="2064990" y="1651518"/>
            <a:ext cx="2246091" cy="1278294"/>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53210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5" y="177282"/>
            <a:ext cx="4079741" cy="2901820"/>
          </a:xfrm>
        </p:spPr>
        <p:txBody>
          <a:bodyPr>
            <a:normAutofit/>
          </a:bodyPr>
          <a:lstStyle/>
          <a:p>
            <a:r>
              <a:rPr lang="en-US" sz="3600" b="1" dirty="0" smtClean="0">
                <a:solidFill>
                  <a:schemeClr val="accent6">
                    <a:lumMod val="50000"/>
                  </a:schemeClr>
                </a:solidFill>
              </a:rPr>
              <a:t>3. Streamflow concerns with forest harvest and </a:t>
            </a:r>
            <a:br>
              <a:rPr lang="en-US" sz="3600" b="1" dirty="0" smtClean="0">
                <a:solidFill>
                  <a:schemeClr val="accent6">
                    <a:lumMod val="50000"/>
                  </a:schemeClr>
                </a:solidFill>
              </a:rPr>
            </a:br>
            <a:r>
              <a:rPr lang="en-US" sz="3600" b="1" dirty="0" smtClean="0">
                <a:solidFill>
                  <a:schemeClr val="accent6">
                    <a:lumMod val="50000"/>
                  </a:schemeClr>
                </a:solidFill>
              </a:rPr>
              <a:t>climate </a:t>
            </a:r>
            <a:r>
              <a:rPr lang="en-US" sz="3600" b="1" dirty="0">
                <a:solidFill>
                  <a:schemeClr val="accent6">
                    <a:lumMod val="50000"/>
                  </a:schemeClr>
                </a:solidFill>
              </a:rPr>
              <a:t>c</a:t>
            </a:r>
            <a:r>
              <a:rPr lang="en-US" sz="3600" b="1" dirty="0" smtClean="0">
                <a:solidFill>
                  <a:schemeClr val="accent6">
                    <a:lumMod val="50000"/>
                  </a:schemeClr>
                </a:solidFill>
              </a:rPr>
              <a:t>hange?</a:t>
            </a:r>
            <a:endParaRPr lang="en-US" sz="3600" b="1" dirty="0">
              <a:solidFill>
                <a:schemeClr val="accent6">
                  <a:lumMod val="50000"/>
                </a:schemeClr>
              </a:solidFill>
            </a:endParaRP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079741" y="0"/>
            <a:ext cx="8112259" cy="6862416"/>
          </a:xfrm>
        </p:spPr>
      </p:pic>
      <p:pic>
        <p:nvPicPr>
          <p:cNvPr id="43010" name="Picture 2" descr="N:\shrunken heads.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9" y="3079102"/>
            <a:ext cx="4086240" cy="2563916"/>
          </a:xfrm>
          <a:prstGeom prst="rect">
            <a:avLst/>
          </a:prstGeom>
          <a:noFill/>
          <a:extLst>
            <a:ext uri="{909E8E84-426E-40DD-AFC4-6F175D3DCCD1}">
              <a14:hiddenFill xmlns:a14="http://schemas.microsoft.com/office/drawing/2010/main">
                <a:solidFill>
                  <a:srgbClr val="FFFFFF"/>
                </a:solidFill>
              </a14:hiddenFill>
            </a:ext>
          </a:extLst>
        </p:spPr>
      </p:pic>
      <p:sp>
        <p:nvSpPr>
          <p:cNvPr id="4" name="Left-Right Arrow 3"/>
          <p:cNvSpPr/>
          <p:nvPr/>
        </p:nvSpPr>
        <p:spPr>
          <a:xfrm>
            <a:off x="864213" y="5645020"/>
            <a:ext cx="2435290" cy="33590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35839" y="6334322"/>
            <a:ext cx="3601563" cy="400110"/>
          </a:xfrm>
          <a:prstGeom prst="rect">
            <a:avLst/>
          </a:prstGeom>
        </p:spPr>
        <p:txBody>
          <a:bodyPr wrap="none">
            <a:spAutoFit/>
          </a:bodyPr>
          <a:lstStyle/>
          <a:p>
            <a:pPr algn="ctr"/>
            <a:r>
              <a:rPr lang="en-US" sz="2000" dirty="0" smtClean="0">
                <a:solidFill>
                  <a:schemeClr val="tx1">
                    <a:lumMod val="65000"/>
                    <a:lumOff val="35000"/>
                  </a:schemeClr>
                </a:solidFill>
              </a:rPr>
              <a:t>Olson </a:t>
            </a:r>
            <a:r>
              <a:rPr lang="en-US" sz="2000" dirty="0">
                <a:solidFill>
                  <a:schemeClr val="tx1">
                    <a:lumMod val="65000"/>
                    <a:lumOff val="35000"/>
                  </a:schemeClr>
                </a:solidFill>
              </a:rPr>
              <a:t>and </a:t>
            </a:r>
            <a:r>
              <a:rPr lang="en-US" sz="2000" dirty="0" smtClean="0">
                <a:solidFill>
                  <a:schemeClr val="tx1">
                    <a:lumMod val="65000"/>
                    <a:lumOff val="35000"/>
                  </a:schemeClr>
                </a:solidFill>
              </a:rPr>
              <a:t>Burton 2019, </a:t>
            </a:r>
            <a:r>
              <a:rPr lang="en-US" sz="2000" i="1" dirty="0" smtClean="0">
                <a:solidFill>
                  <a:schemeClr val="tx1">
                    <a:lumMod val="65000"/>
                    <a:lumOff val="35000"/>
                  </a:schemeClr>
                </a:solidFill>
              </a:rPr>
              <a:t>Forests</a:t>
            </a:r>
            <a:endParaRPr lang="en-US" sz="2000" dirty="0">
              <a:solidFill>
                <a:schemeClr val="tx1">
                  <a:lumMod val="65000"/>
                  <a:lumOff val="35000"/>
                </a:schemeClr>
              </a:solidFill>
            </a:endParaRPr>
          </a:p>
        </p:txBody>
      </p:sp>
      <p:sp>
        <p:nvSpPr>
          <p:cNvPr id="7" name="TextBox 6"/>
          <p:cNvSpPr txBox="1"/>
          <p:nvPr/>
        </p:nvSpPr>
        <p:spPr>
          <a:xfrm>
            <a:off x="4079741" y="5909310"/>
            <a:ext cx="8112260" cy="954107"/>
          </a:xfrm>
          <a:prstGeom prst="rect">
            <a:avLst/>
          </a:prstGeom>
          <a:solidFill>
            <a:srgbClr val="D9D9D9">
              <a:alpha val="63922"/>
            </a:srgbClr>
          </a:solidFill>
        </p:spPr>
        <p:txBody>
          <a:bodyPr wrap="square">
            <a:spAutoFit/>
          </a:bodyPr>
          <a:lstStyle/>
          <a:p>
            <a:pPr algn="ctr">
              <a:defRPr/>
            </a:pPr>
            <a:r>
              <a:rPr lang="en-US" sz="2800" b="1" dirty="0">
                <a:latin typeface="+mj-lt"/>
              </a:rPr>
              <a:t>If there is a climate signature, </a:t>
            </a:r>
            <a:r>
              <a:rPr lang="en-US" sz="2800" b="1" dirty="0" smtClean="0">
                <a:latin typeface="+mj-lt"/>
              </a:rPr>
              <a:t>what </a:t>
            </a:r>
            <a:r>
              <a:rPr lang="en-US" sz="2800" b="1" dirty="0">
                <a:latin typeface="+mj-lt"/>
              </a:rPr>
              <a:t>is the projected effect of climate change scenarios?</a:t>
            </a:r>
            <a:endParaRPr lang="en-US" sz="2400" b="1" dirty="0">
              <a:latin typeface="+mj-lt"/>
            </a:endParaRPr>
          </a:p>
        </p:txBody>
      </p:sp>
    </p:spTree>
    <p:extLst>
      <p:ext uri="{BB962C8B-B14F-4D97-AF65-F5344CB8AC3E}">
        <p14:creationId xmlns:p14="http://schemas.microsoft.com/office/powerpoint/2010/main" val="24770958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2125" y="3657600"/>
            <a:ext cx="37211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4"/>
          <p:cNvSpPr txBox="1">
            <a:spLocks noChangeArrowheads="1"/>
          </p:cNvSpPr>
          <p:nvPr/>
        </p:nvSpPr>
        <p:spPr bwMode="auto">
          <a:xfrm>
            <a:off x="5791200" y="62447"/>
            <a:ext cx="6400800" cy="2985433"/>
          </a:xfrm>
          <a:prstGeom prst="rect">
            <a:avLst/>
          </a:prstGeom>
          <a:noFill/>
          <a:ln w="9525">
            <a:noFill/>
            <a:miter lim="800000"/>
            <a:headEnd/>
            <a:tailEnd/>
          </a:ln>
        </p:spPr>
        <p:txBody>
          <a:bodyPr wrap="square">
            <a:spAutoFit/>
          </a:bodyPr>
          <a:lstStyle/>
          <a:p>
            <a:pPr algn="ctr">
              <a:defRPr/>
            </a:pPr>
            <a:r>
              <a:rPr lang="en-US" sz="3200" b="1" dirty="0" smtClean="0">
                <a:solidFill>
                  <a:schemeClr val="accent6">
                    <a:lumMod val="75000"/>
                  </a:schemeClr>
                </a:solidFill>
                <a:latin typeface="+mj-lt"/>
              </a:rPr>
              <a:t>Empirical data on streamflow from</a:t>
            </a:r>
          </a:p>
          <a:p>
            <a:pPr algn="ctr">
              <a:defRPr/>
            </a:pPr>
            <a:r>
              <a:rPr lang="en-US" sz="3200" b="1" dirty="0" smtClean="0">
                <a:solidFill>
                  <a:schemeClr val="accent6">
                    <a:lumMod val="75000"/>
                  </a:schemeClr>
                </a:solidFill>
                <a:latin typeface="+mj-lt"/>
              </a:rPr>
              <a:t>DMS </a:t>
            </a:r>
            <a:r>
              <a:rPr lang="en-US" sz="3200" b="1" dirty="0">
                <a:solidFill>
                  <a:schemeClr val="accent6">
                    <a:lumMod val="75000"/>
                  </a:schemeClr>
                </a:solidFill>
                <a:latin typeface="+mj-lt"/>
              </a:rPr>
              <a:t>study of western </a:t>
            </a:r>
            <a:r>
              <a:rPr lang="en-US" sz="3200" b="1" dirty="0" smtClean="0">
                <a:solidFill>
                  <a:schemeClr val="accent6">
                    <a:lumMod val="75000"/>
                  </a:schemeClr>
                </a:solidFill>
                <a:latin typeface="+mj-lt"/>
              </a:rPr>
              <a:t>Oregon</a:t>
            </a:r>
            <a:endParaRPr lang="en-US" sz="3200" b="1" dirty="0">
              <a:solidFill>
                <a:schemeClr val="accent6">
                  <a:lumMod val="75000"/>
                </a:schemeClr>
              </a:solidFill>
              <a:latin typeface="+mj-lt"/>
            </a:endParaRPr>
          </a:p>
          <a:p>
            <a:pPr algn="ctr">
              <a:defRPr/>
            </a:pPr>
            <a:endParaRPr lang="en-US" sz="3200" b="1" dirty="0">
              <a:latin typeface="+mj-lt"/>
            </a:endParaRPr>
          </a:p>
          <a:p>
            <a:pPr algn="ctr">
              <a:defRPr/>
            </a:pPr>
            <a:r>
              <a:rPr lang="en-US" sz="3200" dirty="0">
                <a:latin typeface="+mj-lt"/>
              </a:rPr>
              <a:t>BLM and FS lands</a:t>
            </a:r>
          </a:p>
          <a:p>
            <a:pPr algn="ctr">
              <a:defRPr/>
            </a:pPr>
            <a:r>
              <a:rPr lang="en-US" sz="3200" dirty="0">
                <a:latin typeface="+mj-lt"/>
              </a:rPr>
              <a:t>1993 to </a:t>
            </a:r>
            <a:r>
              <a:rPr lang="en-US" sz="3200" dirty="0" smtClean="0">
                <a:latin typeface="+mj-lt"/>
              </a:rPr>
              <a:t>present</a:t>
            </a:r>
            <a:endParaRPr lang="en-US" sz="3200" dirty="0">
              <a:latin typeface="+mj-lt"/>
            </a:endParaRPr>
          </a:p>
          <a:p>
            <a:pPr algn="ctr">
              <a:defRPr/>
            </a:pPr>
            <a:r>
              <a:rPr lang="en-US" sz="2800" dirty="0">
                <a:solidFill>
                  <a:schemeClr val="accent2">
                    <a:lumMod val="50000"/>
                  </a:schemeClr>
                </a:solidFill>
              </a:rPr>
              <a:t>	</a:t>
            </a:r>
          </a:p>
        </p:txBody>
      </p:sp>
      <p:cxnSp>
        <p:nvCxnSpPr>
          <p:cNvPr id="7" name="Straight Connector 6"/>
          <p:cNvCxnSpPr/>
          <p:nvPr/>
        </p:nvCxnSpPr>
        <p:spPr>
          <a:xfrm flipH="1">
            <a:off x="5546725" y="4498976"/>
            <a:ext cx="1635126" cy="987425"/>
          </a:xfrm>
          <a:prstGeom prst="line">
            <a:avLst/>
          </a:prstGeom>
          <a:ln>
            <a:solidFill>
              <a:schemeClr val="tx2">
                <a:lumMod val="2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5715000" y="4498976"/>
            <a:ext cx="1466850" cy="2359025"/>
          </a:xfrm>
          <a:prstGeom prst="line">
            <a:avLst/>
          </a:prstGeom>
          <a:ln>
            <a:solidFill>
              <a:schemeClr val="tx2">
                <a:lumMod val="25000"/>
              </a:schemeClr>
            </a:solidFill>
          </a:ln>
        </p:spPr>
        <p:style>
          <a:lnRef idx="1">
            <a:schemeClr val="accent1"/>
          </a:lnRef>
          <a:fillRef idx="0">
            <a:schemeClr val="accent1"/>
          </a:fillRef>
          <a:effectRef idx="0">
            <a:schemeClr val="accent1"/>
          </a:effectRef>
          <a:fontRef idx="minor">
            <a:schemeClr val="tx1"/>
          </a:fontRef>
        </p:style>
      </p:cxnSp>
      <p:pic>
        <p:nvPicPr>
          <p:cNvPr id="10" name="Picture 9"/>
          <p:cNvPicPr/>
          <p:nvPr/>
        </p:nvPicPr>
        <p:blipFill>
          <a:blip r:embed="rId4" cstate="print">
            <a:extLst>
              <a:ext uri="{28A0092B-C50C-407E-A947-70E740481C1C}">
                <a14:useLocalDpi xmlns:a14="http://schemas.microsoft.com/office/drawing/2010/main" val="0"/>
              </a:ext>
            </a:extLst>
          </a:blip>
          <a:stretch>
            <a:fillRect/>
          </a:stretch>
        </p:blipFill>
        <p:spPr>
          <a:xfrm>
            <a:off x="1518138" y="0"/>
            <a:ext cx="4273062" cy="6858000"/>
          </a:xfrm>
          <a:prstGeom prst="rect">
            <a:avLst/>
          </a:prstGeom>
        </p:spPr>
      </p:pic>
    </p:spTree>
    <p:extLst>
      <p:ext uri="{BB962C8B-B14F-4D97-AF65-F5344CB8AC3E}">
        <p14:creationId xmlns:p14="http://schemas.microsoft.com/office/powerpoint/2010/main" val="32641634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Rot="1" noChangeArrowheads="1"/>
          </p:cNvSpPr>
          <p:nvPr>
            <p:ph type="title"/>
          </p:nvPr>
        </p:nvSpPr>
        <p:spPr>
          <a:xfrm>
            <a:off x="907147" y="257684"/>
            <a:ext cx="3752850" cy="914400"/>
          </a:xfrm>
        </p:spPr>
        <p:txBody>
          <a:bodyPr/>
          <a:lstStyle/>
          <a:p>
            <a:pPr algn="ctr" eaLnBrk="1" hangingPunct="1">
              <a:defRPr/>
            </a:pPr>
            <a:r>
              <a:rPr lang="en-US" sz="4000" dirty="0">
                <a:solidFill>
                  <a:schemeClr val="accent6">
                    <a:lumMod val="75000"/>
                  </a:schemeClr>
                </a:solidFill>
              </a:rPr>
              <a:t>Project Design</a:t>
            </a:r>
            <a:endParaRPr lang="en-US" sz="4000" i="1" dirty="0">
              <a:solidFill>
                <a:schemeClr val="accent6">
                  <a:lumMod val="75000"/>
                </a:schemeClr>
              </a:solidFill>
            </a:endParaRPr>
          </a:p>
        </p:txBody>
      </p:sp>
      <p:pic>
        <p:nvPicPr>
          <p:cNvPr id="10242" name="Content Placeholder 2"/>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3131"/>
          <a:stretch/>
        </p:blipFill>
        <p:spPr>
          <a:xfrm>
            <a:off x="5748866" y="0"/>
            <a:ext cx="6443133" cy="3858307"/>
          </a:xfrm>
        </p:spPr>
      </p:pic>
      <p:pic>
        <p:nvPicPr>
          <p:cNvPr id="10245" name="Picture 5" descr="BLStand_80TPA"/>
          <p:cNvPicPr>
            <a:picLocks noChangeArrowheads="1"/>
          </p:cNvPicPr>
          <p:nvPr/>
        </p:nvPicPr>
        <p:blipFill>
          <a:blip r:embed="rId3">
            <a:extLst>
              <a:ext uri="{28A0092B-C50C-407E-A947-70E740481C1C}">
                <a14:useLocalDpi xmlns:a14="http://schemas.microsoft.com/office/drawing/2010/main" val="0"/>
              </a:ext>
            </a:extLst>
          </a:blip>
          <a:srcRect l="2863" r="8778" b="4568"/>
          <a:stretch>
            <a:fillRect/>
          </a:stretch>
        </p:blipFill>
        <p:spPr bwMode="auto">
          <a:xfrm>
            <a:off x="4225386" y="3858307"/>
            <a:ext cx="3767137" cy="2555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p:nvSpPr>
        <p:spPr bwMode="auto">
          <a:xfrm>
            <a:off x="5443547" y="5970222"/>
            <a:ext cx="1250663" cy="830997"/>
          </a:xfrm>
          <a:prstGeom prst="rect">
            <a:avLst/>
          </a:prstGeom>
          <a:solidFill>
            <a:srgbClr val="E2F2EF"/>
          </a:solidFill>
          <a:ln w="9525">
            <a:noFill/>
            <a:miter lim="800000"/>
            <a:headEnd/>
            <a:tailEnd/>
          </a:ln>
        </p:spPr>
        <p:txBody>
          <a:bodyPr wrap="none">
            <a:spAutoFit/>
          </a:bodyPr>
          <a:lstStyle/>
          <a:p>
            <a:pPr eaLnBrk="1" hangingPunct="1">
              <a:defRPr/>
            </a:pPr>
            <a:r>
              <a:rPr lang="en-US" sz="2400" b="1" dirty="0" smtClean="0"/>
              <a:t>200 </a:t>
            </a:r>
            <a:r>
              <a:rPr lang="en-US" sz="2400" b="1" dirty="0" err="1" smtClean="0"/>
              <a:t>tph</a:t>
            </a:r>
            <a:r>
              <a:rPr lang="en-US" sz="2400" b="1" dirty="0" smtClean="0"/>
              <a:t> </a:t>
            </a:r>
            <a:endParaRPr lang="en-US" sz="2400" b="1" dirty="0"/>
          </a:p>
          <a:p>
            <a:pPr eaLnBrk="1" hangingPunct="1">
              <a:defRPr/>
            </a:pPr>
            <a:r>
              <a:rPr lang="en-US" sz="2400" b="1" dirty="0" smtClean="0"/>
              <a:t>(80 </a:t>
            </a:r>
            <a:r>
              <a:rPr lang="en-US" sz="2400" b="1" dirty="0" err="1"/>
              <a:t>tpa</a:t>
            </a:r>
            <a:r>
              <a:rPr lang="en-US" sz="2400" b="1" dirty="0"/>
              <a:t>)</a:t>
            </a:r>
          </a:p>
        </p:txBody>
      </p:sp>
      <p:pic>
        <p:nvPicPr>
          <p:cNvPr id="10247" name="Picture 18" descr="BLStand_Control"/>
          <p:cNvPicPr>
            <a:picLocks noChangeArrowheads="1"/>
          </p:cNvPicPr>
          <p:nvPr/>
        </p:nvPicPr>
        <p:blipFill>
          <a:blip r:embed="rId4">
            <a:lum bright="12000"/>
            <a:extLst>
              <a:ext uri="{28A0092B-C50C-407E-A947-70E740481C1C}">
                <a14:useLocalDpi xmlns:a14="http://schemas.microsoft.com/office/drawing/2010/main" val="0"/>
              </a:ext>
            </a:extLst>
          </a:blip>
          <a:srcRect r="3816"/>
          <a:stretch>
            <a:fillRect/>
          </a:stretch>
        </p:blipFill>
        <p:spPr bwMode="auto">
          <a:xfrm>
            <a:off x="283677" y="3883708"/>
            <a:ext cx="3543776" cy="2555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23333" y="3176716"/>
            <a:ext cx="4902199" cy="646331"/>
          </a:xfrm>
          <a:prstGeom prst="rect">
            <a:avLst/>
          </a:prstGeom>
          <a:noFill/>
        </p:spPr>
        <p:txBody>
          <a:bodyPr wrap="square">
            <a:spAutoFit/>
          </a:bodyPr>
          <a:lstStyle/>
          <a:p>
            <a:pPr algn="ctr">
              <a:defRPr/>
            </a:pPr>
            <a:r>
              <a:rPr lang="en-US" sz="3600" dirty="0" smtClean="0">
                <a:latin typeface="+mj-lt"/>
              </a:rPr>
              <a:t>with </a:t>
            </a:r>
            <a:r>
              <a:rPr lang="en-US" sz="3600" dirty="0">
                <a:latin typeface="+mj-lt"/>
              </a:rPr>
              <a:t>upland thinning</a:t>
            </a:r>
          </a:p>
        </p:txBody>
      </p:sp>
      <p:sp>
        <p:nvSpPr>
          <p:cNvPr id="3" name="TextBox 2"/>
          <p:cNvSpPr txBox="1"/>
          <p:nvPr/>
        </p:nvSpPr>
        <p:spPr>
          <a:xfrm>
            <a:off x="1058332" y="1570209"/>
            <a:ext cx="4267200" cy="646331"/>
          </a:xfrm>
          <a:prstGeom prst="rect">
            <a:avLst/>
          </a:prstGeom>
          <a:noFill/>
        </p:spPr>
        <p:txBody>
          <a:bodyPr wrap="square" rtlCol="0">
            <a:spAutoFit/>
          </a:bodyPr>
          <a:lstStyle/>
          <a:p>
            <a:r>
              <a:rPr lang="en-US" sz="3600" dirty="0"/>
              <a:t>3</a:t>
            </a:r>
            <a:r>
              <a:rPr lang="en-US" sz="3600" dirty="0" smtClean="0"/>
              <a:t> </a:t>
            </a:r>
            <a:r>
              <a:rPr lang="en-US" sz="3600" dirty="0"/>
              <a:t>Riparian Buffers</a:t>
            </a:r>
          </a:p>
        </p:txBody>
      </p:sp>
      <p:sp>
        <p:nvSpPr>
          <p:cNvPr id="4" name="Text Box 3"/>
          <p:cNvSpPr txBox="1">
            <a:spLocks noChangeArrowheads="1"/>
          </p:cNvSpPr>
          <p:nvPr/>
        </p:nvSpPr>
        <p:spPr bwMode="auto">
          <a:xfrm>
            <a:off x="268832" y="5992623"/>
            <a:ext cx="3573465" cy="830997"/>
          </a:xfrm>
          <a:prstGeom prst="rect">
            <a:avLst/>
          </a:prstGeom>
          <a:solidFill>
            <a:srgbClr val="E2F2EF"/>
          </a:solidFill>
          <a:ln w="9525">
            <a:noFill/>
            <a:miter lim="800000"/>
            <a:headEnd/>
            <a:tailEnd/>
          </a:ln>
        </p:spPr>
        <p:txBody>
          <a:bodyPr wrap="square">
            <a:spAutoFit/>
          </a:bodyPr>
          <a:lstStyle/>
          <a:p>
            <a:pPr algn="ctr" eaLnBrk="1" hangingPunct="1">
              <a:defRPr/>
            </a:pPr>
            <a:r>
              <a:rPr lang="en-US" sz="2400" b="1" dirty="0"/>
              <a:t>430-600 trees per ha </a:t>
            </a:r>
            <a:endParaRPr lang="en-US" sz="2400" b="1" dirty="0" smtClean="0"/>
          </a:p>
          <a:p>
            <a:pPr algn="ctr" eaLnBrk="1" hangingPunct="1">
              <a:defRPr/>
            </a:pPr>
            <a:r>
              <a:rPr lang="en-US" sz="2400" b="1" dirty="0" smtClean="0"/>
              <a:t>(~</a:t>
            </a:r>
            <a:r>
              <a:rPr lang="en-US" sz="2400" b="1" dirty="0"/>
              <a:t>200-350 </a:t>
            </a:r>
            <a:r>
              <a:rPr lang="en-US" sz="2400" b="1" dirty="0" err="1"/>
              <a:t>tpa</a:t>
            </a:r>
            <a:r>
              <a:rPr lang="en-US" sz="2400" b="1" dirty="0"/>
              <a:t>)</a:t>
            </a:r>
          </a:p>
        </p:txBody>
      </p:sp>
      <p:sp>
        <p:nvSpPr>
          <p:cNvPr id="5" name="TextBox 4"/>
          <p:cNvSpPr txBox="1"/>
          <p:nvPr/>
        </p:nvSpPr>
        <p:spPr>
          <a:xfrm>
            <a:off x="10687050" y="987418"/>
            <a:ext cx="723900" cy="369332"/>
          </a:xfrm>
          <a:prstGeom prst="rect">
            <a:avLst/>
          </a:prstGeom>
          <a:noFill/>
        </p:spPr>
        <p:txBody>
          <a:bodyPr wrap="square" rtlCol="0">
            <a:spAutoFit/>
          </a:bodyPr>
          <a:lstStyle/>
          <a:p>
            <a:r>
              <a:rPr lang="en-US" b="1" dirty="0"/>
              <a:t>20 </a:t>
            </a:r>
            <a:r>
              <a:rPr lang="en-US" b="1" dirty="0" err="1"/>
              <a:t>ft</a:t>
            </a:r>
            <a:endParaRPr lang="en-US" b="1" dirty="0"/>
          </a:p>
        </p:txBody>
      </p:sp>
      <p:sp>
        <p:nvSpPr>
          <p:cNvPr id="12" name="TextBox 11"/>
          <p:cNvSpPr txBox="1"/>
          <p:nvPr/>
        </p:nvSpPr>
        <p:spPr>
          <a:xfrm>
            <a:off x="7718270" y="858555"/>
            <a:ext cx="1197130" cy="369332"/>
          </a:xfrm>
          <a:prstGeom prst="rect">
            <a:avLst/>
          </a:prstGeom>
          <a:noFill/>
        </p:spPr>
        <p:txBody>
          <a:bodyPr wrap="square" rtlCol="0">
            <a:spAutoFit/>
          </a:bodyPr>
          <a:lstStyle/>
          <a:p>
            <a:r>
              <a:rPr lang="en-US" b="1" dirty="0"/>
              <a:t>50 </a:t>
            </a:r>
            <a:r>
              <a:rPr lang="en-US" b="1" dirty="0" err="1"/>
              <a:t>ft</a:t>
            </a:r>
            <a:r>
              <a:rPr lang="en-US" b="1" dirty="0"/>
              <a:t> min</a:t>
            </a:r>
          </a:p>
        </p:txBody>
      </p:sp>
      <p:sp>
        <p:nvSpPr>
          <p:cNvPr id="13" name="TextBox 12"/>
          <p:cNvSpPr txBox="1"/>
          <p:nvPr/>
        </p:nvSpPr>
        <p:spPr>
          <a:xfrm>
            <a:off x="5757233" y="1172084"/>
            <a:ext cx="872168" cy="369332"/>
          </a:xfrm>
          <a:prstGeom prst="rect">
            <a:avLst/>
          </a:prstGeom>
          <a:noFill/>
        </p:spPr>
        <p:txBody>
          <a:bodyPr wrap="square" rtlCol="0">
            <a:spAutoFit/>
          </a:bodyPr>
          <a:lstStyle/>
          <a:p>
            <a:r>
              <a:rPr lang="en-US" b="1" dirty="0"/>
              <a:t>240 </a:t>
            </a:r>
            <a:r>
              <a:rPr lang="en-US" b="1" dirty="0" err="1"/>
              <a:t>ft</a:t>
            </a:r>
            <a:endParaRPr lang="en-US" b="1" dirty="0"/>
          </a:p>
        </p:txBody>
      </p:sp>
      <p:pic>
        <p:nvPicPr>
          <p:cNvPr id="16" name="Picture 16" descr="Keel060204002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90456" y="3858307"/>
            <a:ext cx="3444192" cy="2584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9340850" y="5992624"/>
            <a:ext cx="1346200" cy="830997"/>
          </a:xfrm>
          <a:prstGeom prst="rect">
            <a:avLst/>
          </a:prstGeom>
          <a:solidFill>
            <a:srgbClr val="E2F2EF"/>
          </a:solidFill>
        </p:spPr>
        <p:txBody>
          <a:bodyPr wrap="square" rtlCol="0">
            <a:spAutoFit/>
          </a:bodyPr>
          <a:lstStyle/>
          <a:p>
            <a:pPr algn="ctr"/>
            <a:r>
              <a:rPr lang="en-US" sz="2400" b="1" dirty="0" smtClean="0"/>
              <a:t>85 </a:t>
            </a:r>
            <a:r>
              <a:rPr lang="en-US" sz="2400" b="1" dirty="0" err="1" smtClean="0"/>
              <a:t>tph</a:t>
            </a:r>
            <a:endParaRPr lang="en-US" sz="2400" b="1" dirty="0" smtClean="0"/>
          </a:p>
          <a:p>
            <a:pPr algn="ctr"/>
            <a:r>
              <a:rPr lang="en-US" sz="2400" b="1" dirty="0" smtClean="0"/>
              <a:t>(</a:t>
            </a:r>
            <a:r>
              <a:rPr lang="en-US" sz="2400" b="1" dirty="0"/>
              <a:t>35 </a:t>
            </a:r>
            <a:r>
              <a:rPr lang="en-US" sz="2400" b="1" dirty="0" err="1" smtClean="0"/>
              <a:t>tpa</a:t>
            </a:r>
            <a:r>
              <a:rPr lang="en-US" sz="2400" b="1" dirty="0" smtClean="0"/>
              <a:t>) </a:t>
            </a:r>
            <a:endParaRPr lang="en-US" sz="2400" b="1" dirty="0">
              <a:latin typeface="+mn-lt"/>
            </a:endParaRPr>
          </a:p>
        </p:txBody>
      </p:sp>
      <p:sp>
        <p:nvSpPr>
          <p:cNvPr id="18" name="Right Arrow 17"/>
          <p:cNvSpPr/>
          <p:nvPr/>
        </p:nvSpPr>
        <p:spPr>
          <a:xfrm>
            <a:off x="3613222" y="5061415"/>
            <a:ext cx="785813" cy="347662"/>
          </a:xfrm>
          <a:prstGeom prst="rightArrow">
            <a:avLst/>
          </a:prstGeom>
          <a:solidFill>
            <a:schemeClr val="bg2">
              <a:lumMod val="75000"/>
            </a:schemeClr>
          </a:solidFill>
          <a:ln w="158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ight Arrow 7"/>
          <p:cNvSpPr/>
          <p:nvPr/>
        </p:nvSpPr>
        <p:spPr>
          <a:xfrm>
            <a:off x="7778292" y="5057830"/>
            <a:ext cx="785813" cy="347662"/>
          </a:xfrm>
          <a:prstGeom prst="rightArrow">
            <a:avLst/>
          </a:prstGeom>
          <a:solidFill>
            <a:schemeClr val="bg2">
              <a:lumMod val="75000"/>
            </a:schemeClr>
          </a:solidFill>
          <a:ln w="158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2040844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77269" y="160828"/>
            <a:ext cx="2743200" cy="707886"/>
          </a:xfrm>
          <a:prstGeom prst="rect">
            <a:avLst/>
          </a:prstGeom>
          <a:noFill/>
        </p:spPr>
        <p:txBody>
          <a:bodyPr wrap="square" rtlCol="0">
            <a:spAutoFit/>
          </a:bodyPr>
          <a:lstStyle/>
          <a:p>
            <a:pPr algn="ctr"/>
            <a:r>
              <a:rPr lang="en-US" sz="4000" b="1" dirty="0">
                <a:solidFill>
                  <a:schemeClr val="accent5">
                    <a:lumMod val="10000"/>
                  </a:schemeClr>
                </a:solidFill>
              </a:rPr>
              <a:t>METHODS</a:t>
            </a:r>
          </a:p>
        </p:txBody>
      </p:sp>
      <p:sp>
        <p:nvSpPr>
          <p:cNvPr id="4" name="Rectangle 3"/>
          <p:cNvSpPr/>
          <p:nvPr/>
        </p:nvSpPr>
        <p:spPr>
          <a:xfrm>
            <a:off x="2221459" y="884441"/>
            <a:ext cx="7854820" cy="1569660"/>
          </a:xfrm>
          <a:prstGeom prst="rect">
            <a:avLst/>
          </a:prstGeom>
          <a:solidFill>
            <a:srgbClr val="FDFDFD"/>
          </a:solidFill>
        </p:spPr>
        <p:txBody>
          <a:bodyPr wrap="square">
            <a:spAutoFit/>
          </a:bodyPr>
          <a:lstStyle/>
          <a:p>
            <a:pPr algn="ctr"/>
            <a:r>
              <a:rPr lang="en-US" sz="2400" dirty="0" smtClean="0"/>
              <a:t>65 </a:t>
            </a:r>
            <a:r>
              <a:rPr lang="en-US" sz="2400" dirty="0"/>
              <a:t>stream reaches @ 13 study </a:t>
            </a:r>
            <a:r>
              <a:rPr lang="en-US" sz="2400" dirty="0" smtClean="0"/>
              <a:t>sites</a:t>
            </a:r>
          </a:p>
          <a:p>
            <a:pPr algn="ctr"/>
            <a:r>
              <a:rPr lang="en-US" sz="2400" dirty="0" smtClean="0"/>
              <a:t>16-year </a:t>
            </a:r>
            <a:r>
              <a:rPr lang="en-US" sz="2400" dirty="0"/>
              <a:t>time span (</a:t>
            </a:r>
            <a:r>
              <a:rPr lang="en-US" sz="2400" dirty="0" smtClean="0"/>
              <a:t>1996-2011)</a:t>
            </a:r>
            <a:endParaRPr lang="en-US" sz="2400" dirty="0"/>
          </a:p>
          <a:p>
            <a:pPr algn="ctr"/>
            <a:r>
              <a:rPr lang="en-US" sz="2400" dirty="0"/>
              <a:t>27 </a:t>
            </a:r>
            <a:r>
              <a:rPr lang="en-US" sz="2400" dirty="0" smtClean="0"/>
              <a:t>streamflow </a:t>
            </a:r>
            <a:r>
              <a:rPr lang="en-US" sz="2400" dirty="0"/>
              <a:t>metrics </a:t>
            </a:r>
          </a:p>
          <a:p>
            <a:pPr algn="ctr"/>
            <a:r>
              <a:rPr lang="en-US" sz="2400" dirty="0" smtClean="0"/>
              <a:t>22 climate variables</a:t>
            </a:r>
          </a:p>
        </p:txBody>
      </p:sp>
      <p:sp>
        <p:nvSpPr>
          <p:cNvPr id="5" name="Rectangle 4"/>
          <p:cNvSpPr/>
          <p:nvPr/>
        </p:nvSpPr>
        <p:spPr>
          <a:xfrm>
            <a:off x="2221459" y="3512946"/>
            <a:ext cx="7854820" cy="830997"/>
          </a:xfrm>
          <a:prstGeom prst="rect">
            <a:avLst/>
          </a:prstGeom>
          <a:solidFill>
            <a:schemeClr val="accent1">
              <a:lumMod val="40000"/>
              <a:lumOff val="60000"/>
            </a:schemeClr>
          </a:solidFill>
        </p:spPr>
        <p:txBody>
          <a:bodyPr wrap="square">
            <a:spAutoFit/>
          </a:bodyPr>
          <a:lstStyle/>
          <a:p>
            <a:pPr algn="ctr"/>
            <a:r>
              <a:rPr lang="en-US" sz="2400" b="1" dirty="0" smtClean="0"/>
              <a:t>Multivariate Modeling: </a:t>
            </a:r>
          </a:p>
          <a:p>
            <a:pPr algn="ctr"/>
            <a:r>
              <a:rPr lang="en-US" sz="2400" dirty="0" smtClean="0"/>
              <a:t>% Dry length as a function of</a:t>
            </a:r>
            <a:r>
              <a:rPr lang="en-US" sz="2400" dirty="0"/>
              <a:t> </a:t>
            </a:r>
            <a:r>
              <a:rPr lang="en-US" sz="2400" b="1" dirty="0"/>
              <a:t>climate</a:t>
            </a:r>
            <a:r>
              <a:rPr lang="en-US" sz="2400" dirty="0"/>
              <a:t>, </a:t>
            </a:r>
            <a:r>
              <a:rPr lang="en-US" sz="2400" dirty="0" smtClean="0"/>
              <a:t>buffers, basin area</a:t>
            </a:r>
            <a:endParaRPr lang="en-US" sz="2400" dirty="0"/>
          </a:p>
        </p:txBody>
      </p:sp>
      <p:sp>
        <p:nvSpPr>
          <p:cNvPr id="7" name="TextBox 6"/>
          <p:cNvSpPr txBox="1"/>
          <p:nvPr/>
        </p:nvSpPr>
        <p:spPr>
          <a:xfrm>
            <a:off x="2221459" y="2556676"/>
            <a:ext cx="7854820" cy="830997"/>
          </a:xfrm>
          <a:prstGeom prst="rect">
            <a:avLst/>
          </a:prstGeom>
          <a:solidFill>
            <a:schemeClr val="accent1">
              <a:lumMod val="20000"/>
              <a:lumOff val="80000"/>
            </a:schemeClr>
          </a:solidFill>
        </p:spPr>
        <p:txBody>
          <a:bodyPr wrap="square" rtlCol="0">
            <a:spAutoFit/>
          </a:bodyPr>
          <a:lstStyle/>
          <a:p>
            <a:pPr algn="ctr"/>
            <a:r>
              <a:rPr lang="en-US" sz="2400" b="1" dirty="0" smtClean="0"/>
              <a:t>Ordination:  </a:t>
            </a:r>
            <a:r>
              <a:rPr lang="en-US" sz="2400" dirty="0" smtClean="0"/>
              <a:t>Best predictor of change in streamflow </a:t>
            </a:r>
          </a:p>
          <a:p>
            <a:pPr algn="ctr"/>
            <a:r>
              <a:rPr lang="en-US" sz="2400" dirty="0" smtClean="0"/>
              <a:t>= % </a:t>
            </a:r>
            <a:r>
              <a:rPr lang="en-US" sz="2400" dirty="0"/>
              <a:t>Dry channel </a:t>
            </a:r>
            <a:r>
              <a:rPr lang="en-US" sz="2400" dirty="0" smtClean="0"/>
              <a:t>length </a:t>
            </a:r>
            <a:endParaRPr lang="en-US" sz="2400" dirty="0"/>
          </a:p>
        </p:txBody>
      </p:sp>
    </p:spTree>
    <p:extLst>
      <p:ext uri="{BB962C8B-B14F-4D97-AF65-F5344CB8AC3E}">
        <p14:creationId xmlns:p14="http://schemas.microsoft.com/office/powerpoint/2010/main" val="5222245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61067" y="279401"/>
            <a:ext cx="8663990" cy="840272"/>
          </a:xfrm>
        </p:spPr>
        <p:txBody>
          <a:bodyPr>
            <a:normAutofit/>
          </a:bodyPr>
          <a:lstStyle/>
          <a:p>
            <a:pPr algn="ctr"/>
            <a:r>
              <a:rPr lang="en-US" b="1" dirty="0" smtClean="0">
                <a:solidFill>
                  <a:schemeClr val="accent6">
                    <a:lumMod val="75000"/>
                  </a:schemeClr>
                </a:solidFill>
              </a:rPr>
              <a:t>Results</a:t>
            </a:r>
            <a:endParaRPr lang="en-US" b="1" dirty="0">
              <a:solidFill>
                <a:schemeClr val="accent6">
                  <a:lumMod val="75000"/>
                </a:schemeClr>
              </a:solidFill>
            </a:endParaRPr>
          </a:p>
        </p:txBody>
      </p:sp>
      <p:sp>
        <p:nvSpPr>
          <p:cNvPr id="4" name="TextBox 3"/>
          <p:cNvSpPr txBox="1"/>
          <p:nvPr/>
        </p:nvSpPr>
        <p:spPr>
          <a:xfrm>
            <a:off x="1894115" y="1248416"/>
            <a:ext cx="8798768" cy="3539430"/>
          </a:xfrm>
          <a:prstGeom prst="rect">
            <a:avLst/>
          </a:prstGeom>
          <a:solidFill>
            <a:srgbClr val="E2F2EF"/>
          </a:solidFill>
        </p:spPr>
        <p:txBody>
          <a:bodyPr wrap="square" rtlCol="0">
            <a:spAutoFit/>
          </a:bodyPr>
          <a:lstStyle/>
          <a:p>
            <a:pPr algn="ctr"/>
            <a:r>
              <a:rPr lang="en-US" sz="2800" b="1" dirty="0">
                <a:solidFill>
                  <a:schemeClr val="accent5">
                    <a:lumMod val="10000"/>
                  </a:schemeClr>
                </a:solidFill>
              </a:rPr>
              <a:t>% Dry length positively related to </a:t>
            </a:r>
            <a:r>
              <a:rPr lang="en-US" sz="2800" b="1" dirty="0" smtClean="0">
                <a:solidFill>
                  <a:schemeClr val="accent5">
                    <a:lumMod val="10000"/>
                  </a:schemeClr>
                </a:solidFill>
              </a:rPr>
              <a:t>2 Climate </a:t>
            </a:r>
            <a:r>
              <a:rPr lang="en-US" sz="2800" b="1" dirty="0">
                <a:solidFill>
                  <a:schemeClr val="accent5">
                    <a:lumMod val="10000"/>
                  </a:schemeClr>
                </a:solidFill>
              </a:rPr>
              <a:t>M</a:t>
            </a:r>
            <a:r>
              <a:rPr lang="en-US" sz="2800" b="1" dirty="0" smtClean="0">
                <a:solidFill>
                  <a:schemeClr val="accent5">
                    <a:lumMod val="10000"/>
                  </a:schemeClr>
                </a:solidFill>
              </a:rPr>
              <a:t>etrics</a:t>
            </a:r>
            <a:endParaRPr lang="en-US" sz="2800" b="1" dirty="0">
              <a:solidFill>
                <a:schemeClr val="accent5">
                  <a:lumMod val="10000"/>
                </a:schemeClr>
              </a:solidFill>
            </a:endParaRPr>
          </a:p>
          <a:p>
            <a:pPr algn="ctr"/>
            <a:r>
              <a:rPr lang="en-US" sz="2800" b="1" dirty="0">
                <a:solidFill>
                  <a:schemeClr val="accent5">
                    <a:lumMod val="10000"/>
                  </a:schemeClr>
                </a:solidFill>
              </a:rPr>
              <a:t>% Dry length negatively related to Basin </a:t>
            </a:r>
            <a:r>
              <a:rPr lang="en-US" sz="2800" b="1" dirty="0" smtClean="0">
                <a:solidFill>
                  <a:schemeClr val="accent5">
                    <a:lumMod val="10000"/>
                  </a:schemeClr>
                </a:solidFill>
              </a:rPr>
              <a:t>Area</a:t>
            </a:r>
          </a:p>
          <a:p>
            <a:pPr algn="ctr"/>
            <a:endParaRPr lang="en-US" sz="2800" dirty="0"/>
          </a:p>
          <a:p>
            <a:pPr marL="285750" indent="-285750">
              <a:buFont typeface="Arial" panose="020B0604020202020204" pitchFamily="34" charset="0"/>
              <a:buChar char="•"/>
            </a:pPr>
            <a:r>
              <a:rPr lang="en-US" sz="2800" dirty="0" smtClean="0"/>
              <a:t>Summer </a:t>
            </a:r>
            <a:r>
              <a:rPr lang="en-US" sz="2800" dirty="0"/>
              <a:t>Heat: Moisture Index  (p &lt; 0.001</a:t>
            </a:r>
            <a:r>
              <a:rPr lang="en-US" sz="2800" dirty="0" smtClean="0"/>
              <a:t>)</a:t>
            </a:r>
          </a:p>
          <a:p>
            <a:pPr marL="285750" indent="-285750">
              <a:buFont typeface="Arial" panose="020B0604020202020204" pitchFamily="34" charset="0"/>
              <a:buChar char="•"/>
            </a:pPr>
            <a:r>
              <a:rPr lang="en-US" sz="2800" dirty="0" smtClean="0"/>
              <a:t>Mean Minimum </a:t>
            </a:r>
            <a:r>
              <a:rPr lang="en-US" sz="2800" dirty="0"/>
              <a:t>Summer </a:t>
            </a:r>
            <a:r>
              <a:rPr lang="en-US" sz="2800" dirty="0" smtClean="0"/>
              <a:t>Temperature (p=0.009)</a:t>
            </a:r>
            <a:endParaRPr lang="en-US" sz="2800" dirty="0"/>
          </a:p>
          <a:p>
            <a:pPr marL="285750" indent="-285750">
              <a:buFont typeface="Arial" panose="020B0604020202020204" pitchFamily="34" charset="0"/>
              <a:buChar char="•"/>
            </a:pPr>
            <a:r>
              <a:rPr lang="en-US" sz="2800" dirty="0"/>
              <a:t>Basin area (p </a:t>
            </a:r>
            <a:r>
              <a:rPr lang="en-US" sz="2800" dirty="0" smtClean="0"/>
              <a:t>= </a:t>
            </a:r>
            <a:r>
              <a:rPr lang="en-US" sz="2800" dirty="0"/>
              <a:t>0.002)</a:t>
            </a:r>
          </a:p>
          <a:p>
            <a:endParaRPr lang="en-US" sz="2800" dirty="0"/>
          </a:p>
          <a:p>
            <a:pPr algn="ctr"/>
            <a:r>
              <a:rPr lang="en-US" sz="2800" dirty="0"/>
              <a:t>Buffer treatment (ns)</a:t>
            </a:r>
          </a:p>
        </p:txBody>
      </p:sp>
      <p:sp>
        <p:nvSpPr>
          <p:cNvPr id="5" name="Title 1"/>
          <p:cNvSpPr txBox="1">
            <a:spLocks/>
          </p:cNvSpPr>
          <p:nvPr/>
        </p:nvSpPr>
        <p:spPr>
          <a:xfrm>
            <a:off x="-2938" y="5422124"/>
            <a:ext cx="12192000" cy="505599"/>
          </a:xfrm>
          <a:prstGeom prst="rect">
            <a:avLst/>
          </a:prstGeom>
        </p:spPr>
        <p:txBody>
          <a:bodyPr vert="horz" lIns="91440" tIns="45720" rIns="91440" bIns="45720" rtlCol="0" anchor="b">
            <a:noAutofit/>
          </a:bodyPr>
          <a:lstStyle>
            <a:lvl1pPr algn="l" defTabSz="457200" rtl="0" eaLnBrk="1" latinLnBrk="0" hangingPunct="1">
              <a:spcBef>
                <a:spcPct val="0"/>
              </a:spcBef>
              <a:buNone/>
              <a:defRPr sz="4000" b="1" kern="1200">
                <a:solidFill>
                  <a:schemeClr val="accent2">
                    <a:lumMod val="50000"/>
                  </a:schemeClr>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000" dirty="0">
                <a:solidFill>
                  <a:schemeClr val="accent5">
                    <a:lumMod val="75000"/>
                  </a:schemeClr>
                </a:solidFill>
              </a:rPr>
              <a:t>Yes, we have shrinking </a:t>
            </a:r>
            <a:r>
              <a:rPr lang="en-US" sz="3000" dirty="0" smtClean="0">
                <a:solidFill>
                  <a:schemeClr val="accent5">
                    <a:lumMod val="75000"/>
                  </a:schemeClr>
                </a:solidFill>
              </a:rPr>
              <a:t>‘heads’ </a:t>
            </a:r>
            <a:r>
              <a:rPr lang="en-US" sz="3000" dirty="0">
                <a:solidFill>
                  <a:schemeClr val="accent5">
                    <a:lumMod val="75000"/>
                  </a:schemeClr>
                </a:solidFill>
              </a:rPr>
              <a:t>from past climate </a:t>
            </a:r>
            <a:r>
              <a:rPr lang="en-US" sz="3000" dirty="0" smtClean="0">
                <a:solidFill>
                  <a:schemeClr val="accent5">
                    <a:lumMod val="75000"/>
                  </a:schemeClr>
                </a:solidFill>
              </a:rPr>
              <a:t>variation in </a:t>
            </a:r>
            <a:r>
              <a:rPr lang="en-US" sz="3000" dirty="0">
                <a:solidFill>
                  <a:schemeClr val="accent5">
                    <a:lumMod val="75000"/>
                  </a:schemeClr>
                </a:solidFill>
              </a:rPr>
              <a:t>small basins</a:t>
            </a:r>
          </a:p>
        </p:txBody>
      </p:sp>
    </p:spTree>
    <p:extLst>
      <p:ext uri="{BB962C8B-B14F-4D97-AF65-F5344CB8AC3E}">
        <p14:creationId xmlns:p14="http://schemas.microsoft.com/office/powerpoint/2010/main" val="20928381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94" y="4629314"/>
            <a:ext cx="4722847" cy="461665"/>
          </a:xfrm>
          <a:prstGeom prst="rect">
            <a:avLst/>
          </a:prstGeom>
          <a:solidFill>
            <a:schemeClr val="accent1">
              <a:lumMod val="60000"/>
              <a:lumOff val="40000"/>
            </a:schemeClr>
          </a:solidFill>
        </p:spPr>
        <p:txBody>
          <a:bodyPr wrap="square">
            <a:spAutoFit/>
          </a:bodyPr>
          <a:lstStyle/>
          <a:p>
            <a:pPr algn="ctr"/>
            <a:r>
              <a:rPr lang="en-US" sz="2400" b="1" dirty="0" smtClean="0"/>
              <a:t>Future climate models</a:t>
            </a:r>
            <a:endParaRPr lang="en-US" sz="2400" b="1" dirty="0"/>
          </a:p>
        </p:txBody>
      </p:sp>
      <p:sp>
        <p:nvSpPr>
          <p:cNvPr id="3" name="TextBox 2"/>
          <p:cNvSpPr txBox="1"/>
          <p:nvPr/>
        </p:nvSpPr>
        <p:spPr>
          <a:xfrm>
            <a:off x="4777269" y="160828"/>
            <a:ext cx="2743200" cy="707886"/>
          </a:xfrm>
          <a:prstGeom prst="rect">
            <a:avLst/>
          </a:prstGeom>
          <a:noFill/>
        </p:spPr>
        <p:txBody>
          <a:bodyPr wrap="square" rtlCol="0">
            <a:spAutoFit/>
          </a:bodyPr>
          <a:lstStyle/>
          <a:p>
            <a:pPr algn="ctr"/>
            <a:r>
              <a:rPr lang="en-US" sz="4000" b="1" dirty="0">
                <a:solidFill>
                  <a:schemeClr val="accent5">
                    <a:lumMod val="10000"/>
                  </a:schemeClr>
                </a:solidFill>
              </a:rPr>
              <a:t>METHODS</a:t>
            </a:r>
          </a:p>
        </p:txBody>
      </p:sp>
      <p:sp>
        <p:nvSpPr>
          <p:cNvPr id="4" name="Rectangle 3"/>
          <p:cNvSpPr/>
          <p:nvPr/>
        </p:nvSpPr>
        <p:spPr>
          <a:xfrm>
            <a:off x="2221459" y="884441"/>
            <a:ext cx="7854820" cy="1569660"/>
          </a:xfrm>
          <a:prstGeom prst="rect">
            <a:avLst/>
          </a:prstGeom>
          <a:solidFill>
            <a:srgbClr val="FDFDFD"/>
          </a:solidFill>
        </p:spPr>
        <p:txBody>
          <a:bodyPr wrap="square">
            <a:spAutoFit/>
          </a:bodyPr>
          <a:lstStyle/>
          <a:p>
            <a:pPr algn="ctr"/>
            <a:r>
              <a:rPr lang="en-US" sz="2400" dirty="0" smtClean="0"/>
              <a:t>65 </a:t>
            </a:r>
            <a:r>
              <a:rPr lang="en-US" sz="2400" dirty="0"/>
              <a:t>stream reaches @ 13 study </a:t>
            </a:r>
            <a:r>
              <a:rPr lang="en-US" sz="2400" dirty="0" smtClean="0"/>
              <a:t>sites</a:t>
            </a:r>
          </a:p>
          <a:p>
            <a:pPr algn="ctr"/>
            <a:r>
              <a:rPr lang="en-US" sz="2400" dirty="0" smtClean="0"/>
              <a:t>16-year </a:t>
            </a:r>
            <a:r>
              <a:rPr lang="en-US" sz="2400" dirty="0"/>
              <a:t>time span (</a:t>
            </a:r>
            <a:r>
              <a:rPr lang="en-US" sz="2400" dirty="0" smtClean="0"/>
              <a:t>1996-2011)</a:t>
            </a:r>
            <a:endParaRPr lang="en-US" sz="2400" dirty="0"/>
          </a:p>
          <a:p>
            <a:pPr algn="ctr"/>
            <a:r>
              <a:rPr lang="en-US" sz="2400" dirty="0"/>
              <a:t>27 </a:t>
            </a:r>
            <a:r>
              <a:rPr lang="en-US" sz="2400" dirty="0" smtClean="0"/>
              <a:t>streamflow </a:t>
            </a:r>
            <a:r>
              <a:rPr lang="en-US" sz="2400" dirty="0"/>
              <a:t>metrics </a:t>
            </a:r>
          </a:p>
          <a:p>
            <a:pPr algn="ctr"/>
            <a:r>
              <a:rPr lang="en-US" sz="2400" dirty="0" smtClean="0"/>
              <a:t>22 climate variables</a:t>
            </a:r>
          </a:p>
        </p:txBody>
      </p:sp>
      <p:sp>
        <p:nvSpPr>
          <p:cNvPr id="5" name="Rectangle 4"/>
          <p:cNvSpPr/>
          <p:nvPr/>
        </p:nvSpPr>
        <p:spPr>
          <a:xfrm>
            <a:off x="2221459" y="3512946"/>
            <a:ext cx="7854820" cy="830997"/>
          </a:xfrm>
          <a:prstGeom prst="rect">
            <a:avLst/>
          </a:prstGeom>
          <a:solidFill>
            <a:schemeClr val="accent1">
              <a:lumMod val="40000"/>
              <a:lumOff val="60000"/>
            </a:schemeClr>
          </a:solidFill>
        </p:spPr>
        <p:txBody>
          <a:bodyPr wrap="square">
            <a:spAutoFit/>
          </a:bodyPr>
          <a:lstStyle/>
          <a:p>
            <a:pPr algn="ctr"/>
            <a:r>
              <a:rPr lang="en-US" sz="2400" b="1" dirty="0" smtClean="0"/>
              <a:t>Multivariate Modeling: </a:t>
            </a:r>
          </a:p>
          <a:p>
            <a:pPr algn="ctr"/>
            <a:r>
              <a:rPr lang="en-US" sz="2400" dirty="0" smtClean="0"/>
              <a:t>% Dry length as a function of</a:t>
            </a:r>
            <a:r>
              <a:rPr lang="en-US" sz="2400" dirty="0"/>
              <a:t> </a:t>
            </a:r>
            <a:r>
              <a:rPr lang="en-US" sz="2400" b="1" dirty="0"/>
              <a:t>climate</a:t>
            </a:r>
            <a:r>
              <a:rPr lang="en-US" sz="2400" dirty="0"/>
              <a:t>, </a:t>
            </a:r>
            <a:r>
              <a:rPr lang="en-US" sz="2400" dirty="0" smtClean="0"/>
              <a:t>buffers, basin area</a:t>
            </a:r>
            <a:endParaRPr lang="en-US" sz="2400" dirty="0"/>
          </a:p>
        </p:txBody>
      </p:sp>
      <p:sp>
        <p:nvSpPr>
          <p:cNvPr id="6" name="Rectangle 5"/>
          <p:cNvSpPr/>
          <p:nvPr/>
        </p:nvSpPr>
        <p:spPr>
          <a:xfrm>
            <a:off x="4647494" y="5528754"/>
            <a:ext cx="3002745" cy="461665"/>
          </a:xfrm>
          <a:prstGeom prst="rect">
            <a:avLst/>
          </a:prstGeom>
          <a:solidFill>
            <a:schemeClr val="tx2">
              <a:lumMod val="40000"/>
              <a:lumOff val="60000"/>
            </a:schemeClr>
          </a:solidFill>
        </p:spPr>
        <p:txBody>
          <a:bodyPr wrap="none">
            <a:spAutoFit/>
          </a:bodyPr>
          <a:lstStyle/>
          <a:p>
            <a:pPr algn="ctr"/>
            <a:r>
              <a:rPr lang="en-US" sz="2400" b="1" dirty="0"/>
              <a:t>Landscape </a:t>
            </a:r>
            <a:r>
              <a:rPr lang="en-US" sz="2400" b="1" dirty="0" smtClean="0"/>
              <a:t>projection</a:t>
            </a:r>
            <a:endParaRPr lang="en-US" sz="2400" b="1" dirty="0"/>
          </a:p>
        </p:txBody>
      </p:sp>
      <p:sp>
        <p:nvSpPr>
          <p:cNvPr id="7" name="TextBox 6"/>
          <p:cNvSpPr txBox="1"/>
          <p:nvPr/>
        </p:nvSpPr>
        <p:spPr>
          <a:xfrm>
            <a:off x="2221459" y="2556676"/>
            <a:ext cx="7854820" cy="830997"/>
          </a:xfrm>
          <a:prstGeom prst="rect">
            <a:avLst/>
          </a:prstGeom>
          <a:solidFill>
            <a:schemeClr val="accent1">
              <a:lumMod val="20000"/>
              <a:lumOff val="80000"/>
            </a:schemeClr>
          </a:solidFill>
        </p:spPr>
        <p:txBody>
          <a:bodyPr wrap="square" rtlCol="0">
            <a:spAutoFit/>
          </a:bodyPr>
          <a:lstStyle/>
          <a:p>
            <a:pPr algn="ctr"/>
            <a:r>
              <a:rPr lang="en-US" sz="2400" b="1" dirty="0" smtClean="0"/>
              <a:t>Ordination:  </a:t>
            </a:r>
            <a:r>
              <a:rPr lang="en-US" sz="2400" dirty="0" smtClean="0"/>
              <a:t>Best predictor of change in streamflow </a:t>
            </a:r>
          </a:p>
          <a:p>
            <a:pPr algn="ctr"/>
            <a:r>
              <a:rPr lang="en-US" sz="2400" dirty="0" smtClean="0"/>
              <a:t>= % </a:t>
            </a:r>
            <a:r>
              <a:rPr lang="en-US" sz="2400" dirty="0"/>
              <a:t>Dry channel </a:t>
            </a:r>
            <a:r>
              <a:rPr lang="en-US" sz="2400" dirty="0" smtClean="0"/>
              <a:t>length </a:t>
            </a:r>
            <a:endParaRPr lang="en-US" sz="2400" dirty="0"/>
          </a:p>
        </p:txBody>
      </p:sp>
      <p:sp>
        <p:nvSpPr>
          <p:cNvPr id="8" name="Down Arrow 7"/>
          <p:cNvSpPr/>
          <p:nvPr/>
        </p:nvSpPr>
        <p:spPr>
          <a:xfrm>
            <a:off x="5980915" y="4279623"/>
            <a:ext cx="335902" cy="3172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a:off x="5980915" y="5138986"/>
            <a:ext cx="335902" cy="3172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99907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14600" y="228601"/>
            <a:ext cx="7117180" cy="685799"/>
          </a:xfrm>
        </p:spPr>
        <p:txBody>
          <a:bodyPr>
            <a:normAutofit fontScale="90000"/>
          </a:bodyPr>
          <a:lstStyle/>
          <a:p>
            <a:pPr algn="ctr"/>
            <a:r>
              <a:rPr lang="en-US" b="1" dirty="0"/>
              <a:t>Climate Change Projections</a:t>
            </a:r>
          </a:p>
        </p:txBody>
      </p:sp>
      <p:sp>
        <p:nvSpPr>
          <p:cNvPr id="3" name="Subtitle 2"/>
          <p:cNvSpPr>
            <a:spLocks noGrp="1"/>
          </p:cNvSpPr>
          <p:nvPr>
            <p:ph type="subTitle" idx="1"/>
          </p:nvPr>
        </p:nvSpPr>
        <p:spPr>
          <a:xfrm>
            <a:off x="6858000" y="914400"/>
            <a:ext cx="5334000" cy="861420"/>
          </a:xfrm>
        </p:spPr>
        <p:txBody>
          <a:bodyPr>
            <a:normAutofit fontScale="92500" lnSpcReduction="20000"/>
          </a:bodyPr>
          <a:lstStyle/>
          <a:p>
            <a:pPr algn="ctr"/>
            <a:r>
              <a:rPr lang="en-US" sz="2800" dirty="0">
                <a:solidFill>
                  <a:schemeClr val="accent5">
                    <a:lumMod val="10000"/>
                  </a:schemeClr>
                </a:solidFill>
              </a:rPr>
              <a:t>3 scenarios </a:t>
            </a:r>
            <a:r>
              <a:rPr lang="en-US" sz="2800" dirty="0" smtClean="0">
                <a:solidFill>
                  <a:schemeClr val="accent5">
                    <a:lumMod val="10000"/>
                  </a:schemeClr>
                </a:solidFill>
              </a:rPr>
              <a:t>analyzed</a:t>
            </a:r>
          </a:p>
          <a:p>
            <a:pPr algn="ctr"/>
            <a:r>
              <a:rPr lang="en-US" sz="2800" dirty="0" smtClean="0">
                <a:solidFill>
                  <a:schemeClr val="accent5">
                    <a:lumMod val="10000"/>
                  </a:schemeClr>
                </a:solidFill>
              </a:rPr>
              <a:t>3 </a:t>
            </a:r>
            <a:r>
              <a:rPr lang="en-US" sz="2800" dirty="0">
                <a:solidFill>
                  <a:schemeClr val="accent5">
                    <a:lumMod val="10000"/>
                  </a:schemeClr>
                </a:solidFill>
              </a:rPr>
              <a:t>time steps:  </a:t>
            </a:r>
            <a:r>
              <a:rPr lang="en-US" sz="2800" dirty="0" smtClean="0">
                <a:solidFill>
                  <a:schemeClr val="accent5">
                    <a:lumMod val="10000"/>
                  </a:schemeClr>
                </a:solidFill>
              </a:rPr>
              <a:t>2025, 2055, 2085 </a:t>
            </a:r>
            <a:endParaRPr lang="en-US" sz="2800" dirty="0">
              <a:solidFill>
                <a:schemeClr val="accent5">
                  <a:lumMod val="10000"/>
                </a:schemeClr>
              </a:solidFill>
            </a:endParaRPr>
          </a:p>
        </p:txBody>
      </p:sp>
      <p:sp>
        <p:nvSpPr>
          <p:cNvPr id="5" name="TextBox 4"/>
          <p:cNvSpPr txBox="1"/>
          <p:nvPr/>
        </p:nvSpPr>
        <p:spPr>
          <a:xfrm>
            <a:off x="1381125" y="6066293"/>
            <a:ext cx="9753600" cy="584775"/>
          </a:xfrm>
          <a:prstGeom prst="rect">
            <a:avLst/>
          </a:prstGeom>
          <a:noFill/>
        </p:spPr>
        <p:txBody>
          <a:bodyPr wrap="square" rtlCol="0">
            <a:spAutoFit/>
          </a:bodyPr>
          <a:lstStyle/>
          <a:p>
            <a:r>
              <a:rPr lang="en-US" sz="3200" b="1" dirty="0">
                <a:solidFill>
                  <a:srgbClr val="7030A0"/>
                </a:solidFill>
              </a:rPr>
              <a:t>* Increasing ‘shrinking heads’ with time projected</a:t>
            </a:r>
          </a:p>
        </p:txBody>
      </p:sp>
      <p:sp>
        <p:nvSpPr>
          <p:cNvPr id="6" name="TextBox 5"/>
          <p:cNvSpPr txBox="1"/>
          <p:nvPr/>
        </p:nvSpPr>
        <p:spPr>
          <a:xfrm>
            <a:off x="6977742" y="2089926"/>
            <a:ext cx="5094516" cy="2462213"/>
          </a:xfrm>
          <a:prstGeom prst="rect">
            <a:avLst/>
          </a:prstGeom>
          <a:solidFill>
            <a:schemeClr val="tx2">
              <a:lumMod val="20000"/>
              <a:lumOff val="80000"/>
            </a:schemeClr>
          </a:solidFill>
        </p:spPr>
        <p:txBody>
          <a:bodyPr wrap="square" rtlCol="0">
            <a:spAutoFit/>
          </a:bodyPr>
          <a:lstStyle/>
          <a:p>
            <a:pPr>
              <a:spcAft>
                <a:spcPts val="1200"/>
              </a:spcAft>
            </a:pPr>
            <a:r>
              <a:rPr lang="en-US" sz="3600" dirty="0" smtClean="0"/>
              <a:t>% </a:t>
            </a:r>
            <a:r>
              <a:rPr lang="en-US" sz="3600" dirty="0"/>
              <a:t>Dry Length </a:t>
            </a:r>
            <a:r>
              <a:rPr lang="en-US" sz="3600" dirty="0" smtClean="0"/>
              <a:t>increases:</a:t>
            </a:r>
            <a:endParaRPr lang="en-US" sz="3600" dirty="0"/>
          </a:p>
          <a:p>
            <a:pPr>
              <a:spcAft>
                <a:spcPts val="1200"/>
              </a:spcAft>
            </a:pPr>
            <a:r>
              <a:rPr lang="en-US" sz="3600" dirty="0" smtClean="0"/>
              <a:t>By 2085, a </a:t>
            </a:r>
            <a:r>
              <a:rPr lang="en-US" sz="3600" b="1" dirty="0" smtClean="0">
                <a:solidFill>
                  <a:srgbClr val="0070C0"/>
                </a:solidFill>
              </a:rPr>
              <a:t>7.1 to 11.5%</a:t>
            </a:r>
            <a:r>
              <a:rPr lang="en-US" sz="3600" b="1" dirty="0" smtClean="0"/>
              <a:t> </a:t>
            </a:r>
            <a:r>
              <a:rPr lang="en-US" sz="3600" dirty="0" smtClean="0"/>
              <a:t>increase in % Dry length from recent conditions</a:t>
            </a:r>
            <a:endParaRPr lang="en-US" sz="2800" dirty="0"/>
          </a:p>
        </p:txBody>
      </p:sp>
      <p:pic>
        <p:nvPicPr>
          <p:cNvPr id="8" name="Picture 7"/>
          <p:cNvPicPr/>
          <p:nvPr/>
        </p:nvPicPr>
        <p:blipFill>
          <a:blip r:embed="rId2" cstate="print">
            <a:extLst>
              <a:ext uri="{28A0092B-C50C-407E-A947-70E740481C1C}">
                <a14:useLocalDpi xmlns:a14="http://schemas.microsoft.com/office/drawing/2010/main" val="0"/>
              </a:ext>
            </a:extLst>
          </a:blip>
          <a:stretch>
            <a:fillRect/>
          </a:stretch>
        </p:blipFill>
        <p:spPr>
          <a:xfrm>
            <a:off x="1381125" y="914400"/>
            <a:ext cx="5178296" cy="4806067"/>
          </a:xfrm>
          <a:prstGeom prst="rect">
            <a:avLst/>
          </a:prstGeom>
        </p:spPr>
      </p:pic>
      <p:sp>
        <p:nvSpPr>
          <p:cNvPr id="12" name="Right Brace 11"/>
          <p:cNvSpPr/>
          <p:nvPr/>
        </p:nvSpPr>
        <p:spPr>
          <a:xfrm>
            <a:off x="5775649" y="2771191"/>
            <a:ext cx="297541" cy="1464907"/>
          </a:xfrm>
          <a:prstGeom prst="rightBrac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Left Arrow 12"/>
          <p:cNvSpPr/>
          <p:nvPr/>
        </p:nvSpPr>
        <p:spPr>
          <a:xfrm>
            <a:off x="6199513" y="4114800"/>
            <a:ext cx="778230" cy="326571"/>
          </a:xfrm>
          <a:prstGeom prst="left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eft Arrow 13"/>
          <p:cNvSpPr/>
          <p:nvPr/>
        </p:nvSpPr>
        <p:spPr>
          <a:xfrm>
            <a:off x="6199512" y="3340358"/>
            <a:ext cx="778229" cy="326571"/>
          </a:xfrm>
          <a:prstGeom prst="left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97572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08224" y="28997"/>
            <a:ext cx="5229514" cy="751468"/>
          </a:xfrm>
          <a:prstGeom prst="rect">
            <a:avLst/>
          </a:prstGeom>
        </p:spPr>
        <p:txBody>
          <a:bodyPr>
            <a:normAutofit fontScale="97500"/>
          </a:bodyPr>
          <a:lstStyle>
            <a:lvl1pPr algn="l" defTabSz="457200" rtl="0" eaLnBrk="1" latinLnBrk="0" hangingPunct="1">
              <a:spcBef>
                <a:spcPct val="0"/>
              </a:spcBef>
              <a:buNone/>
              <a:defRPr sz="3200" b="1" kern="1200">
                <a:solidFill>
                  <a:schemeClr val="accent2">
                    <a:lumMod val="50000"/>
                  </a:schemeClr>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dirty="0">
                <a:solidFill>
                  <a:srgbClr val="004D86"/>
                </a:solidFill>
              </a:rPr>
              <a:t>Landscape Projection</a:t>
            </a:r>
          </a:p>
        </p:txBody>
      </p:sp>
      <p:sp>
        <p:nvSpPr>
          <p:cNvPr id="4" name="TextBox 9"/>
          <p:cNvSpPr txBox="1">
            <a:spLocks noChangeArrowheads="1"/>
          </p:cNvSpPr>
          <p:nvPr/>
        </p:nvSpPr>
        <p:spPr bwMode="auto">
          <a:xfrm>
            <a:off x="457200" y="771559"/>
            <a:ext cx="4495801" cy="156966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defRPr/>
            </a:pPr>
            <a:r>
              <a:rPr lang="en-US" sz="2400" dirty="0">
                <a:latin typeface="+mn-lt"/>
              </a:rPr>
              <a:t>How much habitat would be lost over the range of </a:t>
            </a:r>
          </a:p>
          <a:p>
            <a:pPr algn="ctr">
              <a:defRPr/>
            </a:pPr>
            <a:r>
              <a:rPr lang="en-US" sz="2400" dirty="0">
                <a:latin typeface="+mn-lt"/>
              </a:rPr>
              <a:t>Cascade Torrent Salamander</a:t>
            </a:r>
          </a:p>
          <a:p>
            <a:pPr algn="ctr">
              <a:defRPr/>
            </a:pPr>
            <a:r>
              <a:rPr lang="en-US" sz="2400" dirty="0">
                <a:latin typeface="+mn-lt"/>
              </a:rPr>
              <a:t>(</a:t>
            </a:r>
            <a:r>
              <a:rPr lang="en-US" sz="2400" i="1" dirty="0" err="1">
                <a:latin typeface="+mn-lt"/>
              </a:rPr>
              <a:t>Rhyacotriton</a:t>
            </a:r>
            <a:r>
              <a:rPr lang="en-US" sz="2400" i="1" dirty="0">
                <a:latin typeface="+mn-lt"/>
              </a:rPr>
              <a:t> </a:t>
            </a:r>
            <a:r>
              <a:rPr lang="en-US" sz="2400" i="1" dirty="0" err="1">
                <a:latin typeface="+mn-lt"/>
              </a:rPr>
              <a:t>cascadae</a:t>
            </a:r>
            <a:r>
              <a:rPr lang="en-US" sz="2400" dirty="0">
                <a:latin typeface="+mn-lt"/>
              </a:rPr>
              <a:t>)</a:t>
            </a:r>
          </a:p>
        </p:txBody>
      </p:sp>
      <p:sp>
        <p:nvSpPr>
          <p:cNvPr id="7" name="Oval 6"/>
          <p:cNvSpPr/>
          <p:nvPr/>
        </p:nvSpPr>
        <p:spPr>
          <a:xfrm>
            <a:off x="7603253" y="3886200"/>
            <a:ext cx="838200" cy="685800"/>
          </a:xfrm>
          <a:prstGeom prst="ellipse">
            <a:avLst/>
          </a:prstGeom>
          <a:noFill/>
          <a:ln w="79375">
            <a:solidFill>
              <a:srgbClr val="D51D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78350" y="0"/>
            <a:ext cx="5231763" cy="6858000"/>
          </a:xfrm>
          <a:prstGeom prst="rect">
            <a:avLst/>
          </a:prstGeom>
        </p:spPr>
      </p:pic>
      <p:sp>
        <p:nvSpPr>
          <p:cNvPr id="6" name="TextBox 5"/>
          <p:cNvSpPr txBox="1"/>
          <p:nvPr/>
        </p:nvSpPr>
        <p:spPr>
          <a:xfrm>
            <a:off x="6705600" y="6396336"/>
            <a:ext cx="2209800" cy="461665"/>
          </a:xfrm>
          <a:prstGeom prst="rect">
            <a:avLst/>
          </a:prstGeom>
          <a:solidFill>
            <a:srgbClr val="FFFFFF"/>
          </a:solidFill>
        </p:spPr>
        <p:txBody>
          <a:bodyPr wrap="square" rtlCol="0">
            <a:spAutoFit/>
          </a:bodyPr>
          <a:lstStyle/>
          <a:p>
            <a:pPr algn="ctr"/>
            <a:r>
              <a:rPr lang="en-US" sz="1200" b="1" dirty="0"/>
              <a:t>Site data from </a:t>
            </a:r>
          </a:p>
          <a:p>
            <a:pPr algn="ctr"/>
            <a:r>
              <a:rPr lang="en-US" sz="1200" b="1" dirty="0"/>
              <a:t>Howell and </a:t>
            </a:r>
            <a:r>
              <a:rPr lang="en-US" sz="1200" b="1" dirty="0" err="1"/>
              <a:t>Maggiulli</a:t>
            </a:r>
            <a:r>
              <a:rPr lang="en-US" sz="1200" b="1" dirty="0"/>
              <a:t> 2011</a:t>
            </a:r>
          </a:p>
        </p:txBody>
      </p:sp>
      <p:sp>
        <p:nvSpPr>
          <p:cNvPr id="9" name="TextBox 9"/>
          <p:cNvSpPr txBox="1">
            <a:spLocks noChangeArrowheads="1"/>
          </p:cNvSpPr>
          <p:nvPr/>
        </p:nvSpPr>
        <p:spPr bwMode="auto">
          <a:xfrm>
            <a:off x="76201" y="5143029"/>
            <a:ext cx="5320925" cy="132343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defRPr/>
            </a:pPr>
            <a:r>
              <a:rPr lang="en-US" sz="2000" dirty="0">
                <a:latin typeface="+mn-lt"/>
                <a:sym typeface="Wingdings" panose="05000000000000000000" pitchFamily="2" charset="2"/>
              </a:rPr>
              <a:t></a:t>
            </a:r>
            <a:r>
              <a:rPr lang="en-US" sz="2000" dirty="0">
                <a:latin typeface="+mn-lt"/>
              </a:rPr>
              <a:t>Associated with </a:t>
            </a:r>
            <a:r>
              <a:rPr lang="en-US" sz="2000" dirty="0" smtClean="0">
                <a:latin typeface="+mn-lt"/>
              </a:rPr>
              <a:t>intermittent streams</a:t>
            </a:r>
            <a:endParaRPr lang="en-US" sz="2000" dirty="0">
              <a:latin typeface="+mn-lt"/>
            </a:endParaRPr>
          </a:p>
          <a:p>
            <a:pPr algn="ctr">
              <a:defRPr/>
            </a:pPr>
            <a:endParaRPr lang="en-US" sz="2000" dirty="0">
              <a:latin typeface="+mn-lt"/>
            </a:endParaRPr>
          </a:p>
          <a:p>
            <a:pPr algn="ctr">
              <a:defRPr/>
            </a:pPr>
            <a:r>
              <a:rPr lang="en-US" sz="2000" dirty="0">
                <a:latin typeface="+mn-lt"/>
                <a:sym typeface="Wingdings" panose="05000000000000000000" pitchFamily="2" charset="2"/>
              </a:rPr>
              <a:t></a:t>
            </a:r>
            <a:r>
              <a:rPr lang="en-US" sz="2000" dirty="0">
                <a:latin typeface="+mn-lt"/>
              </a:rPr>
              <a:t>Proposed for US-ESA listing as </a:t>
            </a:r>
            <a:endParaRPr lang="en-US" sz="2000" dirty="0" smtClean="0">
              <a:latin typeface="+mn-lt"/>
            </a:endParaRPr>
          </a:p>
          <a:p>
            <a:pPr algn="ctr">
              <a:defRPr/>
            </a:pPr>
            <a:r>
              <a:rPr lang="en-US" sz="2000" dirty="0" smtClean="0">
                <a:latin typeface="+mn-lt"/>
              </a:rPr>
              <a:t>Threatened </a:t>
            </a:r>
            <a:r>
              <a:rPr lang="en-US" sz="2000" dirty="0">
                <a:latin typeface="+mn-lt"/>
              </a:rPr>
              <a:t>&amp; Endangered</a:t>
            </a:r>
            <a:endParaRPr lang="en-US" dirty="0">
              <a:latin typeface="+mn-lt"/>
            </a:endParaRPr>
          </a:p>
        </p:txBody>
      </p:sp>
      <p:sp>
        <p:nvSpPr>
          <p:cNvPr id="10" name="TextBox 9"/>
          <p:cNvSpPr txBox="1"/>
          <p:nvPr/>
        </p:nvSpPr>
        <p:spPr>
          <a:xfrm>
            <a:off x="9500440" y="1165186"/>
            <a:ext cx="2581794" cy="1631216"/>
          </a:xfrm>
          <a:prstGeom prst="rect">
            <a:avLst/>
          </a:prstGeom>
          <a:solidFill>
            <a:srgbClr val="E2F2EF"/>
          </a:solidFill>
        </p:spPr>
        <p:txBody>
          <a:bodyPr wrap="square" rtlCol="0">
            <a:spAutoFit/>
          </a:bodyPr>
          <a:lstStyle/>
          <a:p>
            <a:pPr algn="ctr"/>
            <a:r>
              <a:rPr lang="en-US" sz="2000" dirty="0"/>
              <a:t>449 </a:t>
            </a:r>
            <a:r>
              <a:rPr lang="en-US" sz="2000" dirty="0" smtClean="0"/>
              <a:t>known </a:t>
            </a:r>
            <a:r>
              <a:rPr lang="en-US" sz="2000" dirty="0"/>
              <a:t>sites </a:t>
            </a:r>
          </a:p>
          <a:p>
            <a:pPr algn="ctr"/>
            <a:r>
              <a:rPr lang="en-US" sz="2000" dirty="0"/>
              <a:t>in</a:t>
            </a:r>
          </a:p>
          <a:p>
            <a:pPr algn="ctr"/>
            <a:r>
              <a:rPr lang="en-US" sz="2000" dirty="0"/>
              <a:t>135 6</a:t>
            </a:r>
            <a:r>
              <a:rPr lang="en-US" sz="2000" baseline="30000" dirty="0"/>
              <a:t>th</a:t>
            </a:r>
            <a:r>
              <a:rPr lang="en-US" sz="2000" dirty="0"/>
              <a:t>-field watersheds in Cascade Range</a:t>
            </a:r>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t="21271" b="10190"/>
          <a:stretch/>
        </p:blipFill>
        <p:spPr>
          <a:xfrm>
            <a:off x="307326" y="2537928"/>
            <a:ext cx="4897001" cy="2239346"/>
          </a:xfrm>
          <a:prstGeom prst="rect">
            <a:avLst/>
          </a:prstGeom>
        </p:spPr>
      </p:pic>
    </p:spTree>
    <p:extLst>
      <p:ext uri="{BB962C8B-B14F-4D97-AF65-F5344CB8AC3E}">
        <p14:creationId xmlns:p14="http://schemas.microsoft.com/office/powerpoint/2010/main" val="27112440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48617" y="1678377"/>
            <a:ext cx="6711620" cy="4154984"/>
          </a:xfrm>
          <a:prstGeom prst="rect">
            <a:avLst/>
          </a:prstGeom>
          <a:noFill/>
        </p:spPr>
        <p:txBody>
          <a:bodyPr wrap="square" rtlCol="0">
            <a:spAutoFit/>
          </a:bodyPr>
          <a:lstStyle/>
          <a:p>
            <a:pPr marL="342900" indent="-342900">
              <a:buFontTx/>
              <a:buAutoNum type="arabicParenR"/>
            </a:pPr>
            <a:r>
              <a:rPr lang="en-US" sz="2400" b="1" dirty="0">
                <a:latin typeface="+mj-lt"/>
              </a:rPr>
              <a:t>Modeled streams using </a:t>
            </a:r>
            <a:r>
              <a:rPr lang="en-US" sz="2400" b="1" dirty="0" err="1">
                <a:latin typeface="+mj-lt"/>
              </a:rPr>
              <a:t>NetMap</a:t>
            </a:r>
            <a:endParaRPr lang="en-US" sz="2400" b="1" dirty="0">
              <a:latin typeface="+mj-lt"/>
            </a:endParaRPr>
          </a:p>
          <a:p>
            <a:endParaRPr lang="en-US" sz="2400" dirty="0">
              <a:latin typeface="+mj-lt"/>
            </a:endParaRPr>
          </a:p>
          <a:p>
            <a:r>
              <a:rPr lang="en-US" sz="2400" b="1" dirty="0">
                <a:latin typeface="+mj-lt"/>
              </a:rPr>
              <a:t>2) Assessed stream lengths</a:t>
            </a:r>
          </a:p>
          <a:p>
            <a:pPr lvl="1"/>
            <a:r>
              <a:rPr lang="en-US" sz="2400" dirty="0">
                <a:latin typeface="+mj-lt"/>
              </a:rPr>
              <a:t>a) In 6</a:t>
            </a:r>
            <a:r>
              <a:rPr lang="en-US" sz="2400" baseline="30000" dirty="0">
                <a:latin typeface="+mj-lt"/>
              </a:rPr>
              <a:t>th</a:t>
            </a:r>
            <a:r>
              <a:rPr lang="en-US" sz="2400" dirty="0">
                <a:latin typeface="+mj-lt"/>
              </a:rPr>
              <a:t> field watershed in species range</a:t>
            </a:r>
          </a:p>
          <a:p>
            <a:pPr lvl="1"/>
            <a:r>
              <a:rPr lang="en-US" sz="2400" dirty="0">
                <a:latin typeface="+mj-lt"/>
              </a:rPr>
              <a:t>	i) In </a:t>
            </a:r>
            <a:r>
              <a:rPr lang="en-US" sz="2400" dirty="0" smtClean="0">
                <a:latin typeface="+mj-lt"/>
              </a:rPr>
              <a:t>first-order </a:t>
            </a:r>
            <a:r>
              <a:rPr lang="en-US" sz="2400" dirty="0">
                <a:latin typeface="+mj-lt"/>
              </a:rPr>
              <a:t>streams</a:t>
            </a:r>
          </a:p>
          <a:p>
            <a:pPr lvl="1"/>
            <a:r>
              <a:rPr lang="en-US" sz="2400" dirty="0">
                <a:latin typeface="+mj-lt"/>
              </a:rPr>
              <a:t>	ii) In small drainages </a:t>
            </a:r>
            <a:r>
              <a:rPr lang="en-US" sz="2400" u="sng" dirty="0">
                <a:latin typeface="+mj-lt"/>
              </a:rPr>
              <a:t>&lt;</a:t>
            </a:r>
            <a:r>
              <a:rPr lang="en-US" sz="2400" dirty="0">
                <a:latin typeface="+mj-lt"/>
              </a:rPr>
              <a:t>12.6 ha (2.5 ac)</a:t>
            </a:r>
          </a:p>
          <a:p>
            <a:pPr lvl="1"/>
            <a:r>
              <a:rPr lang="en-US" sz="2400" dirty="0" smtClean="0">
                <a:latin typeface="+mj-lt"/>
              </a:rPr>
              <a:t>b) </a:t>
            </a:r>
            <a:r>
              <a:rPr lang="en-US" sz="2400" dirty="0">
                <a:latin typeface="+mj-lt"/>
              </a:rPr>
              <a:t>At elevations </a:t>
            </a:r>
            <a:r>
              <a:rPr lang="en-US" sz="2400" u="sng" dirty="0">
                <a:latin typeface="+mj-lt"/>
              </a:rPr>
              <a:t>&lt;</a:t>
            </a:r>
            <a:r>
              <a:rPr lang="en-US" sz="2400" dirty="0">
                <a:latin typeface="+mj-lt"/>
              </a:rPr>
              <a:t> 1433 m (4700 </a:t>
            </a:r>
            <a:r>
              <a:rPr lang="en-US" sz="2400" dirty="0" err="1">
                <a:latin typeface="+mj-lt"/>
              </a:rPr>
              <a:t>ft</a:t>
            </a:r>
            <a:r>
              <a:rPr lang="en-US" sz="2400" dirty="0">
                <a:latin typeface="+mj-lt"/>
              </a:rPr>
              <a:t>)</a:t>
            </a:r>
          </a:p>
          <a:p>
            <a:endParaRPr lang="en-US" sz="2400" dirty="0">
              <a:latin typeface="+mj-lt"/>
            </a:endParaRPr>
          </a:p>
          <a:p>
            <a:r>
              <a:rPr lang="en-US" sz="2400" b="1" dirty="0">
                <a:latin typeface="+mj-lt"/>
              </a:rPr>
              <a:t>3) </a:t>
            </a:r>
            <a:r>
              <a:rPr lang="en-US" sz="2400" b="1" dirty="0" smtClean="0">
                <a:latin typeface="+mj-lt"/>
              </a:rPr>
              <a:t>Calculate </a:t>
            </a:r>
            <a:r>
              <a:rPr lang="en-US" sz="2400" b="1" dirty="0" smtClean="0">
                <a:solidFill>
                  <a:srgbClr val="0070C0"/>
                </a:solidFill>
                <a:latin typeface="+mj-lt"/>
              </a:rPr>
              <a:t>7.1 to 11.5% </a:t>
            </a:r>
            <a:r>
              <a:rPr lang="en-US" sz="2400" b="1" dirty="0">
                <a:latin typeface="+mj-lt"/>
              </a:rPr>
              <a:t>stream length loss with future climate projections</a:t>
            </a:r>
          </a:p>
          <a:p>
            <a:r>
              <a:rPr lang="en-US" sz="2400" dirty="0">
                <a:latin typeface="+mj-lt"/>
              </a:rPr>
              <a:t> </a:t>
            </a:r>
            <a:r>
              <a:rPr lang="en-US" sz="2400" dirty="0" smtClean="0">
                <a:latin typeface="+mj-lt"/>
              </a:rPr>
              <a:t>      a</a:t>
            </a:r>
            <a:r>
              <a:rPr lang="en-US" sz="2400" dirty="0">
                <a:latin typeface="+mj-lt"/>
              </a:rPr>
              <a:t>) </a:t>
            </a:r>
            <a:r>
              <a:rPr lang="en-US" sz="2400" b="1" dirty="0">
                <a:solidFill>
                  <a:srgbClr val="7030A0"/>
                </a:solidFill>
                <a:latin typeface="+mj-lt"/>
              </a:rPr>
              <a:t>Sum of wetted channel length </a:t>
            </a:r>
            <a:r>
              <a:rPr lang="en-US" sz="2400" b="1" dirty="0" smtClean="0">
                <a:solidFill>
                  <a:srgbClr val="7030A0"/>
                </a:solidFill>
                <a:latin typeface="+mj-lt"/>
              </a:rPr>
              <a:t>lost</a:t>
            </a:r>
            <a:endParaRPr lang="en-US" sz="2400" b="1" dirty="0">
              <a:solidFill>
                <a:srgbClr val="7030A0"/>
              </a:solidFill>
              <a:latin typeface="+mj-lt"/>
            </a:endParaRPr>
          </a:p>
        </p:txBody>
      </p:sp>
      <p:sp>
        <p:nvSpPr>
          <p:cNvPr id="3" name="Title 2"/>
          <p:cNvSpPr>
            <a:spLocks noGrp="1"/>
          </p:cNvSpPr>
          <p:nvPr>
            <p:ph type="title"/>
          </p:nvPr>
        </p:nvSpPr>
        <p:spPr>
          <a:xfrm>
            <a:off x="218471" y="50470"/>
            <a:ext cx="6324600" cy="1615042"/>
          </a:xfrm>
        </p:spPr>
        <p:txBody>
          <a:bodyPr>
            <a:noAutofit/>
          </a:bodyPr>
          <a:lstStyle/>
          <a:p>
            <a:pPr algn="ctr"/>
            <a:r>
              <a:rPr lang="en-US" sz="3200" b="1" dirty="0">
                <a:solidFill>
                  <a:schemeClr val="accent6">
                    <a:lumMod val="75000"/>
                  </a:schemeClr>
                </a:solidFill>
              </a:rPr>
              <a:t>Cascade Torrent Salamanders known to occur to </a:t>
            </a:r>
            <a:br>
              <a:rPr lang="en-US" sz="3200" b="1" dirty="0">
                <a:solidFill>
                  <a:schemeClr val="accent6">
                    <a:lumMod val="75000"/>
                  </a:schemeClr>
                </a:solidFill>
              </a:rPr>
            </a:br>
            <a:r>
              <a:rPr lang="en-US" sz="3200" b="1" dirty="0">
                <a:solidFill>
                  <a:schemeClr val="accent6">
                    <a:lumMod val="75000"/>
                  </a:schemeClr>
                </a:solidFill>
              </a:rPr>
              <a:t>4700 </a:t>
            </a:r>
            <a:r>
              <a:rPr lang="en-US" sz="3200" b="1" dirty="0" err="1">
                <a:solidFill>
                  <a:schemeClr val="accent6">
                    <a:lumMod val="75000"/>
                  </a:schemeClr>
                </a:solidFill>
              </a:rPr>
              <a:t>ft</a:t>
            </a:r>
            <a:r>
              <a:rPr lang="en-US" sz="3200" b="1" dirty="0">
                <a:solidFill>
                  <a:schemeClr val="accent6">
                    <a:lumMod val="75000"/>
                  </a:schemeClr>
                </a:solidFill>
              </a:rPr>
              <a:t> elevation</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60237" y="-15834"/>
            <a:ext cx="5231763" cy="6858000"/>
          </a:xfrm>
          <a:prstGeom prst="rect">
            <a:avLst/>
          </a:prstGeom>
        </p:spPr>
      </p:pic>
      <p:sp>
        <p:nvSpPr>
          <p:cNvPr id="4" name="TextBox 3"/>
          <p:cNvSpPr txBox="1"/>
          <p:nvPr/>
        </p:nvSpPr>
        <p:spPr>
          <a:xfrm>
            <a:off x="248617" y="6248400"/>
            <a:ext cx="6498089" cy="400110"/>
          </a:xfrm>
          <a:prstGeom prst="rect">
            <a:avLst/>
          </a:prstGeom>
          <a:noFill/>
        </p:spPr>
        <p:txBody>
          <a:bodyPr wrap="square" rtlCol="0">
            <a:spAutoFit/>
          </a:bodyPr>
          <a:lstStyle/>
          <a:p>
            <a:r>
              <a:rPr lang="en-US" sz="2000" b="1" dirty="0"/>
              <a:t>Ahem, </a:t>
            </a:r>
            <a:r>
              <a:rPr lang="en-US" sz="2000" b="1" dirty="0" smtClean="0"/>
              <a:t>recall…there </a:t>
            </a:r>
            <a:r>
              <a:rPr lang="en-US" sz="2000" b="1" dirty="0"/>
              <a:t>are a LOT of headwater streams….</a:t>
            </a:r>
          </a:p>
        </p:txBody>
      </p:sp>
    </p:spTree>
    <p:extLst>
      <p:ext uri="{BB962C8B-B14F-4D97-AF65-F5344CB8AC3E}">
        <p14:creationId xmlns:p14="http://schemas.microsoft.com/office/powerpoint/2010/main" val="30919859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descr="cummins"/>
          <p:cNvPicPr>
            <a:picLocks noChangeAspect="1" noChangeArrowheads="1"/>
          </p:cNvPicPr>
          <p:nvPr/>
        </p:nvPicPr>
        <p:blipFill rotWithShape="1">
          <a:blip r:embed="rId2"/>
          <a:srcRect l="4478"/>
          <a:stretch/>
        </p:blipFill>
        <p:spPr bwMode="auto">
          <a:xfrm>
            <a:off x="27993" y="3047597"/>
            <a:ext cx="4805265" cy="3773229"/>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9149" t="2136" b="1744"/>
          <a:stretch/>
        </p:blipFill>
        <p:spPr>
          <a:xfrm>
            <a:off x="4682359" y="-2969"/>
            <a:ext cx="7509641" cy="6858000"/>
          </a:xfrm>
          <a:solidFill>
            <a:srgbClr val="000000"/>
          </a:solidFill>
        </p:spPr>
      </p:pic>
      <p:cxnSp>
        <p:nvCxnSpPr>
          <p:cNvPr id="7" name="Straight Arrow Connector 6"/>
          <p:cNvCxnSpPr/>
          <p:nvPr/>
        </p:nvCxnSpPr>
        <p:spPr>
          <a:xfrm flipH="1">
            <a:off x="2502794" y="3393110"/>
            <a:ext cx="389268" cy="228600"/>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2563291" y="3493851"/>
            <a:ext cx="389268" cy="228600"/>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2673753" y="3720700"/>
            <a:ext cx="389268" cy="228600"/>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2623788" y="3594592"/>
            <a:ext cx="389268" cy="228600"/>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2757925" y="3835000"/>
            <a:ext cx="389268" cy="228600"/>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10089885" y="190913"/>
            <a:ext cx="389268" cy="228600"/>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10846247" y="724106"/>
            <a:ext cx="389268" cy="228600"/>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10674004" y="305213"/>
            <a:ext cx="389268" cy="228600"/>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10776790" y="1243482"/>
            <a:ext cx="389268" cy="228600"/>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5187821" y="6488668"/>
            <a:ext cx="4553338" cy="369332"/>
          </a:xfrm>
          <a:prstGeom prst="rect">
            <a:avLst/>
          </a:prstGeom>
          <a:solidFill>
            <a:srgbClr val="7F7F7F">
              <a:alpha val="43922"/>
            </a:srgbClr>
          </a:solidFill>
        </p:spPr>
        <p:txBody>
          <a:bodyPr wrap="square" rtlCol="0">
            <a:spAutoFit/>
          </a:bodyPr>
          <a:lstStyle/>
          <a:p>
            <a:r>
              <a:rPr lang="en-US" b="1" dirty="0" smtClean="0"/>
              <a:t>Thank you, Brett Blundon, Cool Soda map!</a:t>
            </a:r>
            <a:endParaRPr lang="en-US" b="1" dirty="0"/>
          </a:p>
        </p:txBody>
      </p:sp>
      <p:sp>
        <p:nvSpPr>
          <p:cNvPr id="3" name="TextBox 2"/>
          <p:cNvSpPr txBox="1"/>
          <p:nvPr/>
        </p:nvSpPr>
        <p:spPr>
          <a:xfrm>
            <a:off x="-16110" y="-2969"/>
            <a:ext cx="4849368" cy="3038758"/>
          </a:xfrm>
          <a:prstGeom prst="rect">
            <a:avLst/>
          </a:prstGeom>
          <a:noFill/>
        </p:spPr>
        <p:txBody>
          <a:bodyPr wrap="square" rtlCol="0">
            <a:spAutoFit/>
          </a:bodyPr>
          <a:lstStyle/>
          <a:p>
            <a:pPr algn="ctr"/>
            <a:r>
              <a:rPr lang="en-US" sz="3200" dirty="0">
                <a:latin typeface="+mj-lt"/>
              </a:rPr>
              <a:t>In Northwest Forests, </a:t>
            </a:r>
            <a:endParaRPr lang="en-US" sz="3200" dirty="0" smtClean="0">
              <a:latin typeface="+mj-lt"/>
            </a:endParaRPr>
          </a:p>
          <a:p>
            <a:pPr algn="ctr"/>
            <a:r>
              <a:rPr lang="en-US" sz="3200" dirty="0" smtClean="0">
                <a:latin typeface="+mj-lt"/>
              </a:rPr>
              <a:t>up </a:t>
            </a:r>
            <a:r>
              <a:rPr lang="en-US" sz="3200" dirty="0">
                <a:latin typeface="+mj-lt"/>
              </a:rPr>
              <a:t>to 80% of </a:t>
            </a:r>
          </a:p>
          <a:p>
            <a:pPr algn="ctr"/>
            <a:r>
              <a:rPr lang="en-US" sz="3200" dirty="0">
                <a:latin typeface="+mj-lt"/>
              </a:rPr>
              <a:t>stream network length may be </a:t>
            </a:r>
            <a:endParaRPr lang="en-US" sz="3200" dirty="0" smtClean="0">
              <a:latin typeface="+mj-lt"/>
            </a:endParaRPr>
          </a:p>
          <a:p>
            <a:pPr algn="ctr"/>
            <a:r>
              <a:rPr lang="en-US" sz="3200" dirty="0" smtClean="0">
                <a:latin typeface="+mj-lt"/>
              </a:rPr>
              <a:t>headwater </a:t>
            </a:r>
            <a:r>
              <a:rPr lang="en-US" sz="3200" dirty="0">
                <a:latin typeface="+mj-lt"/>
              </a:rPr>
              <a:t>streams </a:t>
            </a:r>
          </a:p>
          <a:p>
            <a:pPr algn="ctr"/>
            <a:r>
              <a:rPr lang="en-US" sz="2400" dirty="0">
                <a:solidFill>
                  <a:schemeClr val="bg1">
                    <a:lumMod val="50000"/>
                  </a:schemeClr>
                </a:solidFill>
                <a:latin typeface="+mj-lt"/>
              </a:rPr>
              <a:t>(</a:t>
            </a:r>
            <a:r>
              <a:rPr lang="en-US" sz="2400" dirty="0" err="1">
                <a:solidFill>
                  <a:schemeClr val="bg1">
                    <a:lumMod val="50000"/>
                  </a:schemeClr>
                </a:solidFill>
                <a:latin typeface="+mj-lt"/>
              </a:rPr>
              <a:t>Gomi</a:t>
            </a:r>
            <a:r>
              <a:rPr lang="en-US" sz="2400" dirty="0">
                <a:solidFill>
                  <a:schemeClr val="bg1">
                    <a:lumMod val="50000"/>
                  </a:schemeClr>
                </a:solidFill>
                <a:latin typeface="+mj-lt"/>
              </a:rPr>
              <a:t> et al. 2002)</a:t>
            </a:r>
          </a:p>
        </p:txBody>
      </p:sp>
    </p:spTree>
    <p:extLst>
      <p:ext uri="{BB962C8B-B14F-4D97-AF65-F5344CB8AC3E}">
        <p14:creationId xmlns:p14="http://schemas.microsoft.com/office/powerpoint/2010/main" val="5534534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60237" y="-15834"/>
            <a:ext cx="5231763" cy="6858000"/>
          </a:xfrm>
          <a:prstGeom prst="rect">
            <a:avLst/>
          </a:prstGeom>
        </p:spPr>
      </p:pic>
      <p:sp>
        <p:nvSpPr>
          <p:cNvPr id="7" name="TextBox 6"/>
          <p:cNvSpPr txBox="1"/>
          <p:nvPr/>
        </p:nvSpPr>
        <p:spPr>
          <a:xfrm>
            <a:off x="160176" y="460310"/>
            <a:ext cx="6705600" cy="2554545"/>
          </a:xfrm>
          <a:prstGeom prst="rect">
            <a:avLst/>
          </a:prstGeom>
          <a:noFill/>
        </p:spPr>
        <p:txBody>
          <a:bodyPr wrap="square" rtlCol="0">
            <a:spAutoFit/>
          </a:bodyPr>
          <a:lstStyle/>
          <a:p>
            <a:pPr marL="571500" indent="-571500">
              <a:buAutoNum type="romanLcParenR"/>
            </a:pPr>
            <a:r>
              <a:rPr lang="en-US" sz="3200" dirty="0" smtClean="0"/>
              <a:t>1</a:t>
            </a:r>
            <a:r>
              <a:rPr lang="en-US" sz="3200" baseline="30000" dirty="0" smtClean="0"/>
              <a:t>st</a:t>
            </a:r>
            <a:r>
              <a:rPr lang="en-US" sz="3200" dirty="0" smtClean="0"/>
              <a:t>-order </a:t>
            </a:r>
            <a:r>
              <a:rPr lang="en-US" sz="3200" dirty="0"/>
              <a:t>stream loss </a:t>
            </a:r>
          </a:p>
          <a:p>
            <a:pPr marL="344488"/>
            <a:r>
              <a:rPr lang="en-US" sz="3200" dirty="0"/>
              <a:t>= </a:t>
            </a:r>
            <a:r>
              <a:rPr lang="en-US" sz="3200" dirty="0" smtClean="0"/>
              <a:t>1270 to 2058 </a:t>
            </a:r>
            <a:r>
              <a:rPr lang="en-US" sz="3200" dirty="0"/>
              <a:t>km </a:t>
            </a:r>
            <a:r>
              <a:rPr lang="en-US" sz="3200" dirty="0" smtClean="0"/>
              <a:t>(789-1279 miles</a:t>
            </a:r>
            <a:r>
              <a:rPr lang="en-US" sz="3200" dirty="0"/>
              <a:t>)</a:t>
            </a:r>
          </a:p>
          <a:p>
            <a:endParaRPr lang="en-US" sz="3200" dirty="0"/>
          </a:p>
          <a:p>
            <a:r>
              <a:rPr lang="en-US" sz="3200" dirty="0"/>
              <a:t>ii) Stream loss in basins &lt;12.6 ha</a:t>
            </a:r>
          </a:p>
          <a:p>
            <a:pPr marL="344488"/>
            <a:r>
              <a:rPr lang="en-US" sz="3200" dirty="0"/>
              <a:t>= </a:t>
            </a:r>
            <a:r>
              <a:rPr lang="en-US" sz="3200" dirty="0" smtClean="0"/>
              <a:t>940 to 1525 </a:t>
            </a:r>
            <a:r>
              <a:rPr lang="en-US" sz="3200" dirty="0"/>
              <a:t>km </a:t>
            </a:r>
            <a:r>
              <a:rPr lang="en-US" sz="3200" dirty="0" smtClean="0"/>
              <a:t>(584-948 miles</a:t>
            </a:r>
            <a:r>
              <a:rPr lang="en-US" sz="3200" dirty="0"/>
              <a:t>)</a:t>
            </a:r>
            <a:r>
              <a:rPr lang="en-US" sz="2400" dirty="0"/>
              <a:t> </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24761" b="12554"/>
          <a:stretch/>
        </p:blipFill>
        <p:spPr>
          <a:xfrm>
            <a:off x="495300" y="3676261"/>
            <a:ext cx="5867400" cy="2453951"/>
          </a:xfrm>
          <a:prstGeom prst="rect">
            <a:avLst/>
          </a:prstGeom>
        </p:spPr>
      </p:pic>
    </p:spTree>
    <p:extLst>
      <p:ext uri="{BB962C8B-B14F-4D97-AF65-F5344CB8AC3E}">
        <p14:creationId xmlns:p14="http://schemas.microsoft.com/office/powerpoint/2010/main" val="34413445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4968"/>
            <a:ext cx="4079741" cy="1875190"/>
          </a:xfrm>
        </p:spPr>
        <p:txBody>
          <a:bodyPr>
            <a:normAutofit/>
          </a:bodyPr>
          <a:lstStyle/>
          <a:p>
            <a:r>
              <a:rPr lang="en-US" dirty="0" smtClean="0">
                <a:solidFill>
                  <a:schemeClr val="accent6">
                    <a:lumMod val="75000"/>
                  </a:schemeClr>
                </a:solidFill>
              </a:rPr>
              <a:t>Streamflow concerns?</a:t>
            </a:r>
            <a:endParaRPr lang="en-US" dirty="0">
              <a:solidFill>
                <a:schemeClr val="accent6">
                  <a:lumMod val="75000"/>
                </a:schemeClr>
              </a:solidFill>
            </a:endParaRP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079741" y="0"/>
            <a:ext cx="8112259" cy="6862416"/>
          </a:xfrm>
        </p:spPr>
      </p:pic>
      <p:pic>
        <p:nvPicPr>
          <p:cNvPr id="43010" name="Picture 2" descr="N:\shrunken heads.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9" y="1934574"/>
            <a:ext cx="4086240" cy="2563916"/>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rot="1989249">
            <a:off x="8641729" y="4189622"/>
            <a:ext cx="325103" cy="699796"/>
          </a:xfrm>
          <a:prstGeom prst="ellipse">
            <a:avLst/>
          </a:pr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1989249">
            <a:off x="8299121" y="4057945"/>
            <a:ext cx="1084937" cy="923495"/>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9497" y="4461166"/>
            <a:ext cx="4079741" cy="1631216"/>
          </a:xfrm>
          <a:prstGeom prst="rect">
            <a:avLst/>
          </a:prstGeom>
          <a:noFill/>
        </p:spPr>
        <p:txBody>
          <a:bodyPr wrap="square" rtlCol="0">
            <a:spAutoFit/>
          </a:bodyPr>
          <a:lstStyle/>
          <a:p>
            <a:pPr algn="ctr"/>
            <a:r>
              <a:rPr lang="en-US" sz="2500" b="1" dirty="0" smtClean="0"/>
              <a:t>Yes! </a:t>
            </a:r>
          </a:p>
          <a:p>
            <a:pPr algn="ctr"/>
            <a:r>
              <a:rPr lang="en-US" sz="2500" dirty="0" smtClean="0"/>
              <a:t>Consider linkage areas for organism dispersal from today’s perennial streams.</a:t>
            </a:r>
            <a:endParaRPr lang="en-US" sz="2500" dirty="0"/>
          </a:p>
        </p:txBody>
      </p:sp>
    </p:spTree>
    <p:extLst>
      <p:ext uri="{BB962C8B-B14F-4D97-AF65-F5344CB8AC3E}">
        <p14:creationId xmlns:p14="http://schemas.microsoft.com/office/powerpoint/2010/main" val="11183383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42202" y="1035259"/>
            <a:ext cx="5081047" cy="4342109"/>
          </a:xfrm>
          <a:prstGeom prst="rect">
            <a:avLst/>
          </a:prstGeom>
        </p:spPr>
      </p:pic>
      <p:sp>
        <p:nvSpPr>
          <p:cNvPr id="3" name="TextBox 2"/>
          <p:cNvSpPr txBox="1"/>
          <p:nvPr/>
        </p:nvSpPr>
        <p:spPr>
          <a:xfrm>
            <a:off x="270234" y="94268"/>
            <a:ext cx="11651530" cy="954107"/>
          </a:xfrm>
          <a:prstGeom prst="rect">
            <a:avLst/>
          </a:prstGeom>
          <a:noFill/>
        </p:spPr>
        <p:txBody>
          <a:bodyPr wrap="square" rtlCol="0">
            <a:spAutoFit/>
          </a:bodyPr>
          <a:lstStyle/>
          <a:p>
            <a:pPr algn="ctr"/>
            <a:r>
              <a:rPr lang="en-US" sz="2800" dirty="0" smtClean="0"/>
              <a:t>How to provide </a:t>
            </a:r>
            <a:r>
              <a:rPr lang="en-US" sz="2800" b="1" dirty="0"/>
              <a:t>linkage </a:t>
            </a:r>
            <a:r>
              <a:rPr lang="en-US" sz="2800" b="1" dirty="0" smtClean="0"/>
              <a:t>areas </a:t>
            </a:r>
            <a:r>
              <a:rPr lang="en-US" sz="2800" dirty="0" smtClean="0"/>
              <a:t>from streams </a:t>
            </a:r>
            <a:r>
              <a:rPr lang="en-US" sz="2800" dirty="0"/>
              <a:t>across ridgelines </a:t>
            </a:r>
            <a:r>
              <a:rPr lang="en-US" sz="2800" dirty="0" smtClean="0"/>
              <a:t>to </a:t>
            </a:r>
            <a:r>
              <a:rPr lang="en-US" sz="2800" dirty="0"/>
              <a:t>aid dispersal and connectivity of </a:t>
            </a:r>
            <a:r>
              <a:rPr lang="en-US" sz="2800" dirty="0" smtClean="0"/>
              <a:t>populations:</a:t>
            </a:r>
            <a:endParaRPr lang="en-US" sz="2800" dirty="0"/>
          </a:p>
        </p:txBody>
      </p:sp>
      <p:sp>
        <p:nvSpPr>
          <p:cNvPr id="4" name="TextBox 3"/>
          <p:cNvSpPr txBox="1"/>
          <p:nvPr/>
        </p:nvSpPr>
        <p:spPr>
          <a:xfrm>
            <a:off x="6193410" y="5487362"/>
            <a:ext cx="5920033" cy="1200329"/>
          </a:xfrm>
          <a:prstGeom prst="rect">
            <a:avLst/>
          </a:prstGeom>
          <a:noFill/>
        </p:spPr>
        <p:txBody>
          <a:bodyPr wrap="square" rtlCol="0">
            <a:spAutoFit/>
          </a:bodyPr>
          <a:lstStyle/>
          <a:p>
            <a:pPr algn="ctr"/>
            <a:r>
              <a:rPr lang="en-US" sz="2400" dirty="0"/>
              <a:t>This design is being implemented at Rowell Creek, Salem BLM, to assess efficacy</a:t>
            </a:r>
            <a:r>
              <a:rPr lang="en-US" sz="2400" dirty="0" smtClean="0"/>
              <a:t>.</a:t>
            </a:r>
          </a:p>
          <a:p>
            <a:pPr algn="ctr"/>
            <a:r>
              <a:rPr lang="en-US" sz="2400" dirty="0" smtClean="0"/>
              <a:t>Thanks to Hugh Snook!</a:t>
            </a:r>
            <a:endParaRPr lang="en-US" sz="24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0415" y="1035259"/>
            <a:ext cx="4438670" cy="4342109"/>
          </a:xfrm>
          <a:prstGeom prst="rect">
            <a:avLst/>
          </a:prstGeom>
        </p:spPr>
      </p:pic>
      <p:sp>
        <p:nvSpPr>
          <p:cNvPr id="6" name="Left Arrow 5"/>
          <p:cNvSpPr/>
          <p:nvPr/>
        </p:nvSpPr>
        <p:spPr>
          <a:xfrm rot="20720859">
            <a:off x="3478492" y="1630838"/>
            <a:ext cx="735290" cy="245097"/>
          </a:xfrm>
          <a:prstGeom prst="leftArrow">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7" name="Left Arrow 6"/>
          <p:cNvSpPr/>
          <p:nvPr/>
        </p:nvSpPr>
        <p:spPr>
          <a:xfrm rot="20720859">
            <a:off x="4451023" y="2245150"/>
            <a:ext cx="735290" cy="245097"/>
          </a:xfrm>
          <a:prstGeom prst="leftArrow">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8" name="TextBox 7"/>
          <p:cNvSpPr txBox="1"/>
          <p:nvPr/>
        </p:nvSpPr>
        <p:spPr>
          <a:xfrm>
            <a:off x="1481945" y="6118304"/>
            <a:ext cx="3290080" cy="461665"/>
          </a:xfrm>
          <a:prstGeom prst="rect">
            <a:avLst/>
          </a:prstGeom>
          <a:noFill/>
        </p:spPr>
        <p:txBody>
          <a:bodyPr wrap="square" rtlCol="0">
            <a:spAutoFit/>
          </a:bodyPr>
          <a:lstStyle/>
          <a:p>
            <a:r>
              <a:rPr lang="en-US" sz="2400" dirty="0">
                <a:solidFill>
                  <a:schemeClr val="tx1">
                    <a:lumMod val="50000"/>
                    <a:lumOff val="50000"/>
                  </a:schemeClr>
                </a:solidFill>
              </a:rPr>
              <a:t>Olson and Burnett 2009</a:t>
            </a:r>
          </a:p>
        </p:txBody>
      </p:sp>
      <p:sp>
        <p:nvSpPr>
          <p:cNvPr id="9" name="Left Arrow 8"/>
          <p:cNvSpPr/>
          <p:nvPr/>
        </p:nvSpPr>
        <p:spPr>
          <a:xfrm rot="20720859">
            <a:off x="1499862" y="1268147"/>
            <a:ext cx="735290" cy="245097"/>
          </a:xfrm>
          <a:prstGeom prst="left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11" name="Left Arrow 10"/>
          <p:cNvSpPr/>
          <p:nvPr/>
        </p:nvSpPr>
        <p:spPr>
          <a:xfrm rot="20720859">
            <a:off x="4278735" y="3761382"/>
            <a:ext cx="735290" cy="245097"/>
          </a:xfrm>
          <a:prstGeom prst="left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10" name="TextBox 9"/>
          <p:cNvSpPr txBox="1"/>
          <p:nvPr/>
        </p:nvSpPr>
        <p:spPr>
          <a:xfrm>
            <a:off x="1010416" y="5277592"/>
            <a:ext cx="4438670" cy="646331"/>
          </a:xfrm>
          <a:prstGeom prst="rect">
            <a:avLst/>
          </a:prstGeom>
          <a:solidFill>
            <a:schemeClr val="accent1">
              <a:lumMod val="20000"/>
              <a:lumOff val="80000"/>
            </a:schemeClr>
          </a:solidFill>
        </p:spPr>
        <p:txBody>
          <a:bodyPr wrap="square" rtlCol="0">
            <a:spAutoFit/>
          </a:bodyPr>
          <a:lstStyle/>
          <a:p>
            <a:pPr marL="285750" indent="-285750">
              <a:buFont typeface="Wingdings" panose="05000000000000000000" pitchFamily="2" charset="2"/>
              <a:buChar char="v"/>
            </a:pPr>
            <a:r>
              <a:rPr lang="en-US" dirty="0" smtClean="0"/>
              <a:t>Retaining forest cover is supported for torrent salamander gene flow (dispersal)</a:t>
            </a:r>
            <a:endParaRPr lang="en-US" dirty="0"/>
          </a:p>
        </p:txBody>
      </p:sp>
    </p:spTree>
    <p:extLst>
      <p:ext uri="{BB962C8B-B14F-4D97-AF65-F5344CB8AC3E}">
        <p14:creationId xmlns:p14="http://schemas.microsoft.com/office/powerpoint/2010/main" val="4139990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a14="http://schemas.microsoft.com/office/drawing/2010/main" val="0"/>
              </a:ext>
            </a:extLst>
          </a:blip>
          <a:stretch>
            <a:fillRect/>
          </a:stretch>
        </p:blipFill>
        <p:spPr>
          <a:xfrm>
            <a:off x="335403" y="2743247"/>
            <a:ext cx="4834255" cy="2276475"/>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7703" t="4237" b="27760"/>
          <a:stretch/>
        </p:blipFill>
        <p:spPr>
          <a:xfrm>
            <a:off x="5784980" y="122548"/>
            <a:ext cx="6309610" cy="6603475"/>
          </a:xfrm>
          <a:prstGeom prst="rect">
            <a:avLst/>
          </a:prstGeom>
        </p:spPr>
      </p:pic>
      <p:sp>
        <p:nvSpPr>
          <p:cNvPr id="3" name="TextBox 2"/>
          <p:cNvSpPr txBox="1"/>
          <p:nvPr/>
        </p:nvSpPr>
        <p:spPr>
          <a:xfrm>
            <a:off x="466531" y="279918"/>
            <a:ext cx="4572000" cy="2062103"/>
          </a:xfrm>
          <a:prstGeom prst="rect">
            <a:avLst/>
          </a:prstGeom>
          <a:noFill/>
        </p:spPr>
        <p:txBody>
          <a:bodyPr wrap="square" rtlCol="0">
            <a:spAutoFit/>
          </a:bodyPr>
          <a:lstStyle/>
          <a:p>
            <a:pPr algn="ctr"/>
            <a:r>
              <a:rPr lang="en-US" sz="3200" dirty="0" smtClean="0"/>
              <a:t>Apply </a:t>
            </a:r>
            <a:r>
              <a:rPr lang="en-US" sz="3200" b="1" dirty="0" smtClean="0"/>
              <a:t>linkage area concepts </a:t>
            </a:r>
            <a:r>
              <a:rPr lang="en-US" sz="3200" dirty="0" smtClean="0"/>
              <a:t>to different landownership or watershed geographies</a:t>
            </a:r>
            <a:endParaRPr lang="en-US" sz="3200" dirty="0"/>
          </a:p>
        </p:txBody>
      </p:sp>
    </p:spTree>
    <p:extLst>
      <p:ext uri="{BB962C8B-B14F-4D97-AF65-F5344CB8AC3E}">
        <p14:creationId xmlns:p14="http://schemas.microsoft.com/office/powerpoint/2010/main" val="25550945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cstate="print">
            <a:extLst>
              <a:ext uri="{28A0092B-C50C-407E-A947-70E740481C1C}">
                <a14:useLocalDpi xmlns:a14="http://schemas.microsoft.com/office/drawing/2010/main" val="0"/>
              </a:ext>
            </a:extLst>
          </a:blip>
          <a:stretch>
            <a:fillRect/>
          </a:stretch>
        </p:blipFill>
        <p:spPr>
          <a:xfrm>
            <a:off x="7758260" y="0"/>
            <a:ext cx="4433740" cy="6858000"/>
          </a:xfrm>
          <a:prstGeom prst="rect">
            <a:avLst/>
          </a:prstGeom>
        </p:spPr>
      </p:pic>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1725105" y="1960538"/>
            <a:ext cx="4166647" cy="4364611"/>
          </a:xfrm>
          <a:prstGeom prst="rect">
            <a:avLst/>
          </a:prstGeom>
        </p:spPr>
      </p:pic>
      <p:sp>
        <p:nvSpPr>
          <p:cNvPr id="9" name="TextBox 8"/>
          <p:cNvSpPr txBox="1"/>
          <p:nvPr/>
        </p:nvSpPr>
        <p:spPr>
          <a:xfrm>
            <a:off x="1423447" y="6249971"/>
            <a:ext cx="4572000" cy="461665"/>
          </a:xfrm>
          <a:prstGeom prst="rect">
            <a:avLst/>
          </a:prstGeom>
          <a:noFill/>
        </p:spPr>
        <p:txBody>
          <a:bodyPr wrap="square" rtlCol="0">
            <a:spAutoFit/>
          </a:bodyPr>
          <a:lstStyle/>
          <a:p>
            <a:pPr algn="ctr"/>
            <a:r>
              <a:rPr lang="en-US" sz="2400" dirty="0">
                <a:solidFill>
                  <a:schemeClr val="tx1">
                    <a:lumMod val="50000"/>
                    <a:lumOff val="50000"/>
                  </a:schemeClr>
                </a:solidFill>
              </a:rPr>
              <a:t>Olson and Burnett 2013</a:t>
            </a:r>
          </a:p>
        </p:txBody>
      </p:sp>
      <p:sp>
        <p:nvSpPr>
          <p:cNvPr id="2" name="Title 1"/>
          <p:cNvSpPr>
            <a:spLocks noGrp="1"/>
          </p:cNvSpPr>
          <p:nvPr>
            <p:ph type="title"/>
          </p:nvPr>
        </p:nvSpPr>
        <p:spPr>
          <a:xfrm>
            <a:off x="227045" y="146589"/>
            <a:ext cx="10972800" cy="798382"/>
          </a:xfrm>
        </p:spPr>
        <p:txBody>
          <a:bodyPr>
            <a:normAutofit/>
          </a:bodyPr>
          <a:lstStyle/>
          <a:p>
            <a:pPr algn="l"/>
            <a:r>
              <a:rPr lang="en-US" sz="4000" dirty="0" smtClean="0">
                <a:solidFill>
                  <a:schemeClr val="accent6">
                    <a:lumMod val="75000"/>
                  </a:schemeClr>
                </a:solidFill>
              </a:rPr>
              <a:t>Landscape Connectivity Priorities</a:t>
            </a:r>
            <a:endParaRPr lang="en-US" sz="4000" dirty="0">
              <a:solidFill>
                <a:schemeClr val="accent6">
                  <a:lumMod val="75000"/>
                </a:schemeClr>
              </a:solidFill>
            </a:endParaRPr>
          </a:p>
        </p:txBody>
      </p:sp>
      <p:sp>
        <p:nvSpPr>
          <p:cNvPr id="5" name="Content Placeholder 4"/>
          <p:cNvSpPr>
            <a:spLocks noGrp="1"/>
          </p:cNvSpPr>
          <p:nvPr>
            <p:ph idx="1"/>
          </p:nvPr>
        </p:nvSpPr>
        <p:spPr>
          <a:xfrm>
            <a:off x="311021" y="812869"/>
            <a:ext cx="10972800" cy="1202543"/>
          </a:xfrm>
        </p:spPr>
        <p:txBody>
          <a:bodyPr>
            <a:normAutofit/>
          </a:bodyPr>
          <a:lstStyle/>
          <a:p>
            <a:r>
              <a:rPr lang="en-US" sz="2800" dirty="0" err="1" smtClean="0"/>
              <a:t>Subdrainages</a:t>
            </a:r>
            <a:r>
              <a:rPr lang="en-US" sz="2800" dirty="0" smtClean="0"/>
              <a:t> at edges of larger basins</a:t>
            </a:r>
          </a:p>
          <a:p>
            <a:r>
              <a:rPr lang="en-US" sz="2800" dirty="0" smtClean="0"/>
              <a:t>“Triads”- where three large basins meet</a:t>
            </a:r>
            <a:endParaRPr lang="en-US" sz="2800" dirty="0"/>
          </a:p>
        </p:txBody>
      </p:sp>
    </p:spTree>
    <p:extLst>
      <p:ext uri="{BB962C8B-B14F-4D97-AF65-F5344CB8AC3E}">
        <p14:creationId xmlns:p14="http://schemas.microsoft.com/office/powerpoint/2010/main" val="6309097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dedeolson\AppData\Local\Microsoft\Windows\INetCache\Content.Outlook\0O1ARF9W\gp_work.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6536" y="0"/>
            <a:ext cx="8955464" cy="6768445"/>
          </a:xfrm>
          <a:prstGeom prst="rect">
            <a:avLst/>
          </a:prstGeom>
          <a:noFill/>
          <a:ln>
            <a:noFill/>
          </a:ln>
        </p:spPr>
      </p:pic>
      <p:sp>
        <p:nvSpPr>
          <p:cNvPr id="11" name="TextBox 10"/>
          <p:cNvSpPr txBox="1"/>
          <p:nvPr/>
        </p:nvSpPr>
        <p:spPr>
          <a:xfrm>
            <a:off x="1" y="753920"/>
            <a:ext cx="4343400" cy="1938992"/>
          </a:xfrm>
          <a:prstGeom prst="rect">
            <a:avLst/>
          </a:prstGeom>
          <a:solidFill>
            <a:srgbClr val="E2F2EF"/>
          </a:solidFill>
        </p:spPr>
        <p:txBody>
          <a:bodyPr wrap="square" rtlCol="0">
            <a:spAutoFit/>
          </a:bodyPr>
          <a:lstStyle/>
          <a:p>
            <a:pPr algn="ctr"/>
            <a:r>
              <a:rPr lang="en-US" sz="2400" b="1" dirty="0"/>
              <a:t>Gifford Pinchot National Forest Middle Wind River Forest Management Plan</a:t>
            </a:r>
          </a:p>
          <a:p>
            <a:pPr algn="ctr"/>
            <a:r>
              <a:rPr lang="en-US" sz="2400" dirty="0">
                <a:solidFill>
                  <a:schemeClr val="tx1">
                    <a:lumMod val="50000"/>
                    <a:lumOff val="50000"/>
                  </a:schemeClr>
                </a:solidFill>
              </a:rPr>
              <a:t>(Olson </a:t>
            </a:r>
            <a:r>
              <a:rPr lang="en-US" sz="2400" dirty="0" smtClean="0">
                <a:solidFill>
                  <a:schemeClr val="tx1">
                    <a:lumMod val="50000"/>
                    <a:lumOff val="50000"/>
                  </a:schemeClr>
                </a:solidFill>
              </a:rPr>
              <a:t>in press; </a:t>
            </a:r>
          </a:p>
          <a:p>
            <a:pPr algn="ctr"/>
            <a:r>
              <a:rPr lang="en-US" sz="2400" dirty="0" smtClean="0">
                <a:solidFill>
                  <a:schemeClr val="tx1">
                    <a:lumMod val="50000"/>
                    <a:lumOff val="50000"/>
                  </a:schemeClr>
                </a:solidFill>
              </a:rPr>
              <a:t>thanks to Neil Chartier)</a:t>
            </a:r>
            <a:endParaRPr lang="en-US" sz="2400" dirty="0">
              <a:solidFill>
                <a:schemeClr val="tx1">
                  <a:lumMod val="50000"/>
                  <a:lumOff val="50000"/>
                </a:schemeClr>
              </a:solidFill>
            </a:endParaRPr>
          </a:p>
        </p:txBody>
      </p:sp>
    </p:spTree>
    <p:extLst>
      <p:ext uri="{BB962C8B-B14F-4D97-AF65-F5344CB8AC3E}">
        <p14:creationId xmlns:p14="http://schemas.microsoft.com/office/powerpoint/2010/main" val="6983919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6273225"/>
            <a:ext cx="12192000" cy="584775"/>
          </a:xfrm>
          <a:prstGeom prst="rect">
            <a:avLst/>
          </a:prstGeom>
          <a:noFill/>
        </p:spPr>
        <p:txBody>
          <a:bodyPr wrap="square" rtlCol="0">
            <a:spAutoFit/>
          </a:bodyPr>
          <a:lstStyle/>
          <a:p>
            <a:pPr algn="ctr"/>
            <a:r>
              <a:rPr lang="en-US" sz="1600" dirty="0" smtClean="0">
                <a:solidFill>
                  <a:schemeClr val="tx1">
                    <a:lumMod val="65000"/>
                    <a:lumOff val="35000"/>
                  </a:schemeClr>
                </a:solidFill>
              </a:rPr>
              <a:t>Olson (2020) Climate Change Adaptation-Management Strategies for </a:t>
            </a:r>
            <a:r>
              <a:rPr lang="en-US" sz="1600" dirty="0" err="1" smtClean="0">
                <a:solidFill>
                  <a:schemeClr val="tx1">
                    <a:lumMod val="65000"/>
                    <a:lumOff val="35000"/>
                  </a:schemeClr>
                </a:solidFill>
              </a:rPr>
              <a:t>Herpetofauna</a:t>
            </a:r>
            <a:r>
              <a:rPr lang="en-US" sz="1600" dirty="0" smtClean="0">
                <a:solidFill>
                  <a:schemeClr val="tx1">
                    <a:lumMod val="65000"/>
                    <a:lumOff val="35000"/>
                  </a:schemeClr>
                </a:solidFill>
              </a:rPr>
              <a:t>.</a:t>
            </a:r>
          </a:p>
          <a:p>
            <a:pPr algn="ctr"/>
            <a:r>
              <a:rPr lang="en-US" sz="1600" dirty="0">
                <a:solidFill>
                  <a:schemeClr val="tx1">
                    <a:lumMod val="65000"/>
                    <a:lumOff val="35000"/>
                  </a:schemeClr>
                </a:solidFill>
              </a:rPr>
              <a:t>In: S.C. Walls and K. O’Donnell, </a:t>
            </a:r>
            <a:r>
              <a:rPr lang="en-US" sz="1600" dirty="0" smtClean="0">
                <a:solidFill>
                  <a:schemeClr val="tx1">
                    <a:lumMod val="65000"/>
                    <a:lumOff val="35000"/>
                  </a:schemeClr>
                </a:solidFill>
              </a:rPr>
              <a:t>Strategies </a:t>
            </a:r>
            <a:r>
              <a:rPr lang="en-US" sz="1600" dirty="0">
                <a:solidFill>
                  <a:schemeClr val="tx1">
                    <a:lumMod val="65000"/>
                    <a:lumOff val="35000"/>
                  </a:schemeClr>
                </a:solidFill>
              </a:rPr>
              <a:t>for Conservation Success in Herpetology. </a:t>
            </a:r>
            <a:r>
              <a:rPr lang="en-US" sz="1600" dirty="0" err="1">
                <a:solidFill>
                  <a:schemeClr val="tx1">
                    <a:lumMod val="65000"/>
                    <a:lumOff val="35000"/>
                  </a:schemeClr>
                </a:solidFill>
              </a:rPr>
              <a:t>Herp</a:t>
            </a:r>
            <a:r>
              <a:rPr lang="en-US" sz="1600" dirty="0">
                <a:solidFill>
                  <a:schemeClr val="tx1">
                    <a:lumMod val="65000"/>
                    <a:lumOff val="35000"/>
                  </a:schemeClr>
                </a:solidFill>
              </a:rPr>
              <a:t>. </a:t>
            </a:r>
            <a:r>
              <a:rPr lang="en-US" sz="1600" dirty="0" err="1">
                <a:solidFill>
                  <a:schemeClr val="tx1">
                    <a:lumMod val="65000"/>
                    <a:lumOff val="35000"/>
                  </a:schemeClr>
                </a:solidFill>
              </a:rPr>
              <a:t>Conserv</a:t>
            </a:r>
            <a:r>
              <a:rPr lang="en-US" sz="1600" dirty="0">
                <a:solidFill>
                  <a:schemeClr val="tx1">
                    <a:lumMod val="65000"/>
                    <a:lumOff val="35000"/>
                  </a:schemeClr>
                </a:solidFill>
              </a:rPr>
              <a:t>. 4</a:t>
            </a:r>
            <a:r>
              <a:rPr lang="en-US" sz="1600" dirty="0" smtClean="0">
                <a:solidFill>
                  <a:schemeClr val="tx1">
                    <a:lumMod val="65000"/>
                    <a:lumOff val="35000"/>
                  </a:schemeClr>
                </a:solidFill>
              </a:rPr>
              <a:t>.</a:t>
            </a:r>
            <a:endParaRPr lang="en-US" sz="1600" dirty="0">
              <a:solidFill>
                <a:schemeClr val="tx1">
                  <a:lumMod val="65000"/>
                  <a:lumOff val="35000"/>
                </a:schemeClr>
              </a:solidFill>
            </a:endParaRPr>
          </a:p>
        </p:txBody>
      </p:sp>
      <p:sp>
        <p:nvSpPr>
          <p:cNvPr id="5" name="Title 4"/>
          <p:cNvSpPr>
            <a:spLocks noGrp="1"/>
          </p:cNvSpPr>
          <p:nvPr>
            <p:ph type="title"/>
          </p:nvPr>
        </p:nvSpPr>
        <p:spPr>
          <a:xfrm>
            <a:off x="475858" y="-58963"/>
            <a:ext cx="11255829" cy="1143000"/>
          </a:xfrm>
        </p:spPr>
        <p:txBody>
          <a:bodyPr>
            <a:normAutofit fontScale="90000"/>
          </a:bodyPr>
          <a:lstStyle/>
          <a:p>
            <a:r>
              <a:rPr lang="en-US" b="1" dirty="0" smtClean="0">
                <a:solidFill>
                  <a:schemeClr val="accent6">
                    <a:lumMod val="75000"/>
                  </a:schemeClr>
                </a:solidFill>
              </a:rPr>
              <a:t>Aquatic-Terrestrial Integration at Landscape Scales</a:t>
            </a:r>
            <a:endParaRPr lang="en-US" b="1" dirty="0">
              <a:solidFill>
                <a:schemeClr val="accent6">
                  <a:lumMod val="75000"/>
                </a:schemeClr>
              </a:solidFill>
            </a:endParaRPr>
          </a:p>
        </p:txBody>
      </p:sp>
      <p:sp>
        <p:nvSpPr>
          <p:cNvPr id="7" name="Content Placeholder 6"/>
          <p:cNvSpPr>
            <a:spLocks noGrp="1"/>
          </p:cNvSpPr>
          <p:nvPr>
            <p:ph idx="1"/>
          </p:nvPr>
        </p:nvSpPr>
        <p:spPr>
          <a:xfrm>
            <a:off x="861520" y="1172802"/>
            <a:ext cx="10972800" cy="4525963"/>
          </a:xfrm>
        </p:spPr>
        <p:txBody>
          <a:bodyPr>
            <a:normAutofit fontScale="62500" lnSpcReduction="20000"/>
          </a:bodyPr>
          <a:lstStyle/>
          <a:p>
            <a:pPr marL="0" indent="0">
              <a:buNone/>
            </a:pPr>
            <a:r>
              <a:rPr lang="en-US" sz="4000" b="1" dirty="0">
                <a:solidFill>
                  <a:schemeClr val="accent6">
                    <a:lumMod val="50000"/>
                  </a:schemeClr>
                </a:solidFill>
              </a:rPr>
              <a:t>1. Heed the Head</a:t>
            </a:r>
          </a:p>
          <a:p>
            <a:pPr marL="569913" indent="0">
              <a:buNone/>
            </a:pPr>
            <a:r>
              <a:rPr lang="en-US" b="1" dirty="0" smtClean="0"/>
              <a:t>Stream </a:t>
            </a:r>
            <a:r>
              <a:rPr lang="en-US" b="1" dirty="0"/>
              <a:t>corridors used by </a:t>
            </a:r>
            <a:r>
              <a:rPr lang="en-US" b="1" dirty="0" smtClean="0"/>
              <a:t>many species</a:t>
            </a:r>
            <a:endParaRPr lang="en-US" b="1" dirty="0"/>
          </a:p>
          <a:p>
            <a:pPr marL="801688" indent="225425"/>
            <a:r>
              <a:rPr lang="en-US" dirty="0" smtClean="0">
                <a:sym typeface="Wingdings" panose="05000000000000000000" pitchFamily="2" charset="2"/>
              </a:rPr>
              <a:t>May </a:t>
            </a:r>
            <a:r>
              <a:rPr lang="en-US" dirty="0">
                <a:sym typeface="Wingdings" panose="05000000000000000000" pitchFamily="2" charset="2"/>
              </a:rPr>
              <a:t>funnel organisms into </a:t>
            </a:r>
            <a:r>
              <a:rPr lang="en-US" dirty="0" smtClean="0">
                <a:sym typeface="Wingdings" panose="05000000000000000000" pitchFamily="2" charset="2"/>
              </a:rPr>
              <a:t>headwaters</a:t>
            </a:r>
            <a:endParaRPr lang="en-US" dirty="0"/>
          </a:p>
          <a:p>
            <a:pPr marL="569913" indent="0">
              <a:buNone/>
            </a:pPr>
            <a:r>
              <a:rPr lang="en-US" b="1" dirty="0" smtClean="0"/>
              <a:t>Headwaters </a:t>
            </a:r>
            <a:r>
              <a:rPr lang="en-US" b="1" dirty="0"/>
              <a:t>have unique species with complex life histories</a:t>
            </a:r>
          </a:p>
          <a:p>
            <a:pPr marL="1027113" indent="-225425"/>
            <a:r>
              <a:rPr lang="en-US" dirty="0" smtClean="0">
                <a:sym typeface="Wingdings" panose="05000000000000000000" pitchFamily="2" charset="2"/>
              </a:rPr>
              <a:t>Consider </a:t>
            </a:r>
            <a:r>
              <a:rPr lang="en-US" dirty="0">
                <a:sym typeface="Wingdings" panose="05000000000000000000" pitchFamily="2" charset="2"/>
              </a:rPr>
              <a:t>all habitat types needed for life cycle</a:t>
            </a:r>
          </a:p>
          <a:p>
            <a:pPr marL="1027113" indent="-225425"/>
            <a:r>
              <a:rPr lang="en-US" dirty="0" smtClean="0">
                <a:sym typeface="Wingdings" panose="05000000000000000000" pitchFamily="2" charset="2"/>
              </a:rPr>
              <a:t>Need </a:t>
            </a:r>
            <a:r>
              <a:rPr lang="en-US" dirty="0">
                <a:sym typeface="Wingdings" panose="05000000000000000000" pitchFamily="2" charset="2"/>
              </a:rPr>
              <a:t>overland dispersal habitat to link amphibian populations</a:t>
            </a:r>
            <a:endParaRPr lang="en-US" dirty="0"/>
          </a:p>
          <a:p>
            <a:pPr marL="0" indent="0">
              <a:buNone/>
            </a:pPr>
            <a:r>
              <a:rPr lang="en-US" sz="4000" b="1" dirty="0">
                <a:solidFill>
                  <a:schemeClr val="accent6">
                    <a:lumMod val="50000"/>
                  </a:schemeClr>
                </a:solidFill>
              </a:rPr>
              <a:t>2. Aquatic-Terrestrial Habitat Connectivity</a:t>
            </a:r>
          </a:p>
          <a:p>
            <a:pPr marL="569913" indent="0">
              <a:buNone/>
            </a:pPr>
            <a:r>
              <a:rPr lang="en-US" b="1" dirty="0" smtClean="0"/>
              <a:t>What</a:t>
            </a:r>
            <a:r>
              <a:rPr lang="en-US" b="1" dirty="0"/>
              <a:t>?   Forest cover (microclimates)</a:t>
            </a:r>
          </a:p>
          <a:p>
            <a:pPr marL="1027113" indent="-225425"/>
            <a:r>
              <a:rPr lang="en-US" dirty="0" smtClean="0">
                <a:sym typeface="Wingdings" panose="05000000000000000000" pitchFamily="2" charset="2"/>
              </a:rPr>
              <a:t>Corridors</a:t>
            </a:r>
            <a:r>
              <a:rPr lang="en-US" dirty="0">
                <a:sym typeface="Wingdings" panose="05000000000000000000" pitchFamily="2" charset="2"/>
              </a:rPr>
              <a:t>, leave trees, ground structures</a:t>
            </a:r>
          </a:p>
          <a:p>
            <a:pPr marL="569913" indent="0">
              <a:buNone/>
            </a:pPr>
            <a:r>
              <a:rPr lang="en-US" b="1" dirty="0" smtClean="0">
                <a:sym typeface="Wingdings" panose="05000000000000000000" pitchFamily="2" charset="2"/>
              </a:rPr>
              <a:t>Where</a:t>
            </a:r>
            <a:r>
              <a:rPr lang="en-US" b="1" dirty="0">
                <a:sym typeface="Wingdings" panose="05000000000000000000" pitchFamily="2" charset="2"/>
              </a:rPr>
              <a:t>?  From perennial headwater streams over ridgelines</a:t>
            </a:r>
          </a:p>
          <a:p>
            <a:pPr marL="1027113" indent="-225425"/>
            <a:r>
              <a:rPr lang="en-US" dirty="0" smtClean="0">
                <a:sym typeface="Wingdings" panose="05000000000000000000" pitchFamily="2" charset="2"/>
              </a:rPr>
              <a:t>Across </a:t>
            </a:r>
            <a:r>
              <a:rPr lang="en-US" dirty="0">
                <a:sym typeface="Wingdings" panose="05000000000000000000" pitchFamily="2" charset="2"/>
              </a:rPr>
              <a:t>distinct watershed boundaries</a:t>
            </a:r>
          </a:p>
          <a:p>
            <a:pPr marL="569913" indent="0">
              <a:buNone/>
            </a:pPr>
            <a:r>
              <a:rPr lang="en-US" b="1" dirty="0" smtClean="0">
                <a:sym typeface="Wingdings" panose="05000000000000000000" pitchFamily="2" charset="2"/>
              </a:rPr>
              <a:t>How</a:t>
            </a:r>
            <a:r>
              <a:rPr lang="en-US" b="1" dirty="0">
                <a:sym typeface="Wingdings" panose="05000000000000000000" pitchFamily="2" charset="2"/>
              </a:rPr>
              <a:t>?  Redundant connections</a:t>
            </a:r>
            <a:endParaRPr lang="en-US" sz="2400" b="1" dirty="0"/>
          </a:p>
          <a:p>
            <a:pPr marL="0" indent="0">
              <a:buNone/>
            </a:pPr>
            <a:r>
              <a:rPr lang="en-US" sz="4000" b="1" dirty="0">
                <a:solidFill>
                  <a:schemeClr val="accent6">
                    <a:lumMod val="50000"/>
                  </a:schemeClr>
                </a:solidFill>
              </a:rPr>
              <a:t>3. Use Existing (&amp; projected) </a:t>
            </a:r>
            <a:r>
              <a:rPr lang="en-US" sz="4000" b="1" dirty="0" err="1">
                <a:solidFill>
                  <a:schemeClr val="accent6">
                    <a:lumMod val="50000"/>
                  </a:schemeClr>
                </a:solidFill>
              </a:rPr>
              <a:t>Refugia</a:t>
            </a:r>
            <a:r>
              <a:rPr lang="en-US" sz="4000" b="1" dirty="0">
                <a:solidFill>
                  <a:schemeClr val="accent6">
                    <a:lumMod val="50000"/>
                  </a:schemeClr>
                </a:solidFill>
              </a:rPr>
              <a:t> </a:t>
            </a:r>
          </a:p>
          <a:p>
            <a:pPr marL="569913" indent="0">
              <a:buNone/>
            </a:pPr>
            <a:r>
              <a:rPr lang="en-US" dirty="0" smtClean="0"/>
              <a:t>Anchor </a:t>
            </a:r>
            <a:r>
              <a:rPr lang="en-US" dirty="0"/>
              <a:t>with today’s reserves; Be Proactive; Create linkages in management plans</a:t>
            </a:r>
          </a:p>
          <a:p>
            <a:pPr marL="344488" indent="-344488">
              <a:buFont typeface="+mj-lt"/>
              <a:buAutoNum type="arabicPeriod"/>
            </a:pPr>
            <a:endParaRPr lang="en-US" dirty="0"/>
          </a:p>
        </p:txBody>
      </p:sp>
    </p:spTree>
    <p:extLst>
      <p:ext uri="{BB962C8B-B14F-4D97-AF65-F5344CB8AC3E}">
        <p14:creationId xmlns:p14="http://schemas.microsoft.com/office/powerpoint/2010/main" val="2677276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73281" y="9915"/>
            <a:ext cx="4115948" cy="6863417"/>
          </a:xfrm>
          <a:prstGeom prst="rect">
            <a:avLst/>
          </a:prstGeom>
        </p:spPr>
        <p:txBody>
          <a:bodyPr wrap="square">
            <a:spAutoFit/>
          </a:bodyPr>
          <a:lstStyle/>
          <a:p>
            <a:r>
              <a:rPr lang="en-US" sz="2000" dirty="0" smtClean="0"/>
              <a:t>Cheryl Friesen (FS R6)</a:t>
            </a:r>
          </a:p>
          <a:p>
            <a:r>
              <a:rPr lang="en-US" sz="2000" dirty="0" err="1" smtClean="0"/>
              <a:t>Gordie</a:t>
            </a:r>
            <a:r>
              <a:rPr lang="en-US" sz="2000" dirty="0" smtClean="0"/>
              <a:t> Reeves (PNW)</a:t>
            </a:r>
          </a:p>
          <a:p>
            <a:r>
              <a:rPr lang="en-US" sz="2000" dirty="0"/>
              <a:t>Brett Blundon (FS R6</a:t>
            </a:r>
            <a:r>
              <a:rPr lang="en-US" sz="2000" dirty="0" smtClean="0"/>
              <a:t>)</a:t>
            </a:r>
          </a:p>
          <a:p>
            <a:r>
              <a:rPr lang="en-US" sz="2000" dirty="0" smtClean="0"/>
              <a:t>Matt Kluber (Green Diamond Corp.)</a:t>
            </a:r>
          </a:p>
          <a:p>
            <a:r>
              <a:rPr lang="en-US" sz="2000" dirty="0" smtClean="0"/>
              <a:t>Chris Sheridan (BLM)</a:t>
            </a:r>
          </a:p>
          <a:p>
            <a:r>
              <a:rPr lang="en-US" sz="2000" dirty="0" smtClean="0"/>
              <a:t>George Weaver (</a:t>
            </a:r>
            <a:r>
              <a:rPr lang="en-US" sz="2000" dirty="0" err="1" smtClean="0"/>
              <a:t>Qorvo</a:t>
            </a:r>
            <a:r>
              <a:rPr lang="en-US" sz="2000" dirty="0" smtClean="0"/>
              <a:t>)</a:t>
            </a:r>
          </a:p>
          <a:p>
            <a:r>
              <a:rPr lang="en-US" sz="2000" dirty="0" smtClean="0"/>
              <a:t>Giorgia Auteri (U MI)</a:t>
            </a:r>
          </a:p>
          <a:p>
            <a:r>
              <a:rPr lang="en-US" sz="2000" dirty="0" smtClean="0"/>
              <a:t>Rachel </a:t>
            </a:r>
            <a:r>
              <a:rPr lang="en-US" sz="2000" dirty="0" err="1" smtClean="0"/>
              <a:t>Marchan-Rivadeneira</a:t>
            </a:r>
            <a:r>
              <a:rPr lang="en-US" sz="2000" dirty="0" smtClean="0"/>
              <a:t> (U MI)</a:t>
            </a:r>
          </a:p>
          <a:p>
            <a:r>
              <a:rPr lang="en-US" sz="2000" dirty="0" smtClean="0"/>
              <a:t>Lacy Knowles (U MI)</a:t>
            </a:r>
          </a:p>
          <a:p>
            <a:r>
              <a:rPr lang="en-US" sz="2000" dirty="0"/>
              <a:t>Sarah Emel (U Mass)</a:t>
            </a:r>
          </a:p>
          <a:p>
            <a:r>
              <a:rPr lang="en-US" sz="2000" dirty="0"/>
              <a:t>Andrew </a:t>
            </a:r>
            <a:r>
              <a:rPr lang="en-US" sz="2000" dirty="0" err="1"/>
              <a:t>Storfer</a:t>
            </a:r>
            <a:r>
              <a:rPr lang="en-US" sz="2000" dirty="0"/>
              <a:t> (WSU)</a:t>
            </a:r>
          </a:p>
          <a:p>
            <a:r>
              <a:rPr lang="en-US" sz="2000" dirty="0"/>
              <a:t>Julia Burton (SUNY-ESF</a:t>
            </a:r>
            <a:r>
              <a:rPr lang="en-US" sz="2000" dirty="0" smtClean="0"/>
              <a:t>)</a:t>
            </a:r>
          </a:p>
          <a:p>
            <a:r>
              <a:rPr lang="en-US" sz="2000" dirty="0" smtClean="0"/>
              <a:t>Betsy Howell (FS R6)</a:t>
            </a:r>
          </a:p>
          <a:p>
            <a:r>
              <a:rPr lang="en-US" sz="2000" dirty="0" smtClean="0"/>
              <a:t>Nicole </a:t>
            </a:r>
            <a:r>
              <a:rPr lang="en-US" sz="2000" dirty="0" err="1" smtClean="0"/>
              <a:t>Maggiulli</a:t>
            </a:r>
            <a:r>
              <a:rPr lang="en-US" sz="2000" dirty="0" smtClean="0"/>
              <a:t> (Tualatin SWCD)</a:t>
            </a:r>
          </a:p>
          <a:p>
            <a:r>
              <a:rPr lang="en-US" sz="2000" dirty="0" smtClean="0"/>
              <a:t>Kelly Burnett (PNW)</a:t>
            </a:r>
          </a:p>
          <a:p>
            <a:r>
              <a:rPr lang="en-US" sz="2000" dirty="0" smtClean="0"/>
              <a:t>Hugh Snook (BLM)</a:t>
            </a:r>
          </a:p>
          <a:p>
            <a:r>
              <a:rPr lang="en-US" sz="2000" dirty="0" smtClean="0"/>
              <a:t>Neal Chartier (FS R6)</a:t>
            </a:r>
            <a:endParaRPr lang="en-US" sz="2000" dirty="0"/>
          </a:p>
          <a:p>
            <a:r>
              <a:rPr lang="en-US" sz="2000" dirty="0" smtClean="0"/>
              <a:t>David </a:t>
            </a:r>
            <a:r>
              <a:rPr lang="en-US" sz="2000" dirty="0" err="1"/>
              <a:t>Pilliod</a:t>
            </a:r>
            <a:r>
              <a:rPr lang="en-US" sz="2000" dirty="0"/>
              <a:t> (</a:t>
            </a:r>
            <a:r>
              <a:rPr lang="en-US" sz="2000" dirty="0" smtClean="0"/>
              <a:t>USGS) </a:t>
            </a:r>
          </a:p>
          <a:p>
            <a:r>
              <a:rPr lang="en-US" sz="2000" dirty="0" smtClean="0"/>
              <a:t>Michelle Jeffries</a:t>
            </a:r>
            <a:r>
              <a:rPr lang="en-US" sz="2000" dirty="0"/>
              <a:t> (USGS) </a:t>
            </a:r>
            <a:endParaRPr lang="en-US" sz="2000" dirty="0" smtClean="0"/>
          </a:p>
          <a:p>
            <a:r>
              <a:rPr lang="en-US" sz="2000" dirty="0"/>
              <a:t>Robert Arkle (USGS) </a:t>
            </a:r>
            <a:endParaRPr lang="en-US" sz="2000" dirty="0" smtClean="0"/>
          </a:p>
          <a:p>
            <a:r>
              <a:rPr lang="en-US" sz="2000" dirty="0" smtClean="0"/>
              <a:t>Susan Walls</a:t>
            </a:r>
            <a:r>
              <a:rPr lang="en-US" sz="2000" dirty="0"/>
              <a:t> (USGS) </a:t>
            </a:r>
            <a:endParaRPr lang="en-US" sz="2000" dirty="0" smtClean="0"/>
          </a:p>
          <a:p>
            <a:r>
              <a:rPr lang="en-US" sz="2000" dirty="0"/>
              <a:t>Katie O’Donnell (USGS) </a:t>
            </a:r>
          </a:p>
        </p:txBody>
      </p:sp>
      <p:pic>
        <p:nvPicPr>
          <p:cNvPr id="3" name="Picture 4" descr="https://upload.wikimedia.org/wikipedia/commons/thumb/1/1c/USGS_logo_green.svg/2000px-USGS_logo_green.svg.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152" b="27762"/>
          <a:stretch/>
        </p:blipFill>
        <p:spPr bwMode="auto">
          <a:xfrm>
            <a:off x="3320400" y="2496221"/>
            <a:ext cx="2199214" cy="89694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8638" y="2447766"/>
            <a:ext cx="1161362" cy="993858"/>
          </a:xfrm>
          <a:prstGeom prst="rect">
            <a:avLst/>
          </a:prstGeom>
        </p:spPr>
      </p:pic>
      <p:sp>
        <p:nvSpPr>
          <p:cNvPr id="10" name="Rectangle 9"/>
          <p:cNvSpPr/>
          <p:nvPr/>
        </p:nvSpPr>
        <p:spPr>
          <a:xfrm>
            <a:off x="914400" y="391887"/>
            <a:ext cx="5377543" cy="1569660"/>
          </a:xfrm>
          <a:prstGeom prst="rect">
            <a:avLst/>
          </a:prstGeom>
        </p:spPr>
        <p:txBody>
          <a:bodyPr wrap="square">
            <a:spAutoFit/>
          </a:bodyPr>
          <a:lstStyle/>
          <a:p>
            <a:pPr algn="ctr"/>
            <a:r>
              <a:rPr lang="en-US" sz="9600" b="1" dirty="0" smtClean="0">
                <a:solidFill>
                  <a:schemeClr val="accent6">
                    <a:lumMod val="50000"/>
                  </a:schemeClr>
                </a:solidFill>
                <a:latin typeface="Edwardian Script ITC" panose="030303020407070D0804" pitchFamily="66" charset="0"/>
              </a:rPr>
              <a:t>Thank You!</a:t>
            </a:r>
            <a:endParaRPr lang="en-US" sz="9600" b="1" dirty="0">
              <a:solidFill>
                <a:schemeClr val="accent6">
                  <a:lumMod val="50000"/>
                </a:schemeClr>
              </a:solidFill>
              <a:latin typeface="Edwardian Script ITC" panose="030303020407070D0804" pitchFamily="66" charset="0"/>
            </a:endParaRPr>
          </a:p>
        </p:txBody>
      </p:sp>
      <p:pic>
        <p:nvPicPr>
          <p:cNvPr id="11" name="Picture 4" descr="https://upload.wikimedia.org/wikipedia/commons/thumb/3/30/ForestServiceLogoOfficial.svg/2000px-ForestServiceLogoOfficial.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393" y="2382426"/>
            <a:ext cx="1014470" cy="112453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7195" y="2194403"/>
            <a:ext cx="987225" cy="1500582"/>
          </a:xfrm>
          <a:prstGeom prst="rect">
            <a:avLst/>
          </a:prstGeom>
        </p:spPr>
      </p:pic>
      <p:sp>
        <p:nvSpPr>
          <p:cNvPr id="12" name="Rectangle 11"/>
          <p:cNvSpPr/>
          <p:nvPr/>
        </p:nvSpPr>
        <p:spPr>
          <a:xfrm>
            <a:off x="1608667" y="4770290"/>
            <a:ext cx="4351866" cy="861774"/>
          </a:xfrm>
          <a:prstGeom prst="rect">
            <a:avLst/>
          </a:prstGeom>
        </p:spPr>
        <p:txBody>
          <a:bodyPr wrap="square">
            <a:spAutoFit/>
          </a:bodyPr>
          <a:lstStyle/>
          <a:p>
            <a:pPr algn="ctr"/>
            <a:r>
              <a:rPr lang="en-US" sz="1600" b="1" i="1" dirty="0" smtClean="0">
                <a:latin typeface="Arial" pitchFamily="34" charset="0"/>
                <a:cs typeface="Arial" pitchFamily="34" charset="0"/>
              </a:rPr>
              <a:t>“The chain of destiny can only be grasped one link at a time.”</a:t>
            </a:r>
          </a:p>
          <a:p>
            <a:pPr algn="ctr"/>
            <a:r>
              <a:rPr lang="en-US" sz="1600" b="1" dirty="0" smtClean="0">
                <a:latin typeface="Arial" pitchFamily="34" charset="0"/>
                <a:cs typeface="Arial" pitchFamily="34" charset="0"/>
              </a:rPr>
              <a:t>—Sir Winston Churchill</a:t>
            </a:r>
            <a:endParaRPr lang="en-US" sz="1600" b="1" dirty="0">
              <a:latin typeface="Arial" pitchFamily="34" charset="0"/>
              <a:cs typeface="Arial" pitchFamily="34" charset="0"/>
            </a:endParaRPr>
          </a:p>
        </p:txBody>
      </p:sp>
    </p:spTree>
    <p:extLst>
      <p:ext uri="{BB962C8B-B14F-4D97-AF65-F5344CB8AC3E}">
        <p14:creationId xmlns:p14="http://schemas.microsoft.com/office/powerpoint/2010/main" val="26314165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05162" y="704330"/>
            <a:ext cx="6215909" cy="615367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46" y="704330"/>
            <a:ext cx="6215909" cy="6153670"/>
          </a:xfrm>
          <a:prstGeom prst="rect">
            <a:avLst/>
          </a:prstGeom>
        </p:spPr>
      </p:pic>
      <p:sp>
        <p:nvSpPr>
          <p:cNvPr id="8" name="TextBox 7"/>
          <p:cNvSpPr txBox="1"/>
          <p:nvPr/>
        </p:nvSpPr>
        <p:spPr>
          <a:xfrm>
            <a:off x="0" y="383"/>
            <a:ext cx="7406821" cy="861774"/>
          </a:xfrm>
          <a:prstGeom prst="rect">
            <a:avLst/>
          </a:prstGeom>
          <a:solidFill>
            <a:srgbClr val="FFCC66"/>
          </a:solidFill>
          <a:ln>
            <a:solidFill>
              <a:schemeClr val="tx2">
                <a:lumMod val="10000"/>
              </a:schemeClr>
            </a:solidFill>
          </a:ln>
        </p:spPr>
        <p:txBody>
          <a:bodyPr wrap="square" rtlCol="0">
            <a:spAutoFit/>
          </a:bodyPr>
          <a:lstStyle/>
          <a:p>
            <a:r>
              <a:rPr lang="en-US" sz="2000" dirty="0">
                <a:solidFill>
                  <a:srgbClr val="002060"/>
                </a:solidFill>
                <a:latin typeface="Franklin Gothic Heavy" pitchFamily="34" charset="0"/>
              </a:rPr>
              <a:t>David S. </a:t>
            </a:r>
            <a:r>
              <a:rPr lang="en-US" sz="2000" dirty="0" err="1">
                <a:solidFill>
                  <a:srgbClr val="002060"/>
                </a:solidFill>
                <a:latin typeface="Franklin Gothic Heavy" pitchFamily="34" charset="0"/>
              </a:rPr>
              <a:t>Pilliod</a:t>
            </a:r>
            <a:r>
              <a:rPr lang="en-US" sz="2000" dirty="0">
                <a:solidFill>
                  <a:srgbClr val="002060"/>
                </a:solidFill>
                <a:latin typeface="Franklin Gothic Heavy" pitchFamily="34" charset="0"/>
              </a:rPr>
              <a:t>, Michelle Jeffries, Robert Arkle</a:t>
            </a:r>
          </a:p>
          <a:p>
            <a:r>
              <a:rPr lang="en-US" sz="1500" i="1" dirty="0">
                <a:solidFill>
                  <a:srgbClr val="002060"/>
                </a:solidFill>
                <a:latin typeface="Franklin Gothic Heavy" pitchFamily="34" charset="0"/>
              </a:rPr>
              <a:t>US Geological Survey</a:t>
            </a:r>
          </a:p>
          <a:p>
            <a:endParaRPr lang="en-US" sz="1500" i="1" dirty="0">
              <a:solidFill>
                <a:srgbClr val="002060"/>
              </a:solidFill>
              <a:latin typeface="Franklin Gothic Heavy" pitchFamily="34" charset="0"/>
            </a:endParaRPr>
          </a:p>
        </p:txBody>
      </p:sp>
      <p:pic>
        <p:nvPicPr>
          <p:cNvPr id="9" name="Picture 1" descr="C:\Documents and Settings\dedeolson\My Documents\My Pictures\500px-USGS_logo_green.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05664" y="75335"/>
            <a:ext cx="1621949" cy="64878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422167" y="-9458"/>
            <a:ext cx="4769833" cy="861774"/>
          </a:xfrm>
          <a:prstGeom prst="rect">
            <a:avLst/>
          </a:prstGeom>
          <a:solidFill>
            <a:srgbClr val="FFCC66"/>
          </a:solidFill>
          <a:ln>
            <a:solidFill>
              <a:schemeClr val="tx2">
                <a:lumMod val="10000"/>
              </a:schemeClr>
            </a:solidFill>
          </a:ln>
        </p:spPr>
        <p:txBody>
          <a:bodyPr wrap="square" rtlCol="0">
            <a:spAutoFit/>
          </a:bodyPr>
          <a:lstStyle/>
          <a:p>
            <a:r>
              <a:rPr lang="en-US" sz="2000" dirty="0">
                <a:solidFill>
                  <a:srgbClr val="002060"/>
                </a:solidFill>
                <a:latin typeface="Franklin Gothic Heavy" pitchFamily="34" charset="0"/>
              </a:rPr>
              <a:t>Deanna H. Olson</a:t>
            </a:r>
          </a:p>
          <a:p>
            <a:r>
              <a:rPr lang="en-US" sz="1500" i="1" dirty="0">
                <a:solidFill>
                  <a:srgbClr val="002060"/>
                </a:solidFill>
                <a:latin typeface="Franklin Gothic Heavy" pitchFamily="34" charset="0"/>
              </a:rPr>
              <a:t>US Forest Service</a:t>
            </a:r>
          </a:p>
          <a:p>
            <a:endParaRPr lang="en-US" sz="1500" i="1" dirty="0">
              <a:solidFill>
                <a:srgbClr val="002060"/>
              </a:solidFill>
              <a:latin typeface="Franklin Gothic Heavy" pitchFamily="34" charset="0"/>
            </a:endParaRPr>
          </a:p>
        </p:txBody>
      </p:sp>
      <p:pic>
        <p:nvPicPr>
          <p:cNvPr id="11" name="Picture 2" descr="C:\Documents and Settings\dedeolson\My Documents\My Pictures\300px-Forestservice-shield_sv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67409" y="138528"/>
            <a:ext cx="567004" cy="6293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250724" y="3505200"/>
            <a:ext cx="1594022" cy="646331"/>
          </a:xfrm>
          <a:prstGeom prst="rect">
            <a:avLst/>
          </a:prstGeom>
          <a:noFill/>
        </p:spPr>
        <p:txBody>
          <a:bodyPr wrap="square" rtlCol="0">
            <a:spAutoFit/>
          </a:bodyPr>
          <a:lstStyle/>
          <a:p>
            <a:r>
              <a:rPr lang="en-US" sz="3600" b="1" dirty="0"/>
              <a:t>Snakes</a:t>
            </a:r>
          </a:p>
        </p:txBody>
      </p:sp>
      <p:sp>
        <p:nvSpPr>
          <p:cNvPr id="16" name="TextBox 15"/>
          <p:cNvSpPr txBox="1"/>
          <p:nvPr/>
        </p:nvSpPr>
        <p:spPr>
          <a:xfrm>
            <a:off x="10271232" y="3502570"/>
            <a:ext cx="1594022" cy="646331"/>
          </a:xfrm>
          <a:prstGeom prst="rect">
            <a:avLst/>
          </a:prstGeom>
          <a:noFill/>
        </p:spPr>
        <p:txBody>
          <a:bodyPr wrap="square" rtlCol="0">
            <a:spAutoFit/>
          </a:bodyPr>
          <a:lstStyle/>
          <a:p>
            <a:r>
              <a:rPr lang="en-US" sz="3600" b="1" dirty="0"/>
              <a:t>Lizards</a:t>
            </a:r>
          </a:p>
        </p:txBody>
      </p:sp>
      <p:sp>
        <p:nvSpPr>
          <p:cNvPr id="17" name="TextBox 16"/>
          <p:cNvSpPr txBox="1"/>
          <p:nvPr/>
        </p:nvSpPr>
        <p:spPr>
          <a:xfrm>
            <a:off x="9455322" y="852316"/>
            <a:ext cx="2622378" cy="1077218"/>
          </a:xfrm>
          <a:prstGeom prst="rect">
            <a:avLst/>
          </a:prstGeom>
          <a:solidFill>
            <a:schemeClr val="bg1"/>
          </a:solidFill>
        </p:spPr>
        <p:txBody>
          <a:bodyPr wrap="square" rtlCol="0">
            <a:spAutoFit/>
          </a:bodyPr>
          <a:lstStyle/>
          <a:p>
            <a:r>
              <a:rPr lang="en-US" sz="3200" b="1" dirty="0"/>
              <a:t>195 species</a:t>
            </a:r>
          </a:p>
          <a:p>
            <a:r>
              <a:rPr lang="en-US" sz="3200" b="1" dirty="0"/>
              <a:t>370k </a:t>
            </a:r>
            <a:r>
              <a:rPr lang="en-US" sz="3200" b="1" dirty="0" smtClean="0"/>
              <a:t>records</a:t>
            </a:r>
            <a:endParaRPr lang="en-US" sz="3200" b="1" dirty="0"/>
          </a:p>
        </p:txBody>
      </p:sp>
    </p:spTree>
    <p:extLst>
      <p:ext uri="{BB962C8B-B14F-4D97-AF65-F5344CB8AC3E}">
        <p14:creationId xmlns:p14="http://schemas.microsoft.com/office/powerpoint/2010/main" val="27999797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C108727-A003-41CF-93E5-65178CC1A11F}"/>
              </a:ext>
            </a:extLst>
          </p:cNvPr>
          <p:cNvSpPr>
            <a:spLocks noGrp="1"/>
          </p:cNvSpPr>
          <p:nvPr>
            <p:ph type="title"/>
          </p:nvPr>
        </p:nvSpPr>
        <p:spPr>
          <a:xfrm>
            <a:off x="-33734" y="30154"/>
            <a:ext cx="5249199" cy="6827846"/>
          </a:xfrm>
        </p:spPr>
        <p:txBody>
          <a:bodyPr>
            <a:noAutofit/>
          </a:bodyPr>
          <a:lstStyle/>
          <a:p>
            <a:r>
              <a:rPr lang="en-US" sz="3200" b="1" dirty="0" smtClean="0">
                <a:solidFill>
                  <a:schemeClr val="accent6">
                    <a:lumMod val="75000"/>
                  </a:schemeClr>
                </a:solidFill>
              </a:rPr>
              <a:t>Climate Change Projections</a:t>
            </a:r>
            <a:r>
              <a:rPr lang="en-US" sz="2800" b="1" dirty="0">
                <a:solidFill>
                  <a:schemeClr val="accent6">
                    <a:lumMod val="75000"/>
                  </a:schemeClr>
                </a:solidFill>
              </a:rPr>
              <a:t/>
            </a:r>
            <a:br>
              <a:rPr lang="en-US" sz="2800" b="1" dirty="0">
                <a:solidFill>
                  <a:schemeClr val="accent6">
                    <a:lumMod val="75000"/>
                  </a:schemeClr>
                </a:solidFill>
              </a:rPr>
            </a:br>
            <a:r>
              <a:rPr lang="en-US" sz="2800" b="1" dirty="0" smtClean="0">
                <a:solidFill>
                  <a:schemeClr val="tx1"/>
                </a:solidFill>
              </a:rPr>
              <a:t>Species </a:t>
            </a:r>
            <a:r>
              <a:rPr lang="en-US" sz="2800" b="1" dirty="0">
                <a:solidFill>
                  <a:schemeClr val="tx1"/>
                </a:solidFill>
              </a:rPr>
              <a:t>Criteria</a:t>
            </a:r>
            <a:r>
              <a:rPr lang="en-US" sz="2800" dirty="0">
                <a:solidFill>
                  <a:schemeClr val="tx1"/>
                </a:solidFill>
              </a:rPr>
              <a:t>:  </a:t>
            </a:r>
            <a:r>
              <a:rPr lang="en-US" sz="2800" dirty="0">
                <a:solidFill>
                  <a:schemeClr val="tx1">
                    <a:lumMod val="65000"/>
                    <a:lumOff val="35000"/>
                  </a:schemeClr>
                </a:solidFill>
              </a:rPr>
              <a:t>N </a:t>
            </a:r>
            <a:r>
              <a:rPr lang="en-US" sz="2800" dirty="0" smtClean="0">
                <a:solidFill>
                  <a:schemeClr val="tx1">
                    <a:lumMod val="65000"/>
                    <a:lumOff val="35000"/>
                  </a:schemeClr>
                </a:solidFill>
              </a:rPr>
              <a:t>= 130 </a:t>
            </a:r>
            <a:r>
              <a:rPr lang="en-US" sz="2800" dirty="0" err="1">
                <a:solidFill>
                  <a:schemeClr val="tx1">
                    <a:lumMod val="65000"/>
                    <a:lumOff val="35000"/>
                  </a:schemeClr>
                </a:solidFill>
              </a:rPr>
              <a:t>spp</a:t>
            </a:r>
            <a:r>
              <a:rPr lang="en-US" sz="2800" dirty="0">
                <a:solidFill>
                  <a:schemeClr val="tx1">
                    <a:lumMod val="65000"/>
                    <a:lumOff val="35000"/>
                  </a:schemeClr>
                </a:solidFill>
              </a:rPr>
              <a:t/>
            </a:r>
            <a:br>
              <a:rPr lang="en-US" sz="2800" dirty="0">
                <a:solidFill>
                  <a:schemeClr val="tx1">
                    <a:lumMod val="65000"/>
                    <a:lumOff val="35000"/>
                  </a:schemeClr>
                </a:solidFill>
              </a:rPr>
            </a:br>
            <a:r>
              <a:rPr lang="en-US" sz="2800" b="1" dirty="0">
                <a:solidFill>
                  <a:schemeClr val="tx1"/>
                </a:solidFill>
              </a:rPr>
              <a:t>24 Climate Variables </a:t>
            </a:r>
            <a:r>
              <a:rPr lang="en-US" sz="2800" dirty="0" smtClean="0">
                <a:solidFill>
                  <a:schemeClr val="tx1"/>
                </a:solidFill>
              </a:rPr>
              <a:t/>
            </a:r>
            <a:br>
              <a:rPr lang="en-US" sz="2800" dirty="0" smtClean="0">
                <a:solidFill>
                  <a:schemeClr val="tx1"/>
                </a:solidFill>
              </a:rPr>
            </a:br>
            <a:r>
              <a:rPr lang="en-US" sz="2800" b="1" dirty="0" smtClean="0">
                <a:solidFill>
                  <a:schemeClr val="tx1"/>
                </a:solidFill>
              </a:rPr>
              <a:t>Ensemble Models:</a:t>
            </a:r>
            <a:br>
              <a:rPr lang="en-US" sz="2800" b="1" dirty="0" smtClean="0">
                <a:solidFill>
                  <a:schemeClr val="tx1"/>
                </a:solidFill>
              </a:rPr>
            </a:br>
            <a:r>
              <a:rPr lang="en-US" sz="2800" dirty="0" smtClean="0">
                <a:solidFill>
                  <a:schemeClr val="tx1">
                    <a:lumMod val="65000"/>
                    <a:lumOff val="35000"/>
                  </a:schemeClr>
                </a:solidFill>
              </a:rPr>
              <a:t>32 modeled niches per species per scenario </a:t>
            </a:r>
            <a:r>
              <a:rPr lang="en-US" sz="2800" dirty="0" smtClean="0">
                <a:solidFill>
                  <a:schemeClr val="tx1">
                    <a:lumMod val="65000"/>
                    <a:lumOff val="35000"/>
                  </a:schemeClr>
                </a:solidFill>
                <a:sym typeface="Wingdings" panose="05000000000000000000" pitchFamily="2" charset="2"/>
              </a:rPr>
              <a:t> 1 ensemble model</a:t>
            </a:r>
            <a:r>
              <a:rPr lang="en-US" sz="2800" dirty="0" smtClean="0">
                <a:solidFill>
                  <a:schemeClr val="tx1"/>
                </a:solidFill>
              </a:rPr>
              <a:t/>
            </a:r>
            <a:br>
              <a:rPr lang="en-US" sz="2800" dirty="0" smtClean="0">
                <a:solidFill>
                  <a:schemeClr val="tx1"/>
                </a:solidFill>
              </a:rPr>
            </a:br>
            <a:r>
              <a:rPr lang="en-US" sz="2800" b="1" dirty="0" smtClean="0">
                <a:solidFill>
                  <a:schemeClr val="tx1"/>
                </a:solidFill>
              </a:rPr>
              <a:t>6 Scenarios</a:t>
            </a:r>
            <a:r>
              <a:rPr lang="en-US" sz="2800" dirty="0" smtClean="0">
                <a:solidFill>
                  <a:schemeClr val="tx1"/>
                </a:solidFill>
              </a:rPr>
              <a:t>: </a:t>
            </a:r>
            <a:br>
              <a:rPr lang="en-US" sz="2800" dirty="0" smtClean="0">
                <a:solidFill>
                  <a:schemeClr val="tx1"/>
                </a:solidFill>
              </a:rPr>
            </a:br>
            <a:r>
              <a:rPr lang="en-US" sz="2800" dirty="0" smtClean="0">
                <a:solidFill>
                  <a:schemeClr val="tx1">
                    <a:lumMod val="65000"/>
                    <a:lumOff val="35000"/>
                  </a:schemeClr>
                </a:solidFill>
              </a:rPr>
              <a:t>Past (1901-1930)</a:t>
            </a:r>
            <a:br>
              <a:rPr lang="en-US" sz="2800" dirty="0" smtClean="0">
                <a:solidFill>
                  <a:schemeClr val="tx1">
                    <a:lumMod val="65000"/>
                    <a:lumOff val="35000"/>
                  </a:schemeClr>
                </a:solidFill>
              </a:rPr>
            </a:br>
            <a:r>
              <a:rPr lang="en-US" sz="2800" dirty="0" smtClean="0">
                <a:solidFill>
                  <a:schemeClr val="tx1">
                    <a:lumMod val="65000"/>
                    <a:lumOff val="35000"/>
                  </a:schemeClr>
                </a:solidFill>
              </a:rPr>
              <a:t>Recent (1981-2010)</a:t>
            </a:r>
            <a:br>
              <a:rPr lang="en-US" sz="2800" dirty="0" smtClean="0">
                <a:solidFill>
                  <a:schemeClr val="tx1">
                    <a:lumMod val="65000"/>
                    <a:lumOff val="35000"/>
                  </a:schemeClr>
                </a:solidFill>
              </a:rPr>
            </a:br>
            <a:r>
              <a:rPr lang="en-US" sz="2800" dirty="0" smtClean="0">
                <a:solidFill>
                  <a:schemeClr val="tx1">
                    <a:lumMod val="65000"/>
                    <a:lumOff val="35000"/>
                  </a:schemeClr>
                </a:solidFill>
              </a:rPr>
              <a:t>2055 (RCP </a:t>
            </a:r>
            <a:r>
              <a:rPr lang="en-US" sz="2800" dirty="0">
                <a:solidFill>
                  <a:schemeClr val="tx1">
                    <a:lumMod val="65000"/>
                    <a:lumOff val="35000"/>
                  </a:schemeClr>
                </a:solidFill>
              </a:rPr>
              <a:t>45, </a:t>
            </a:r>
            <a:r>
              <a:rPr lang="en-US" sz="2800" dirty="0" smtClean="0">
                <a:solidFill>
                  <a:schemeClr val="tx1">
                    <a:lumMod val="65000"/>
                    <a:lumOff val="35000"/>
                  </a:schemeClr>
                </a:solidFill>
              </a:rPr>
              <a:t>85)</a:t>
            </a:r>
            <a:r>
              <a:rPr lang="en-US" sz="2800" dirty="0">
                <a:solidFill>
                  <a:schemeClr val="tx1">
                    <a:lumMod val="65000"/>
                    <a:lumOff val="35000"/>
                  </a:schemeClr>
                </a:solidFill>
              </a:rPr>
              <a:t/>
            </a:r>
            <a:br>
              <a:rPr lang="en-US" sz="2800" dirty="0">
                <a:solidFill>
                  <a:schemeClr val="tx1">
                    <a:lumMod val="65000"/>
                    <a:lumOff val="35000"/>
                  </a:schemeClr>
                </a:solidFill>
              </a:rPr>
            </a:br>
            <a:r>
              <a:rPr lang="en-US" sz="2800" dirty="0" smtClean="0">
                <a:solidFill>
                  <a:schemeClr val="tx1">
                    <a:lumMod val="65000"/>
                    <a:lumOff val="35000"/>
                  </a:schemeClr>
                </a:solidFill>
              </a:rPr>
              <a:t>2085 (</a:t>
            </a:r>
            <a:r>
              <a:rPr lang="en-US" sz="2800" dirty="0">
                <a:solidFill>
                  <a:schemeClr val="tx1">
                    <a:lumMod val="65000"/>
                    <a:lumOff val="35000"/>
                  </a:schemeClr>
                </a:solidFill>
              </a:rPr>
              <a:t>RCP 45, 85</a:t>
            </a:r>
            <a:r>
              <a:rPr lang="en-US" sz="2800" dirty="0" smtClean="0">
                <a:solidFill>
                  <a:schemeClr val="tx1">
                    <a:lumMod val="65000"/>
                    <a:lumOff val="35000"/>
                  </a:schemeClr>
                </a:solidFill>
              </a:rPr>
              <a:t>)</a:t>
            </a:r>
            <a:br>
              <a:rPr lang="en-US" sz="2800" dirty="0" smtClean="0">
                <a:solidFill>
                  <a:schemeClr val="tx1">
                    <a:lumMod val="65000"/>
                    <a:lumOff val="35000"/>
                  </a:schemeClr>
                </a:solidFill>
              </a:rPr>
            </a:br>
            <a:r>
              <a:rPr lang="en-US" sz="2800" dirty="0" smtClean="0">
                <a:solidFill>
                  <a:schemeClr val="tx1"/>
                </a:solidFill>
              </a:rPr>
              <a:t/>
            </a:r>
            <a:br>
              <a:rPr lang="en-US" sz="2800" dirty="0" smtClean="0">
                <a:solidFill>
                  <a:schemeClr val="tx1"/>
                </a:solidFill>
              </a:rPr>
            </a:br>
            <a:endParaRPr lang="en-US" sz="2800" i="1" dirty="0">
              <a:solidFill>
                <a:schemeClr val="accent5">
                  <a:lumMod val="75000"/>
                </a:schemeClr>
              </a:solidFill>
            </a:endParaRPr>
          </a:p>
        </p:txBody>
      </p:sp>
      <p:pic>
        <p:nvPicPr>
          <p:cNvPr id="3" name="Picture 2">
            <a:extLst>
              <a:ext uri="{FF2B5EF4-FFF2-40B4-BE49-F238E27FC236}">
                <a16:creationId xmlns="" xmlns:a16="http://schemas.microsoft.com/office/drawing/2014/main" id="{0A388A8C-7FAC-4178-B722-A65D7881D4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15466" y="531241"/>
            <a:ext cx="5920981" cy="5393641"/>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 xmlns:a16="http://schemas.microsoft.com/office/drawing/2014/main" id="{C7C6BEAD-F504-4E39-A702-ECECDE1E9F4F}"/>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9984" b="94409" l="9984" r="89936">
                        <a14:foregroundMark x1="32588" y1="94409" x2="32588" y2="94409"/>
                      </a14:backgroundRemoval>
                    </a14:imgEffect>
                  </a14:imgLayer>
                </a14:imgProps>
              </a:ext>
              <a:ext uri="{28A0092B-C50C-407E-A947-70E740481C1C}">
                <a14:useLocalDpi xmlns:a14="http://schemas.microsoft.com/office/drawing/2010/main"/>
              </a:ext>
              <a:ext uri="{837473B0-CC2E-450A-ABE3-18F120FF3D39}">
                <a1611:picAttrSrcUrl xmlns="" xmlns:a1611="http://schemas.microsoft.com/office/drawing/2016/11/main" r:id="rId8"/>
              </a:ext>
            </a:extLst>
          </a:blip>
          <a:stretch>
            <a:fillRect/>
          </a:stretch>
        </p:blipFill>
        <p:spPr>
          <a:xfrm>
            <a:off x="5613398" y="694267"/>
            <a:ext cx="5230615" cy="5230615"/>
          </a:xfrm>
          <a:prstGeom prst="rect">
            <a:avLst/>
          </a:prstGeom>
          <a:effectLst>
            <a:outerShdw blurRad="50800" dist="38100" dir="8100000" sx="104000" sy="104000" algn="tr" rotWithShape="0">
              <a:prstClr val="black">
                <a:alpha val="40000"/>
              </a:prstClr>
            </a:outerShdw>
          </a:effectLst>
        </p:spPr>
      </p:pic>
    </p:spTree>
    <p:extLst>
      <p:ext uri="{BB962C8B-B14F-4D97-AF65-F5344CB8AC3E}">
        <p14:creationId xmlns:p14="http://schemas.microsoft.com/office/powerpoint/2010/main" val="18294829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t="2136" b="1744"/>
          <a:stretch/>
        </p:blipFill>
        <p:spPr>
          <a:xfrm>
            <a:off x="3926163" y="10769"/>
            <a:ext cx="8265837" cy="6858000"/>
          </a:xfrm>
          <a:prstGeom prst="rect">
            <a:avLst/>
          </a:prstGeom>
          <a:solidFill>
            <a:srgbClr val="000000"/>
          </a:solidFill>
        </p:spPr>
      </p:pic>
      <p:pic>
        <p:nvPicPr>
          <p:cNvPr id="5" name="Picture 4"/>
          <p:cNvPicPr>
            <a:picLocks noChangeAspect="1"/>
          </p:cNvPicPr>
          <p:nvPr/>
        </p:nvPicPr>
        <p:blipFill>
          <a:blip r:embed="rId3"/>
          <a:stretch>
            <a:fillRect/>
          </a:stretch>
        </p:blipFill>
        <p:spPr>
          <a:xfrm>
            <a:off x="0" y="1343059"/>
            <a:ext cx="5859625" cy="5514941"/>
          </a:xfrm>
          <a:prstGeom prst="rect">
            <a:avLst/>
          </a:prstGeom>
        </p:spPr>
      </p:pic>
      <p:sp>
        <p:nvSpPr>
          <p:cNvPr id="3" name="Content Placeholder 2"/>
          <p:cNvSpPr>
            <a:spLocks noGrp="1"/>
          </p:cNvSpPr>
          <p:nvPr>
            <p:ph idx="1"/>
          </p:nvPr>
        </p:nvSpPr>
        <p:spPr>
          <a:xfrm>
            <a:off x="0" y="10768"/>
            <a:ext cx="6112934" cy="2275232"/>
          </a:xfrm>
          <a:solidFill>
            <a:schemeClr val="bg1">
              <a:lumMod val="85000"/>
            </a:schemeClr>
          </a:solidFill>
        </p:spPr>
        <p:txBody>
          <a:bodyPr>
            <a:noAutofit/>
          </a:bodyPr>
          <a:lstStyle/>
          <a:p>
            <a:pPr marL="0" indent="0">
              <a:spcAft>
                <a:spcPts val="600"/>
              </a:spcAft>
              <a:buNone/>
            </a:pPr>
            <a:r>
              <a:rPr lang="en-US" sz="2400" b="1" dirty="0"/>
              <a:t>Many species use forested stream corridors, especially with Riparian Buffers</a:t>
            </a:r>
            <a:endParaRPr lang="en-US" sz="2400" dirty="0">
              <a:solidFill>
                <a:schemeClr val="bg1">
                  <a:lumMod val="50000"/>
                </a:schemeClr>
              </a:solidFill>
            </a:endParaRPr>
          </a:p>
          <a:p>
            <a:pPr>
              <a:buFont typeface="Wingdings" panose="05000000000000000000" pitchFamily="2" charset="2"/>
              <a:buChar char="v"/>
            </a:pPr>
            <a:r>
              <a:rPr lang="en-US" sz="2400" dirty="0" smtClean="0"/>
              <a:t>&gt;</a:t>
            </a:r>
            <a:r>
              <a:rPr lang="en-US" sz="2400" dirty="0"/>
              <a:t>100 LSOG species likely benefit  </a:t>
            </a:r>
          </a:p>
          <a:p>
            <a:pPr>
              <a:buFont typeface="Wingdings" panose="05000000000000000000" pitchFamily="2" charset="2"/>
              <a:buChar char="v"/>
            </a:pPr>
            <a:r>
              <a:rPr lang="en-US" sz="2400" dirty="0" smtClean="0"/>
              <a:t> ‘</a:t>
            </a:r>
            <a:r>
              <a:rPr lang="en-US" sz="2400" dirty="0"/>
              <a:t>Funneling’ to headwaters</a:t>
            </a:r>
            <a:r>
              <a:rPr lang="en-US" sz="1100" dirty="0"/>
              <a:t/>
            </a:r>
            <a:br>
              <a:rPr lang="en-US" sz="1100" dirty="0"/>
            </a:br>
            <a:endParaRPr lang="en-US" sz="1100" dirty="0" smtClean="0"/>
          </a:p>
          <a:p>
            <a:pPr marL="0" indent="0">
              <a:buNone/>
            </a:pPr>
            <a:r>
              <a:rPr lang="en-US" sz="1800" dirty="0" smtClean="0">
                <a:solidFill>
                  <a:schemeClr val="bg1">
                    <a:lumMod val="50000"/>
                  </a:schemeClr>
                </a:solidFill>
              </a:rPr>
              <a:t>Olson </a:t>
            </a:r>
            <a:r>
              <a:rPr lang="en-US" sz="1800" dirty="0">
                <a:solidFill>
                  <a:schemeClr val="bg1">
                    <a:lumMod val="50000"/>
                  </a:schemeClr>
                </a:solidFill>
              </a:rPr>
              <a:t>&amp; Burnett 2013, Olson &amp; Kluber 2014</a:t>
            </a:r>
          </a:p>
        </p:txBody>
      </p:sp>
    </p:spTree>
    <p:extLst>
      <p:ext uri="{BB962C8B-B14F-4D97-AF65-F5344CB8AC3E}">
        <p14:creationId xmlns:p14="http://schemas.microsoft.com/office/powerpoint/2010/main" val="406157144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 xmlns:a16="http://schemas.microsoft.com/office/drawing/2014/main" id="{FB6242ED-8164-4F8D-838A-99A91AB58F9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39659" y="1618224"/>
            <a:ext cx="4096005" cy="5219797"/>
          </a:xfrm>
          <a:prstGeom prst="rect">
            <a:avLst/>
          </a:prstGeom>
        </p:spPr>
      </p:pic>
      <p:pic>
        <p:nvPicPr>
          <p:cNvPr id="8" name="Picture 7">
            <a:extLst>
              <a:ext uri="{FF2B5EF4-FFF2-40B4-BE49-F238E27FC236}">
                <a16:creationId xmlns="" xmlns:a16="http://schemas.microsoft.com/office/drawing/2014/main" id="{0A378E1B-565A-431C-BD46-CAF4F9ACB0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619799"/>
            <a:ext cx="4110447" cy="5238201"/>
          </a:xfrm>
          <a:prstGeom prst="rect">
            <a:avLst/>
          </a:prstGeom>
        </p:spPr>
      </p:pic>
      <p:sp>
        <p:nvSpPr>
          <p:cNvPr id="5" name="TextBox 4"/>
          <p:cNvSpPr txBox="1"/>
          <p:nvPr/>
        </p:nvSpPr>
        <p:spPr>
          <a:xfrm>
            <a:off x="2532871" y="1507690"/>
            <a:ext cx="1630779" cy="1077218"/>
          </a:xfrm>
          <a:prstGeom prst="rect">
            <a:avLst/>
          </a:prstGeom>
          <a:solidFill>
            <a:schemeClr val="tx1"/>
          </a:solidFill>
        </p:spPr>
        <p:txBody>
          <a:bodyPr wrap="square" rtlCol="0">
            <a:spAutoFit/>
          </a:bodyPr>
          <a:lstStyle/>
          <a:p>
            <a:pPr algn="ctr"/>
            <a:endParaRPr lang="en-US" sz="3200" b="1" dirty="0" smtClean="0">
              <a:solidFill>
                <a:schemeClr val="bg1"/>
              </a:solidFill>
            </a:endParaRPr>
          </a:p>
          <a:p>
            <a:pPr algn="ctr"/>
            <a:r>
              <a:rPr lang="en-US" sz="3200" b="1" dirty="0" smtClean="0">
                <a:solidFill>
                  <a:schemeClr val="bg1"/>
                </a:solidFill>
              </a:rPr>
              <a:t>Current</a:t>
            </a:r>
          </a:p>
        </p:txBody>
      </p:sp>
      <p:sp>
        <p:nvSpPr>
          <p:cNvPr id="9" name="TextBox 8"/>
          <p:cNvSpPr txBox="1"/>
          <p:nvPr/>
        </p:nvSpPr>
        <p:spPr>
          <a:xfrm>
            <a:off x="6795183" y="1507690"/>
            <a:ext cx="1630779" cy="1077218"/>
          </a:xfrm>
          <a:prstGeom prst="rect">
            <a:avLst/>
          </a:prstGeom>
          <a:solidFill>
            <a:schemeClr val="tx1"/>
          </a:solidFill>
        </p:spPr>
        <p:txBody>
          <a:bodyPr wrap="square" rtlCol="0">
            <a:spAutoFit/>
          </a:bodyPr>
          <a:lstStyle/>
          <a:p>
            <a:pPr algn="ctr"/>
            <a:r>
              <a:rPr lang="en-US" sz="3200" b="1" dirty="0" smtClean="0">
                <a:solidFill>
                  <a:schemeClr val="bg1"/>
                </a:solidFill>
              </a:rPr>
              <a:t>2085, RCP 85</a:t>
            </a:r>
            <a:endParaRPr lang="en-US" sz="3200" b="1" dirty="0">
              <a:solidFill>
                <a:schemeClr val="bg1"/>
              </a:solidFill>
            </a:endParaRPr>
          </a:p>
        </p:txBody>
      </p:sp>
      <p:pic>
        <p:nvPicPr>
          <p:cNvPr id="12" name="Picture 11">
            <a:extLst>
              <a:ext uri="{FF2B5EF4-FFF2-40B4-BE49-F238E27FC236}">
                <a16:creationId xmlns="" xmlns:a16="http://schemas.microsoft.com/office/drawing/2014/main" id="{C559AB0A-7099-4378-BF3C-1CB2E9DC29A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88867" y="1598245"/>
            <a:ext cx="3841467" cy="5259756"/>
          </a:xfrm>
          <a:prstGeom prst="rect">
            <a:avLst/>
          </a:prstGeom>
        </p:spPr>
      </p:pic>
      <p:sp>
        <p:nvSpPr>
          <p:cNvPr id="13" name="TextBox 12"/>
          <p:cNvSpPr txBox="1"/>
          <p:nvPr/>
        </p:nvSpPr>
        <p:spPr>
          <a:xfrm>
            <a:off x="8288867" y="599749"/>
            <a:ext cx="3841467" cy="1815882"/>
          </a:xfrm>
          <a:prstGeom prst="rect">
            <a:avLst/>
          </a:prstGeom>
          <a:solidFill>
            <a:schemeClr val="tx1">
              <a:alpha val="50196"/>
            </a:schemeClr>
          </a:solidFill>
          <a:ln w="57150">
            <a:solidFill>
              <a:srgbClr val="EFF076"/>
            </a:solidFill>
          </a:ln>
        </p:spPr>
        <p:txBody>
          <a:bodyPr wrap="square" rtlCol="0">
            <a:spAutoFit/>
          </a:bodyPr>
          <a:lstStyle/>
          <a:p>
            <a:pPr algn="ctr"/>
            <a:r>
              <a:rPr lang="en-US" sz="2800" b="1" dirty="0" smtClean="0">
                <a:solidFill>
                  <a:schemeClr val="bg1"/>
                </a:solidFill>
              </a:rPr>
              <a:t>2085 map if animals require climate niche connectivity for dispersal</a:t>
            </a:r>
            <a:endParaRPr lang="en-US" sz="2800" b="1" dirty="0">
              <a:solidFill>
                <a:schemeClr val="bg1"/>
              </a:solidFill>
            </a:endParaRPr>
          </a:p>
        </p:txBody>
      </p:sp>
      <p:sp>
        <p:nvSpPr>
          <p:cNvPr id="6" name="TextBox 5"/>
          <p:cNvSpPr txBox="1"/>
          <p:nvPr/>
        </p:nvSpPr>
        <p:spPr>
          <a:xfrm>
            <a:off x="0" y="-2"/>
            <a:ext cx="7781731" cy="1323439"/>
          </a:xfrm>
          <a:prstGeom prst="rect">
            <a:avLst/>
          </a:prstGeom>
          <a:solidFill>
            <a:srgbClr val="000000">
              <a:alpha val="50196"/>
            </a:srgbClr>
          </a:solidFill>
        </p:spPr>
        <p:txBody>
          <a:bodyPr wrap="square" rtlCol="0">
            <a:spAutoFit/>
          </a:bodyPr>
          <a:lstStyle/>
          <a:p>
            <a:pPr algn="ctr"/>
            <a:r>
              <a:rPr lang="en-US" sz="4000" b="1" dirty="0">
                <a:solidFill>
                  <a:schemeClr val="bg1"/>
                </a:solidFill>
              </a:rPr>
              <a:t>Reptile Species Richness: </a:t>
            </a:r>
          </a:p>
          <a:p>
            <a:pPr algn="ctr"/>
            <a:r>
              <a:rPr lang="en-US" sz="4000" b="1" dirty="0">
                <a:solidFill>
                  <a:schemeClr val="bg1"/>
                </a:solidFill>
              </a:rPr>
              <a:t>Climate Niche Shifts moving North</a:t>
            </a:r>
          </a:p>
        </p:txBody>
      </p:sp>
    </p:spTree>
    <p:extLst>
      <p:ext uri="{BB962C8B-B14F-4D97-AF65-F5344CB8AC3E}">
        <p14:creationId xmlns:p14="http://schemas.microsoft.com/office/powerpoint/2010/main" val="2009905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7E3F6F50-7156-4DF2-930C-17F90474AF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1725" y="24505"/>
            <a:ext cx="6010275" cy="6821351"/>
          </a:xfrm>
          <a:prstGeom prst="rect">
            <a:avLst/>
          </a:prstGeom>
        </p:spPr>
      </p:pic>
      <p:sp>
        <p:nvSpPr>
          <p:cNvPr id="11" name="TextBox 10">
            <a:extLst>
              <a:ext uri="{FF2B5EF4-FFF2-40B4-BE49-F238E27FC236}">
                <a16:creationId xmlns="" xmlns:a16="http://schemas.microsoft.com/office/drawing/2014/main" id="{DABA54CF-6104-4FA6-A867-0AE899BAB76C}"/>
              </a:ext>
            </a:extLst>
          </p:cNvPr>
          <p:cNvSpPr txBox="1"/>
          <p:nvPr/>
        </p:nvSpPr>
        <p:spPr>
          <a:xfrm>
            <a:off x="3955732" y="4588319"/>
            <a:ext cx="1727835" cy="461665"/>
          </a:xfrm>
          <a:prstGeom prst="rect">
            <a:avLst/>
          </a:prstGeom>
          <a:noFill/>
        </p:spPr>
        <p:txBody>
          <a:bodyPr wrap="square" rtlCol="0">
            <a:spAutoFit/>
          </a:bodyPr>
          <a:lstStyle/>
          <a:p>
            <a:r>
              <a:rPr lang="en-US" sz="2400" dirty="0"/>
              <a:t>Contraction</a:t>
            </a:r>
          </a:p>
        </p:txBody>
      </p:sp>
      <p:sp>
        <p:nvSpPr>
          <p:cNvPr id="12" name="TextBox 11">
            <a:extLst>
              <a:ext uri="{FF2B5EF4-FFF2-40B4-BE49-F238E27FC236}">
                <a16:creationId xmlns="" xmlns:a16="http://schemas.microsoft.com/office/drawing/2014/main" id="{C7936643-4402-4B49-ABFB-E675151711E5}"/>
              </a:ext>
            </a:extLst>
          </p:cNvPr>
          <p:cNvSpPr txBox="1"/>
          <p:nvPr/>
        </p:nvSpPr>
        <p:spPr>
          <a:xfrm>
            <a:off x="3838575" y="1317234"/>
            <a:ext cx="1805940" cy="523220"/>
          </a:xfrm>
          <a:prstGeom prst="rect">
            <a:avLst/>
          </a:prstGeom>
          <a:noFill/>
        </p:spPr>
        <p:txBody>
          <a:bodyPr wrap="square" rtlCol="0">
            <a:spAutoFit/>
          </a:bodyPr>
          <a:lstStyle/>
          <a:p>
            <a:r>
              <a:rPr lang="en-US" sz="2800" dirty="0"/>
              <a:t>Expansion</a:t>
            </a:r>
          </a:p>
        </p:txBody>
      </p:sp>
      <p:sp>
        <p:nvSpPr>
          <p:cNvPr id="13" name="TextBox 12">
            <a:extLst>
              <a:ext uri="{FF2B5EF4-FFF2-40B4-BE49-F238E27FC236}">
                <a16:creationId xmlns="" xmlns:a16="http://schemas.microsoft.com/office/drawing/2014/main" id="{229AD959-2BFB-439D-8A09-C39550289152}"/>
              </a:ext>
            </a:extLst>
          </p:cNvPr>
          <p:cNvSpPr txBox="1"/>
          <p:nvPr/>
        </p:nvSpPr>
        <p:spPr>
          <a:xfrm>
            <a:off x="4181475" y="2726332"/>
            <a:ext cx="1276350" cy="523220"/>
          </a:xfrm>
          <a:prstGeom prst="rect">
            <a:avLst/>
          </a:prstGeom>
          <a:noFill/>
        </p:spPr>
        <p:txBody>
          <a:bodyPr wrap="square" rtlCol="0">
            <a:spAutoFit/>
          </a:bodyPr>
          <a:lstStyle/>
          <a:p>
            <a:r>
              <a:rPr lang="en-US" sz="2800" dirty="0"/>
              <a:t>Refuge</a:t>
            </a:r>
          </a:p>
        </p:txBody>
      </p:sp>
      <p:cxnSp>
        <p:nvCxnSpPr>
          <p:cNvPr id="15" name="Straight Arrow Connector 14">
            <a:extLst>
              <a:ext uri="{FF2B5EF4-FFF2-40B4-BE49-F238E27FC236}">
                <a16:creationId xmlns="" xmlns:a16="http://schemas.microsoft.com/office/drawing/2014/main" id="{6DD77D27-F7E5-458A-9182-FAE8AABCAA2D}"/>
              </a:ext>
            </a:extLst>
          </p:cNvPr>
          <p:cNvCxnSpPr>
            <a:stCxn id="12" idx="3"/>
          </p:cNvCxnSpPr>
          <p:nvPr/>
        </p:nvCxnSpPr>
        <p:spPr>
          <a:xfrm>
            <a:off x="5644515" y="1578844"/>
            <a:ext cx="1260138" cy="54013"/>
          </a:xfrm>
          <a:prstGeom prst="straightConnector1">
            <a:avLst/>
          </a:prstGeom>
          <a:ln w="57150">
            <a:solidFill>
              <a:srgbClr val="005CE6"/>
            </a:solidFill>
            <a:tailEnd type="triangle"/>
          </a:ln>
        </p:spPr>
        <p:style>
          <a:lnRef idx="1">
            <a:schemeClr val="accent5"/>
          </a:lnRef>
          <a:fillRef idx="0">
            <a:schemeClr val="accent5"/>
          </a:fillRef>
          <a:effectRef idx="0">
            <a:schemeClr val="accent5"/>
          </a:effectRef>
          <a:fontRef idx="minor">
            <a:schemeClr val="tx1"/>
          </a:fontRef>
        </p:style>
      </p:cxnSp>
      <p:cxnSp>
        <p:nvCxnSpPr>
          <p:cNvPr id="16" name="Straight Arrow Connector 15">
            <a:extLst>
              <a:ext uri="{FF2B5EF4-FFF2-40B4-BE49-F238E27FC236}">
                <a16:creationId xmlns="" xmlns:a16="http://schemas.microsoft.com/office/drawing/2014/main" id="{8BA3496B-2490-486A-85E0-9406EBA19F37}"/>
              </a:ext>
            </a:extLst>
          </p:cNvPr>
          <p:cNvCxnSpPr>
            <a:cxnSpLocks/>
          </p:cNvCxnSpPr>
          <p:nvPr/>
        </p:nvCxnSpPr>
        <p:spPr>
          <a:xfrm>
            <a:off x="5457825" y="3085498"/>
            <a:ext cx="933644" cy="236200"/>
          </a:xfrm>
          <a:prstGeom prst="straightConnector1">
            <a:avLst/>
          </a:prstGeom>
          <a:ln w="57150">
            <a:solidFill>
              <a:srgbClr val="38A800"/>
            </a:solidFill>
            <a:tailEnd type="triangle"/>
          </a:ln>
        </p:spPr>
        <p:style>
          <a:lnRef idx="1">
            <a:schemeClr val="accent5"/>
          </a:lnRef>
          <a:fillRef idx="0">
            <a:schemeClr val="accent5"/>
          </a:fillRef>
          <a:effectRef idx="0">
            <a:schemeClr val="accent5"/>
          </a:effectRef>
          <a:fontRef idx="minor">
            <a:schemeClr val="tx1"/>
          </a:fontRef>
        </p:style>
      </p:cxnSp>
      <p:cxnSp>
        <p:nvCxnSpPr>
          <p:cNvPr id="18" name="Straight Arrow Connector 17">
            <a:extLst>
              <a:ext uri="{FF2B5EF4-FFF2-40B4-BE49-F238E27FC236}">
                <a16:creationId xmlns="" xmlns:a16="http://schemas.microsoft.com/office/drawing/2014/main" id="{C79C6998-3EEB-4094-988D-F6F4CC851AC4}"/>
              </a:ext>
            </a:extLst>
          </p:cNvPr>
          <p:cNvCxnSpPr>
            <a:cxnSpLocks/>
          </p:cNvCxnSpPr>
          <p:nvPr/>
        </p:nvCxnSpPr>
        <p:spPr>
          <a:xfrm>
            <a:off x="5648325" y="4849357"/>
            <a:ext cx="2506630" cy="282480"/>
          </a:xfrm>
          <a:prstGeom prst="straightConnector1">
            <a:avLst/>
          </a:prstGeom>
          <a:ln w="57150">
            <a:solidFill>
              <a:srgbClr val="FF7F7F"/>
            </a:solidFill>
            <a:tailEnd type="triangle"/>
          </a:ln>
        </p:spPr>
        <p:style>
          <a:lnRef idx="1">
            <a:schemeClr val="accent5"/>
          </a:lnRef>
          <a:fillRef idx="0">
            <a:schemeClr val="accent5"/>
          </a:fillRef>
          <a:effectRef idx="0">
            <a:schemeClr val="accent5"/>
          </a:effectRef>
          <a:fontRef idx="minor">
            <a:schemeClr val="tx1"/>
          </a:fontRef>
        </p:style>
      </p:cxn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0908" y="206427"/>
            <a:ext cx="2271010" cy="1705923"/>
          </a:xfrm>
          <a:prstGeom prst="rect">
            <a:avLst/>
          </a:prstGeom>
        </p:spPr>
      </p:pic>
      <p:sp>
        <p:nvSpPr>
          <p:cNvPr id="17" name="Rectangle 16"/>
          <p:cNvSpPr/>
          <p:nvPr/>
        </p:nvSpPr>
        <p:spPr>
          <a:xfrm>
            <a:off x="9680908" y="1903254"/>
            <a:ext cx="2578100" cy="646331"/>
          </a:xfrm>
          <a:prstGeom prst="rect">
            <a:avLst/>
          </a:prstGeom>
        </p:spPr>
        <p:txBody>
          <a:bodyPr wrap="square">
            <a:spAutoFit/>
          </a:bodyPr>
          <a:lstStyle/>
          <a:p>
            <a:r>
              <a:rPr lang="en-US" i="1" dirty="0" err="1">
                <a:solidFill>
                  <a:schemeClr val="bg1"/>
                </a:solidFill>
              </a:rPr>
              <a:t>Sceloporus</a:t>
            </a:r>
            <a:r>
              <a:rPr lang="en-US" i="1" dirty="0">
                <a:solidFill>
                  <a:schemeClr val="bg1"/>
                </a:solidFill>
              </a:rPr>
              <a:t> </a:t>
            </a:r>
            <a:r>
              <a:rPr lang="en-US" i="1" dirty="0" err="1">
                <a:solidFill>
                  <a:schemeClr val="bg1"/>
                </a:solidFill>
              </a:rPr>
              <a:t>occidentalis</a:t>
            </a:r>
            <a:r>
              <a:rPr lang="en-US" i="1" dirty="0">
                <a:solidFill>
                  <a:schemeClr val="bg1"/>
                </a:solidFill>
              </a:rPr>
              <a:t> </a:t>
            </a:r>
          </a:p>
          <a:p>
            <a:r>
              <a:rPr lang="en-US" dirty="0">
                <a:solidFill>
                  <a:schemeClr val="bg1"/>
                </a:solidFill>
              </a:rPr>
              <a:t>(Western Fence Lizard) </a:t>
            </a:r>
          </a:p>
        </p:txBody>
      </p:sp>
      <p:sp>
        <p:nvSpPr>
          <p:cNvPr id="7" name="Title 6"/>
          <p:cNvSpPr>
            <a:spLocks noGrp="1"/>
          </p:cNvSpPr>
          <p:nvPr>
            <p:ph type="title"/>
          </p:nvPr>
        </p:nvSpPr>
        <p:spPr>
          <a:xfrm>
            <a:off x="148708" y="-1970"/>
            <a:ext cx="5970218" cy="1143000"/>
          </a:xfrm>
        </p:spPr>
        <p:txBody>
          <a:bodyPr>
            <a:normAutofit/>
          </a:bodyPr>
          <a:lstStyle/>
          <a:p>
            <a:pPr algn="l"/>
            <a:r>
              <a:rPr lang="en-US" sz="3000" b="1" dirty="0" smtClean="0">
                <a:solidFill>
                  <a:schemeClr val="accent6">
                    <a:lumMod val="75000"/>
                  </a:schemeClr>
                </a:solidFill>
              </a:rPr>
              <a:t>Climate-Smart Forest Management</a:t>
            </a:r>
            <a:endParaRPr lang="en-US" sz="3000" b="1" dirty="0">
              <a:solidFill>
                <a:schemeClr val="accent6">
                  <a:lumMod val="75000"/>
                </a:schemeClr>
              </a:solidFill>
            </a:endParaRPr>
          </a:p>
        </p:txBody>
      </p:sp>
      <p:sp>
        <p:nvSpPr>
          <p:cNvPr id="9" name="Content Placeholder 8"/>
          <p:cNvSpPr>
            <a:spLocks noGrp="1"/>
          </p:cNvSpPr>
          <p:nvPr>
            <p:ph idx="1"/>
          </p:nvPr>
        </p:nvSpPr>
        <p:spPr>
          <a:xfrm>
            <a:off x="131850" y="1542154"/>
            <a:ext cx="3744226" cy="4525963"/>
          </a:xfrm>
        </p:spPr>
        <p:txBody>
          <a:bodyPr>
            <a:normAutofit fontScale="85000" lnSpcReduction="10000"/>
          </a:bodyPr>
          <a:lstStyle/>
          <a:p>
            <a:r>
              <a:rPr lang="en-US" dirty="0"/>
              <a:t>Where might  proactive conservation actions be considered ? </a:t>
            </a:r>
          </a:p>
          <a:p>
            <a:r>
              <a:rPr lang="en-US" dirty="0" smtClean="0"/>
              <a:t>Where </a:t>
            </a:r>
            <a:r>
              <a:rPr lang="en-US" dirty="0"/>
              <a:t>do reptile refuges or expansion areas overlap protected areas?  </a:t>
            </a:r>
          </a:p>
          <a:p>
            <a:r>
              <a:rPr lang="en-US" dirty="0" smtClean="0"/>
              <a:t>Are </a:t>
            </a:r>
            <a:r>
              <a:rPr lang="en-US" dirty="0"/>
              <a:t>there connectivity concerns? </a:t>
            </a:r>
          </a:p>
          <a:p>
            <a:endParaRPr lang="en-US" dirty="0"/>
          </a:p>
        </p:txBody>
      </p:sp>
    </p:spTree>
    <p:extLst>
      <p:ext uri="{BB962C8B-B14F-4D97-AF65-F5344CB8AC3E}">
        <p14:creationId xmlns:p14="http://schemas.microsoft.com/office/powerpoint/2010/main" val="14204295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8723" b="7395"/>
          <a:stretch/>
        </p:blipFill>
        <p:spPr>
          <a:xfrm>
            <a:off x="-20543" y="1211781"/>
            <a:ext cx="4465808" cy="2215662"/>
          </a:xfrm>
          <a:prstGeom prst="rect">
            <a:avLst/>
          </a:prstGeom>
        </p:spPr>
      </p:pic>
      <p:sp>
        <p:nvSpPr>
          <p:cNvPr id="2" name="TextBox 1"/>
          <p:cNvSpPr txBox="1"/>
          <p:nvPr/>
        </p:nvSpPr>
        <p:spPr>
          <a:xfrm>
            <a:off x="499951" y="198675"/>
            <a:ext cx="2685578" cy="646331"/>
          </a:xfrm>
          <a:prstGeom prst="rect">
            <a:avLst/>
          </a:prstGeom>
          <a:noFill/>
        </p:spPr>
        <p:txBody>
          <a:bodyPr wrap="square" rtlCol="0">
            <a:spAutoFit/>
          </a:bodyPr>
          <a:lstStyle/>
          <a:p>
            <a:r>
              <a:rPr lang="en-US" sz="3600" b="1" dirty="0" smtClean="0"/>
              <a:t>Rubber Boa</a:t>
            </a:r>
            <a:endParaRPr lang="en-US" sz="3200" b="1" dirty="0"/>
          </a:p>
        </p:txBody>
      </p:sp>
      <p:pic>
        <p:nvPicPr>
          <p:cNvPr id="16" name="Picture 2" descr="U:\Reptiles\GIS_Layers\Output_Maps\Prob_Occupancy_0_10km_Charina_bottae_w_Legend.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427443"/>
            <a:ext cx="4445265" cy="343497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844249" y="6089133"/>
            <a:ext cx="1647025" cy="369332"/>
          </a:xfrm>
          <a:prstGeom prst="rect">
            <a:avLst/>
          </a:prstGeom>
          <a:solidFill>
            <a:srgbClr val="FFFFFF">
              <a:alpha val="65098"/>
            </a:srgbClr>
          </a:solidFill>
        </p:spPr>
        <p:txBody>
          <a:bodyPr wrap="square" rtlCol="0">
            <a:spAutoFit/>
          </a:bodyPr>
          <a:lstStyle/>
          <a:p>
            <a:r>
              <a:rPr lang="en-US" b="1" dirty="0" smtClean="0"/>
              <a:t>Current Range</a:t>
            </a:r>
            <a:endParaRPr lang="en-US" b="1" dirty="0"/>
          </a:p>
        </p:txBody>
      </p:sp>
    </p:spTree>
    <p:extLst>
      <p:ext uri="{BB962C8B-B14F-4D97-AF65-F5344CB8AC3E}">
        <p14:creationId xmlns:p14="http://schemas.microsoft.com/office/powerpoint/2010/main" val="428432302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pn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4445265" y="1216200"/>
            <a:ext cx="7746735" cy="56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18723" b="7395"/>
          <a:stretch/>
        </p:blipFill>
        <p:spPr>
          <a:xfrm>
            <a:off x="-20543" y="1211781"/>
            <a:ext cx="4465808" cy="2215662"/>
          </a:xfrm>
          <a:prstGeom prst="rect">
            <a:avLst/>
          </a:prstGeom>
        </p:spPr>
      </p:pic>
      <p:sp>
        <p:nvSpPr>
          <p:cNvPr id="2" name="TextBox 1"/>
          <p:cNvSpPr txBox="1"/>
          <p:nvPr/>
        </p:nvSpPr>
        <p:spPr>
          <a:xfrm>
            <a:off x="499951" y="198675"/>
            <a:ext cx="2685578" cy="646331"/>
          </a:xfrm>
          <a:prstGeom prst="rect">
            <a:avLst/>
          </a:prstGeom>
          <a:noFill/>
        </p:spPr>
        <p:txBody>
          <a:bodyPr wrap="square" rtlCol="0">
            <a:spAutoFit/>
          </a:bodyPr>
          <a:lstStyle/>
          <a:p>
            <a:r>
              <a:rPr lang="en-US" sz="3600" b="1" dirty="0" smtClean="0"/>
              <a:t>Rubber Boa</a:t>
            </a:r>
            <a:endParaRPr lang="en-US" sz="3200" b="1" dirty="0"/>
          </a:p>
        </p:txBody>
      </p:sp>
      <p:sp>
        <p:nvSpPr>
          <p:cNvPr id="7" name="Rectangle 6">
            <a:extLst>
              <a:ext uri="{FF2B5EF4-FFF2-40B4-BE49-F238E27FC236}">
                <a16:creationId xmlns="" xmlns:a16="http://schemas.microsoft.com/office/drawing/2014/main" id="{70C95088-B956-4170-B756-7EFF6E9B3B87}"/>
              </a:ext>
            </a:extLst>
          </p:cNvPr>
          <p:cNvSpPr/>
          <p:nvPr/>
        </p:nvSpPr>
        <p:spPr>
          <a:xfrm>
            <a:off x="8659516" y="597292"/>
            <a:ext cx="489384" cy="406649"/>
          </a:xfrm>
          <a:prstGeom prst="rect">
            <a:avLst/>
          </a:prstGeom>
          <a:solidFill>
            <a:srgbClr val="00A9E6"/>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4A476185-AFAA-42DC-A7AE-7F72DCB89786}"/>
              </a:ext>
            </a:extLst>
          </p:cNvPr>
          <p:cNvSpPr/>
          <p:nvPr/>
        </p:nvSpPr>
        <p:spPr>
          <a:xfrm>
            <a:off x="10272828" y="604347"/>
            <a:ext cx="489384" cy="406649"/>
          </a:xfrm>
          <a:prstGeom prst="rect">
            <a:avLst/>
          </a:prstGeom>
          <a:solidFill>
            <a:srgbClr val="F7A805"/>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 name="Content Placeholder 2">
            <a:extLst>
              <a:ext uri="{FF2B5EF4-FFF2-40B4-BE49-F238E27FC236}">
                <a16:creationId xmlns="" xmlns:a16="http://schemas.microsoft.com/office/drawing/2014/main" id="{E03E7588-7C3B-4D83-95D3-8609FDA0EAD3}"/>
              </a:ext>
            </a:extLst>
          </p:cNvPr>
          <p:cNvSpPr txBox="1">
            <a:spLocks/>
          </p:cNvSpPr>
          <p:nvPr/>
        </p:nvSpPr>
        <p:spPr>
          <a:xfrm>
            <a:off x="10815710" y="660673"/>
            <a:ext cx="848367" cy="406649"/>
          </a:xfrm>
          <a:prstGeom prst="rect">
            <a:avLst/>
          </a:prstGeom>
          <a:noFill/>
          <a:ln w="12700" cap="flat" cmpd="sng" algn="ctr">
            <a:noFill/>
            <a:prstDash val="solid"/>
            <a:miter lim="800000"/>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None/>
            </a:pPr>
            <a:r>
              <a:rPr lang="en-US" sz="2000" b="1" dirty="0" smtClean="0"/>
              <a:t>Lost</a:t>
            </a:r>
            <a:endParaRPr lang="en-US" sz="2000" b="1" dirty="0"/>
          </a:p>
        </p:txBody>
      </p:sp>
      <p:sp>
        <p:nvSpPr>
          <p:cNvPr id="5" name="TextBox 4"/>
          <p:cNvSpPr txBox="1"/>
          <p:nvPr/>
        </p:nvSpPr>
        <p:spPr>
          <a:xfrm>
            <a:off x="4555067" y="653418"/>
            <a:ext cx="2491137" cy="400110"/>
          </a:xfrm>
          <a:prstGeom prst="rect">
            <a:avLst/>
          </a:prstGeom>
          <a:noFill/>
        </p:spPr>
        <p:txBody>
          <a:bodyPr wrap="square" rtlCol="0">
            <a:spAutoFit/>
          </a:bodyPr>
          <a:lstStyle/>
          <a:p>
            <a:r>
              <a:rPr lang="en-US" sz="2000" b="1" dirty="0"/>
              <a:t>Climate Niche </a:t>
            </a:r>
            <a:r>
              <a:rPr lang="en-US" sz="2000" b="1" dirty="0" smtClean="0"/>
              <a:t>Space:   </a:t>
            </a:r>
            <a:endParaRPr lang="en-US" sz="2000" b="1" dirty="0"/>
          </a:p>
        </p:txBody>
      </p:sp>
      <p:sp>
        <p:nvSpPr>
          <p:cNvPr id="13" name="Rectangle 12">
            <a:extLst>
              <a:ext uri="{FF2B5EF4-FFF2-40B4-BE49-F238E27FC236}">
                <a16:creationId xmlns="" xmlns:a16="http://schemas.microsoft.com/office/drawing/2014/main" id="{4269D06D-73AB-4CF3-8600-D57DFFB8B41F}"/>
              </a:ext>
            </a:extLst>
          </p:cNvPr>
          <p:cNvSpPr/>
          <p:nvPr/>
        </p:nvSpPr>
        <p:spPr>
          <a:xfrm>
            <a:off x="7014525" y="657206"/>
            <a:ext cx="489384" cy="406649"/>
          </a:xfrm>
          <a:prstGeom prst="rect">
            <a:avLst/>
          </a:prstGeom>
          <a:solidFill>
            <a:schemeClr val="bg1">
              <a:lumMod val="6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4" name="Content Placeholder 2">
            <a:extLst>
              <a:ext uri="{FF2B5EF4-FFF2-40B4-BE49-F238E27FC236}">
                <a16:creationId xmlns="" xmlns:a16="http://schemas.microsoft.com/office/drawing/2014/main" id="{3BFAE905-9366-473D-91DA-4F7EA0FD712C}"/>
              </a:ext>
            </a:extLst>
          </p:cNvPr>
          <p:cNvSpPr txBox="1">
            <a:spLocks/>
          </p:cNvSpPr>
          <p:nvPr/>
        </p:nvSpPr>
        <p:spPr>
          <a:xfrm>
            <a:off x="7444640" y="685605"/>
            <a:ext cx="1309894" cy="406649"/>
          </a:xfrm>
          <a:prstGeom prst="rect">
            <a:avLst/>
          </a:prstGeom>
          <a:noFill/>
          <a:ln w="12700" cap="flat" cmpd="sng" algn="ctr">
            <a:noFill/>
            <a:prstDash val="solid"/>
            <a:miter lim="800000"/>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None/>
            </a:pPr>
            <a:r>
              <a:rPr lang="en-US" sz="2000" b="1" dirty="0" smtClean="0"/>
              <a:t>Retained</a:t>
            </a:r>
            <a:endParaRPr lang="en-US" sz="2000" b="1" dirty="0"/>
          </a:p>
        </p:txBody>
      </p:sp>
      <p:sp>
        <p:nvSpPr>
          <p:cNvPr id="15" name="Content Placeholder 2">
            <a:extLst>
              <a:ext uri="{FF2B5EF4-FFF2-40B4-BE49-F238E27FC236}">
                <a16:creationId xmlns="" xmlns:a16="http://schemas.microsoft.com/office/drawing/2014/main" id="{3BFAE905-9366-473D-91DA-4F7EA0FD712C}"/>
              </a:ext>
            </a:extLst>
          </p:cNvPr>
          <p:cNvSpPr txBox="1">
            <a:spLocks/>
          </p:cNvSpPr>
          <p:nvPr/>
        </p:nvSpPr>
        <p:spPr>
          <a:xfrm>
            <a:off x="9117221" y="680800"/>
            <a:ext cx="998745" cy="406649"/>
          </a:xfrm>
          <a:prstGeom prst="rect">
            <a:avLst/>
          </a:prstGeom>
          <a:noFill/>
          <a:ln w="12700" cap="flat" cmpd="sng" algn="ctr">
            <a:noFill/>
            <a:prstDash val="solid"/>
            <a:miter lim="800000"/>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None/>
            </a:pPr>
            <a:r>
              <a:rPr lang="en-US" sz="2000" b="1" dirty="0" smtClean="0"/>
              <a:t>Gained</a:t>
            </a:r>
            <a:endParaRPr lang="en-US" sz="2000" b="1" dirty="0"/>
          </a:p>
        </p:txBody>
      </p:sp>
      <p:sp>
        <p:nvSpPr>
          <p:cNvPr id="18" name="TextBox 17"/>
          <p:cNvSpPr txBox="1"/>
          <p:nvPr/>
        </p:nvSpPr>
        <p:spPr>
          <a:xfrm>
            <a:off x="8206193" y="1357254"/>
            <a:ext cx="3819545" cy="369332"/>
          </a:xfrm>
          <a:prstGeom prst="rect">
            <a:avLst/>
          </a:prstGeom>
          <a:solidFill>
            <a:srgbClr val="FFFFFF">
              <a:alpha val="65098"/>
            </a:srgbClr>
          </a:solidFill>
        </p:spPr>
        <p:txBody>
          <a:bodyPr wrap="square" rtlCol="0">
            <a:spAutoFit/>
          </a:bodyPr>
          <a:lstStyle/>
          <a:p>
            <a:r>
              <a:rPr lang="en-US" b="1" dirty="0" smtClean="0"/>
              <a:t>Ensemble Model Future Projection</a:t>
            </a:r>
            <a:endParaRPr lang="en-US" b="1" dirty="0"/>
          </a:p>
        </p:txBody>
      </p:sp>
      <p:pic>
        <p:nvPicPr>
          <p:cNvPr id="16" name="Picture 2" descr="U:\Reptiles\GIS_Layers\Output_Maps\Prob_Occupancy_0_10km_Charina_bottae_w_Legend.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3427443"/>
            <a:ext cx="4445265" cy="343497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844249" y="6089133"/>
            <a:ext cx="1647025" cy="369332"/>
          </a:xfrm>
          <a:prstGeom prst="rect">
            <a:avLst/>
          </a:prstGeom>
          <a:solidFill>
            <a:srgbClr val="FFFFFF">
              <a:alpha val="65098"/>
            </a:srgbClr>
          </a:solidFill>
        </p:spPr>
        <p:txBody>
          <a:bodyPr wrap="square" rtlCol="0">
            <a:spAutoFit/>
          </a:bodyPr>
          <a:lstStyle/>
          <a:p>
            <a:r>
              <a:rPr lang="en-US" b="1" dirty="0" smtClean="0"/>
              <a:t>Current Range</a:t>
            </a:r>
            <a:endParaRPr lang="en-US" b="1" dirty="0"/>
          </a:p>
        </p:txBody>
      </p:sp>
      <p:sp>
        <p:nvSpPr>
          <p:cNvPr id="4" name="TextBox 3"/>
          <p:cNvSpPr txBox="1"/>
          <p:nvPr/>
        </p:nvSpPr>
        <p:spPr>
          <a:xfrm>
            <a:off x="5933009" y="5534338"/>
            <a:ext cx="6258991" cy="1200329"/>
          </a:xfrm>
          <a:prstGeom prst="rect">
            <a:avLst/>
          </a:prstGeom>
          <a:solidFill>
            <a:srgbClr val="F1D77F">
              <a:alpha val="67843"/>
            </a:srgbClr>
          </a:solidFill>
        </p:spPr>
        <p:txBody>
          <a:bodyPr wrap="square" rtlCol="0">
            <a:spAutoFit/>
          </a:bodyPr>
          <a:lstStyle/>
          <a:p>
            <a:r>
              <a:rPr lang="en-US" sz="2400" b="1" dirty="0" smtClean="0"/>
              <a:t>Proactive aquatic-terrestrial connectivity networks could be anchored on Coast Range and Cascade Range reserves</a:t>
            </a:r>
            <a:endParaRPr lang="en-US" sz="2400" b="1" dirty="0"/>
          </a:p>
        </p:txBody>
      </p:sp>
      <p:sp>
        <p:nvSpPr>
          <p:cNvPr id="6" name="Left Arrow 5"/>
          <p:cNvSpPr/>
          <p:nvPr/>
        </p:nvSpPr>
        <p:spPr>
          <a:xfrm rot="1571989">
            <a:off x="4950889" y="5398926"/>
            <a:ext cx="1091893" cy="260682"/>
          </a:xfrm>
          <a:prstGeom prst="lef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Left Arrow 16"/>
          <p:cNvSpPr/>
          <p:nvPr/>
        </p:nvSpPr>
        <p:spPr>
          <a:xfrm rot="4338223">
            <a:off x="5818222" y="5354857"/>
            <a:ext cx="396628" cy="198284"/>
          </a:xfrm>
          <a:prstGeom prst="lef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7973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930E2804-E4A4-4FAB-9EEA-0D81FB1705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828800"/>
            <a:ext cx="5990666" cy="5029200"/>
          </a:xfrm>
          <a:prstGeom prst="rect">
            <a:avLst/>
          </a:prstGeom>
        </p:spPr>
      </p:pic>
      <p:pic>
        <p:nvPicPr>
          <p:cNvPr id="3" name="Picture 2">
            <a:extLst>
              <a:ext uri="{FF2B5EF4-FFF2-40B4-BE49-F238E27FC236}">
                <a16:creationId xmlns="" xmlns:a16="http://schemas.microsoft.com/office/drawing/2014/main" id="{44F3BBDB-3285-42B8-887C-6F194C038D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7301" y="0"/>
            <a:ext cx="6144699" cy="6858000"/>
          </a:xfrm>
          <a:prstGeom prst="rect">
            <a:avLst/>
          </a:prstGeom>
        </p:spPr>
      </p:pic>
      <p:sp>
        <p:nvSpPr>
          <p:cNvPr id="4" name="TextBox 3"/>
          <p:cNvSpPr txBox="1"/>
          <p:nvPr/>
        </p:nvSpPr>
        <p:spPr>
          <a:xfrm>
            <a:off x="1" y="12918"/>
            <a:ext cx="6047300" cy="1815882"/>
          </a:xfrm>
          <a:prstGeom prst="rect">
            <a:avLst/>
          </a:prstGeom>
          <a:noFill/>
        </p:spPr>
        <p:txBody>
          <a:bodyPr wrap="square" rtlCol="0">
            <a:spAutoFit/>
          </a:bodyPr>
          <a:lstStyle/>
          <a:p>
            <a:pPr algn="ctr"/>
            <a:r>
              <a:rPr lang="en-US" sz="2800" b="1" dirty="0"/>
              <a:t>Piggy-backing Protections </a:t>
            </a:r>
          </a:p>
          <a:p>
            <a:pPr algn="ctr"/>
            <a:r>
              <a:rPr lang="en-US" sz="2800" dirty="0" smtClean="0"/>
              <a:t>22 reptile </a:t>
            </a:r>
            <a:r>
              <a:rPr lang="en-US" sz="2800" dirty="0"/>
              <a:t>species have ranges overlapping the Greater Sage Grouse range by at least 10%: </a:t>
            </a:r>
          </a:p>
        </p:txBody>
      </p:sp>
      <p:sp>
        <p:nvSpPr>
          <p:cNvPr id="5" name="TextBox 4">
            <a:extLst>
              <a:ext uri="{FF2B5EF4-FFF2-40B4-BE49-F238E27FC236}">
                <a16:creationId xmlns="" xmlns:a16="http://schemas.microsoft.com/office/drawing/2014/main" id="{5A3C9ADC-DB13-489D-AFBC-57AAA2C80141}"/>
              </a:ext>
            </a:extLst>
          </p:cNvPr>
          <p:cNvSpPr txBox="1"/>
          <p:nvPr/>
        </p:nvSpPr>
        <p:spPr>
          <a:xfrm>
            <a:off x="2286500" y="6396335"/>
            <a:ext cx="7408334" cy="461665"/>
          </a:xfrm>
          <a:prstGeom prst="rect">
            <a:avLst/>
          </a:prstGeom>
          <a:solidFill>
            <a:srgbClr val="000000">
              <a:alpha val="40000"/>
            </a:srgbClr>
          </a:solidFill>
        </p:spPr>
        <p:txBody>
          <a:bodyPr wrap="square" rtlCol="0">
            <a:spAutoFit/>
          </a:bodyPr>
          <a:lstStyle/>
          <a:p>
            <a:pPr algn="ctr"/>
            <a:r>
              <a:rPr lang="en-US" sz="2400" dirty="0" err="1" smtClean="0">
                <a:solidFill>
                  <a:schemeClr val="bg1"/>
                </a:solidFill>
              </a:rPr>
              <a:t>Pilliod</a:t>
            </a:r>
            <a:r>
              <a:rPr lang="en-US" sz="2400" dirty="0" smtClean="0">
                <a:solidFill>
                  <a:schemeClr val="bg1"/>
                </a:solidFill>
              </a:rPr>
              <a:t>, Jeffries, Arkle, Olson. In press, </a:t>
            </a:r>
            <a:r>
              <a:rPr lang="en-US" sz="2400" dirty="0">
                <a:solidFill>
                  <a:schemeClr val="bg1"/>
                </a:solidFill>
              </a:rPr>
              <a:t>J. </a:t>
            </a:r>
            <a:r>
              <a:rPr lang="en-US" sz="2400" dirty="0" err="1">
                <a:solidFill>
                  <a:schemeClr val="bg1"/>
                </a:solidFill>
              </a:rPr>
              <a:t>Wildl</a:t>
            </a:r>
            <a:r>
              <a:rPr lang="en-US" sz="2400" dirty="0">
                <a:solidFill>
                  <a:schemeClr val="bg1"/>
                </a:solidFill>
              </a:rPr>
              <a:t>. </a:t>
            </a:r>
            <a:r>
              <a:rPr lang="en-US" sz="2400" dirty="0" err="1">
                <a:solidFill>
                  <a:schemeClr val="bg1"/>
                </a:solidFill>
              </a:rPr>
              <a:t>Mgmt</a:t>
            </a:r>
            <a:endParaRPr lang="en-US" sz="2400" dirty="0">
              <a:solidFill>
                <a:schemeClr val="bg1"/>
              </a:solidFill>
            </a:endParaRPr>
          </a:p>
        </p:txBody>
      </p:sp>
    </p:spTree>
    <p:extLst>
      <p:ext uri="{BB962C8B-B14F-4D97-AF65-F5344CB8AC3E}">
        <p14:creationId xmlns:p14="http://schemas.microsoft.com/office/powerpoint/2010/main" val="28742464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2159" b="1794"/>
          <a:stretch/>
        </p:blipFill>
        <p:spPr>
          <a:xfrm>
            <a:off x="-26719" y="56408"/>
            <a:ext cx="8180153" cy="6781800"/>
          </a:xfrm>
        </p:spPr>
      </p:pic>
      <p:sp>
        <p:nvSpPr>
          <p:cNvPr id="3" name="TextBox 2"/>
          <p:cNvSpPr txBox="1"/>
          <p:nvPr/>
        </p:nvSpPr>
        <p:spPr>
          <a:xfrm>
            <a:off x="5562600" y="0"/>
            <a:ext cx="6629400" cy="4832092"/>
          </a:xfrm>
          <a:prstGeom prst="rect">
            <a:avLst/>
          </a:prstGeom>
          <a:solidFill>
            <a:srgbClr val="E2F2EF"/>
          </a:solidFill>
        </p:spPr>
        <p:txBody>
          <a:bodyPr wrap="square" rtlCol="0">
            <a:spAutoFit/>
          </a:bodyPr>
          <a:lstStyle/>
          <a:p>
            <a:pPr algn="ctr"/>
            <a:r>
              <a:rPr lang="en-US" sz="3200" b="1" dirty="0">
                <a:latin typeface="+mj-lt"/>
              </a:rPr>
              <a:t>Key </a:t>
            </a:r>
            <a:r>
              <a:rPr lang="en-US" sz="3200" b="1" dirty="0" smtClean="0">
                <a:latin typeface="+mj-lt"/>
              </a:rPr>
              <a:t>Considerations </a:t>
            </a:r>
            <a:r>
              <a:rPr lang="en-US" sz="3200" b="1" dirty="0">
                <a:latin typeface="+mj-lt"/>
              </a:rPr>
              <a:t>for </a:t>
            </a:r>
          </a:p>
          <a:p>
            <a:pPr algn="ctr"/>
            <a:r>
              <a:rPr lang="en-US" sz="3200" b="1" dirty="0">
                <a:latin typeface="+mj-lt"/>
              </a:rPr>
              <a:t>Headwater Management</a:t>
            </a:r>
          </a:p>
          <a:p>
            <a:pPr algn="ctr"/>
            <a:endParaRPr lang="en-US" sz="2400" b="1" dirty="0">
              <a:latin typeface="+mj-lt"/>
            </a:endParaRPr>
          </a:p>
          <a:p>
            <a:pPr marL="0" lvl="1" indent="-342900">
              <a:buFont typeface="Arial" panose="020B0604020202020204" pitchFamily="34" charset="0"/>
              <a:buChar char="•"/>
            </a:pPr>
            <a:r>
              <a:rPr lang="en-US" sz="2000" b="1" dirty="0">
                <a:solidFill>
                  <a:srgbClr val="0070C0"/>
                </a:solidFill>
                <a:latin typeface="+mj-lt"/>
              </a:rPr>
              <a:t>Down wood recruitment</a:t>
            </a:r>
          </a:p>
          <a:p>
            <a:pPr marL="0" lvl="1" indent="-342900">
              <a:buFont typeface="Arial" panose="020B0604020202020204" pitchFamily="34" charset="0"/>
              <a:buChar char="•"/>
            </a:pPr>
            <a:r>
              <a:rPr lang="en-US" sz="2000" b="1" dirty="0">
                <a:solidFill>
                  <a:srgbClr val="0070C0"/>
                </a:solidFill>
                <a:latin typeface="+mj-lt"/>
              </a:rPr>
              <a:t>Debris flow potential</a:t>
            </a:r>
          </a:p>
          <a:p>
            <a:pPr marL="0" lvl="1" indent="-342900">
              <a:buFont typeface="Arial" panose="020B0604020202020204" pitchFamily="34" charset="0"/>
              <a:buChar char="•"/>
            </a:pPr>
            <a:r>
              <a:rPr lang="en-US" sz="2000" b="1" dirty="0" smtClean="0">
                <a:solidFill>
                  <a:srgbClr val="0070C0"/>
                </a:solidFill>
                <a:latin typeface="+mj-lt"/>
              </a:rPr>
              <a:t>Stream </a:t>
            </a:r>
            <a:r>
              <a:rPr lang="en-US" sz="2000" b="1" dirty="0">
                <a:solidFill>
                  <a:srgbClr val="0070C0"/>
                </a:solidFill>
                <a:latin typeface="+mj-lt"/>
              </a:rPr>
              <a:t>temperature/thermal </a:t>
            </a:r>
            <a:r>
              <a:rPr lang="en-US" sz="2000" b="1" dirty="0" smtClean="0">
                <a:solidFill>
                  <a:srgbClr val="0070C0"/>
                </a:solidFill>
                <a:latin typeface="+mj-lt"/>
              </a:rPr>
              <a:t>loading</a:t>
            </a:r>
            <a:endParaRPr lang="en-US" sz="2000" b="1" dirty="0">
              <a:solidFill>
                <a:srgbClr val="0070C0"/>
              </a:solidFill>
              <a:latin typeface="+mj-lt"/>
            </a:endParaRPr>
          </a:p>
          <a:p>
            <a:pPr marL="0" lvl="1" indent="-342900">
              <a:buFont typeface="Arial" panose="020B0604020202020204" pitchFamily="34" charset="0"/>
              <a:buChar char="•"/>
            </a:pPr>
            <a:r>
              <a:rPr lang="en-US" sz="2000" b="1" dirty="0" smtClean="0">
                <a:solidFill>
                  <a:srgbClr val="0070C0"/>
                </a:solidFill>
                <a:latin typeface="+mj-lt"/>
              </a:rPr>
              <a:t>Fish </a:t>
            </a:r>
            <a:r>
              <a:rPr lang="en-US" sz="2000" b="1" dirty="0">
                <a:solidFill>
                  <a:srgbClr val="0070C0"/>
                </a:solidFill>
                <a:latin typeface="+mj-lt"/>
              </a:rPr>
              <a:t>intrinsic potential</a:t>
            </a:r>
          </a:p>
          <a:p>
            <a:pPr marL="0" lvl="1" indent="-342900">
              <a:buFont typeface="Arial" panose="020B0604020202020204" pitchFamily="34" charset="0"/>
              <a:buChar char="•"/>
            </a:pPr>
            <a:r>
              <a:rPr lang="en-US" sz="2000" b="1" dirty="0">
                <a:solidFill>
                  <a:srgbClr val="0070C0"/>
                </a:solidFill>
                <a:latin typeface="+mj-lt"/>
              </a:rPr>
              <a:t>Fish prey </a:t>
            </a:r>
            <a:r>
              <a:rPr lang="en-US" sz="2000" b="1" dirty="0" smtClean="0">
                <a:solidFill>
                  <a:srgbClr val="0070C0"/>
                </a:solidFill>
                <a:latin typeface="+mj-lt"/>
              </a:rPr>
              <a:t>inputs</a:t>
            </a:r>
            <a:endParaRPr lang="en-US" sz="2000" b="1" dirty="0">
              <a:solidFill>
                <a:srgbClr val="0070C0"/>
              </a:solidFill>
              <a:latin typeface="+mj-lt"/>
            </a:endParaRPr>
          </a:p>
          <a:p>
            <a:pPr marL="0" lvl="1" indent="-342900">
              <a:buFont typeface="Arial" panose="020B0604020202020204" pitchFamily="34" charset="0"/>
              <a:buChar char="•"/>
            </a:pPr>
            <a:r>
              <a:rPr lang="en-US" sz="2000" b="1" u="sng" dirty="0">
                <a:solidFill>
                  <a:srgbClr val="372FA1"/>
                </a:solidFill>
                <a:latin typeface="+mj-lt"/>
              </a:rPr>
              <a:t>Water flow </a:t>
            </a:r>
            <a:r>
              <a:rPr lang="en-US" sz="2000" b="1" u="sng" dirty="0" smtClean="0">
                <a:solidFill>
                  <a:srgbClr val="372FA1"/>
                </a:solidFill>
                <a:latin typeface="+mj-lt"/>
              </a:rPr>
              <a:t>regime</a:t>
            </a:r>
            <a:endParaRPr lang="en-US" sz="2000" b="1" u="sng" dirty="0">
              <a:solidFill>
                <a:srgbClr val="372FA1"/>
              </a:solidFill>
              <a:latin typeface="+mj-lt"/>
            </a:endParaRPr>
          </a:p>
          <a:p>
            <a:pPr marL="0" lvl="1" indent="-342900">
              <a:buFont typeface="Arial" panose="020B0604020202020204" pitchFamily="34" charset="0"/>
              <a:buChar char="•"/>
            </a:pPr>
            <a:r>
              <a:rPr lang="en-US" sz="2000" b="1" dirty="0" smtClean="0">
                <a:solidFill>
                  <a:srgbClr val="7030A0"/>
                </a:solidFill>
                <a:latin typeface="+mj-lt"/>
              </a:rPr>
              <a:t>Headwater stream-associated </a:t>
            </a:r>
            <a:r>
              <a:rPr lang="en-US" sz="2000" b="1" dirty="0">
                <a:solidFill>
                  <a:srgbClr val="7030A0"/>
                </a:solidFill>
                <a:latin typeface="+mj-lt"/>
              </a:rPr>
              <a:t>species &amp; </a:t>
            </a:r>
            <a:r>
              <a:rPr lang="en-US" sz="2000" b="1" dirty="0" smtClean="0">
                <a:solidFill>
                  <a:srgbClr val="7030A0"/>
                </a:solidFill>
                <a:latin typeface="+mj-lt"/>
              </a:rPr>
              <a:t>habitats</a:t>
            </a:r>
            <a:endParaRPr lang="en-US" sz="2000" b="1" dirty="0">
              <a:solidFill>
                <a:srgbClr val="7030A0"/>
              </a:solidFill>
              <a:latin typeface="+mj-lt"/>
            </a:endParaRPr>
          </a:p>
          <a:p>
            <a:pPr marL="0" lvl="1" indent="-342900">
              <a:buFont typeface="Arial" panose="020B0604020202020204" pitchFamily="34" charset="0"/>
              <a:buChar char="•"/>
            </a:pPr>
            <a:r>
              <a:rPr lang="en-US" sz="2000" b="1" dirty="0" smtClean="0">
                <a:solidFill>
                  <a:srgbClr val="7030A0"/>
                </a:solidFill>
                <a:latin typeface="+mj-lt"/>
              </a:rPr>
              <a:t>Riparian forest-associated </a:t>
            </a:r>
            <a:r>
              <a:rPr lang="en-US" sz="2000" b="1" dirty="0">
                <a:solidFill>
                  <a:srgbClr val="7030A0"/>
                </a:solidFill>
                <a:latin typeface="+mj-lt"/>
              </a:rPr>
              <a:t>species &amp; </a:t>
            </a:r>
            <a:r>
              <a:rPr lang="en-US" sz="2000" b="1" dirty="0" smtClean="0">
                <a:solidFill>
                  <a:srgbClr val="7030A0"/>
                </a:solidFill>
                <a:latin typeface="+mj-lt"/>
              </a:rPr>
              <a:t>habitats</a:t>
            </a:r>
            <a:endParaRPr lang="en-US" sz="2000" b="1" dirty="0">
              <a:solidFill>
                <a:srgbClr val="7030A0"/>
              </a:solidFill>
              <a:latin typeface="+mj-lt"/>
            </a:endParaRPr>
          </a:p>
          <a:p>
            <a:pPr marL="0" lvl="1" indent="-342900">
              <a:buFont typeface="Arial" panose="020B0604020202020204" pitchFamily="34" charset="0"/>
              <a:buChar char="•"/>
            </a:pPr>
            <a:r>
              <a:rPr lang="en-US" sz="2000" b="1" dirty="0">
                <a:solidFill>
                  <a:srgbClr val="7030A0"/>
                </a:solidFill>
                <a:latin typeface="+mj-lt"/>
              </a:rPr>
              <a:t>Overland </a:t>
            </a:r>
            <a:r>
              <a:rPr lang="en-US" sz="2000" b="1" dirty="0" smtClean="0">
                <a:solidFill>
                  <a:srgbClr val="7030A0"/>
                </a:solidFill>
                <a:latin typeface="+mj-lt"/>
              </a:rPr>
              <a:t>connectivity habitats</a:t>
            </a:r>
            <a:endParaRPr lang="en-US" sz="2000" b="1" dirty="0">
              <a:solidFill>
                <a:srgbClr val="7030A0"/>
              </a:solidFill>
              <a:latin typeface="+mj-lt"/>
            </a:endParaRPr>
          </a:p>
          <a:p>
            <a:pPr marL="0" lvl="1" indent="-342900">
              <a:buFont typeface="Arial" panose="020B0604020202020204" pitchFamily="34" charset="0"/>
              <a:buChar char="•"/>
            </a:pPr>
            <a:r>
              <a:rPr lang="en-US" sz="2000" b="1" dirty="0">
                <a:latin typeface="+mj-lt"/>
              </a:rPr>
              <a:t>Forest restoration</a:t>
            </a:r>
          </a:p>
          <a:p>
            <a:pPr marL="0" lvl="1" indent="-342900">
              <a:buFont typeface="Arial" panose="020B0604020202020204" pitchFamily="34" charset="0"/>
              <a:buChar char="•"/>
            </a:pPr>
            <a:r>
              <a:rPr lang="en-US" sz="2000" b="1" dirty="0">
                <a:latin typeface="+mj-lt"/>
              </a:rPr>
              <a:t>Fuels management</a:t>
            </a:r>
          </a:p>
        </p:txBody>
      </p:sp>
      <p:pic>
        <p:nvPicPr>
          <p:cNvPr id="7" name="Picture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8400" y="1979012"/>
            <a:ext cx="1752600" cy="59092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0838941" y="3652424"/>
            <a:ext cx="1005618" cy="1353717"/>
          </a:xfrm>
          <a:prstGeom prst="rect">
            <a:avLst/>
          </a:prstGeom>
        </p:spPr>
      </p:pic>
    </p:spTree>
    <p:extLst>
      <p:ext uri="{BB962C8B-B14F-4D97-AF65-F5344CB8AC3E}">
        <p14:creationId xmlns:p14="http://schemas.microsoft.com/office/powerpoint/2010/main" val="4177974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2159" b="1794"/>
          <a:stretch/>
        </p:blipFill>
        <p:spPr>
          <a:xfrm>
            <a:off x="-26719" y="56408"/>
            <a:ext cx="8180153" cy="6781800"/>
          </a:xfrm>
        </p:spPr>
      </p:pic>
      <p:sp>
        <p:nvSpPr>
          <p:cNvPr id="3" name="TextBox 2"/>
          <p:cNvSpPr txBox="1"/>
          <p:nvPr/>
        </p:nvSpPr>
        <p:spPr>
          <a:xfrm>
            <a:off x="5562600" y="0"/>
            <a:ext cx="6629400" cy="4832092"/>
          </a:xfrm>
          <a:prstGeom prst="rect">
            <a:avLst/>
          </a:prstGeom>
          <a:solidFill>
            <a:srgbClr val="E2F2EF"/>
          </a:solidFill>
        </p:spPr>
        <p:txBody>
          <a:bodyPr wrap="square" rtlCol="0">
            <a:spAutoFit/>
          </a:bodyPr>
          <a:lstStyle/>
          <a:p>
            <a:pPr algn="ctr"/>
            <a:r>
              <a:rPr lang="en-US" sz="3200" b="1" dirty="0">
                <a:latin typeface="+mj-lt"/>
              </a:rPr>
              <a:t>Key </a:t>
            </a:r>
            <a:r>
              <a:rPr lang="en-US" sz="3200" b="1" dirty="0" smtClean="0">
                <a:latin typeface="+mj-lt"/>
              </a:rPr>
              <a:t>Considerations </a:t>
            </a:r>
            <a:r>
              <a:rPr lang="en-US" sz="3200" b="1" dirty="0">
                <a:latin typeface="+mj-lt"/>
              </a:rPr>
              <a:t>for </a:t>
            </a:r>
          </a:p>
          <a:p>
            <a:pPr algn="ctr"/>
            <a:r>
              <a:rPr lang="en-US" sz="3200" b="1" dirty="0">
                <a:latin typeface="+mj-lt"/>
              </a:rPr>
              <a:t>Headwater Management</a:t>
            </a:r>
          </a:p>
          <a:p>
            <a:pPr algn="ctr"/>
            <a:endParaRPr lang="en-US" sz="2400" b="1" dirty="0">
              <a:latin typeface="+mj-lt"/>
            </a:endParaRPr>
          </a:p>
          <a:p>
            <a:pPr marL="0" lvl="1" indent="-342900">
              <a:buFont typeface="Arial" panose="020B0604020202020204" pitchFamily="34" charset="0"/>
              <a:buChar char="•"/>
            </a:pPr>
            <a:r>
              <a:rPr lang="en-US" sz="2000" b="1" dirty="0">
                <a:solidFill>
                  <a:srgbClr val="0070C0"/>
                </a:solidFill>
                <a:latin typeface="+mj-lt"/>
              </a:rPr>
              <a:t>Down wood recruitment</a:t>
            </a:r>
          </a:p>
          <a:p>
            <a:pPr marL="0" lvl="1" indent="-342900">
              <a:buFont typeface="Arial" panose="020B0604020202020204" pitchFamily="34" charset="0"/>
              <a:buChar char="•"/>
            </a:pPr>
            <a:r>
              <a:rPr lang="en-US" sz="2000" b="1" dirty="0" smtClean="0">
                <a:solidFill>
                  <a:srgbClr val="0070C0"/>
                </a:solidFill>
                <a:latin typeface="+mj-lt"/>
              </a:rPr>
              <a:t>Debris </a:t>
            </a:r>
            <a:r>
              <a:rPr lang="en-US" sz="2000" b="1" dirty="0">
                <a:solidFill>
                  <a:srgbClr val="0070C0"/>
                </a:solidFill>
                <a:latin typeface="+mj-lt"/>
              </a:rPr>
              <a:t>flow potential</a:t>
            </a:r>
          </a:p>
          <a:p>
            <a:pPr marL="0" lvl="1" indent="-342900">
              <a:buFont typeface="Arial" panose="020B0604020202020204" pitchFamily="34" charset="0"/>
              <a:buChar char="•"/>
            </a:pPr>
            <a:r>
              <a:rPr lang="en-US" sz="2000" b="1" dirty="0">
                <a:solidFill>
                  <a:srgbClr val="0070C0"/>
                </a:solidFill>
                <a:latin typeface="+mj-lt"/>
              </a:rPr>
              <a:t>Stream temperature/thermal loading</a:t>
            </a:r>
          </a:p>
          <a:p>
            <a:pPr marL="0" lvl="1" indent="-342900">
              <a:buFont typeface="Arial" panose="020B0604020202020204" pitchFamily="34" charset="0"/>
              <a:buChar char="•"/>
            </a:pPr>
            <a:r>
              <a:rPr lang="en-US" sz="2000" b="1" dirty="0" smtClean="0">
                <a:solidFill>
                  <a:srgbClr val="0070C0"/>
                </a:solidFill>
                <a:latin typeface="+mj-lt"/>
              </a:rPr>
              <a:t>Fish </a:t>
            </a:r>
            <a:r>
              <a:rPr lang="en-US" sz="2000" b="1" dirty="0">
                <a:solidFill>
                  <a:srgbClr val="0070C0"/>
                </a:solidFill>
                <a:latin typeface="+mj-lt"/>
              </a:rPr>
              <a:t>intrinsic potential</a:t>
            </a:r>
          </a:p>
          <a:p>
            <a:pPr marL="0" lvl="1" indent="-342900">
              <a:buFont typeface="Arial" panose="020B0604020202020204" pitchFamily="34" charset="0"/>
              <a:buChar char="•"/>
            </a:pPr>
            <a:r>
              <a:rPr lang="en-US" sz="2000" b="1" dirty="0">
                <a:solidFill>
                  <a:srgbClr val="0070C0"/>
                </a:solidFill>
                <a:latin typeface="+mj-lt"/>
              </a:rPr>
              <a:t>Fish prey </a:t>
            </a:r>
            <a:r>
              <a:rPr lang="en-US" sz="2000" b="1" dirty="0" smtClean="0">
                <a:solidFill>
                  <a:srgbClr val="0070C0"/>
                </a:solidFill>
                <a:latin typeface="+mj-lt"/>
              </a:rPr>
              <a:t>inputs</a:t>
            </a:r>
            <a:endParaRPr lang="en-US" sz="2000" b="1" dirty="0">
              <a:solidFill>
                <a:srgbClr val="0070C0"/>
              </a:solidFill>
              <a:latin typeface="+mj-lt"/>
            </a:endParaRPr>
          </a:p>
          <a:p>
            <a:pPr marL="0" lvl="1" indent="-342900">
              <a:buFont typeface="Arial" panose="020B0604020202020204" pitchFamily="34" charset="0"/>
              <a:buChar char="•"/>
            </a:pPr>
            <a:r>
              <a:rPr lang="en-US" sz="2000" b="1" u="sng" dirty="0">
                <a:solidFill>
                  <a:srgbClr val="372FA1"/>
                </a:solidFill>
                <a:latin typeface="+mj-lt"/>
              </a:rPr>
              <a:t>Water flow </a:t>
            </a:r>
            <a:r>
              <a:rPr lang="en-US" sz="2000" b="1" u="sng" dirty="0" smtClean="0">
                <a:solidFill>
                  <a:srgbClr val="372FA1"/>
                </a:solidFill>
                <a:latin typeface="+mj-lt"/>
              </a:rPr>
              <a:t>regime</a:t>
            </a:r>
            <a:endParaRPr lang="en-US" sz="2000" b="1" u="sng" dirty="0">
              <a:solidFill>
                <a:srgbClr val="372FA1"/>
              </a:solidFill>
              <a:latin typeface="+mj-lt"/>
            </a:endParaRPr>
          </a:p>
          <a:p>
            <a:pPr marL="0" lvl="1" indent="-342900">
              <a:buFont typeface="Arial" panose="020B0604020202020204" pitchFamily="34" charset="0"/>
              <a:buChar char="•"/>
            </a:pPr>
            <a:r>
              <a:rPr lang="en-US" sz="2000" b="1" dirty="0" smtClean="0">
                <a:solidFill>
                  <a:srgbClr val="7030A0"/>
                </a:solidFill>
                <a:latin typeface="+mj-lt"/>
              </a:rPr>
              <a:t>Headwater stream-associated </a:t>
            </a:r>
            <a:r>
              <a:rPr lang="en-US" sz="2000" b="1" dirty="0">
                <a:solidFill>
                  <a:srgbClr val="7030A0"/>
                </a:solidFill>
                <a:latin typeface="+mj-lt"/>
              </a:rPr>
              <a:t>species &amp; </a:t>
            </a:r>
            <a:r>
              <a:rPr lang="en-US" sz="2000" b="1" dirty="0" smtClean="0">
                <a:solidFill>
                  <a:srgbClr val="7030A0"/>
                </a:solidFill>
                <a:latin typeface="+mj-lt"/>
              </a:rPr>
              <a:t>habitats</a:t>
            </a:r>
            <a:endParaRPr lang="en-US" sz="2000" b="1" dirty="0">
              <a:solidFill>
                <a:srgbClr val="7030A0"/>
              </a:solidFill>
              <a:latin typeface="+mj-lt"/>
            </a:endParaRPr>
          </a:p>
          <a:p>
            <a:pPr marL="0" lvl="1" indent="-342900">
              <a:buFont typeface="Arial" panose="020B0604020202020204" pitchFamily="34" charset="0"/>
              <a:buChar char="•"/>
            </a:pPr>
            <a:r>
              <a:rPr lang="en-US" sz="2000" b="1" dirty="0" smtClean="0">
                <a:solidFill>
                  <a:srgbClr val="7030A0"/>
                </a:solidFill>
                <a:latin typeface="+mj-lt"/>
              </a:rPr>
              <a:t>Riparian forest-associated </a:t>
            </a:r>
            <a:r>
              <a:rPr lang="en-US" sz="2000" b="1" dirty="0">
                <a:solidFill>
                  <a:srgbClr val="7030A0"/>
                </a:solidFill>
                <a:latin typeface="+mj-lt"/>
              </a:rPr>
              <a:t>species &amp; </a:t>
            </a:r>
            <a:r>
              <a:rPr lang="en-US" sz="2000" b="1" dirty="0" smtClean="0">
                <a:solidFill>
                  <a:srgbClr val="7030A0"/>
                </a:solidFill>
                <a:latin typeface="+mj-lt"/>
              </a:rPr>
              <a:t>habitats</a:t>
            </a:r>
            <a:endParaRPr lang="en-US" sz="2000" b="1" dirty="0">
              <a:solidFill>
                <a:srgbClr val="7030A0"/>
              </a:solidFill>
              <a:latin typeface="+mj-lt"/>
            </a:endParaRPr>
          </a:p>
          <a:p>
            <a:pPr marL="0" lvl="1" indent="-342900">
              <a:buFont typeface="Arial" panose="020B0604020202020204" pitchFamily="34" charset="0"/>
              <a:buChar char="•"/>
            </a:pPr>
            <a:r>
              <a:rPr lang="en-US" sz="2000" b="1" dirty="0">
                <a:solidFill>
                  <a:srgbClr val="7030A0"/>
                </a:solidFill>
                <a:latin typeface="+mj-lt"/>
              </a:rPr>
              <a:t>Overland </a:t>
            </a:r>
            <a:r>
              <a:rPr lang="en-US" sz="2000" b="1" dirty="0" smtClean="0">
                <a:solidFill>
                  <a:srgbClr val="7030A0"/>
                </a:solidFill>
                <a:latin typeface="+mj-lt"/>
              </a:rPr>
              <a:t>connectivity habitats</a:t>
            </a:r>
            <a:endParaRPr lang="en-US" sz="2000" b="1" dirty="0">
              <a:solidFill>
                <a:srgbClr val="7030A0"/>
              </a:solidFill>
              <a:latin typeface="+mj-lt"/>
            </a:endParaRPr>
          </a:p>
          <a:p>
            <a:pPr marL="0" lvl="1" indent="-342900">
              <a:buFont typeface="Arial" panose="020B0604020202020204" pitchFamily="34" charset="0"/>
              <a:buChar char="•"/>
            </a:pPr>
            <a:r>
              <a:rPr lang="en-US" sz="2000" b="1" dirty="0">
                <a:latin typeface="+mj-lt"/>
              </a:rPr>
              <a:t>Forest restoration</a:t>
            </a:r>
          </a:p>
          <a:p>
            <a:pPr marL="0" lvl="1" indent="-342900">
              <a:buFont typeface="Arial" panose="020B0604020202020204" pitchFamily="34" charset="0"/>
              <a:buChar char="•"/>
            </a:pPr>
            <a:r>
              <a:rPr lang="en-US" sz="2000" b="1" dirty="0">
                <a:latin typeface="+mj-lt"/>
              </a:rPr>
              <a:t>Fuels management</a:t>
            </a:r>
          </a:p>
        </p:txBody>
      </p:sp>
      <p:pic>
        <p:nvPicPr>
          <p:cNvPr id="7" name="Picture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8400" y="1979012"/>
            <a:ext cx="1752600" cy="590922"/>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0838161" y="3652424"/>
            <a:ext cx="1005618" cy="1353717"/>
          </a:xfrm>
          <a:prstGeom prst="rect">
            <a:avLst/>
          </a:prstGeom>
        </p:spPr>
      </p:pic>
      <p:sp>
        <p:nvSpPr>
          <p:cNvPr id="5" name="Oval 4"/>
          <p:cNvSpPr/>
          <p:nvPr/>
        </p:nvSpPr>
        <p:spPr>
          <a:xfrm>
            <a:off x="5029200" y="3012557"/>
            <a:ext cx="6895322" cy="1315616"/>
          </a:xfrm>
          <a:prstGeom prst="ellipse">
            <a:avLst/>
          </a:prstGeom>
          <a:noFill/>
          <a:ln w="762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94639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65" name="Text Box 9"/>
          <p:cNvSpPr txBox="1">
            <a:spLocks noChangeArrowheads="1"/>
          </p:cNvSpPr>
          <p:nvPr/>
        </p:nvSpPr>
        <p:spPr bwMode="auto">
          <a:xfrm>
            <a:off x="3922714" y="92870"/>
            <a:ext cx="4332288" cy="1196975"/>
          </a:xfrm>
          <a:prstGeom prst="rect">
            <a:avLst/>
          </a:prstGeom>
          <a:solidFill>
            <a:srgbClr val="E2F2EF"/>
          </a:solidFill>
          <a:ln w="9525">
            <a:noFill/>
            <a:miter lim="800000"/>
            <a:headEnd/>
            <a:tailEnd/>
          </a:ln>
          <a:effectLst/>
          <a:extLst/>
        </p:spPr>
        <p:txBody>
          <a:bodyPr>
            <a:spAutoFit/>
          </a:bodyPr>
          <a:lstStyle/>
          <a:p>
            <a:pPr algn="ctr">
              <a:spcBef>
                <a:spcPct val="50000"/>
              </a:spcBef>
              <a:defRPr/>
            </a:pPr>
            <a:r>
              <a:rPr lang="en-US" altLang="en-US" sz="2400" b="1" dirty="0">
                <a:solidFill>
                  <a:schemeClr val="accent5">
                    <a:lumMod val="75000"/>
                  </a:schemeClr>
                </a:solidFill>
                <a:latin typeface="+mj-lt"/>
              </a:rPr>
              <a:t>12 Example </a:t>
            </a:r>
            <a:r>
              <a:rPr lang="en-US" altLang="en-US" sz="2400" b="1" dirty="0">
                <a:latin typeface="+mj-lt"/>
              </a:rPr>
              <a:t>NW Endemic Stream Amphibian Species with </a:t>
            </a:r>
            <a:r>
              <a:rPr lang="en-US" altLang="en-US" sz="2400" b="1" dirty="0" smtClean="0">
                <a:latin typeface="+mj-lt"/>
              </a:rPr>
              <a:t>Headwater Forest </a:t>
            </a:r>
            <a:r>
              <a:rPr lang="en-US" altLang="en-US" sz="2400" b="1" dirty="0">
                <a:latin typeface="+mj-lt"/>
              </a:rPr>
              <a:t>Associations</a:t>
            </a:r>
          </a:p>
        </p:txBody>
      </p:sp>
      <p:pic>
        <p:nvPicPr>
          <p:cNvPr id="10243" name="Picture 22" descr="GetImage?SRC=6&amp;BATCH=47&amp;FMT=gif&amp;RES=749X769&amp;NAME=dicamptodon_ensatus"/>
          <p:cNvPicPr>
            <a:picLocks noChangeAspect="1" noChangeArrowheads="1"/>
          </p:cNvPicPr>
          <p:nvPr/>
        </p:nvPicPr>
        <p:blipFill>
          <a:blip r:embed="rId2" cstate="print">
            <a:extLst>
              <a:ext uri="{28A0092B-C50C-407E-A947-70E740481C1C}">
                <a14:useLocalDpi xmlns:a14="http://schemas.microsoft.com/office/drawing/2010/main" val="0"/>
              </a:ext>
            </a:extLst>
          </a:blip>
          <a:srcRect r="30139"/>
          <a:stretch>
            <a:fillRect/>
          </a:stretch>
        </p:blipFill>
        <p:spPr bwMode="auto">
          <a:xfrm>
            <a:off x="1493838" y="1935163"/>
            <a:ext cx="119221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24" descr="GetImage?SRC=6&amp;BATCH=47&amp;FMT=gif&amp;RES=749X769&amp;NAME=dicamptodon_tenebrosus"/>
          <p:cNvPicPr>
            <a:picLocks noChangeAspect="1" noChangeArrowheads="1"/>
          </p:cNvPicPr>
          <p:nvPr/>
        </p:nvPicPr>
        <p:blipFill>
          <a:blip r:embed="rId3" cstate="print">
            <a:extLst>
              <a:ext uri="{28A0092B-C50C-407E-A947-70E740481C1C}">
                <a14:useLocalDpi xmlns:a14="http://schemas.microsoft.com/office/drawing/2010/main" val="0"/>
              </a:ext>
            </a:extLst>
          </a:blip>
          <a:srcRect r="31367"/>
          <a:stretch>
            <a:fillRect/>
          </a:stretch>
        </p:blipFill>
        <p:spPr bwMode="auto">
          <a:xfrm>
            <a:off x="1506538" y="3679826"/>
            <a:ext cx="1219201"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26" descr="GetImage?SRC=6&amp;BATCH=47&amp;FMT=gif&amp;RES=749X769&amp;NAME=dicamptodon_aterrimus"/>
          <p:cNvPicPr>
            <a:picLocks noChangeAspect="1" noChangeArrowheads="1"/>
          </p:cNvPicPr>
          <p:nvPr/>
        </p:nvPicPr>
        <p:blipFill>
          <a:blip r:embed="rId4" cstate="print">
            <a:extLst>
              <a:ext uri="{28A0092B-C50C-407E-A947-70E740481C1C}">
                <a14:useLocalDpi xmlns:a14="http://schemas.microsoft.com/office/drawing/2010/main" val="0"/>
              </a:ext>
            </a:extLst>
          </a:blip>
          <a:srcRect r="28229"/>
          <a:stretch>
            <a:fillRect/>
          </a:stretch>
        </p:blipFill>
        <p:spPr bwMode="auto">
          <a:xfrm>
            <a:off x="2687639" y="1912939"/>
            <a:ext cx="1235075"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28" descr="GetImage?SRC=6&amp;BATCH=47&amp;FMT=gif&amp;RES=749X769&amp;NAME=dicamptodon_copei"/>
          <p:cNvPicPr>
            <a:picLocks noChangeAspect="1" noChangeArrowheads="1"/>
          </p:cNvPicPr>
          <p:nvPr/>
        </p:nvPicPr>
        <p:blipFill>
          <a:blip r:embed="rId5" cstate="print">
            <a:extLst>
              <a:ext uri="{28A0092B-C50C-407E-A947-70E740481C1C}">
                <a14:useLocalDpi xmlns:a14="http://schemas.microsoft.com/office/drawing/2010/main" val="0"/>
              </a:ext>
            </a:extLst>
          </a:blip>
          <a:srcRect r="33273"/>
          <a:stretch>
            <a:fillRect/>
          </a:stretch>
        </p:blipFill>
        <p:spPr bwMode="auto">
          <a:xfrm>
            <a:off x="2724150" y="3692526"/>
            <a:ext cx="1174750"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30" descr="GetImage?SRC=6&amp;BATCH=47&amp;FMT=gif&amp;RES=749X769&amp;NAME=ascaphus_montanus"/>
          <p:cNvPicPr>
            <a:picLocks noChangeAspect="1" noChangeArrowheads="1"/>
          </p:cNvPicPr>
          <p:nvPr/>
        </p:nvPicPr>
        <p:blipFill>
          <a:blip r:embed="rId6" cstate="print">
            <a:extLst>
              <a:ext uri="{28A0092B-C50C-407E-A947-70E740481C1C}">
                <a14:useLocalDpi xmlns:a14="http://schemas.microsoft.com/office/drawing/2010/main" val="0"/>
              </a:ext>
            </a:extLst>
          </a:blip>
          <a:srcRect r="31284"/>
          <a:stretch>
            <a:fillRect/>
          </a:stretch>
        </p:blipFill>
        <p:spPr bwMode="auto">
          <a:xfrm>
            <a:off x="4468813" y="1933575"/>
            <a:ext cx="1223962"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32" descr="GetImage?SRC=6&amp;BATCH=47&amp;FMT=gif&amp;RES=749X769&amp;NAME=ascaphus_truei"/>
          <p:cNvPicPr>
            <a:picLocks noChangeAspect="1" noChangeArrowheads="1"/>
          </p:cNvPicPr>
          <p:nvPr/>
        </p:nvPicPr>
        <p:blipFill>
          <a:blip r:embed="rId7" cstate="print">
            <a:extLst>
              <a:ext uri="{28A0092B-C50C-407E-A947-70E740481C1C}">
                <a14:useLocalDpi xmlns:a14="http://schemas.microsoft.com/office/drawing/2010/main" val="0"/>
              </a:ext>
            </a:extLst>
          </a:blip>
          <a:srcRect r="29466"/>
          <a:stretch>
            <a:fillRect/>
          </a:stretch>
        </p:blipFill>
        <p:spPr bwMode="auto">
          <a:xfrm>
            <a:off x="4492626" y="3738564"/>
            <a:ext cx="11969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35" descr="ASTR1_300"/>
          <p:cNvPicPr preferRelativeResize="0">
            <a:picLocks noChangeAspect="1" noChangeArrowheads="1"/>
          </p:cNvPicPr>
          <p:nvPr/>
        </p:nvPicPr>
        <p:blipFill rotWithShape="1">
          <a:blip r:embed="rId8">
            <a:extLst>
              <a:ext uri="{28A0092B-C50C-407E-A947-70E740481C1C}">
                <a14:useLocalDpi xmlns:a14="http://schemas.microsoft.com/office/drawing/2010/main" val="0"/>
              </a:ext>
            </a:extLst>
          </a:blip>
          <a:srcRect l="23663" t="16232" b="10713"/>
          <a:stretch/>
        </p:blipFill>
        <p:spPr bwMode="auto">
          <a:xfrm>
            <a:off x="4041527" y="5280655"/>
            <a:ext cx="2202112" cy="1426678"/>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10250" name="Picture 37" descr="Dicamp1_300"/>
          <p:cNvPicPr>
            <a:picLocks noChangeAspect="1" noChangeArrowheads="1"/>
          </p:cNvPicPr>
          <p:nvPr/>
        </p:nvPicPr>
        <p:blipFill rotWithShape="1">
          <a:blip r:embed="rId9">
            <a:extLst>
              <a:ext uri="{28A0092B-C50C-407E-A947-70E740481C1C}">
                <a14:useLocalDpi xmlns:a14="http://schemas.microsoft.com/office/drawing/2010/main" val="0"/>
              </a:ext>
            </a:extLst>
          </a:blip>
          <a:srcRect t="28275" b="5333"/>
          <a:stretch/>
        </p:blipFill>
        <p:spPr bwMode="auto">
          <a:xfrm>
            <a:off x="819698" y="5282827"/>
            <a:ext cx="3212321" cy="1424506"/>
          </a:xfrm>
          <a:prstGeom prst="rect">
            <a:avLst/>
          </a:prstGeom>
          <a:noFill/>
          <a:ln w="50800">
            <a:noFill/>
            <a:miter lim="800000"/>
            <a:headEnd/>
            <a:tailEnd/>
          </a:ln>
          <a:extLst>
            <a:ext uri="{909E8E84-426E-40DD-AFC4-6F175D3DCCD1}">
              <a14:hiddenFill xmlns:a14="http://schemas.microsoft.com/office/drawing/2010/main">
                <a:solidFill>
                  <a:srgbClr val="FFFFFF"/>
                </a:solidFill>
              </a14:hiddenFill>
            </a:ext>
          </a:extLst>
        </p:spPr>
      </p:pic>
      <p:sp>
        <p:nvSpPr>
          <p:cNvPr id="10251" name="Text Box 38"/>
          <p:cNvSpPr txBox="1">
            <a:spLocks noChangeArrowheads="1"/>
          </p:cNvSpPr>
          <p:nvPr/>
        </p:nvSpPr>
        <p:spPr bwMode="auto">
          <a:xfrm>
            <a:off x="1697038" y="1500188"/>
            <a:ext cx="83867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b="1" dirty="0"/>
              <a:t>Giant Salamanders           Tailed Frogs         Torrent Salamanders</a:t>
            </a:r>
          </a:p>
        </p:txBody>
      </p:sp>
      <p:pic>
        <p:nvPicPr>
          <p:cNvPr id="10252" name="Picture 43" descr="GetImage?SRC=6&amp;BATCH=47&amp;FMT=gif&amp;RES=749X769&amp;NAME=rhyacotriton_kezeri"/>
          <p:cNvPicPr>
            <a:picLocks noChangeAspect="1" noChangeArrowheads="1"/>
          </p:cNvPicPr>
          <p:nvPr/>
        </p:nvPicPr>
        <p:blipFill>
          <a:blip r:embed="rId10" cstate="print">
            <a:extLst>
              <a:ext uri="{28A0092B-C50C-407E-A947-70E740481C1C}">
                <a14:useLocalDpi xmlns:a14="http://schemas.microsoft.com/office/drawing/2010/main" val="0"/>
              </a:ext>
            </a:extLst>
          </a:blip>
          <a:srcRect r="30238"/>
          <a:stretch>
            <a:fillRect/>
          </a:stretch>
        </p:blipFill>
        <p:spPr bwMode="auto">
          <a:xfrm>
            <a:off x="6267450" y="1916114"/>
            <a:ext cx="1252538" cy="184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3" name="Picture 45" descr="GetImage?SRC=6&amp;BATCH=47&amp;FMT=gif&amp;RES=749X769&amp;NAME=rhyacotriton_variegatus"/>
          <p:cNvPicPr>
            <a:picLocks noChangeAspect="1" noChangeArrowheads="1"/>
          </p:cNvPicPr>
          <p:nvPr/>
        </p:nvPicPr>
        <p:blipFill>
          <a:blip r:embed="rId11" cstate="print">
            <a:extLst>
              <a:ext uri="{28A0092B-C50C-407E-A947-70E740481C1C}">
                <a14:useLocalDpi xmlns:a14="http://schemas.microsoft.com/office/drawing/2010/main" val="0"/>
              </a:ext>
            </a:extLst>
          </a:blip>
          <a:srcRect r="29495"/>
          <a:stretch>
            <a:fillRect/>
          </a:stretch>
        </p:blipFill>
        <p:spPr bwMode="auto">
          <a:xfrm>
            <a:off x="6275388" y="3652838"/>
            <a:ext cx="1263650" cy="183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4" name="Picture 47" descr="GetImage?SRC=6&amp;BATCH=47&amp;FMT=gif&amp;RES=749X769&amp;NAME=rhyacotriton_olympicus"/>
          <p:cNvPicPr>
            <a:picLocks noChangeAspect="1" noChangeArrowheads="1"/>
          </p:cNvPicPr>
          <p:nvPr/>
        </p:nvPicPr>
        <p:blipFill>
          <a:blip r:embed="rId12" cstate="print">
            <a:extLst>
              <a:ext uri="{28A0092B-C50C-407E-A947-70E740481C1C}">
                <a14:useLocalDpi xmlns:a14="http://schemas.microsoft.com/office/drawing/2010/main" val="0"/>
              </a:ext>
            </a:extLst>
          </a:blip>
          <a:srcRect r="30054"/>
          <a:stretch>
            <a:fillRect/>
          </a:stretch>
        </p:blipFill>
        <p:spPr bwMode="auto">
          <a:xfrm>
            <a:off x="7505701" y="1943101"/>
            <a:ext cx="1230313"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5" name="Picture 49" descr="GetImage?SRC=6&amp;BATCH=47&amp;FMT=gif&amp;RES=749X769&amp;NAME=rhyacotriton_cascadae"/>
          <p:cNvPicPr>
            <a:picLocks noChangeAspect="1" noChangeArrowheads="1"/>
          </p:cNvPicPr>
          <p:nvPr/>
        </p:nvPicPr>
        <p:blipFill>
          <a:blip r:embed="rId13" cstate="print">
            <a:extLst>
              <a:ext uri="{28A0092B-C50C-407E-A947-70E740481C1C}">
                <a14:useLocalDpi xmlns:a14="http://schemas.microsoft.com/office/drawing/2010/main" val="0"/>
              </a:ext>
            </a:extLst>
          </a:blip>
          <a:srcRect r="30028"/>
          <a:stretch>
            <a:fillRect/>
          </a:stretch>
        </p:blipFill>
        <p:spPr bwMode="auto">
          <a:xfrm>
            <a:off x="7529513" y="3673476"/>
            <a:ext cx="1231900"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7" name="Picture 52" descr="GetImage?SRC=6&amp;BATCH=47&amp;FMT=gif&amp;RES=749X769&amp;NAME=plethodon_vandykei"/>
          <p:cNvPicPr>
            <a:picLocks noChangeAspect="1" noChangeArrowheads="1"/>
          </p:cNvPicPr>
          <p:nvPr/>
        </p:nvPicPr>
        <p:blipFill>
          <a:blip r:embed="rId14" cstate="print">
            <a:extLst>
              <a:ext uri="{28A0092B-C50C-407E-A947-70E740481C1C}">
                <a14:useLocalDpi xmlns:a14="http://schemas.microsoft.com/office/drawing/2010/main" val="0"/>
              </a:ext>
            </a:extLst>
          </a:blip>
          <a:srcRect r="29956"/>
          <a:stretch>
            <a:fillRect/>
          </a:stretch>
        </p:blipFill>
        <p:spPr bwMode="auto">
          <a:xfrm>
            <a:off x="9402763" y="1917700"/>
            <a:ext cx="1250950"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8" name="Picture 54" descr="GetImage?SRC=6&amp;BATCH=47&amp;FMT=gif&amp;RES=749X769&amp;NAME=plethodon_idahoensis"/>
          <p:cNvPicPr>
            <a:picLocks noChangeAspect="1" noChangeArrowheads="1"/>
          </p:cNvPicPr>
          <p:nvPr/>
        </p:nvPicPr>
        <p:blipFill>
          <a:blip r:embed="rId15" cstate="print">
            <a:extLst>
              <a:ext uri="{28A0092B-C50C-407E-A947-70E740481C1C}">
                <a14:useLocalDpi xmlns:a14="http://schemas.microsoft.com/office/drawing/2010/main" val="0"/>
              </a:ext>
            </a:extLst>
          </a:blip>
          <a:srcRect r="30490"/>
          <a:stretch>
            <a:fillRect/>
          </a:stretch>
        </p:blipFill>
        <p:spPr bwMode="auto">
          <a:xfrm>
            <a:off x="9386888" y="3676650"/>
            <a:ext cx="1281112"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9" name="Picture 56" descr="PLVA1_300"/>
          <p:cNvPicPr>
            <a:picLocks noChangeAspect="1" noChangeArrowheads="1"/>
          </p:cNvPicPr>
          <p:nvPr/>
        </p:nvPicPr>
        <p:blipFill rotWithShape="1">
          <a:blip r:embed="rId16">
            <a:extLst>
              <a:ext uri="{28A0092B-C50C-407E-A947-70E740481C1C}">
                <a14:useLocalDpi xmlns:a14="http://schemas.microsoft.com/office/drawing/2010/main" val="0"/>
              </a:ext>
            </a:extLst>
          </a:blip>
          <a:srcRect t="20453" b="421"/>
          <a:stretch/>
        </p:blipFill>
        <p:spPr bwMode="auto">
          <a:xfrm>
            <a:off x="8745864" y="5280655"/>
            <a:ext cx="2756325" cy="1428059"/>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10260" name="Text Box 58"/>
          <p:cNvSpPr txBox="1">
            <a:spLocks noChangeArrowheads="1"/>
          </p:cNvSpPr>
          <p:nvPr/>
        </p:nvSpPr>
        <p:spPr bwMode="auto">
          <a:xfrm>
            <a:off x="9053124" y="989609"/>
            <a:ext cx="1948639"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b="1" dirty="0"/>
              <a:t>Van Dyke’s &amp; Coeur d’Alene Salamanders</a:t>
            </a:r>
          </a:p>
        </p:txBody>
      </p:sp>
      <p:sp>
        <p:nvSpPr>
          <p:cNvPr id="10261" name="Text Box 60"/>
          <p:cNvSpPr txBox="1">
            <a:spLocks noChangeArrowheads="1"/>
          </p:cNvSpPr>
          <p:nvPr/>
        </p:nvSpPr>
        <p:spPr bwMode="auto">
          <a:xfrm>
            <a:off x="8220076" y="0"/>
            <a:ext cx="2447925" cy="274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200"/>
              <a:t>Maps from www.natureserve.org</a:t>
            </a:r>
          </a:p>
        </p:txBody>
      </p:sp>
      <p:sp>
        <p:nvSpPr>
          <p:cNvPr id="2" name="TextBox 1"/>
          <p:cNvSpPr txBox="1"/>
          <p:nvPr/>
        </p:nvSpPr>
        <p:spPr>
          <a:xfrm>
            <a:off x="105305" y="65085"/>
            <a:ext cx="3793596" cy="830997"/>
          </a:xfrm>
          <a:prstGeom prst="rect">
            <a:avLst/>
          </a:prstGeom>
          <a:noFill/>
        </p:spPr>
        <p:txBody>
          <a:bodyPr wrap="square" rtlCol="0">
            <a:spAutoFit/>
          </a:bodyPr>
          <a:lstStyle/>
          <a:p>
            <a:r>
              <a:rPr lang="en-US" sz="2400" b="1" dirty="0" smtClean="0"/>
              <a:t>Proactive measures can help many species…</a:t>
            </a:r>
            <a:endParaRPr lang="en-US" sz="2400" b="1" dirty="0"/>
          </a:p>
        </p:txBody>
      </p:sp>
      <p:pic>
        <p:nvPicPr>
          <p:cNvPr id="10256" name="Picture 36" descr="RHCA1_300"/>
          <p:cNvPicPr preferRelativeResize="0">
            <a:picLocks noChangeAspect="1" noChangeArrowheads="1"/>
          </p:cNvPicPr>
          <p:nvPr/>
        </p:nvPicPr>
        <p:blipFill rotWithShape="1">
          <a:blip r:embed="rId17">
            <a:extLst>
              <a:ext uri="{28A0092B-C50C-407E-A947-70E740481C1C}">
                <a14:useLocalDpi xmlns:a14="http://schemas.microsoft.com/office/drawing/2010/main" val="0"/>
              </a:ext>
            </a:extLst>
          </a:blip>
          <a:srcRect l="9750" t="17210" r="7500" b="11192"/>
          <a:stretch/>
        </p:blipFill>
        <p:spPr bwMode="auto">
          <a:xfrm>
            <a:off x="6259678" y="5280656"/>
            <a:ext cx="2478086" cy="1426677"/>
          </a:xfrm>
          <a:prstGeom prst="rect">
            <a:avLst/>
          </a:prstGeom>
          <a:noFill/>
          <a:ln w="5397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3486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857411"/>
            <a:ext cx="12298166" cy="60005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1" descr="3Dheadwater_nograph_color.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77590" y="892970"/>
            <a:ext cx="7060308" cy="5847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Box 5"/>
          <p:cNvSpPr txBox="1">
            <a:spLocks noChangeArrowheads="1"/>
          </p:cNvSpPr>
          <p:nvPr/>
        </p:nvSpPr>
        <p:spPr bwMode="auto">
          <a:xfrm>
            <a:off x="2216960" y="488559"/>
            <a:ext cx="7976907" cy="461665"/>
          </a:xfrm>
          <a:prstGeom prst="rect">
            <a:avLst/>
          </a:prstGeom>
          <a:noFill/>
          <a:ln w="9525">
            <a:noFill/>
            <a:miter lim="800000"/>
            <a:headEnd/>
            <a:tailEnd/>
          </a:ln>
        </p:spPr>
        <p:txBody>
          <a:bodyPr wrap="square">
            <a:spAutoFit/>
          </a:bodyPr>
          <a:lstStyle/>
          <a:p>
            <a:pPr algn="ctr" eaLnBrk="1" hangingPunct="1">
              <a:defRPr/>
            </a:pPr>
            <a:r>
              <a:rPr lang="en-US" sz="2400" dirty="0">
                <a:solidFill>
                  <a:schemeClr val="tx1">
                    <a:lumMod val="65000"/>
                    <a:lumOff val="35000"/>
                  </a:schemeClr>
                </a:solidFill>
                <a:latin typeface="+mn-lt"/>
                <a:cs typeface="Arial" pitchFamily="34" charset="0"/>
              </a:rPr>
              <a:t>Sheridan and Olson </a:t>
            </a:r>
            <a:r>
              <a:rPr lang="en-US" sz="2400" dirty="0" smtClean="0">
                <a:solidFill>
                  <a:schemeClr val="tx1">
                    <a:lumMod val="65000"/>
                    <a:lumOff val="35000"/>
                  </a:schemeClr>
                </a:solidFill>
                <a:latin typeface="+mn-lt"/>
                <a:cs typeface="Arial" pitchFamily="34" charset="0"/>
              </a:rPr>
              <a:t>2005;   Olson </a:t>
            </a:r>
            <a:r>
              <a:rPr lang="en-US" sz="2400" dirty="0">
                <a:solidFill>
                  <a:schemeClr val="tx1">
                    <a:lumMod val="65000"/>
                    <a:lumOff val="35000"/>
                  </a:schemeClr>
                </a:solidFill>
                <a:latin typeface="+mn-lt"/>
                <a:cs typeface="Arial" pitchFamily="34" charset="0"/>
              </a:rPr>
              <a:t>and Weaver 2007</a:t>
            </a:r>
          </a:p>
        </p:txBody>
      </p:sp>
      <p:sp>
        <p:nvSpPr>
          <p:cNvPr id="9220" name="Title 6"/>
          <p:cNvSpPr>
            <a:spLocks noGrp="1"/>
          </p:cNvSpPr>
          <p:nvPr>
            <p:ph type="title"/>
          </p:nvPr>
        </p:nvSpPr>
        <p:spPr>
          <a:xfrm>
            <a:off x="1459786" y="29254"/>
            <a:ext cx="9378593" cy="559845"/>
          </a:xfrm>
        </p:spPr>
        <p:txBody>
          <a:bodyPr>
            <a:noAutofit/>
          </a:bodyPr>
          <a:lstStyle/>
          <a:p>
            <a:pPr eaLnBrk="1" hangingPunct="1"/>
            <a:r>
              <a:rPr lang="en-US" altLang="en-US" sz="3200" b="1" dirty="0" smtClean="0"/>
              <a:t>Headwater Streams:  Amphibian Breeding Habitat</a:t>
            </a:r>
            <a:endParaRPr lang="en-US" altLang="en-US" sz="3200" b="1" dirty="0"/>
          </a:p>
        </p:txBody>
      </p:sp>
      <p:sp>
        <p:nvSpPr>
          <p:cNvPr id="8" name="Text Placeholder 7"/>
          <p:cNvSpPr>
            <a:spLocks noGrp="1"/>
          </p:cNvSpPr>
          <p:nvPr>
            <p:ph type="body" sz="half" idx="1"/>
          </p:nvPr>
        </p:nvSpPr>
        <p:spPr>
          <a:xfrm>
            <a:off x="130318" y="931287"/>
            <a:ext cx="4902057" cy="2825750"/>
          </a:xfrm>
        </p:spPr>
        <p:txBody>
          <a:bodyPr rtlCol="0">
            <a:normAutofit/>
          </a:bodyPr>
          <a:lstStyle/>
          <a:p>
            <a:pPr marL="0" indent="0" eaLnBrk="1" fontAlgn="auto" hangingPunct="1">
              <a:spcAft>
                <a:spcPts val="0"/>
              </a:spcAft>
              <a:buClr>
                <a:schemeClr val="accent6"/>
              </a:buClr>
              <a:buNone/>
              <a:defRPr/>
            </a:pPr>
            <a:r>
              <a:rPr lang="en-US" b="1" dirty="0" smtClean="0"/>
              <a:t>4+ amphibian assemblages</a:t>
            </a:r>
          </a:p>
          <a:p>
            <a:pPr lvl="1" eaLnBrk="1" fontAlgn="auto" hangingPunct="1">
              <a:spcAft>
                <a:spcPts val="0"/>
              </a:spcAft>
              <a:buClr>
                <a:schemeClr val="accent5">
                  <a:lumMod val="50000"/>
                </a:schemeClr>
              </a:buClr>
              <a:defRPr/>
            </a:pPr>
            <a:r>
              <a:rPr lang="en-US" dirty="0" smtClean="0"/>
              <a:t>Intermittent streams</a:t>
            </a:r>
          </a:p>
          <a:p>
            <a:pPr lvl="1" eaLnBrk="1" fontAlgn="auto" hangingPunct="1">
              <a:spcAft>
                <a:spcPts val="0"/>
              </a:spcAft>
              <a:buClr>
                <a:schemeClr val="accent5">
                  <a:lumMod val="50000"/>
                </a:schemeClr>
              </a:buClr>
              <a:defRPr/>
            </a:pPr>
            <a:r>
              <a:rPr lang="en-US" dirty="0" smtClean="0"/>
              <a:t>Perennial streams</a:t>
            </a:r>
          </a:p>
          <a:p>
            <a:pPr lvl="1" eaLnBrk="1" fontAlgn="auto" hangingPunct="1">
              <a:spcAft>
                <a:spcPts val="0"/>
              </a:spcAft>
              <a:buClr>
                <a:schemeClr val="accent5">
                  <a:lumMod val="50000"/>
                </a:schemeClr>
              </a:buClr>
              <a:defRPr/>
            </a:pPr>
            <a:r>
              <a:rPr lang="en-US" dirty="0" err="1" smtClean="0"/>
              <a:t>Streambanks</a:t>
            </a:r>
            <a:endParaRPr lang="en-US" dirty="0" smtClean="0"/>
          </a:p>
          <a:p>
            <a:pPr lvl="1" eaLnBrk="1" fontAlgn="auto" hangingPunct="1">
              <a:spcAft>
                <a:spcPts val="0"/>
              </a:spcAft>
              <a:buClr>
                <a:schemeClr val="accent5">
                  <a:lumMod val="50000"/>
                </a:schemeClr>
              </a:buClr>
              <a:defRPr/>
            </a:pPr>
            <a:r>
              <a:rPr lang="en-US" dirty="0" smtClean="0"/>
              <a:t>Upland</a:t>
            </a:r>
          </a:p>
          <a:p>
            <a:pPr lvl="1" eaLnBrk="1" fontAlgn="auto" hangingPunct="1">
              <a:spcAft>
                <a:spcPts val="0"/>
              </a:spcAft>
              <a:buClr>
                <a:schemeClr val="accent5">
                  <a:lumMod val="50000"/>
                </a:schemeClr>
              </a:buClr>
              <a:buNone/>
              <a:defRPr/>
            </a:pPr>
            <a:endParaRPr lang="en-US" dirty="0" smtClean="0"/>
          </a:p>
        </p:txBody>
      </p:sp>
      <p:sp>
        <p:nvSpPr>
          <p:cNvPr id="7" name="TextBox 6"/>
          <p:cNvSpPr txBox="1"/>
          <p:nvPr/>
        </p:nvSpPr>
        <p:spPr>
          <a:xfrm>
            <a:off x="307558" y="3852169"/>
            <a:ext cx="3904233" cy="584775"/>
          </a:xfrm>
          <a:prstGeom prst="rect">
            <a:avLst/>
          </a:prstGeom>
          <a:noFill/>
          <a:ln>
            <a:noFill/>
          </a:ln>
        </p:spPr>
        <p:txBody>
          <a:bodyPr wrap="square">
            <a:spAutoFit/>
          </a:bodyPr>
          <a:lstStyle/>
          <a:p>
            <a:pPr eaLnBrk="1" fontAlgn="auto" hangingPunct="1">
              <a:spcAft>
                <a:spcPts val="1200"/>
              </a:spcAft>
              <a:buClr>
                <a:schemeClr val="accent6"/>
              </a:buClr>
              <a:defRPr/>
            </a:pPr>
            <a:r>
              <a:rPr lang="en-US" sz="3200" b="1" dirty="0" smtClean="0">
                <a:latin typeface="+mn-lt"/>
              </a:rPr>
              <a:t>Torrent salamanders</a:t>
            </a:r>
            <a:endParaRPr lang="en-US" sz="3200" b="1" dirty="0">
              <a:latin typeface="+mn-lt"/>
            </a:endParaRPr>
          </a:p>
        </p:txBody>
      </p:sp>
      <p:cxnSp>
        <p:nvCxnSpPr>
          <p:cNvPr id="10" name="Straight Arrow Connector 9"/>
          <p:cNvCxnSpPr/>
          <p:nvPr/>
        </p:nvCxnSpPr>
        <p:spPr>
          <a:xfrm flipH="1">
            <a:off x="3832263" y="2982398"/>
            <a:ext cx="3287728" cy="1014249"/>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9225" name="Picture 4" descr="RHCA1_300"/>
          <p:cNvPicPr preferRelativeResize="0">
            <a:picLocks noChangeAspect="1" noChangeArrowheads="1"/>
          </p:cNvPicPr>
          <p:nvPr/>
        </p:nvPicPr>
        <p:blipFill rotWithShape="1">
          <a:blip r:embed="rId3">
            <a:extLst>
              <a:ext uri="{28A0092B-C50C-407E-A947-70E740481C1C}">
                <a14:useLocalDpi xmlns:a14="http://schemas.microsoft.com/office/drawing/2010/main" val="0"/>
              </a:ext>
            </a:extLst>
          </a:blip>
          <a:srcRect l="9750" t="14605" r="7500" b="8956"/>
          <a:stretch/>
        </p:blipFill>
        <p:spPr bwMode="auto">
          <a:xfrm>
            <a:off x="649619" y="4532076"/>
            <a:ext cx="2675259" cy="1644789"/>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14" name="Straight Arrow Connector 13"/>
          <p:cNvCxnSpPr/>
          <p:nvPr/>
        </p:nvCxnSpPr>
        <p:spPr>
          <a:xfrm flipV="1">
            <a:off x="6347717" y="5318449"/>
            <a:ext cx="2816625" cy="2802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9496425" y="3890719"/>
            <a:ext cx="2702103" cy="1077218"/>
          </a:xfrm>
          <a:prstGeom prst="rect">
            <a:avLst/>
          </a:prstGeom>
          <a:noFill/>
          <a:ln>
            <a:noFill/>
          </a:ln>
        </p:spPr>
        <p:txBody>
          <a:bodyPr wrap="square">
            <a:spAutoFit/>
          </a:bodyPr>
          <a:lstStyle/>
          <a:p>
            <a:pPr algn="ctr" eaLnBrk="1" fontAlgn="auto" hangingPunct="1">
              <a:spcAft>
                <a:spcPts val="1200"/>
              </a:spcAft>
              <a:buClr>
                <a:schemeClr val="accent6"/>
              </a:buClr>
              <a:defRPr/>
            </a:pPr>
            <a:r>
              <a:rPr lang="en-US" sz="3200" b="1" dirty="0" smtClean="0">
                <a:latin typeface="+mn-lt"/>
              </a:rPr>
              <a:t>Giant salamanders</a:t>
            </a:r>
            <a:endParaRPr lang="en-US" sz="3200" b="1" dirty="0">
              <a:latin typeface="+mn-lt"/>
            </a:endParaRPr>
          </a:p>
        </p:txBody>
      </p:sp>
      <p:pic>
        <p:nvPicPr>
          <p:cNvPr id="19" name="Picture 37" descr="Dicamp1_300">
            <a:extLst>
              <a:ext uri="{FF2B5EF4-FFF2-40B4-BE49-F238E27FC236}">
                <a16:creationId xmlns="" xmlns:a16="http://schemas.microsoft.com/office/drawing/2014/main" id="{27FB01DE-50E4-4832-B5F5-143FA609E06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3936" b="6138"/>
          <a:stretch/>
        </p:blipFill>
        <p:spPr bwMode="auto">
          <a:xfrm>
            <a:off x="9263980" y="5095308"/>
            <a:ext cx="2735187" cy="1277499"/>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41957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981295"/>
            <a:ext cx="12198528" cy="59650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1" descr="3Dheadwater_nograph_color.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77590" y="892970"/>
            <a:ext cx="7060308" cy="5847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half" idx="1"/>
          </p:nvPr>
        </p:nvSpPr>
        <p:spPr>
          <a:xfrm>
            <a:off x="130318" y="931287"/>
            <a:ext cx="4902057" cy="2825750"/>
          </a:xfrm>
        </p:spPr>
        <p:txBody>
          <a:bodyPr rtlCol="0">
            <a:normAutofit/>
          </a:bodyPr>
          <a:lstStyle/>
          <a:p>
            <a:pPr marL="0" indent="0" eaLnBrk="1" fontAlgn="auto" hangingPunct="1">
              <a:spcAft>
                <a:spcPts val="0"/>
              </a:spcAft>
              <a:buClr>
                <a:schemeClr val="accent6"/>
              </a:buClr>
              <a:buNone/>
              <a:defRPr/>
            </a:pPr>
            <a:r>
              <a:rPr lang="en-US" b="1" dirty="0" smtClean="0"/>
              <a:t>4+ amphibian assemblages</a:t>
            </a:r>
          </a:p>
          <a:p>
            <a:pPr lvl="1" eaLnBrk="1" fontAlgn="auto" hangingPunct="1">
              <a:spcAft>
                <a:spcPts val="0"/>
              </a:spcAft>
              <a:buClr>
                <a:schemeClr val="accent5">
                  <a:lumMod val="50000"/>
                </a:schemeClr>
              </a:buClr>
              <a:defRPr/>
            </a:pPr>
            <a:r>
              <a:rPr lang="en-US" dirty="0" smtClean="0"/>
              <a:t>Intermittent streams</a:t>
            </a:r>
          </a:p>
          <a:p>
            <a:pPr lvl="1" eaLnBrk="1" fontAlgn="auto" hangingPunct="1">
              <a:spcAft>
                <a:spcPts val="0"/>
              </a:spcAft>
              <a:buClr>
                <a:schemeClr val="accent5">
                  <a:lumMod val="50000"/>
                </a:schemeClr>
              </a:buClr>
              <a:defRPr/>
            </a:pPr>
            <a:r>
              <a:rPr lang="en-US" dirty="0" smtClean="0"/>
              <a:t>Perennial streams</a:t>
            </a:r>
          </a:p>
          <a:p>
            <a:pPr lvl="1" eaLnBrk="1" fontAlgn="auto" hangingPunct="1">
              <a:spcAft>
                <a:spcPts val="0"/>
              </a:spcAft>
              <a:buClr>
                <a:schemeClr val="accent5">
                  <a:lumMod val="50000"/>
                </a:schemeClr>
              </a:buClr>
              <a:defRPr/>
            </a:pPr>
            <a:r>
              <a:rPr lang="en-US" dirty="0" err="1" smtClean="0"/>
              <a:t>Streambanks</a:t>
            </a:r>
            <a:endParaRPr lang="en-US" dirty="0" smtClean="0"/>
          </a:p>
          <a:p>
            <a:pPr lvl="1" eaLnBrk="1" fontAlgn="auto" hangingPunct="1">
              <a:spcAft>
                <a:spcPts val="0"/>
              </a:spcAft>
              <a:buClr>
                <a:schemeClr val="accent5">
                  <a:lumMod val="50000"/>
                </a:schemeClr>
              </a:buClr>
              <a:defRPr/>
            </a:pPr>
            <a:r>
              <a:rPr lang="en-US" dirty="0" smtClean="0"/>
              <a:t>Upland</a:t>
            </a:r>
          </a:p>
          <a:p>
            <a:pPr lvl="1" eaLnBrk="1" fontAlgn="auto" hangingPunct="1">
              <a:spcAft>
                <a:spcPts val="0"/>
              </a:spcAft>
              <a:buClr>
                <a:schemeClr val="accent5">
                  <a:lumMod val="50000"/>
                </a:schemeClr>
              </a:buClr>
              <a:buNone/>
              <a:defRPr/>
            </a:pPr>
            <a:endParaRPr lang="en-US" dirty="0" smtClean="0"/>
          </a:p>
        </p:txBody>
      </p:sp>
      <p:sp>
        <p:nvSpPr>
          <p:cNvPr id="7" name="TextBox 6"/>
          <p:cNvSpPr txBox="1"/>
          <p:nvPr/>
        </p:nvSpPr>
        <p:spPr>
          <a:xfrm>
            <a:off x="307558" y="3852169"/>
            <a:ext cx="3904233" cy="584775"/>
          </a:xfrm>
          <a:prstGeom prst="rect">
            <a:avLst/>
          </a:prstGeom>
          <a:noFill/>
          <a:ln>
            <a:noFill/>
          </a:ln>
        </p:spPr>
        <p:txBody>
          <a:bodyPr wrap="square">
            <a:spAutoFit/>
          </a:bodyPr>
          <a:lstStyle/>
          <a:p>
            <a:pPr eaLnBrk="1" fontAlgn="auto" hangingPunct="1">
              <a:spcAft>
                <a:spcPts val="1200"/>
              </a:spcAft>
              <a:buClr>
                <a:schemeClr val="accent6"/>
              </a:buClr>
              <a:defRPr/>
            </a:pPr>
            <a:r>
              <a:rPr lang="en-US" sz="3200" b="1" dirty="0" smtClean="0">
                <a:latin typeface="+mn-lt"/>
              </a:rPr>
              <a:t>Torrent salamanders</a:t>
            </a:r>
            <a:endParaRPr lang="en-US" sz="3200" b="1" dirty="0">
              <a:latin typeface="+mn-lt"/>
            </a:endParaRPr>
          </a:p>
        </p:txBody>
      </p:sp>
      <p:cxnSp>
        <p:nvCxnSpPr>
          <p:cNvPr id="10" name="Straight Arrow Connector 9"/>
          <p:cNvCxnSpPr/>
          <p:nvPr/>
        </p:nvCxnSpPr>
        <p:spPr>
          <a:xfrm flipH="1">
            <a:off x="3832263" y="2982398"/>
            <a:ext cx="3287728" cy="1014249"/>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9225" name="Picture 4" descr="RHCA1_300"/>
          <p:cNvPicPr preferRelativeResize="0">
            <a:picLocks noChangeAspect="1" noChangeArrowheads="1"/>
          </p:cNvPicPr>
          <p:nvPr/>
        </p:nvPicPr>
        <p:blipFill rotWithShape="1">
          <a:blip r:embed="rId3">
            <a:extLst>
              <a:ext uri="{28A0092B-C50C-407E-A947-70E740481C1C}">
                <a14:useLocalDpi xmlns:a14="http://schemas.microsoft.com/office/drawing/2010/main" val="0"/>
              </a:ext>
            </a:extLst>
          </a:blip>
          <a:srcRect l="9750" t="14605" r="7500" b="8956"/>
          <a:stretch/>
        </p:blipFill>
        <p:spPr bwMode="auto">
          <a:xfrm>
            <a:off x="649619" y="4532076"/>
            <a:ext cx="2675259" cy="1644789"/>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14" name="Straight Arrow Connector 13"/>
          <p:cNvCxnSpPr/>
          <p:nvPr/>
        </p:nvCxnSpPr>
        <p:spPr>
          <a:xfrm flipV="1">
            <a:off x="6347717" y="5318449"/>
            <a:ext cx="2816625" cy="2802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0" y="1046393"/>
            <a:ext cx="12185472" cy="5878549"/>
          </a:xfrm>
          <a:prstGeom prst="rect">
            <a:avLst/>
          </a:prstGeom>
          <a:solidFill>
            <a:srgbClr val="FFFFFF">
              <a:alpha val="5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9496425" y="3890719"/>
            <a:ext cx="2702103" cy="1077218"/>
          </a:xfrm>
          <a:prstGeom prst="rect">
            <a:avLst/>
          </a:prstGeom>
          <a:noFill/>
          <a:ln>
            <a:noFill/>
          </a:ln>
        </p:spPr>
        <p:txBody>
          <a:bodyPr wrap="square">
            <a:spAutoFit/>
          </a:bodyPr>
          <a:lstStyle/>
          <a:p>
            <a:pPr algn="ctr" eaLnBrk="1" fontAlgn="auto" hangingPunct="1">
              <a:spcAft>
                <a:spcPts val="1200"/>
              </a:spcAft>
              <a:buClr>
                <a:schemeClr val="accent6"/>
              </a:buClr>
              <a:defRPr/>
            </a:pPr>
            <a:r>
              <a:rPr lang="en-US" sz="3200" b="1" dirty="0" smtClean="0">
                <a:latin typeface="+mn-lt"/>
              </a:rPr>
              <a:t>1. Giant salamanders</a:t>
            </a:r>
            <a:endParaRPr lang="en-US" sz="3200" b="1" dirty="0">
              <a:latin typeface="+mn-lt"/>
            </a:endParaRPr>
          </a:p>
        </p:txBody>
      </p:sp>
      <p:pic>
        <p:nvPicPr>
          <p:cNvPr id="16" name="Picture 37" descr="Dicamp1_300">
            <a:extLst>
              <a:ext uri="{FF2B5EF4-FFF2-40B4-BE49-F238E27FC236}">
                <a16:creationId xmlns="" xmlns:a16="http://schemas.microsoft.com/office/drawing/2014/main" id="{27FB01DE-50E4-4832-B5F5-143FA609E06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3936" b="6138"/>
          <a:stretch/>
        </p:blipFill>
        <p:spPr bwMode="auto">
          <a:xfrm>
            <a:off x="9217325" y="5069160"/>
            <a:ext cx="2791173" cy="130364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 name="Content Placeholder 2"/>
          <p:cNvSpPr>
            <a:spLocks noGrp="1"/>
          </p:cNvSpPr>
          <p:nvPr>
            <p:ph idx="1"/>
          </p:nvPr>
        </p:nvSpPr>
        <p:spPr>
          <a:xfrm>
            <a:off x="6528" y="49938"/>
            <a:ext cx="12192000" cy="2408452"/>
          </a:xfrm>
          <a:solidFill>
            <a:srgbClr val="E2F2EF"/>
          </a:solidFill>
          <a:ln w="57150">
            <a:noFill/>
          </a:ln>
        </p:spPr>
        <p:txBody>
          <a:bodyPr>
            <a:noAutofit/>
          </a:bodyPr>
          <a:lstStyle/>
          <a:p>
            <a:pPr marL="0" indent="0" algn="ctr">
              <a:buNone/>
            </a:pPr>
            <a:r>
              <a:rPr lang="en-US" dirty="0" smtClean="0"/>
              <a:t>From a </a:t>
            </a:r>
            <a:r>
              <a:rPr lang="en-US" b="1" dirty="0" smtClean="0"/>
              <a:t>headwaters + landscape perspective</a:t>
            </a:r>
            <a:r>
              <a:rPr lang="en-US" dirty="0" smtClean="0"/>
              <a:t>, </a:t>
            </a:r>
          </a:p>
          <a:p>
            <a:pPr marL="0" indent="0" algn="ctr">
              <a:buNone/>
            </a:pPr>
            <a:r>
              <a:rPr lang="en-US" dirty="0" smtClean="0"/>
              <a:t>what considerations come to the foreground </a:t>
            </a:r>
          </a:p>
          <a:p>
            <a:pPr marL="0" indent="0" algn="ctr">
              <a:buNone/>
            </a:pPr>
            <a:r>
              <a:rPr lang="en-US" dirty="0" smtClean="0"/>
              <a:t>to integrate aquatic and terrestrial systems?           </a:t>
            </a:r>
          </a:p>
          <a:p>
            <a:pPr marL="0" indent="0" algn="ctr">
              <a:buNone/>
            </a:pPr>
            <a:r>
              <a:rPr lang="en-US" b="1" dirty="0" smtClean="0"/>
              <a:t>3 vignettes…</a:t>
            </a:r>
          </a:p>
        </p:txBody>
      </p:sp>
    </p:spTree>
    <p:extLst>
      <p:ext uri="{BB962C8B-B14F-4D97-AF65-F5344CB8AC3E}">
        <p14:creationId xmlns:p14="http://schemas.microsoft.com/office/powerpoint/2010/main" val="12541800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7016620" cy="1744824"/>
          </a:xfrm>
        </p:spPr>
        <p:txBody>
          <a:bodyPr>
            <a:normAutofit fontScale="90000"/>
          </a:bodyPr>
          <a:lstStyle/>
          <a:p>
            <a:r>
              <a:rPr lang="en-US" b="1" dirty="0" smtClean="0"/>
              <a:t>1. Giant Salamander</a:t>
            </a:r>
            <a:br>
              <a:rPr lang="en-US" b="1" dirty="0" smtClean="0"/>
            </a:br>
            <a:r>
              <a:rPr lang="en-US" b="1" dirty="0" smtClean="0"/>
              <a:t>Landscape Genetic Patterns</a:t>
            </a:r>
            <a:r>
              <a:rPr lang="en-US" dirty="0" smtClean="0"/>
              <a:t/>
            </a:r>
            <a:br>
              <a:rPr lang="en-US" dirty="0" smtClean="0"/>
            </a:br>
            <a:r>
              <a:rPr lang="en-US" sz="2400" dirty="0" smtClean="0">
                <a:solidFill>
                  <a:schemeClr val="tx1">
                    <a:lumMod val="65000"/>
                    <a:lumOff val="35000"/>
                  </a:schemeClr>
                </a:solidFill>
              </a:rPr>
              <a:t>Auteri, </a:t>
            </a:r>
            <a:r>
              <a:rPr lang="en-US" sz="2400" dirty="0" err="1" smtClean="0">
                <a:solidFill>
                  <a:schemeClr val="tx1">
                    <a:lumMod val="65000"/>
                    <a:lumOff val="35000"/>
                  </a:schemeClr>
                </a:solidFill>
              </a:rPr>
              <a:t>Marchan-Rivadeneira</a:t>
            </a:r>
            <a:r>
              <a:rPr lang="en-US" sz="2400" dirty="0" smtClean="0">
                <a:solidFill>
                  <a:schemeClr val="tx1">
                    <a:lumMod val="65000"/>
                    <a:lumOff val="35000"/>
                  </a:schemeClr>
                </a:solidFill>
              </a:rPr>
              <a:t>, Olson</a:t>
            </a:r>
            <a:r>
              <a:rPr lang="en-US" sz="2400" dirty="0">
                <a:solidFill>
                  <a:schemeClr val="tx1">
                    <a:lumMod val="65000"/>
                    <a:lumOff val="35000"/>
                  </a:schemeClr>
                </a:solidFill>
              </a:rPr>
              <a:t>, </a:t>
            </a:r>
            <a:r>
              <a:rPr lang="en-US" sz="2400" dirty="0" smtClean="0">
                <a:solidFill>
                  <a:schemeClr val="tx1">
                    <a:lumMod val="65000"/>
                    <a:lumOff val="35000"/>
                  </a:schemeClr>
                </a:solidFill>
              </a:rPr>
              <a:t>&amp; Knowles in prep.</a:t>
            </a:r>
            <a:endParaRPr lang="en-US" sz="2400" dirty="0"/>
          </a:p>
        </p:txBody>
      </p:sp>
      <p:sp>
        <p:nvSpPr>
          <p:cNvPr id="3" name="Text Placeholder 2"/>
          <p:cNvSpPr>
            <a:spLocks noGrp="1"/>
          </p:cNvSpPr>
          <p:nvPr>
            <p:ph type="body" sz="half" idx="1"/>
          </p:nvPr>
        </p:nvSpPr>
        <p:spPr>
          <a:xfrm>
            <a:off x="0" y="3289344"/>
            <a:ext cx="6790267" cy="3256384"/>
          </a:xfrm>
          <a:solidFill>
            <a:schemeClr val="accent2">
              <a:lumMod val="20000"/>
              <a:lumOff val="80000"/>
              <a:alpha val="14118"/>
            </a:schemeClr>
          </a:solidFill>
        </p:spPr>
        <p:txBody>
          <a:bodyPr>
            <a:normAutofit fontScale="70000" lnSpcReduction="20000"/>
          </a:bodyPr>
          <a:lstStyle/>
          <a:p>
            <a:pPr>
              <a:spcAft>
                <a:spcPts val="600"/>
              </a:spcAft>
            </a:pPr>
            <a:r>
              <a:rPr lang="en-US" sz="3600" dirty="0" smtClean="0"/>
              <a:t>No landscape predictor of genetic pattern</a:t>
            </a:r>
          </a:p>
          <a:p>
            <a:pPr>
              <a:spcAft>
                <a:spcPts val="600"/>
              </a:spcAft>
            </a:pPr>
            <a:r>
              <a:rPr lang="en-US" sz="3600" dirty="0" smtClean="0"/>
              <a:t>Strong South to North gradient</a:t>
            </a:r>
          </a:p>
          <a:p>
            <a:pPr marL="457200" lvl="1" indent="0">
              <a:spcAft>
                <a:spcPts val="600"/>
              </a:spcAft>
              <a:buNone/>
            </a:pPr>
            <a:r>
              <a:rPr lang="en-US" sz="3100" dirty="0"/>
              <a:t>	</a:t>
            </a:r>
            <a:r>
              <a:rPr lang="en-US" sz="3100" dirty="0" smtClean="0">
                <a:sym typeface="Wingdings" panose="05000000000000000000" pitchFamily="2" charset="2"/>
              </a:rPr>
              <a:t> still “chasing” glacial retreat</a:t>
            </a:r>
            <a:endParaRPr lang="en-US" sz="3600" dirty="0" smtClean="0"/>
          </a:p>
          <a:p>
            <a:pPr>
              <a:spcAft>
                <a:spcPts val="600"/>
              </a:spcAft>
            </a:pPr>
            <a:r>
              <a:rPr lang="en-US" sz="3600" dirty="0" smtClean="0"/>
              <a:t>~20% of sites show bottlenecks</a:t>
            </a:r>
          </a:p>
          <a:p>
            <a:pPr marL="0" indent="0">
              <a:spcAft>
                <a:spcPts val="600"/>
              </a:spcAft>
              <a:buNone/>
            </a:pPr>
            <a:r>
              <a:rPr lang="en-US" sz="3600" dirty="0">
                <a:sym typeface="Wingdings" panose="05000000000000000000" pitchFamily="2" charset="2"/>
              </a:rPr>
              <a:t>	</a:t>
            </a:r>
            <a:r>
              <a:rPr lang="en-US" sz="3600" dirty="0" smtClean="0">
                <a:sym typeface="Wingdings" panose="05000000000000000000" pitchFamily="2" charset="2"/>
              </a:rPr>
              <a:t> </a:t>
            </a:r>
            <a:r>
              <a:rPr lang="en-US" sz="3600" dirty="0">
                <a:sym typeface="Wingdings" panose="05000000000000000000" pitchFamily="2" charset="2"/>
              </a:rPr>
              <a:t>support for </a:t>
            </a:r>
            <a:r>
              <a:rPr lang="en-US" sz="3600" dirty="0" err="1" smtClean="0">
                <a:sym typeface="Wingdings" panose="05000000000000000000" pitchFamily="2" charset="2"/>
              </a:rPr>
              <a:t>metapopulations</a:t>
            </a:r>
            <a:endParaRPr lang="en-US" sz="3600" dirty="0" smtClean="0"/>
          </a:p>
          <a:p>
            <a:pPr>
              <a:spcAft>
                <a:spcPts val="600"/>
              </a:spcAft>
            </a:pPr>
            <a:r>
              <a:rPr lang="en-US" sz="3600" dirty="0" smtClean="0"/>
              <a:t>Not highly mobile, populations can blink out, </a:t>
            </a:r>
            <a:r>
              <a:rPr lang="en-US" sz="3600" b="1" dirty="0" smtClean="0"/>
              <a:t>redundant </a:t>
            </a:r>
            <a:r>
              <a:rPr lang="en-US" sz="3600" b="1" dirty="0" err="1" smtClean="0"/>
              <a:t>overridge</a:t>
            </a:r>
            <a:r>
              <a:rPr lang="en-US" sz="3600" b="1" dirty="0" smtClean="0"/>
              <a:t> connections important</a:t>
            </a:r>
          </a:p>
        </p:txBody>
      </p:sp>
      <p:pic>
        <p:nvPicPr>
          <p:cNvPr id="5" name="Content Placeholder 4"/>
          <p:cNvPicPr>
            <a:picLocks noGrp="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885986" y="0"/>
            <a:ext cx="5175380" cy="6858000"/>
          </a:xfrm>
          <a:prstGeom prst="rect">
            <a:avLst/>
          </a:prstGeom>
        </p:spPr>
      </p:pic>
      <p:pic>
        <p:nvPicPr>
          <p:cNvPr id="6" name="Picture 37" descr="Dicamp1_300">
            <a:extLst>
              <a:ext uri="{FF2B5EF4-FFF2-40B4-BE49-F238E27FC236}">
                <a16:creationId xmlns="" xmlns:a16="http://schemas.microsoft.com/office/drawing/2014/main" id="{27FB01DE-50E4-4832-B5F5-143FA609E0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1994" b="8017"/>
          <a:stretch/>
        </p:blipFill>
        <p:spPr bwMode="auto">
          <a:xfrm>
            <a:off x="1878257" y="1744825"/>
            <a:ext cx="3260105" cy="1306287"/>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699795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25570</TotalTime>
  <Words>1406</Words>
  <Application>Microsoft Office PowerPoint</Application>
  <PresentationFormat>Widescreen</PresentationFormat>
  <Paragraphs>269</Paragraphs>
  <Slides>34</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Arial</vt:lpstr>
      <vt:lpstr>Calibri</vt:lpstr>
      <vt:lpstr>Candara</vt:lpstr>
      <vt:lpstr>Edwardian Script ITC</vt:lpstr>
      <vt:lpstr>Franklin Gothic Heavy</vt:lpstr>
      <vt:lpstr>Trebuchet MS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Headwater Streams:  Amphibian Breeding Habitat</vt:lpstr>
      <vt:lpstr>PowerPoint Presentation</vt:lpstr>
      <vt:lpstr>1. Giant Salamander Landscape Genetic Patterns Auteri, Marchan-Rivadeneira, Olson, &amp; Knowles in prep.</vt:lpstr>
      <vt:lpstr>2. Torrent Salamander Landscape Genetic Patterns Emel, Olson, Knowles, and Storfer 2019</vt:lpstr>
      <vt:lpstr>3. Streamflow concerns with forest harvest and  climate change?</vt:lpstr>
      <vt:lpstr>PowerPoint Presentation</vt:lpstr>
      <vt:lpstr>Project Design</vt:lpstr>
      <vt:lpstr>PowerPoint Presentation</vt:lpstr>
      <vt:lpstr>Results</vt:lpstr>
      <vt:lpstr>PowerPoint Presentation</vt:lpstr>
      <vt:lpstr>Climate Change Projections</vt:lpstr>
      <vt:lpstr>PowerPoint Presentation</vt:lpstr>
      <vt:lpstr>Cascade Torrent Salamanders known to occur to  4700 ft elevation</vt:lpstr>
      <vt:lpstr>PowerPoint Presentation</vt:lpstr>
      <vt:lpstr>Streamflow concerns?</vt:lpstr>
      <vt:lpstr>PowerPoint Presentation</vt:lpstr>
      <vt:lpstr>PowerPoint Presentation</vt:lpstr>
      <vt:lpstr>Landscape Connectivity Priorities</vt:lpstr>
      <vt:lpstr>PowerPoint Presentation</vt:lpstr>
      <vt:lpstr>Aquatic-Terrestrial Integration at Landscape Scales</vt:lpstr>
      <vt:lpstr>PowerPoint Presentation</vt:lpstr>
      <vt:lpstr>PowerPoint Presentation</vt:lpstr>
      <vt:lpstr>Climate Change Projections Species Criteria:  N = 130 spp 24 Climate Variables  Ensemble Models: 32 modeled niches per species per scenario  1 ensemble model 6 Scenarios:  Past (1901-1930) Recent (1981-2010) 2055 (RCP 45, 85) 2085 (RCP 45, 85)  </vt:lpstr>
      <vt:lpstr>PowerPoint Presentation</vt:lpstr>
      <vt:lpstr>Climate-Smart Forest Management</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Mims, Meryl Christine</dc:creator>
  <cp:lastModifiedBy>Friesen, Cheryl -FS</cp:lastModifiedBy>
  <cp:revision>651</cp:revision>
  <cp:lastPrinted>2019-11-04T20:23:29Z</cp:lastPrinted>
  <dcterms:created xsi:type="dcterms:W3CDTF">2016-02-20T20:42:43Z</dcterms:created>
  <dcterms:modified xsi:type="dcterms:W3CDTF">2019-11-27T21:06:44Z</dcterms:modified>
</cp:coreProperties>
</file>