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s/slide14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7"/>
  </p:notesMasterIdLst>
  <p:sldIdLst>
    <p:sldId id="289" r:id="rId2"/>
    <p:sldId id="287" r:id="rId3"/>
    <p:sldId id="288" r:id="rId4"/>
    <p:sldId id="291" r:id="rId5"/>
    <p:sldId id="290" r:id="rId6"/>
    <p:sldId id="286" r:id="rId7"/>
    <p:sldId id="258" r:id="rId8"/>
    <p:sldId id="293" r:id="rId9"/>
    <p:sldId id="296" r:id="rId10"/>
    <p:sldId id="283" r:id="rId11"/>
    <p:sldId id="284" r:id="rId12"/>
    <p:sldId id="285" r:id="rId13"/>
    <p:sldId id="295" r:id="rId14"/>
    <p:sldId id="294" r:id="rId15"/>
    <p:sldId id="28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Kathryn L. Ronnenberg" initials="KL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06B0A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19" autoAdjust="0"/>
    <p:restoredTop sz="94728" autoAdjust="0"/>
  </p:normalViewPr>
  <p:slideViewPr>
    <p:cSldViewPr snapToGrid="0">
      <p:cViewPr varScale="1">
        <p:scale>
          <a:sx n="110" d="100"/>
          <a:sy n="110" d="100"/>
        </p:scale>
        <p:origin x="-84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67F6A-FAFC-45AF-8323-8F50FAB9D0B0}" type="datetimeFigureOut">
              <a:rPr lang="en-US" smtClean="0"/>
              <a:pPr/>
              <a:t>10/27/12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8B84-D91C-458C-B2C5-AE7855D4A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20219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fld id="{5D7511B1-2656-4D5B-8607-40FEBD3E7F05}" type="slidenum">
              <a:rPr lang="en-US" sz="1200" smtClean="0">
                <a:latin typeface="Arial" charset="0"/>
              </a:rPr>
              <a:pPr eaLnBrk="1" hangingPunct="1"/>
              <a:t>2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1FB5C5-BECB-2E44-94EF-F6BFAD8997B5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4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Arial" charset="0"/>
                <a:ea typeface="ＭＳ Ｐゴシック" charset="-128"/>
                <a:cs typeface="ＭＳ Ｐゴシック" charset="-128"/>
              </a:rPr>
              <a:t>Then forests can be maintained or restored for areas of debris-flow initiation and transport areas as sources of large wood and to provide debris flow rates that more closely approximate a natural disturbance regime.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1351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238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800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0318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12582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6581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3355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>
            <a:lumMod val="5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2312"/>
          </a:xfrm>
        </p:spPr>
        <p:txBody>
          <a:bodyPr/>
          <a:lstStyle/>
          <a:p>
            <a:pPr eaLnBrk="1" hangingPunct="1"/>
            <a:endParaRPr lang="en-US" sz="4000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11382" y="5320867"/>
            <a:ext cx="7370618" cy="1228725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Gordon Reeves				Lee Benda</a:t>
            </a:r>
          </a:p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PNW Research Station			Earth Systems Institute</a:t>
            </a:r>
          </a:p>
          <a:p>
            <a:pPr marL="0" indent="0" eaLnBrk="1" hangingPunct="1">
              <a:buFontTx/>
              <a:buNone/>
            </a:pPr>
            <a:r>
              <a:rPr lang="en-US" sz="2400" dirty="0" smtClean="0">
                <a:ea typeface="ＭＳ Ｐゴシック" charset="-128"/>
                <a:cs typeface="ＭＳ Ｐゴシック" charset="-128"/>
              </a:rPr>
              <a:t>Corvallis, OR				Mt. Shasta, CA</a:t>
            </a:r>
            <a:endParaRPr lang="en-US" sz="24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8676" name="Picture 4" descr="fisheyeview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73200" y="1125538"/>
            <a:ext cx="6121400" cy="41306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45910" y="61415"/>
            <a:ext cx="3787254" cy="757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991367" y="109179"/>
            <a:ext cx="2811439" cy="573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537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40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388359" y="1532275"/>
            <a:ext cx="3869140" cy="482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 flipH="1">
            <a:off x="685800" y="85725"/>
            <a:ext cx="7848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sz="4000" b="1" dirty="0" smtClean="0">
                <a:solidFill>
                  <a:srgbClr val="FF6600"/>
                </a:solidFill>
              </a:rPr>
              <a:t>What are the criteria for establishing ecological context?</a:t>
            </a:r>
            <a:endParaRPr lang="en-US" sz="40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576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What are the values </a:t>
            </a:r>
            <a:br>
              <a:rPr lang="en-US" dirty="0" smtClean="0">
                <a:solidFill>
                  <a:srgbClr val="FF6600"/>
                </a:solidFill>
              </a:rPr>
            </a:br>
            <a:r>
              <a:rPr lang="en-US" dirty="0" smtClean="0">
                <a:solidFill>
                  <a:srgbClr val="FF6600"/>
                </a:solidFill>
              </a:rPr>
              <a:t>of the ecological criteria?</a:t>
            </a:r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4" name="Content Placeholder 3" descr="three_stooge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1141" r="-21141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140364" y="4491182"/>
            <a:ext cx="25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1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470401" y="4100945"/>
            <a:ext cx="37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9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1253" y="4334164"/>
            <a:ext cx="2789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5</a:t>
            </a:r>
            <a:endParaRPr lang="en-US" sz="24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6600"/>
                </a:solidFill>
              </a:rPr>
              <a:t>How much risk?</a:t>
            </a:r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5" name="Content Placeholder 4" descr="full_three_stooges_5_wenn2345136[5]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6007" r="-16007"/>
          <a:stretch>
            <a:fillRect/>
          </a:stretch>
        </p:blipFill>
        <p:spPr>
          <a:xfrm>
            <a:off x="251015" y="1477818"/>
            <a:ext cx="8892985" cy="4890799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ish in the tre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097963" cy="682307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4691964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CBLMbuff_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5945188" cy="641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5137150" y="204788"/>
            <a:ext cx="3824288" cy="13731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ahoma" pitchFamily="34" charset="0"/>
              </a:rPr>
              <a:t>Riparian Management Area Prior to NWFP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4495800" y="12192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652695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CSATbuff_6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23221" y="161640"/>
            <a:ext cx="5929313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920438" y="363574"/>
            <a:ext cx="4873625" cy="5191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ahoma" pitchFamily="34" charset="0"/>
              </a:rPr>
              <a:t>Riparian Reserve of NWFP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3409690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RIPM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800" y="533400"/>
            <a:ext cx="7518400" cy="566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671513" y="456478"/>
            <a:ext cx="7956550" cy="5794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</a:rPr>
              <a:t>Riparian Management</a:t>
            </a:r>
            <a:r>
              <a:rPr lang="en-US" sz="3200" dirty="0" smtClean="0">
                <a:solidFill>
                  <a:schemeClr val="bg2"/>
                </a:solidFill>
              </a:rPr>
              <a:t> </a:t>
            </a:r>
            <a:endParaRPr lang="en-US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ChangeArrowheads="1"/>
          </p:cNvSpPr>
          <p:nvPr/>
        </p:nvSpPr>
        <p:spPr bwMode="auto">
          <a:xfrm>
            <a:off x="6096000" y="774700"/>
            <a:ext cx="259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latin typeface="Tahoma" charset="0"/>
              </a:rPr>
              <a:t>Augusta Cr. Designs</a:t>
            </a:r>
          </a:p>
        </p:txBody>
      </p:sp>
      <p:pic>
        <p:nvPicPr>
          <p:cNvPr id="44035" name="Picture 8" descr="august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8" y="815975"/>
            <a:ext cx="5621337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10" descr="august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938" y="3703638"/>
            <a:ext cx="56165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11"/>
          <p:cNvSpPr txBox="1">
            <a:spLocks noChangeArrowheads="1"/>
          </p:cNvSpPr>
          <p:nvPr/>
        </p:nvSpPr>
        <p:spPr bwMode="auto">
          <a:xfrm>
            <a:off x="5851525" y="2068513"/>
            <a:ext cx="2759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/>
              <a:t>Headwater and riparian reserves</a:t>
            </a:r>
          </a:p>
        </p:txBody>
      </p:sp>
      <p:sp>
        <p:nvSpPr>
          <p:cNvPr id="44038" name="Line 12"/>
          <p:cNvSpPr>
            <a:spLocks noChangeShapeType="1"/>
          </p:cNvSpPr>
          <p:nvPr/>
        </p:nvSpPr>
        <p:spPr bwMode="auto">
          <a:xfrm flipH="1" flipV="1">
            <a:off x="4678363" y="2282825"/>
            <a:ext cx="1173162" cy="4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9" name="Line 13"/>
          <p:cNvSpPr>
            <a:spLocks noChangeShapeType="1"/>
          </p:cNvSpPr>
          <p:nvPr/>
        </p:nvSpPr>
        <p:spPr bwMode="auto">
          <a:xfrm flipH="1">
            <a:off x="4479925" y="2327275"/>
            <a:ext cx="1387475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0" name="Text Box 14"/>
          <p:cNvSpPr txBox="1">
            <a:spLocks noChangeArrowheads="1"/>
          </p:cNvSpPr>
          <p:nvPr/>
        </p:nvSpPr>
        <p:spPr bwMode="auto">
          <a:xfrm>
            <a:off x="2270125" y="2489200"/>
            <a:ext cx="1354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/>
              <a:t>Thinning</a:t>
            </a:r>
          </a:p>
        </p:txBody>
      </p:sp>
      <p:sp>
        <p:nvSpPr>
          <p:cNvPr id="44041" name="Line 15"/>
          <p:cNvSpPr>
            <a:spLocks noChangeShapeType="1"/>
          </p:cNvSpPr>
          <p:nvPr/>
        </p:nvSpPr>
        <p:spPr bwMode="auto">
          <a:xfrm flipV="1">
            <a:off x="3611563" y="2359025"/>
            <a:ext cx="350837" cy="334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2" name="Text Box 16"/>
          <p:cNvSpPr txBox="1">
            <a:spLocks noChangeArrowheads="1"/>
          </p:cNvSpPr>
          <p:nvPr/>
        </p:nvSpPr>
        <p:spPr bwMode="auto">
          <a:xfrm>
            <a:off x="2089150" y="64087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/>
              <a:t>Year 400</a:t>
            </a:r>
          </a:p>
        </p:txBody>
      </p:sp>
      <p:sp>
        <p:nvSpPr>
          <p:cNvPr id="44043" name="Text Box 17"/>
          <p:cNvSpPr txBox="1">
            <a:spLocks noChangeArrowheads="1"/>
          </p:cNvSpPr>
          <p:nvPr/>
        </p:nvSpPr>
        <p:spPr bwMode="auto">
          <a:xfrm>
            <a:off x="1941513" y="5375275"/>
            <a:ext cx="2376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/>
              <a:t>Long-rotation blocks</a:t>
            </a:r>
          </a:p>
        </p:txBody>
      </p:sp>
      <p:sp>
        <p:nvSpPr>
          <p:cNvPr id="44044" name="Line 18"/>
          <p:cNvSpPr>
            <a:spLocks noChangeShapeType="1"/>
          </p:cNvSpPr>
          <p:nvPr/>
        </p:nvSpPr>
        <p:spPr bwMode="auto">
          <a:xfrm flipV="1">
            <a:off x="3611563" y="5407025"/>
            <a:ext cx="473075" cy="120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45" name="Text Box 19"/>
          <p:cNvSpPr txBox="1">
            <a:spLocks noChangeArrowheads="1"/>
          </p:cNvSpPr>
          <p:nvPr/>
        </p:nvSpPr>
        <p:spPr bwMode="auto">
          <a:xfrm>
            <a:off x="6234113" y="6264275"/>
            <a:ext cx="2544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/>
              <a:t>Cissel et al. 1998</a:t>
            </a:r>
          </a:p>
        </p:txBody>
      </p:sp>
      <p:sp>
        <p:nvSpPr>
          <p:cNvPr id="44046" name="Text Box 20"/>
          <p:cNvSpPr txBox="1">
            <a:spLocks noChangeArrowheads="1"/>
          </p:cNvSpPr>
          <p:nvPr/>
        </p:nvSpPr>
        <p:spPr bwMode="auto">
          <a:xfrm>
            <a:off x="106363" y="28575"/>
            <a:ext cx="2838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000"/>
              <a:t>Riparian Reserves</a:t>
            </a:r>
          </a:p>
          <a:p>
            <a:pPr algn="ctr" eaLnBrk="0" hangingPunct="0"/>
            <a:r>
              <a:rPr lang="en-US" sz="2000"/>
              <a:t>80-year Regen. Harvest</a:t>
            </a:r>
          </a:p>
        </p:txBody>
      </p:sp>
      <p:sp>
        <p:nvSpPr>
          <p:cNvPr id="44047" name="Text Box 21"/>
          <p:cNvSpPr txBox="1">
            <a:spLocks noChangeArrowheads="1"/>
          </p:cNvSpPr>
          <p:nvPr/>
        </p:nvSpPr>
        <p:spPr bwMode="auto">
          <a:xfrm>
            <a:off x="9313863" y="6491288"/>
            <a:ext cx="2544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/>
              <a:t>Cissel et al. 1998</a:t>
            </a:r>
          </a:p>
        </p:txBody>
      </p:sp>
      <p:sp>
        <p:nvSpPr>
          <p:cNvPr id="44048" name="Text Box 22"/>
          <p:cNvSpPr txBox="1">
            <a:spLocks noChangeArrowheads="1"/>
          </p:cNvSpPr>
          <p:nvPr/>
        </p:nvSpPr>
        <p:spPr bwMode="auto">
          <a:xfrm>
            <a:off x="2908300" y="28575"/>
            <a:ext cx="3400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000"/>
              <a:t>Headwater Reserves</a:t>
            </a:r>
          </a:p>
          <a:p>
            <a:pPr algn="ctr" eaLnBrk="0" hangingPunct="0"/>
            <a:r>
              <a:rPr lang="en-US" sz="2000"/>
              <a:t>Longer Rotations &amp; Thinning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Ecological Context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828800" y="1524000"/>
            <a:ext cx="5791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" charset="0"/>
                <a:ea typeface="ＭＳ Ｐゴシック" pitchFamily="1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/>
              <a:t> </a:t>
            </a:r>
            <a:r>
              <a:rPr lang="en-US" sz="3200"/>
              <a:t>Site productivity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Intrinsic potential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Wood delivery potential 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Thermal susceptibility </a:t>
            </a:r>
          </a:p>
          <a:p>
            <a:pPr eaLnBrk="1" hangingPunct="1">
              <a:buFont typeface="Arial" charset="0"/>
              <a:buChar char="•"/>
            </a:pPr>
            <a:r>
              <a:rPr lang="en-US" sz="3200"/>
              <a:t> Channel size &amp; type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896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257" y="319314"/>
            <a:ext cx="1335314" cy="613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010" name="Picture 3" descr="rip+df2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066088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279402" y="1298575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lang="en-US" sz="1200" b="1" dirty="0">
                <a:latin typeface="Calibri" pitchFamily="34" charset="0"/>
              </a:rPr>
              <a:t>0.2-0.5 m diameter</a:t>
            </a:r>
          </a:p>
        </p:txBody>
      </p:sp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355602" y="765175"/>
            <a:ext cx="130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1pPr>
            <a:lvl2pPr marL="37931725" indent="-37474525"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2pPr>
            <a:lvl3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3pPr>
            <a:lvl4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ea typeface="ＭＳ Ｐゴシック" pitchFamily="1" charset="-128"/>
              </a:defRPr>
            </a:lvl9pPr>
          </a:lstStyle>
          <a:p>
            <a:pPr eaLnBrk="1" hangingPunct="1"/>
            <a:r>
              <a:rPr lang="en-US" sz="2000" b="1" dirty="0">
                <a:latin typeface="Calibri" pitchFamily="34" charset="0"/>
              </a:rPr>
              <a:t>LWD Input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45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steelhead_ip_sli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4088" y="793750"/>
            <a:ext cx="2894012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 descr="coho_ip_sl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1913" y="793750"/>
            <a:ext cx="28892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7924800" y="1427163"/>
            <a:ext cx="736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6600"/>
                </a:solidFill>
                <a:latin typeface="Arial" charset="0"/>
              </a:rPr>
              <a:t>Coho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7788" y="1427163"/>
            <a:ext cx="12243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6600"/>
                </a:solidFill>
                <a:latin typeface="Arial" charset="0"/>
              </a:rPr>
              <a:t>Steelhead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334805" y="889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FF6600"/>
                </a:solidFill>
              </a:rPr>
              <a:t>Intrinsic Potential: Oregon Coastal Province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886200" y="963613"/>
            <a:ext cx="1828800" cy="788987"/>
            <a:chOff x="2448" y="607"/>
            <a:chExt cx="1152" cy="497"/>
          </a:xfrm>
        </p:grpSpPr>
        <p:sp>
          <p:nvSpPr>
            <p:cNvPr id="76808" name="Rectangle 8"/>
            <p:cNvSpPr>
              <a:spLocks noChangeArrowheads="1"/>
            </p:cNvSpPr>
            <p:nvPr/>
          </p:nvSpPr>
          <p:spPr bwMode="auto">
            <a:xfrm>
              <a:off x="2448" y="607"/>
              <a:ext cx="1104" cy="4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09" name="Freeform 9"/>
            <p:cNvSpPr>
              <a:spLocks/>
            </p:cNvSpPr>
            <p:nvPr/>
          </p:nvSpPr>
          <p:spPr bwMode="auto">
            <a:xfrm>
              <a:off x="2533" y="856"/>
              <a:ext cx="128" cy="166"/>
            </a:xfrm>
            <a:custGeom>
              <a:avLst/>
              <a:gdLst>
                <a:gd name="T0" fmla="*/ 0 w 144"/>
                <a:gd name="T1" fmla="*/ 60 h 192"/>
                <a:gd name="T2" fmla="*/ 19 w 144"/>
                <a:gd name="T3" fmla="*/ 0 h 192"/>
                <a:gd name="T4" fmla="*/ 37 w 144"/>
                <a:gd name="T5" fmla="*/ 60 h 192"/>
                <a:gd name="T6" fmla="*/ 56 w 144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192"/>
                <a:gd name="T14" fmla="*/ 144 w 144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192">
                  <a:moveTo>
                    <a:pt x="0" y="192"/>
                  </a:moveTo>
                  <a:cubicBezTo>
                    <a:pt x="16" y="96"/>
                    <a:pt x="32" y="0"/>
                    <a:pt x="48" y="0"/>
                  </a:cubicBezTo>
                  <a:cubicBezTo>
                    <a:pt x="64" y="0"/>
                    <a:pt x="80" y="192"/>
                    <a:pt x="96" y="192"/>
                  </a:cubicBezTo>
                  <a:cubicBezTo>
                    <a:pt x="112" y="192"/>
                    <a:pt x="136" y="32"/>
                    <a:pt x="144" y="0"/>
                  </a:cubicBezTo>
                </a:path>
              </a:pathLst>
            </a:custGeom>
            <a:noFill/>
            <a:ln w="38100">
              <a:solidFill>
                <a:srgbClr val="99CC00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10" name="Freeform 10"/>
            <p:cNvSpPr>
              <a:spLocks/>
            </p:cNvSpPr>
            <p:nvPr/>
          </p:nvSpPr>
          <p:spPr bwMode="auto">
            <a:xfrm>
              <a:off x="2533" y="648"/>
              <a:ext cx="128" cy="166"/>
            </a:xfrm>
            <a:custGeom>
              <a:avLst/>
              <a:gdLst>
                <a:gd name="T0" fmla="*/ 0 w 144"/>
                <a:gd name="T1" fmla="*/ 60 h 192"/>
                <a:gd name="T2" fmla="*/ 19 w 144"/>
                <a:gd name="T3" fmla="*/ 0 h 192"/>
                <a:gd name="T4" fmla="*/ 37 w 144"/>
                <a:gd name="T5" fmla="*/ 60 h 192"/>
                <a:gd name="T6" fmla="*/ 56 w 144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192"/>
                <a:gd name="T14" fmla="*/ 144 w 144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192">
                  <a:moveTo>
                    <a:pt x="0" y="192"/>
                  </a:moveTo>
                  <a:cubicBezTo>
                    <a:pt x="16" y="96"/>
                    <a:pt x="32" y="0"/>
                    <a:pt x="48" y="0"/>
                  </a:cubicBezTo>
                  <a:cubicBezTo>
                    <a:pt x="64" y="0"/>
                    <a:pt x="80" y="192"/>
                    <a:pt x="96" y="192"/>
                  </a:cubicBezTo>
                  <a:cubicBezTo>
                    <a:pt x="112" y="192"/>
                    <a:pt x="136" y="32"/>
                    <a:pt x="144" y="0"/>
                  </a:cubicBezTo>
                </a:path>
              </a:pathLst>
            </a:custGeom>
            <a:noFill/>
            <a:ln w="38100">
              <a:solidFill>
                <a:srgbClr val="3366FF"/>
              </a:solidFill>
              <a:round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11" name="Text Box 11"/>
            <p:cNvSpPr txBox="1">
              <a:spLocks noChangeArrowheads="1"/>
            </p:cNvSpPr>
            <p:nvPr/>
          </p:nvSpPr>
          <p:spPr bwMode="auto">
            <a:xfrm>
              <a:off x="2704" y="835"/>
              <a:ext cx="89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IP &lt; 0.75</a:t>
              </a:r>
            </a:p>
          </p:txBody>
        </p:sp>
        <p:sp>
          <p:nvSpPr>
            <p:cNvPr id="76812" name="Text Box 12"/>
            <p:cNvSpPr txBox="1">
              <a:spLocks noChangeArrowheads="1"/>
            </p:cNvSpPr>
            <p:nvPr/>
          </p:nvSpPr>
          <p:spPr bwMode="auto">
            <a:xfrm>
              <a:off x="2704" y="611"/>
              <a:ext cx="89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IP </a:t>
              </a:r>
              <a:r>
                <a:rPr lang="en-US" sz="2200" u="sng" dirty="0">
                  <a:solidFill>
                    <a:srgbClr val="FF6600"/>
                  </a:solidFill>
                  <a:latin typeface="Arial" charset="0"/>
                </a:rPr>
                <a:t>&gt;</a:t>
              </a:r>
              <a:r>
                <a:rPr lang="en-US" sz="2200" dirty="0">
                  <a:solidFill>
                    <a:srgbClr val="FF6600"/>
                  </a:solidFill>
                  <a:latin typeface="Arial" charset="0"/>
                </a:rPr>
                <a:t> 0.75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5273" y="1535545"/>
            <a:ext cx="4756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LEE: PUT YOUR SLIDES HERE. I WILL THEN CLOSE WITH THE SLIDES SHOWN.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rgbClr val="FFFFFF"/>
      </a:lt1>
      <a:dk2>
        <a:srgbClr val="1F497D"/>
      </a:dk2>
      <a:lt2>
        <a:srgbClr val="EBF1DD"/>
      </a:lt2>
      <a:accent1>
        <a:srgbClr val="4F81BD"/>
      </a:accent1>
      <a:accent2>
        <a:srgbClr val="EAD8B8"/>
      </a:accent2>
      <a:accent3>
        <a:srgbClr val="9BBB59"/>
      </a:accent3>
      <a:accent4>
        <a:srgbClr val="8064A2"/>
      </a:accent4>
      <a:accent5>
        <a:srgbClr val="4BACC6"/>
      </a:accent5>
      <a:accent6>
        <a:srgbClr val="BC5A08"/>
      </a:accent6>
      <a:hlink>
        <a:srgbClr val="0000FF"/>
      </a:hlink>
      <a:folHlink>
        <a:srgbClr val="800080"/>
      </a:folHlink>
    </a:clrScheme>
    <a:fontScheme name="Candara Calibri">
      <a:majorFont>
        <a:latin typeface="Candara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202</Words>
  <Application>Microsoft Macintosh PowerPoint</Application>
  <PresentationFormat>On-screen Show (4:3)</PresentationFormat>
  <Paragraphs>40</Paragraphs>
  <Slides>15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Ecological Context</vt:lpstr>
      <vt:lpstr>Slide 7</vt:lpstr>
      <vt:lpstr>Slide 8</vt:lpstr>
      <vt:lpstr>Slide 9</vt:lpstr>
      <vt:lpstr>Slide 10</vt:lpstr>
      <vt:lpstr>Slide 11</vt:lpstr>
      <vt:lpstr>Slide 12</vt:lpstr>
      <vt:lpstr>What are the values  of the ecological criteria?</vt:lpstr>
      <vt:lpstr>How much risk?</vt:lpstr>
      <vt:lpstr>Slide 15</vt:lpstr>
    </vt:vector>
  </TitlesOfParts>
  <Company>Forest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Riparian Functions vs. Distance </dc:title>
  <dc:creator>greeves</dc:creator>
  <cp:lastModifiedBy>Gordon Reeves</cp:lastModifiedBy>
  <cp:revision>29</cp:revision>
  <dcterms:created xsi:type="dcterms:W3CDTF">2012-10-28T03:09:30Z</dcterms:created>
  <dcterms:modified xsi:type="dcterms:W3CDTF">2012-10-28T03:53:11Z</dcterms:modified>
</cp:coreProperties>
</file>