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9" r:id="rId2"/>
    <p:sldId id="287" r:id="rId3"/>
    <p:sldId id="288" r:id="rId4"/>
    <p:sldId id="291" r:id="rId5"/>
    <p:sldId id="290" r:id="rId6"/>
    <p:sldId id="286" r:id="rId7"/>
    <p:sldId id="258" r:id="rId8"/>
    <p:sldId id="293" r:id="rId9"/>
    <p:sldId id="315" r:id="rId10"/>
    <p:sldId id="317" r:id="rId11"/>
    <p:sldId id="316" r:id="rId12"/>
    <p:sldId id="314" r:id="rId13"/>
    <p:sldId id="318" r:id="rId14"/>
    <p:sldId id="319" r:id="rId15"/>
    <p:sldId id="321" r:id="rId16"/>
    <p:sldId id="313" r:id="rId17"/>
    <p:sldId id="312" r:id="rId18"/>
    <p:sldId id="311" r:id="rId19"/>
    <p:sldId id="310" r:id="rId20"/>
    <p:sldId id="283" r:id="rId21"/>
    <p:sldId id="284" r:id="rId22"/>
    <p:sldId id="285" r:id="rId23"/>
    <p:sldId id="295" r:id="rId24"/>
    <p:sldId id="281" r:id="rId25"/>
    <p:sldId id="298" r:id="rId26"/>
    <p:sldId id="299" r:id="rId27"/>
    <p:sldId id="304" r:id="rId28"/>
    <p:sldId id="303" r:id="rId29"/>
    <p:sldId id="302" r:id="rId30"/>
    <p:sldId id="301" r:id="rId31"/>
    <p:sldId id="300" r:id="rId32"/>
    <p:sldId id="294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hryn L. Ronnenberg" initials="KL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06B0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681" autoAdjust="0"/>
    <p:restoredTop sz="94728" autoAdjust="0"/>
  </p:normalViewPr>
  <p:slideViewPr>
    <p:cSldViewPr snapToGrid="0">
      <p:cViewPr>
        <p:scale>
          <a:sx n="100" d="100"/>
          <a:sy n="100" d="100"/>
        </p:scale>
        <p:origin x="3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6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Projects\WoodModel\FVS_DataExamples\lakeCreek_scenarios\Runs\Results_TPHa\Result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4820764609966491"/>
          <c:y val="3.9633321696856856E-2"/>
          <c:w val="0.81216950652531061"/>
          <c:h val="0.75849105068763012"/>
        </c:manualLayout>
      </c:layout>
      <c:scatterChart>
        <c:scatterStyle val="lineMarker"/>
        <c:ser>
          <c:idx val="1"/>
          <c:order val="0"/>
          <c:tx>
            <c:strRef>
              <c:f>'h=50, streamwidth=10m'!$I$2</c:f>
              <c:strCache>
                <c:ptCount val="1"/>
                <c:pt idx="0">
                  <c:v>0.4</c:v>
                </c:pt>
              </c:strCache>
            </c:strRef>
          </c:tx>
          <c:spPr>
            <a:ln w="28575">
              <a:solidFill>
                <a:srgbClr val="FF0000"/>
              </a:solidFill>
            </a:ln>
          </c:spPr>
          <c:marker>
            <c:symbol val="diamond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streamwidth=10m'!$I$3:$I$12</c:f>
              <c:numCache>
                <c:formatCode>General</c:formatCode>
                <c:ptCount val="10"/>
                <c:pt idx="0">
                  <c:v>3083.5279999999998</c:v>
                </c:pt>
                <c:pt idx="1">
                  <c:v>2130.681</c:v>
                </c:pt>
                <c:pt idx="2">
                  <c:v>1717.229</c:v>
                </c:pt>
                <c:pt idx="3">
                  <c:v>1469.31</c:v>
                </c:pt>
                <c:pt idx="4">
                  <c:v>1289.6739999999998</c:v>
                </c:pt>
                <c:pt idx="5">
                  <c:v>1147.7</c:v>
                </c:pt>
                <c:pt idx="6">
                  <c:v>1058.7429999999999</c:v>
                </c:pt>
                <c:pt idx="7">
                  <c:v>991.4240999999995</c:v>
                </c:pt>
                <c:pt idx="8">
                  <c:v>933.97810000000004</c:v>
                </c:pt>
                <c:pt idx="9">
                  <c:v>891.63400000000001</c:v>
                </c:pt>
              </c:numCache>
            </c:numRef>
          </c:yVal>
          <c:smooth val="1"/>
        </c:ser>
        <c:ser>
          <c:idx val="2"/>
          <c:order val="1"/>
          <c:tx>
            <c:strRef>
              <c:f>'h=50, streamwidth=10m'!$J$2</c:f>
              <c:strCache>
                <c:ptCount val="1"/>
                <c:pt idx="0">
                  <c:v>0.5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ymbol val="diamond"/>
            <c:size val="7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streamwidth=10m'!$J$3:$J$12</c:f>
              <c:numCache>
                <c:formatCode>General</c:formatCode>
                <c:ptCount val="10"/>
                <c:pt idx="0">
                  <c:v>2821.226999999998</c:v>
                </c:pt>
                <c:pt idx="1">
                  <c:v>1832.299</c:v>
                </c:pt>
                <c:pt idx="2">
                  <c:v>1431.4580000000001</c:v>
                </c:pt>
                <c:pt idx="3">
                  <c:v>1199.395</c:v>
                </c:pt>
                <c:pt idx="4">
                  <c:v>1040.327</c:v>
                </c:pt>
                <c:pt idx="5">
                  <c:v>920.36129999999935</c:v>
                </c:pt>
                <c:pt idx="6">
                  <c:v>849.06819999999959</c:v>
                </c:pt>
                <c:pt idx="7">
                  <c:v>797.38119999999958</c:v>
                </c:pt>
                <c:pt idx="8">
                  <c:v>756.63829999999996</c:v>
                </c:pt>
                <c:pt idx="9">
                  <c:v>728.89859999999999</c:v>
                </c:pt>
              </c:numCache>
            </c:numRef>
          </c:yVal>
          <c:smooth val="1"/>
        </c:ser>
        <c:ser>
          <c:idx val="3"/>
          <c:order val="2"/>
          <c:tx>
            <c:strRef>
              <c:f>'h=50, streamwidth=10m'!$K$2</c:f>
              <c:strCache>
                <c:ptCount val="1"/>
                <c:pt idx="0">
                  <c:v>0.6</c:v>
                </c:pt>
              </c:strCache>
            </c:strRef>
          </c:tx>
          <c:spPr>
            <a:ln w="28575">
              <a:solidFill>
                <a:srgbClr val="00B050"/>
              </a:solidFill>
            </a:ln>
          </c:spPr>
          <c:marker>
            <c:symbol val="diamond"/>
            <c:size val="7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streamwidth=10m'!$K$3:$K$12</c:f>
              <c:numCache>
                <c:formatCode>General</c:formatCode>
                <c:ptCount val="10"/>
                <c:pt idx="0">
                  <c:v>2561.3310000000019</c:v>
                </c:pt>
                <c:pt idx="1">
                  <c:v>1564.077</c:v>
                </c:pt>
                <c:pt idx="2">
                  <c:v>1189.742</c:v>
                </c:pt>
                <c:pt idx="3">
                  <c:v>985.33109999999942</c:v>
                </c:pt>
                <c:pt idx="4">
                  <c:v>857.10580000000004</c:v>
                </c:pt>
                <c:pt idx="5">
                  <c:v>764.7079</c:v>
                </c:pt>
                <c:pt idx="6">
                  <c:v>712.60550000000001</c:v>
                </c:pt>
                <c:pt idx="7">
                  <c:v>676.22699999999998</c:v>
                </c:pt>
                <c:pt idx="8">
                  <c:v>649.86619999999925</c:v>
                </c:pt>
                <c:pt idx="9">
                  <c:v>633.2202999999995</c:v>
                </c:pt>
              </c:numCache>
            </c:numRef>
          </c:yVal>
          <c:smooth val="1"/>
        </c:ser>
        <c:ser>
          <c:idx val="4"/>
          <c:order val="3"/>
          <c:tx>
            <c:strRef>
              <c:f>'h=50, streamwidth=10m'!$L$2</c:f>
              <c:strCache>
                <c:ptCount val="1"/>
                <c:pt idx="0">
                  <c:v>0.7</c:v>
                </c:pt>
              </c:strCache>
            </c:strRef>
          </c:tx>
          <c:spPr>
            <a:ln w="28575">
              <a:solidFill>
                <a:srgbClr val="FFFF00"/>
              </a:solidFill>
            </a:ln>
          </c:spPr>
          <c:marker>
            <c:symbol val="diamond"/>
            <c:size val="7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streamwidth=10m'!$L$3:$L$12</c:f>
              <c:numCache>
                <c:formatCode>General</c:formatCode>
                <c:ptCount val="10"/>
                <c:pt idx="0">
                  <c:v>2294.328</c:v>
                </c:pt>
                <c:pt idx="1">
                  <c:v>1315.6289999999999</c:v>
                </c:pt>
                <c:pt idx="2">
                  <c:v>983.34509999999955</c:v>
                </c:pt>
                <c:pt idx="3">
                  <c:v>817.60569999999996</c:v>
                </c:pt>
                <c:pt idx="4">
                  <c:v>725.03430000000003</c:v>
                </c:pt>
                <c:pt idx="5">
                  <c:v>661.01959999999997</c:v>
                </c:pt>
                <c:pt idx="6">
                  <c:v>626.87840000000051</c:v>
                </c:pt>
                <c:pt idx="7">
                  <c:v>604.17700000000002</c:v>
                </c:pt>
                <c:pt idx="8">
                  <c:v>589.15470000000005</c:v>
                </c:pt>
                <c:pt idx="9">
                  <c:v>580.32459999999958</c:v>
                </c:pt>
              </c:numCache>
            </c:numRef>
          </c:yVal>
          <c:smooth val="1"/>
        </c:ser>
        <c:ser>
          <c:idx val="5"/>
          <c:order val="4"/>
          <c:tx>
            <c:strRef>
              <c:f>'h=50, streamwidth=10m'!$M$2</c:f>
              <c:strCache>
                <c:ptCount val="1"/>
                <c:pt idx="0">
                  <c:v>0.8</c:v>
                </c:pt>
              </c:strCache>
            </c:strRef>
          </c:tx>
          <c:spPr>
            <a:ln w="28575">
              <a:solidFill>
                <a:srgbClr val="7030A0"/>
              </a:solidFill>
            </a:ln>
          </c:spPr>
          <c:marker>
            <c:symbol val="diamond"/>
            <c:size val="7"/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streamwidth=10m'!$M$3:$M$12</c:f>
              <c:numCache>
                <c:formatCode>General</c:formatCode>
                <c:ptCount val="10"/>
                <c:pt idx="0">
                  <c:v>2003.337</c:v>
                </c:pt>
                <c:pt idx="1">
                  <c:v>1078.722</c:v>
                </c:pt>
                <c:pt idx="2">
                  <c:v>807.8374999999993</c:v>
                </c:pt>
                <c:pt idx="3">
                  <c:v>690.28219999999999</c:v>
                </c:pt>
                <c:pt idx="4">
                  <c:v>633.18930000000046</c:v>
                </c:pt>
                <c:pt idx="5">
                  <c:v>595.34159999999929</c:v>
                </c:pt>
                <c:pt idx="6">
                  <c:v>576.51619999999957</c:v>
                </c:pt>
                <c:pt idx="7">
                  <c:v>564.93439999999998</c:v>
                </c:pt>
                <c:pt idx="8">
                  <c:v>558.05830000000003</c:v>
                </c:pt>
                <c:pt idx="9">
                  <c:v>554.32629999999926</c:v>
                </c:pt>
              </c:numCache>
            </c:numRef>
          </c:yVal>
          <c:smooth val="1"/>
        </c:ser>
        <c:ser>
          <c:idx val="0"/>
          <c:order val="5"/>
          <c:tx>
            <c:strRef>
              <c:f>'h=50, streamwidth=10m'!$N$2</c:f>
              <c:strCache>
                <c:ptCount val="1"/>
                <c:pt idx="0">
                  <c:v>1.0</c:v>
                </c:pt>
              </c:strCache>
            </c:strRef>
          </c:tx>
          <c:spPr>
            <a:ln w="28575">
              <a:solidFill>
                <a:schemeClr val="tx1"/>
              </a:solidFill>
            </a:ln>
          </c:spPr>
          <c:marker>
            <c:symbol val="diamond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'h=50, streamwidth=10m'!$G$3:$G$12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  <c:pt idx="5">
                  <c:v>22</c:v>
                </c:pt>
                <c:pt idx="6">
                  <c:v>26</c:v>
                </c:pt>
                <c:pt idx="7">
                  <c:v>30</c:v>
                </c:pt>
                <c:pt idx="8">
                  <c:v>34</c:v>
                </c:pt>
                <c:pt idx="9">
                  <c:v>38</c:v>
                </c:pt>
              </c:numCache>
            </c:numRef>
          </c:xVal>
          <c:yVal>
            <c:numRef>
              <c:f>'h=50, streamwidth=10m'!$N$3:$N$12</c:f>
              <c:numCache>
                <c:formatCode>General</c:formatCode>
                <c:ptCount val="10"/>
                <c:pt idx="0">
                  <c:v>324.4796</c:v>
                </c:pt>
                <c:pt idx="1">
                  <c:v>324.4796</c:v>
                </c:pt>
                <c:pt idx="2">
                  <c:v>324.4796</c:v>
                </c:pt>
                <c:pt idx="3">
                  <c:v>324.4796</c:v>
                </c:pt>
                <c:pt idx="4">
                  <c:v>324.4796</c:v>
                </c:pt>
                <c:pt idx="5">
                  <c:v>324.4796</c:v>
                </c:pt>
                <c:pt idx="6">
                  <c:v>324.4796</c:v>
                </c:pt>
                <c:pt idx="7">
                  <c:v>324.4796</c:v>
                </c:pt>
                <c:pt idx="8">
                  <c:v>324.4796</c:v>
                </c:pt>
                <c:pt idx="9">
                  <c:v>324.4796</c:v>
                </c:pt>
              </c:numCache>
            </c:numRef>
          </c:yVal>
          <c:smooth val="1"/>
        </c:ser>
        <c:axId val="117135616"/>
        <c:axId val="121770368"/>
      </c:scatterChart>
      <c:valAx>
        <c:axId val="117135616"/>
        <c:scaling>
          <c:orientation val="minMax"/>
          <c:max val="38"/>
          <c:min val="0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Buffer width (m)</a:t>
                </a:r>
              </a:p>
            </c:rich>
          </c:tx>
          <c:layout/>
        </c:title>
        <c:numFmt formatCode="General" sourceLinked="1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21770368"/>
        <c:crosses val="autoZero"/>
        <c:crossBetween val="midCat"/>
      </c:valAx>
      <c:valAx>
        <c:axId val="121770368"/>
        <c:scaling>
          <c:orientation val="minMax"/>
          <c:max val="35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000" b="1" i="0" baseline="0"/>
                  <a:t>Radiation to Channel (watts/m</a:t>
                </a:r>
                <a:r>
                  <a:rPr lang="en-US" sz="1000" b="1" i="0" baseline="30000"/>
                  <a:t>2</a:t>
                </a:r>
                <a:r>
                  <a:rPr lang="en-US" sz="1000" b="1" i="0" baseline="0"/>
                  <a:t>)</a:t>
                </a:r>
                <a:endParaRPr lang="en-US" sz="1000" b="1" i="0" baseline="30000"/>
              </a:p>
            </c:rich>
          </c:tx>
          <c:layout/>
        </c:title>
        <c:numFmt formatCode="General" sourceLinked="1"/>
        <c:tickLblPos val="nextTo"/>
        <c:crossAx val="117135616"/>
        <c:crosses val="autoZero"/>
        <c:crossBetween val="midCat"/>
      </c:valAx>
      <c:spPr>
        <a:solidFill>
          <a:schemeClr val="bg1">
            <a:lumMod val="85000"/>
          </a:schemeClr>
        </a:solidFill>
      </c:spPr>
    </c:plotArea>
    <c:legend>
      <c:legendPos val="r"/>
      <c:layout>
        <c:manualLayout>
          <c:xMode val="edge"/>
          <c:yMode val="edge"/>
          <c:x val="0.62946106332551433"/>
          <c:y val="5.8240306168625446E-2"/>
          <c:w val="6.5689052147927238E-2"/>
          <c:h val="0.23754237616849638"/>
        </c:manualLayout>
      </c:layout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Number of pieces 100 m</a:t>
            </a:r>
            <a:r>
              <a:rPr lang="en-US" baseline="30000"/>
              <a:t>-1</a:t>
            </a:r>
            <a:r>
              <a:rPr lang="en-US"/>
              <a:t> &gt;= 10 cm in diameter  </a:t>
            </a:r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0.12476618547681582"/>
          <c:y val="8.8437591134441634E-2"/>
          <c:w val="0.75887981189851572"/>
          <c:h val="0.76118810148731408"/>
        </c:manualLayout>
      </c:layout>
      <c:scatterChart>
        <c:scatterStyle val="lineMarker"/>
        <c:ser>
          <c:idx val="0"/>
          <c:order val="0"/>
          <c:tx>
            <c:strRef>
              <c:f>'Annual Sums'!$B$1</c:f>
              <c:strCache>
                <c:ptCount val="1"/>
                <c:pt idx="0">
                  <c:v>NoTBE1PD10</c:v>
                </c:pt>
              </c:strCache>
            </c:strRef>
          </c:tx>
          <c:spPr>
            <a:ln w="28575">
              <a:noFill/>
            </a:ln>
          </c:spP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Sums'!$B$2:$B$22</c:f>
              <c:numCache>
                <c:formatCode>General</c:formatCode>
                <c:ptCount val="21"/>
                <c:pt idx="0">
                  <c:v>0.39125775600000001</c:v>
                </c:pt>
                <c:pt idx="1">
                  <c:v>0.50873480300000062</c:v>
                </c:pt>
                <c:pt idx="2">
                  <c:v>5.2270845509999768</c:v>
                </c:pt>
                <c:pt idx="3">
                  <c:v>6.9502210570000003</c:v>
                </c:pt>
                <c:pt idx="4">
                  <c:v>8.2203539399999972</c:v>
                </c:pt>
                <c:pt idx="5">
                  <c:v>8.4699365670000279</c:v>
                </c:pt>
                <c:pt idx="6">
                  <c:v>8.3617085150000214</c:v>
                </c:pt>
                <c:pt idx="7">
                  <c:v>7.9817665580000003</c:v>
                </c:pt>
                <c:pt idx="8">
                  <c:v>7.4097561189999999</c:v>
                </c:pt>
                <c:pt idx="9">
                  <c:v>6.9586683599999999</c:v>
                </c:pt>
                <c:pt idx="10">
                  <c:v>6.4314243879999999</c:v>
                </c:pt>
                <c:pt idx="11">
                  <c:v>5.80764279200001</c:v>
                </c:pt>
                <c:pt idx="12">
                  <c:v>5.1197782169999906</c:v>
                </c:pt>
                <c:pt idx="13">
                  <c:v>4.8636056940000003</c:v>
                </c:pt>
                <c:pt idx="14">
                  <c:v>4.4536106029999996</c:v>
                </c:pt>
                <c:pt idx="15">
                  <c:v>3.8747773460000001</c:v>
                </c:pt>
                <c:pt idx="16">
                  <c:v>3.7533211880000055</c:v>
                </c:pt>
                <c:pt idx="17">
                  <c:v>3.4148598389999987</c:v>
                </c:pt>
                <c:pt idx="18">
                  <c:v>3.3123375580000012</c:v>
                </c:pt>
                <c:pt idx="19">
                  <c:v>2.785056457</c:v>
                </c:pt>
                <c:pt idx="20">
                  <c:v>2.8390368379999997</c:v>
                </c:pt>
              </c:numCache>
            </c:numRef>
          </c:yVal>
        </c:ser>
        <c:ser>
          <c:idx val="2"/>
          <c:order val="1"/>
          <c:tx>
            <c:strRef>
              <c:f>'Annual Sums'!$D$1</c:f>
              <c:strCache>
                <c:ptCount val="1"/>
                <c:pt idx="0">
                  <c:v>NoTBE5PD10</c:v>
                </c:pt>
              </c:strCache>
            </c:strRef>
          </c:tx>
          <c:spPr>
            <a:ln w="28575">
              <a:noFill/>
            </a:ln>
          </c:spP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Sums'!$D$2:$D$22</c:f>
              <c:numCache>
                <c:formatCode>General</c:formatCode>
                <c:ptCount val="21"/>
                <c:pt idx="0">
                  <c:v>0.46637779200000062</c:v>
                </c:pt>
                <c:pt idx="1">
                  <c:v>0.5823722069999997</c:v>
                </c:pt>
                <c:pt idx="2">
                  <c:v>5.2980532159999996</c:v>
                </c:pt>
                <c:pt idx="3">
                  <c:v>7.0185209850000003</c:v>
                </c:pt>
                <c:pt idx="4">
                  <c:v>8.2860839720000001</c:v>
                </c:pt>
                <c:pt idx="5">
                  <c:v>8.5336897560000047</c:v>
                </c:pt>
                <c:pt idx="6">
                  <c:v>8.4230894920000008</c:v>
                </c:pt>
                <c:pt idx="7">
                  <c:v>8.0406764809999984</c:v>
                </c:pt>
                <c:pt idx="8">
                  <c:v>7.4664915140000003</c:v>
                </c:pt>
                <c:pt idx="9">
                  <c:v>7.0135257539999909</c:v>
                </c:pt>
                <c:pt idx="10">
                  <c:v>6.484502623</c:v>
                </c:pt>
                <c:pt idx="11">
                  <c:v>5.8588430269999945</c:v>
                </c:pt>
                <c:pt idx="12">
                  <c:v>5.1691992940000002</c:v>
                </c:pt>
                <c:pt idx="13">
                  <c:v>4.9119395069999898</c:v>
                </c:pt>
                <c:pt idx="14">
                  <c:v>4.5004617840000121</c:v>
                </c:pt>
                <c:pt idx="15">
                  <c:v>3.9204424199999943</c:v>
                </c:pt>
                <c:pt idx="16">
                  <c:v>3.7979978410000088</c:v>
                </c:pt>
                <c:pt idx="17">
                  <c:v>3.4584492279999997</c:v>
                </c:pt>
                <c:pt idx="18">
                  <c:v>3.3548396829999998</c:v>
                </c:pt>
                <c:pt idx="19">
                  <c:v>2.826767845</c:v>
                </c:pt>
                <c:pt idx="20">
                  <c:v>2.8799574889999993</c:v>
                </c:pt>
              </c:numCache>
            </c:numRef>
          </c:yVal>
        </c:ser>
        <c:ser>
          <c:idx val="4"/>
          <c:order val="2"/>
          <c:tx>
            <c:strRef>
              <c:f>'Annual Sums'!$F$1</c:f>
              <c:strCache>
                <c:ptCount val="1"/>
                <c:pt idx="0">
                  <c:v>Buf30BE1PD10</c:v>
                </c:pt>
              </c:strCache>
            </c:strRef>
          </c:tx>
          <c:spPr>
            <a:ln w="28575">
              <a:noFill/>
            </a:ln>
          </c:spP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Sums'!$F$2:$F$22</c:f>
              <c:numCache>
                <c:formatCode>General</c:formatCode>
                <c:ptCount val="21"/>
                <c:pt idx="0">
                  <c:v>0.39125775600000001</c:v>
                </c:pt>
                <c:pt idx="1">
                  <c:v>0.50873480300000062</c:v>
                </c:pt>
                <c:pt idx="2">
                  <c:v>5.3293439410000003</c:v>
                </c:pt>
                <c:pt idx="3">
                  <c:v>6.6048963779999807</c:v>
                </c:pt>
                <c:pt idx="4">
                  <c:v>7.6282995419999908</c:v>
                </c:pt>
                <c:pt idx="5">
                  <c:v>7.7144485409999888</c:v>
                </c:pt>
                <c:pt idx="6">
                  <c:v>7.4904895439999946</c:v>
                </c:pt>
                <c:pt idx="7">
                  <c:v>7.0275346509999759</c:v>
                </c:pt>
                <c:pt idx="8">
                  <c:v>6.4851115769999819</c:v>
                </c:pt>
                <c:pt idx="9">
                  <c:v>6.0288346039999867</c:v>
                </c:pt>
                <c:pt idx="10">
                  <c:v>5.5378629469999945</c:v>
                </c:pt>
                <c:pt idx="11">
                  <c:v>4.9785255379999906</c:v>
                </c:pt>
                <c:pt idx="12">
                  <c:v>4.3586600310000003</c:v>
                </c:pt>
                <c:pt idx="13">
                  <c:v>4.1412818589999887</c:v>
                </c:pt>
                <c:pt idx="14">
                  <c:v>3.7744240230000003</c:v>
                </c:pt>
                <c:pt idx="15">
                  <c:v>3.3510402859999977</c:v>
                </c:pt>
                <c:pt idx="16">
                  <c:v>3.1688598030000001</c:v>
                </c:pt>
                <c:pt idx="17">
                  <c:v>2.9689077060000044</c:v>
                </c:pt>
                <c:pt idx="18">
                  <c:v>2.8498348139999998</c:v>
                </c:pt>
                <c:pt idx="19">
                  <c:v>2.4459925</c:v>
                </c:pt>
                <c:pt idx="20">
                  <c:v>2.521535836</c:v>
                </c:pt>
              </c:numCache>
            </c:numRef>
          </c:yVal>
        </c:ser>
        <c:ser>
          <c:idx val="6"/>
          <c:order val="3"/>
          <c:tx>
            <c:strRef>
              <c:f>'Annual Sums'!$H$1</c:f>
              <c:strCache>
                <c:ptCount val="1"/>
                <c:pt idx="0">
                  <c:v>Buf30BE5PD10</c:v>
                </c:pt>
              </c:strCache>
            </c:strRef>
          </c:tx>
          <c:spPr>
            <a:ln w="28575">
              <a:noFill/>
            </a:ln>
          </c:spP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Sums'!$H$2:$H$22</c:f>
              <c:numCache>
                <c:formatCode>General</c:formatCode>
                <c:ptCount val="21"/>
                <c:pt idx="0">
                  <c:v>0.46637779200000062</c:v>
                </c:pt>
                <c:pt idx="1">
                  <c:v>0.5823722069999997</c:v>
                </c:pt>
                <c:pt idx="2">
                  <c:v>5.400312607</c:v>
                </c:pt>
                <c:pt idx="3">
                  <c:v>6.6731963050000003</c:v>
                </c:pt>
                <c:pt idx="4">
                  <c:v>7.6940295729999848</c:v>
                </c:pt>
                <c:pt idx="5">
                  <c:v>7.7782017290000098</c:v>
                </c:pt>
                <c:pt idx="6">
                  <c:v>7.5518705199999898</c:v>
                </c:pt>
                <c:pt idx="7">
                  <c:v>7.0864445739999908</c:v>
                </c:pt>
                <c:pt idx="8">
                  <c:v>6.5418469730000002</c:v>
                </c:pt>
                <c:pt idx="9">
                  <c:v>6.0836919990000098</c:v>
                </c:pt>
                <c:pt idx="10">
                  <c:v>5.5909411830000089</c:v>
                </c:pt>
                <c:pt idx="11">
                  <c:v>5.029725773</c:v>
                </c:pt>
                <c:pt idx="12">
                  <c:v>4.4080811070000001</c:v>
                </c:pt>
                <c:pt idx="13">
                  <c:v>4.1896156709999888</c:v>
                </c:pt>
                <c:pt idx="14">
                  <c:v>3.8212752029999999</c:v>
                </c:pt>
                <c:pt idx="15">
                  <c:v>3.3967053609999978</c:v>
                </c:pt>
                <c:pt idx="16">
                  <c:v>3.2135364560000044</c:v>
                </c:pt>
                <c:pt idx="17">
                  <c:v>3.0124970959999997</c:v>
                </c:pt>
                <c:pt idx="18">
                  <c:v>2.8923369399999967</c:v>
                </c:pt>
                <c:pt idx="19">
                  <c:v>2.4877038890000001</c:v>
                </c:pt>
                <c:pt idx="20">
                  <c:v>2.5624564869999977</c:v>
                </c:pt>
              </c:numCache>
            </c:numRef>
          </c:yVal>
        </c:ser>
        <c:ser>
          <c:idx val="8"/>
          <c:order val="4"/>
          <c:tx>
            <c:strRef>
              <c:f>'Annual Sums'!$J$1</c:f>
              <c:strCache>
                <c:ptCount val="1"/>
                <c:pt idx="0">
                  <c:v>Buf100BE1PD10</c:v>
                </c:pt>
              </c:strCache>
            </c:strRef>
          </c:tx>
          <c:spPr>
            <a:ln w="28575">
              <a:noFill/>
            </a:ln>
          </c:spP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Sums'!$J$2:$J$22</c:f>
              <c:numCache>
                <c:formatCode>General</c:formatCode>
                <c:ptCount val="21"/>
                <c:pt idx="0">
                  <c:v>0.39125775600000001</c:v>
                </c:pt>
                <c:pt idx="1">
                  <c:v>0.50873480300000062</c:v>
                </c:pt>
                <c:pt idx="2">
                  <c:v>5.2270845509999768</c:v>
                </c:pt>
                <c:pt idx="3">
                  <c:v>6.9541903810000001</c:v>
                </c:pt>
                <c:pt idx="4">
                  <c:v>8.2420233939999985</c:v>
                </c:pt>
                <c:pt idx="5">
                  <c:v>8.5295387180000048</c:v>
                </c:pt>
                <c:pt idx="6">
                  <c:v>8.472487563000028</c:v>
                </c:pt>
                <c:pt idx="7">
                  <c:v>8.1290713699999984</c:v>
                </c:pt>
                <c:pt idx="8">
                  <c:v>7.5882236389999997</c:v>
                </c:pt>
                <c:pt idx="9">
                  <c:v>7.153373373</c:v>
                </c:pt>
                <c:pt idx="10">
                  <c:v>6.6367363929999996</c:v>
                </c:pt>
                <c:pt idx="11">
                  <c:v>6.0029909850000003</c:v>
                </c:pt>
                <c:pt idx="12">
                  <c:v>5.2986401079999998</c:v>
                </c:pt>
                <c:pt idx="13">
                  <c:v>5.0365825119999945</c:v>
                </c:pt>
                <c:pt idx="14">
                  <c:v>4.6127306089999838</c:v>
                </c:pt>
                <c:pt idx="15">
                  <c:v>4.0450959219999945</c:v>
                </c:pt>
                <c:pt idx="16">
                  <c:v>3.8822973570000001</c:v>
                </c:pt>
                <c:pt idx="17">
                  <c:v>3.5649247510000088</c:v>
                </c:pt>
                <c:pt idx="18">
                  <c:v>3.4484938060000001</c:v>
                </c:pt>
                <c:pt idx="19">
                  <c:v>2.9034306220000001</c:v>
                </c:pt>
                <c:pt idx="20">
                  <c:v>2.9659805750000001</c:v>
                </c:pt>
              </c:numCache>
            </c:numRef>
          </c:yVal>
        </c:ser>
        <c:ser>
          <c:idx val="10"/>
          <c:order val="5"/>
          <c:tx>
            <c:strRef>
              <c:f>'Annual Sums'!$L$1</c:f>
              <c:strCache>
                <c:ptCount val="1"/>
                <c:pt idx="0">
                  <c:v>Buf100BE5PD10</c:v>
                </c:pt>
              </c:strCache>
            </c:strRef>
          </c:tx>
          <c:spPr>
            <a:ln w="28575">
              <a:noFill/>
            </a:ln>
          </c:spPr>
          <c:marker>
            <c:spPr>
              <a:noFill/>
            </c:spPr>
          </c:marker>
          <c:xVal>
            <c:numRef>
              <c:f>'Annual Sums'!$A$2:$A$22</c:f>
              <c:numCache>
                <c:formatCode>General</c:formatCode>
                <c:ptCount val="21"/>
                <c:pt idx="0">
                  <c:v>1995</c:v>
                </c:pt>
                <c:pt idx="1">
                  <c:v>2005</c:v>
                </c:pt>
                <c:pt idx="2">
                  <c:v>2015</c:v>
                </c:pt>
                <c:pt idx="3">
                  <c:v>2025</c:v>
                </c:pt>
                <c:pt idx="4">
                  <c:v>2035</c:v>
                </c:pt>
                <c:pt idx="5">
                  <c:v>2045</c:v>
                </c:pt>
                <c:pt idx="6">
                  <c:v>2055</c:v>
                </c:pt>
                <c:pt idx="7">
                  <c:v>2065</c:v>
                </c:pt>
                <c:pt idx="8">
                  <c:v>2075</c:v>
                </c:pt>
                <c:pt idx="9">
                  <c:v>2085</c:v>
                </c:pt>
                <c:pt idx="10">
                  <c:v>2095</c:v>
                </c:pt>
                <c:pt idx="11">
                  <c:v>2105</c:v>
                </c:pt>
                <c:pt idx="12">
                  <c:v>2115</c:v>
                </c:pt>
                <c:pt idx="13">
                  <c:v>2125</c:v>
                </c:pt>
                <c:pt idx="14">
                  <c:v>2135</c:v>
                </c:pt>
                <c:pt idx="15">
                  <c:v>2145</c:v>
                </c:pt>
                <c:pt idx="16">
                  <c:v>2155</c:v>
                </c:pt>
                <c:pt idx="17">
                  <c:v>2165</c:v>
                </c:pt>
                <c:pt idx="18">
                  <c:v>2175</c:v>
                </c:pt>
                <c:pt idx="19">
                  <c:v>2185</c:v>
                </c:pt>
                <c:pt idx="20">
                  <c:v>2195</c:v>
                </c:pt>
              </c:numCache>
            </c:numRef>
          </c:xVal>
          <c:yVal>
            <c:numRef>
              <c:f>'Annual Sums'!$L$2:$L$22</c:f>
              <c:numCache>
                <c:formatCode>General</c:formatCode>
                <c:ptCount val="21"/>
                <c:pt idx="0">
                  <c:v>0.46637779200000062</c:v>
                </c:pt>
                <c:pt idx="1">
                  <c:v>0.5823722069999997</c:v>
                </c:pt>
                <c:pt idx="2">
                  <c:v>5.2980532159999996</c:v>
                </c:pt>
                <c:pt idx="3">
                  <c:v>7.0224903079999867</c:v>
                </c:pt>
                <c:pt idx="4">
                  <c:v>8.3077534249999996</c:v>
                </c:pt>
                <c:pt idx="5">
                  <c:v>8.5932919059999993</c:v>
                </c:pt>
                <c:pt idx="6">
                  <c:v>8.5338685400000003</c:v>
                </c:pt>
                <c:pt idx="7">
                  <c:v>8.187981293</c:v>
                </c:pt>
                <c:pt idx="8">
                  <c:v>7.6449590339999887</c:v>
                </c:pt>
                <c:pt idx="9">
                  <c:v>7.2082307669999945</c:v>
                </c:pt>
                <c:pt idx="10">
                  <c:v>6.6898146289999847</c:v>
                </c:pt>
                <c:pt idx="11">
                  <c:v>6.0541912199999848</c:v>
                </c:pt>
                <c:pt idx="12">
                  <c:v>5.348061185000013</c:v>
                </c:pt>
                <c:pt idx="13">
                  <c:v>5.0849163239999848</c:v>
                </c:pt>
                <c:pt idx="14">
                  <c:v>4.6595817899999945</c:v>
                </c:pt>
                <c:pt idx="15">
                  <c:v>4.0907609960000002</c:v>
                </c:pt>
                <c:pt idx="16">
                  <c:v>3.9269740099999999</c:v>
                </c:pt>
                <c:pt idx="17">
                  <c:v>3.6085141410000054</c:v>
                </c:pt>
                <c:pt idx="18">
                  <c:v>3.4909959319999997</c:v>
                </c:pt>
                <c:pt idx="19">
                  <c:v>2.9451420099999988</c:v>
                </c:pt>
                <c:pt idx="20">
                  <c:v>3.0069012260000001</c:v>
                </c:pt>
              </c:numCache>
            </c:numRef>
          </c:yVal>
        </c:ser>
        <c:axId val="53555200"/>
        <c:axId val="83811328"/>
      </c:scatterChart>
      <c:valAx>
        <c:axId val="53555200"/>
        <c:scaling>
          <c:orientation val="minMax"/>
          <c:max val="2195"/>
          <c:min val="1995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Years</a:t>
                </a:r>
              </a:p>
            </c:rich>
          </c:tx>
          <c:layout/>
        </c:title>
        <c:numFmt formatCode="General" sourceLinked="1"/>
        <c:tickLblPos val="nextTo"/>
        <c:crossAx val="83811328"/>
        <c:crosses val="autoZero"/>
        <c:crossBetween val="midCat"/>
      </c:valAx>
      <c:valAx>
        <c:axId val="8381132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pieces 100 m</a:t>
                </a:r>
                <a:r>
                  <a:rPr lang="en-US" baseline="30000"/>
                  <a:t>-1</a:t>
                </a:r>
              </a:p>
            </c:rich>
          </c:tx>
          <c:layout/>
        </c:title>
        <c:numFmt formatCode="General" sourceLinked="1"/>
        <c:tickLblPos val="nextTo"/>
        <c:crossAx val="5355520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733748906386706"/>
          <c:y val="9.7871575576862782E-2"/>
          <c:w val="0.28248436132983551"/>
          <c:h val="0.39106692913385993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2400" b="0"/>
      </a:pPr>
      <a:endParaRPr lang="en-US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67F6A-FAFC-45AF-8323-8F50FAB9D0B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8B84-D91C-458C-B2C5-AE7855D4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0219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fld id="{5D7511B1-2656-4D5B-8607-40FEBD3E7F05}" type="slidenum">
              <a:rPr lang="en-US" sz="1200" smtClean="0">
                <a:latin typeface="Arial" charset="0"/>
              </a:rPr>
              <a:pPr eaLnBrk="1" hangingPunct="1"/>
              <a:t>2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1FB5C5-BECB-2E44-94EF-F6BFAD8997B5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4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Arial" charset="0"/>
                <a:ea typeface="ＭＳ Ｐゴシック" charset="-128"/>
                <a:cs typeface="ＭＳ Ｐゴシック" charset="-128"/>
              </a:rPr>
              <a:t>Then forests can be maintained or restored for areas of debris-flow initiation and transport areas as sources of large wood and to provide debris flow rates that more closely approximate a natural disturbance regime.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351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01238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08800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30318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12582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6581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413355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1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hyperlink" Target="../../../../../work/FirewithHisto.mov" TargetMode="Externa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jpeg"/><Relationship Id="rId11" Type="http://schemas.openxmlformats.org/officeDocument/2006/relationships/image" Target="../media/image42.png"/><Relationship Id="rId5" Type="http://schemas.openxmlformats.org/officeDocument/2006/relationships/image" Target="../media/image39.jpeg"/><Relationship Id="rId10" Type="http://schemas.openxmlformats.org/officeDocument/2006/relationships/image" Target="../media/image41.jpeg"/><Relationship Id="rId4" Type="http://schemas.openxmlformats.org/officeDocument/2006/relationships/image" Target="../media/image38.jpeg"/><Relationship Id="rId9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11382" y="5320867"/>
            <a:ext cx="7370618" cy="1228725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Gordon Reeves				Lee Benda</a:t>
            </a:r>
          </a:p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PNW Research Station			Earth Systems Institute</a:t>
            </a:r>
          </a:p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Corvallis, OR				Mt. Shasta, CA</a:t>
            </a: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676" name="Picture 4" descr="fisheyeview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3200" y="1125538"/>
            <a:ext cx="6121400" cy="4130675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2446020" y="236220"/>
            <a:ext cx="4100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Landscape Context</a:t>
            </a:r>
            <a:endParaRPr 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298450" y="152399"/>
            <a:ext cx="81147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i="0" dirty="0" smtClean="0">
                <a:latin typeface="Lucida Sans" pitchFamily="34" charset="0"/>
              </a:rPr>
              <a:t>Spatially Explicit Riparian Management: Why Now?</a:t>
            </a:r>
            <a:endParaRPr lang="en-US" sz="2400" i="0" dirty="0">
              <a:latin typeface="Lucida Sans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03375" y="1191719"/>
            <a:ext cx="63081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1" i="0" dirty="0" smtClean="0">
                <a:latin typeface="Lucida Sans" pitchFamily="34" charset="0"/>
                <a:cs typeface="Arial" charset="0"/>
              </a:rPr>
              <a:t>Ecological arguments in favor (but with exceptions)</a:t>
            </a:r>
            <a:endParaRPr lang="en-US" sz="1800" b="1" i="0" dirty="0">
              <a:latin typeface="Lucida Sans" pitchFamily="34" charset="0"/>
              <a:cs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70604" y="3170098"/>
            <a:ext cx="506741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1" i="0" dirty="0" smtClean="0">
                <a:latin typeface="Lucida Sans" pitchFamily="34" charset="0"/>
                <a:cs typeface="Arial" charset="0"/>
              </a:rPr>
              <a:t>Scientific advances:</a:t>
            </a:r>
            <a:endParaRPr lang="en-US" sz="1800" b="1" i="0" dirty="0">
              <a:latin typeface="Lucida Sans" pitchFamily="34" charset="0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800" i="0" dirty="0">
                <a:latin typeface="Lucida Sans" pitchFamily="34" charset="0"/>
                <a:cs typeface="Arial" charset="0"/>
              </a:rPr>
              <a:t> </a:t>
            </a:r>
            <a:r>
              <a:rPr lang="en-US" sz="1800" i="0" dirty="0" smtClean="0">
                <a:latin typeface="Lucida Sans" pitchFamily="34" charset="0"/>
                <a:cs typeface="Arial" charset="0"/>
              </a:rPr>
              <a:t>Improved understanding</a:t>
            </a:r>
          </a:p>
          <a:p>
            <a:pPr>
              <a:buFont typeface="Wingdings" pitchFamily="2" charset="2"/>
              <a:buChar char="ü"/>
            </a:pPr>
            <a:r>
              <a:rPr lang="en-US" dirty="0">
                <a:latin typeface="Lucida Sans" pitchFamily="34" charset="0"/>
                <a:cs typeface="Arial" charset="0"/>
              </a:rPr>
              <a:t> </a:t>
            </a:r>
            <a:r>
              <a:rPr lang="en-US" dirty="0" smtClean="0">
                <a:latin typeface="Lucida Sans" pitchFamily="34" charset="0"/>
                <a:cs typeface="Arial" charset="0"/>
              </a:rPr>
              <a:t>Need for strategies at large spatial scales</a:t>
            </a:r>
            <a:endParaRPr lang="en-US" sz="1800" i="0" dirty="0" smtClean="0">
              <a:latin typeface="Lucida Sans" pitchFamily="34" charset="0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800" i="0" dirty="0" smtClean="0">
                <a:latin typeface="Lucida Sans" pitchFamily="34" charset="0"/>
                <a:cs typeface="Arial" charset="0"/>
              </a:rPr>
              <a:t> High </a:t>
            </a:r>
            <a:r>
              <a:rPr lang="en-US" sz="1800" i="0" dirty="0">
                <a:latin typeface="Lucida Sans" pitchFamily="34" charset="0"/>
                <a:cs typeface="Arial" charset="0"/>
              </a:rPr>
              <a:t>resolution digital data</a:t>
            </a:r>
          </a:p>
          <a:p>
            <a:pPr>
              <a:buFont typeface="Wingdings" pitchFamily="2" charset="2"/>
              <a:buChar char="ü"/>
            </a:pPr>
            <a:r>
              <a:rPr lang="en-US" sz="1800" i="0" dirty="0" smtClean="0">
                <a:latin typeface="Lucida Sans" pitchFamily="34" charset="0"/>
                <a:cs typeface="Arial" charset="0"/>
              </a:rPr>
              <a:t> Advanced watershed models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Lucida Sans" pitchFamily="34" charset="0"/>
                <a:cs typeface="Arial" charset="0"/>
              </a:rPr>
              <a:t> Advanced Geospatial analysis (GIS)</a:t>
            </a:r>
            <a:endParaRPr lang="en-US" dirty="0">
              <a:latin typeface="Lucida Sans" pitchFamily="34" charset="0"/>
              <a:cs typeface="Arial" charset="0"/>
            </a:endParaRPr>
          </a:p>
        </p:txBody>
      </p:sp>
      <p:pic>
        <p:nvPicPr>
          <p:cNvPr id="10" name="Picture 10" descr="F:\NetMap\PROJECTS\BOISE_2011_climatechange\we_can_do_i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6" y="3170098"/>
            <a:ext cx="1754522" cy="2295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Documents and Settings\Jim\My Documents\My Pictures\coarsefilter\cf18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525" y="1174256"/>
            <a:ext cx="1380577" cy="178188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92104118"/>
              </p:ext>
            </p:extLst>
          </p:nvPr>
        </p:nvGraphicFramePr>
        <p:xfrm>
          <a:off x="7138017" y="3247161"/>
          <a:ext cx="855663" cy="1600200"/>
        </p:xfrm>
        <a:graphic>
          <a:graphicData uri="http://schemas.openxmlformats.org/presentationml/2006/ole">
            <p:oleObj spid="_x0000_s10245" name="Corel DESIGNER" r:id="rId5" imgW="914400" imgH="914400" progId="CorelDESIGNER.Graphic.1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13470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09625" y="152400"/>
            <a:ext cx="72136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b="1" dirty="0"/>
              <a:t>Spatially Explicit Riparian Management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                                              </a:t>
            </a:r>
          </a:p>
          <a:p>
            <a:pPr algn="ctr"/>
            <a:endParaRPr lang="en-US" sz="3200" b="1" dirty="0"/>
          </a:p>
        </p:txBody>
      </p:sp>
      <p:pic>
        <p:nvPicPr>
          <p:cNvPr id="3" name="Picture 1" descr="Lakecreek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42672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E:\LEE\scanned_images\Elk_river_pics\Benda Field pics Sep_06\IMG_1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352800"/>
            <a:ext cx="4953000" cy="350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4191000"/>
            <a:ext cx="374371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A </a:t>
            </a:r>
            <a:r>
              <a:rPr lang="en-US" dirty="0" smtClean="0"/>
              <a:t>procedure for </a:t>
            </a:r>
            <a:r>
              <a:rPr lang="en-US" dirty="0"/>
              <a:t>riparian management</a:t>
            </a:r>
          </a:p>
          <a:p>
            <a:r>
              <a:rPr lang="en-US" dirty="0"/>
              <a:t>planning based on </a:t>
            </a:r>
            <a:r>
              <a:rPr lang="en-US" dirty="0" smtClean="0"/>
              <a:t>assessment of </a:t>
            </a:r>
          </a:p>
          <a:p>
            <a:r>
              <a:rPr lang="en-US" dirty="0" smtClean="0"/>
              <a:t>-forest growth</a:t>
            </a:r>
          </a:p>
          <a:p>
            <a:r>
              <a:rPr lang="en-US" dirty="0" smtClean="0"/>
              <a:t>-riparian processes</a:t>
            </a:r>
          </a:p>
          <a:p>
            <a:r>
              <a:rPr lang="en-US" dirty="0" smtClean="0"/>
              <a:t>-fish </a:t>
            </a:r>
            <a:r>
              <a:rPr lang="en-US" dirty="0"/>
              <a:t>habitat</a:t>
            </a:r>
          </a:p>
          <a:p>
            <a:r>
              <a:rPr lang="en-US" dirty="0"/>
              <a:t> </a:t>
            </a:r>
          </a:p>
        </p:txBody>
      </p:sp>
      <p:pic>
        <p:nvPicPr>
          <p:cNvPr id="6" name="Picture 9" descr="F:\NetMap\LOGO\Final\NetMap_squa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512" y="57994"/>
            <a:ext cx="968696" cy="1018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8057512" y="57993"/>
            <a:ext cx="968696" cy="1018249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14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NetMap\Presentations\NMFS_Gordie_2011\jpegs\cohoI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92" y="179698"/>
            <a:ext cx="2037332" cy="24030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NetMap\Presentations\NMFS_Gordie_2011\jpegs\landsli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510" y="179699"/>
            <a:ext cx="1989061" cy="2344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NetMap\Presentations\NMFS_Gordie_2011\jpegs\debrisflo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87" y="657615"/>
            <a:ext cx="1762718" cy="2023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NetMap\Presentations\NMFS_Gordie_2011\jpegs\debrisflowwoo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7533"/>
            <a:ext cx="2334886" cy="2630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NetMap\Presentations\NMFS_Gordie_2011\jpegs\thermal_thin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055" y="3827000"/>
            <a:ext cx="2230420" cy="26144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-13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809" y="4196332"/>
            <a:ext cx="2325689" cy="17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420" y="2913916"/>
            <a:ext cx="8447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Assess environments: reach scale (project) and watershed scale using a mix of</a:t>
            </a:r>
          </a:p>
          <a:p>
            <a:r>
              <a:rPr lang="en-US" sz="2000" b="1" dirty="0"/>
              <a:t>a</a:t>
            </a:r>
            <a:r>
              <a:rPr lang="en-US" sz="2000" b="1" dirty="0" smtClean="0"/>
              <a:t>dvanced analysis tools and field work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3004337" y="179698"/>
            <a:ext cx="1766841" cy="477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11837" y="185858"/>
            <a:ext cx="1835734" cy="4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185088" y="175492"/>
            <a:ext cx="1762718" cy="4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077" y="3827533"/>
            <a:ext cx="2274809" cy="4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04337" y="244199"/>
            <a:ext cx="1323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Fish Habitat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46850" y="206960"/>
            <a:ext cx="893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Erosion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289031" y="206133"/>
            <a:ext cx="1307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Debris Flow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7420" y="3827000"/>
            <a:ext cx="1644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Upslope Wood </a:t>
            </a:r>
            <a:endParaRPr lang="en-US" b="1" dirty="0"/>
          </a:p>
        </p:txBody>
      </p:sp>
      <p:sp>
        <p:nvSpPr>
          <p:cNvPr id="19" name="Rectangle 18"/>
          <p:cNvSpPr/>
          <p:nvPr/>
        </p:nvSpPr>
        <p:spPr>
          <a:xfrm>
            <a:off x="3088926" y="3827000"/>
            <a:ext cx="1805550" cy="542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846141" y="3913541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Thermal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21813" y="3827000"/>
            <a:ext cx="2932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Wood sources &amp; recruitment</a:t>
            </a:r>
            <a:endParaRPr lang="en-US" b="1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44" y="613533"/>
            <a:ext cx="2445036" cy="1824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134444" y="179699"/>
            <a:ext cx="2445036" cy="4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34444" y="259709"/>
            <a:ext cx="1552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Forest Growth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419290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657600" y="304800"/>
          <a:ext cx="4879975" cy="6096000"/>
        </p:xfrm>
        <a:graphic>
          <a:graphicData uri="http://schemas.openxmlformats.org/presentationml/2006/ole">
            <p:oleObj spid="_x0000_s11267" name="Designer Drawing" r:id="rId3" imgW="3143250" imgH="3924300" progId="">
              <p:embed/>
            </p:oleObj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400" y="228600"/>
            <a:ext cx="277351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i="1" dirty="0"/>
              <a:t>Sensitivity analysis:</a:t>
            </a:r>
          </a:p>
          <a:p>
            <a:r>
              <a:rPr lang="en-US" b="1" i="1" dirty="0"/>
              <a:t>which channels </a:t>
            </a:r>
          </a:p>
          <a:p>
            <a:r>
              <a:rPr lang="en-US" b="1" i="1" dirty="0"/>
              <a:t>are most</a:t>
            </a:r>
          </a:p>
          <a:p>
            <a:r>
              <a:rPr lang="en-US" b="1" i="1" dirty="0"/>
              <a:t>sensitive to changes </a:t>
            </a:r>
          </a:p>
          <a:p>
            <a:r>
              <a:rPr lang="en-US" b="1" i="1" dirty="0"/>
              <a:t>i</a:t>
            </a:r>
            <a:r>
              <a:rPr lang="en-US" b="1" i="1" dirty="0" smtClean="0"/>
              <a:t>n riparian veg?</a:t>
            </a:r>
            <a:endParaRPr lang="en-US" b="1" i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0525" y="6338887"/>
            <a:ext cx="62722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800" b="1" i="1" dirty="0"/>
              <a:t>Fully forested versus no vegetation (bare)</a:t>
            </a:r>
          </a:p>
        </p:txBody>
      </p:sp>
    </p:spTree>
    <p:extLst>
      <p:ext uri="{BB962C8B-B14F-4D97-AF65-F5344CB8AC3E}">
        <p14:creationId xmlns="" xmlns:p14="http://schemas.microsoft.com/office/powerpoint/2010/main" val="11384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76831021"/>
              </p:ext>
            </p:extLst>
          </p:nvPr>
        </p:nvGraphicFramePr>
        <p:xfrm>
          <a:off x="161925" y="285749"/>
          <a:ext cx="8248650" cy="580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53125" y="695325"/>
            <a:ext cx="208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Vegetation densities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08465" y="5648325"/>
            <a:ext cx="701660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Radiation versus Buffer Width, Variable Densities, Height =50m, </a:t>
            </a:r>
          </a:p>
          <a:p>
            <a:pPr algn="ctr">
              <a:defRPr sz="20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Stream Channel Width=10m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845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1983473777"/>
              </p:ext>
            </p:extLst>
          </p:nvPr>
        </p:nvGraphicFramePr>
        <p:xfrm>
          <a:off x="-6350" y="635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4953000" y="48768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105400" y="4876800"/>
            <a:ext cx="933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>
                <a:latin typeface="Arial" charset="0"/>
              </a:rPr>
              <a:t>100 yrs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55725" y="646113"/>
            <a:ext cx="2178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>
                <a:latin typeface="Arial" charset="0"/>
              </a:rPr>
              <a:t>Per 10 year periods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7210424" y="789781"/>
            <a:ext cx="1933575" cy="251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7210424" y="820738"/>
            <a:ext cx="18811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No thin, bank </a:t>
            </a:r>
            <a:r>
              <a:rPr lang="en-US" sz="1200" b="1" dirty="0" err="1"/>
              <a:t>ero</a:t>
            </a:r>
            <a:r>
              <a:rPr lang="en-US" sz="1200" b="1" dirty="0"/>
              <a:t> 1mm/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210424" y="1243014"/>
            <a:ext cx="18811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No thin, bank </a:t>
            </a:r>
            <a:r>
              <a:rPr lang="en-US" sz="1200" b="1" dirty="0" err="1"/>
              <a:t>ero</a:t>
            </a:r>
            <a:r>
              <a:rPr lang="en-US" sz="1200" b="1" dirty="0"/>
              <a:t> 5mm/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7210424" y="1676400"/>
            <a:ext cx="20431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30’ buffer, bank </a:t>
            </a:r>
            <a:r>
              <a:rPr lang="en-US" sz="1200" b="1" dirty="0" err="1"/>
              <a:t>ero</a:t>
            </a:r>
            <a:r>
              <a:rPr lang="en-US" sz="1200" b="1" dirty="0"/>
              <a:t> 1mm/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155655" y="2151063"/>
            <a:ext cx="20431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30’ buffer, bank </a:t>
            </a:r>
            <a:r>
              <a:rPr lang="en-US" sz="1200" b="1" dirty="0" err="1"/>
              <a:t>ero</a:t>
            </a:r>
            <a:r>
              <a:rPr lang="en-US" sz="1200" b="1" dirty="0"/>
              <a:t> 5mm/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7155655" y="2561431"/>
            <a:ext cx="21193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100’ buffer, bank </a:t>
            </a:r>
            <a:r>
              <a:rPr lang="en-US" sz="1200" b="1" dirty="0" err="1"/>
              <a:t>ero</a:t>
            </a:r>
            <a:r>
              <a:rPr lang="en-US" sz="1200" b="1" dirty="0"/>
              <a:t> 1mm/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7155655" y="3047999"/>
            <a:ext cx="21193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/>
              <a:t>100’ buffer, bank </a:t>
            </a:r>
            <a:r>
              <a:rPr lang="en-US" sz="1200" b="1" dirty="0" err="1"/>
              <a:t>ero</a:t>
            </a:r>
            <a:r>
              <a:rPr lang="en-US" sz="1200" b="1" dirty="0"/>
              <a:t> 5mm/</a:t>
            </a:r>
            <a:r>
              <a:rPr lang="en-US" sz="1200" b="1" dirty="0" err="1"/>
              <a:t>yr</a:t>
            </a:r>
            <a:endParaRPr lang="en-US" sz="1200" b="1" dirty="0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2057400" y="3810000"/>
            <a:ext cx="28114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1"/>
              <a:t>~10% reduction with</a:t>
            </a:r>
          </a:p>
          <a:p>
            <a:r>
              <a:rPr lang="en-US" b="1" i="1"/>
              <a:t>30 ft buffer</a:t>
            </a: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flipH="1">
            <a:off x="6781800" y="1676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6781800" y="16764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23"/>
          <p:cNvSpPr>
            <a:spLocks noChangeShapeType="1"/>
          </p:cNvSpPr>
          <p:nvPr/>
        </p:nvSpPr>
        <p:spPr bwMode="auto">
          <a:xfrm>
            <a:off x="678180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6019800" y="2362200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Thin</a:t>
            </a:r>
          </a:p>
        </p:txBody>
      </p:sp>
    </p:spTree>
    <p:extLst>
      <p:ext uri="{BB962C8B-B14F-4D97-AF65-F5344CB8AC3E}">
        <p14:creationId xmlns="" xmlns:p14="http://schemas.microsoft.com/office/powerpoint/2010/main" val="33103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:\NetMap\Presentations\NMFS_Gordie_2011\jpegs\mgmt_option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8067675" cy="5778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1246" y="389869"/>
            <a:ext cx="671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Assemble </a:t>
            </a:r>
            <a:r>
              <a:rPr lang="en-US" sz="2400" b="1" dirty="0"/>
              <a:t>t</a:t>
            </a:r>
            <a:r>
              <a:rPr lang="en-US" sz="2400" b="1" dirty="0" smtClean="0"/>
              <a:t>he Pieces: Design Riparian Management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255180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3391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Consider other processes</a:t>
            </a:r>
            <a:endParaRPr lang="en-US" sz="2400" b="1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4" y="987206"/>
            <a:ext cx="1971675" cy="147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 descr="roads_screen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533" y="3469522"/>
            <a:ext cx="3543444" cy="209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26" y="964332"/>
            <a:ext cx="1903029" cy="259162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883627" y="2271556"/>
            <a:ext cx="184055" cy="18722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23010" y="2635311"/>
            <a:ext cx="184055" cy="18722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762084" y="2971425"/>
            <a:ext cx="184055" cy="18722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039610" y="1301178"/>
            <a:ext cx="10477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9365" y="607866"/>
            <a:ext cx="478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Restoration: enhance light/food/fish production</a:t>
            </a:r>
            <a:endParaRPr lang="en-US" b="1" dirty="0"/>
          </a:p>
        </p:txBody>
      </p:sp>
      <p:pic>
        <p:nvPicPr>
          <p:cNvPr id="14" name="Picture 9" descr="C:\Documents and Settings\Jim\My Documents\My Pictures\coarsefilter\cf18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2136" y="4758210"/>
            <a:ext cx="1626885" cy="209979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14" descr="http://collaboratesitka.com/wp-content/uploads/2011/09/stem_exclusion-300x18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10" y="977198"/>
            <a:ext cx="2474805" cy="1315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39365" y="4331394"/>
            <a:ext cx="2197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Pre fire management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82533" y="3100190"/>
            <a:ext cx="76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Roads</a:t>
            </a:r>
            <a:endParaRPr lang="en-US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535" y="3362325"/>
            <a:ext cx="2179027" cy="34956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36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200025" y="1524000"/>
            <a:ext cx="228600" cy="2476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5-Point Star 3"/>
          <p:cNvSpPr/>
          <p:nvPr/>
        </p:nvSpPr>
        <p:spPr>
          <a:xfrm>
            <a:off x="5057775" y="1676400"/>
            <a:ext cx="228600" cy="2476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123825" y="4429125"/>
            <a:ext cx="228600" cy="2476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3314700" y="5076825"/>
            <a:ext cx="228600" cy="2476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6953250" y="4676775"/>
            <a:ext cx="228600" cy="2476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372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ire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352800"/>
            <a:ext cx="18938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methow_bur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800600"/>
            <a:ext cx="11382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Scan9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09600"/>
            <a:ext cx="24384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06906887"/>
              </p:ext>
            </p:extLst>
          </p:nvPr>
        </p:nvGraphicFramePr>
        <p:xfrm>
          <a:off x="4038600" y="3352800"/>
          <a:ext cx="1143000" cy="901700"/>
        </p:xfrm>
        <a:graphic>
          <a:graphicData uri="http://schemas.openxmlformats.org/presentationml/2006/ole">
            <p:oleObj spid="_x0000_s13317" name="Designer Drawing" r:id="rId7" imgW="2893032" imgH="2280654" progId="">
              <p:embed/>
            </p:oleObj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581400" y="2667000"/>
            <a:ext cx="2133600" cy="1752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43179847"/>
              </p:ext>
            </p:extLst>
          </p:nvPr>
        </p:nvGraphicFramePr>
        <p:xfrm>
          <a:off x="228600" y="2895600"/>
          <a:ext cx="2514600" cy="1719263"/>
        </p:xfrm>
        <a:graphic>
          <a:graphicData uri="http://schemas.openxmlformats.org/presentationml/2006/ole">
            <p:oleObj spid="_x0000_s13318" name="Designer Drawing" r:id="rId8" imgW="2881064" imgH="1969582" progId="">
              <p:embed/>
            </p:oleObj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12506707"/>
              </p:ext>
            </p:extLst>
          </p:nvPr>
        </p:nvGraphicFramePr>
        <p:xfrm>
          <a:off x="6553200" y="609600"/>
          <a:ext cx="2362200" cy="1660525"/>
        </p:xfrm>
        <a:graphic>
          <a:graphicData uri="http://schemas.openxmlformats.org/presentationml/2006/ole">
            <p:oleObj spid="_x0000_s13319" name="Designer Drawing" r:id="rId9" imgW="2710028" imgH="1905453" progId="">
              <p:embed/>
            </p:oleObj>
          </a:graphicData>
        </a:graphic>
      </p:graphicFrame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858000" y="3048000"/>
            <a:ext cx="1490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Pre-fire planning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324600" y="6324600"/>
            <a:ext cx="22066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Post-fire (BAER) planning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838200" y="2590800"/>
            <a:ext cx="12017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Conservation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239000" y="228600"/>
            <a:ext cx="1073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Restoration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57600" y="228600"/>
            <a:ext cx="6588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Roads</a:t>
            </a: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 flipV="1">
            <a:off x="4648200" y="2209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H="1" flipV="1">
            <a:off x="2971800" y="20574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V="1">
            <a:off x="5715000" y="23622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>
            <a:off x="5715000" y="4419600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51816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 flipH="1">
            <a:off x="2819400" y="37338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092575" y="2667000"/>
            <a:ext cx="1069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2000"/>
              <a:t>Aquatic</a:t>
            </a:r>
          </a:p>
          <a:p>
            <a:pPr algn="ctr" eaLnBrk="1" hangingPunct="1"/>
            <a:r>
              <a:rPr lang="en-US" sz="2000"/>
              <a:t>Habitats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288925" y="41275"/>
            <a:ext cx="2864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dirty="0" smtClean="0"/>
              <a:t>NetMap Applications</a:t>
            </a:r>
            <a:endParaRPr lang="en-US" sz="2400" dirty="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09600" y="5029200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/>
              <a:t>Climate</a:t>
            </a:r>
          </a:p>
          <a:p>
            <a:pPr eaLnBrk="1" hangingPunct="1"/>
            <a:r>
              <a:rPr lang="en-US" sz="1400" i="0"/>
              <a:t>change</a:t>
            </a:r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 flipH="1">
            <a:off x="3352800" y="4419600"/>
            <a:ext cx="609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4" name="Picture 8" descr="sun2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029200"/>
            <a:ext cx="15763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760412"/>
            <a:ext cx="2522300" cy="151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609600" y="828675"/>
            <a:ext cx="1905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498475" y="760412"/>
            <a:ext cx="2058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i="0" dirty="0" smtClean="0"/>
              <a:t>Timber harvest/riparian</a:t>
            </a:r>
          </a:p>
          <a:p>
            <a:pPr eaLnBrk="1" hangingPunct="1"/>
            <a:r>
              <a:rPr lang="en-US" sz="1400" i="0" dirty="0" smtClean="0"/>
              <a:t>management</a:t>
            </a:r>
            <a:endParaRPr lang="en-US" sz="1400" i="0" dirty="0"/>
          </a:p>
        </p:txBody>
      </p:sp>
    </p:spTree>
    <p:extLst>
      <p:ext uri="{BB962C8B-B14F-4D97-AF65-F5344CB8AC3E}">
        <p14:creationId xmlns="" xmlns:p14="http://schemas.microsoft.com/office/powerpoint/2010/main" val="243172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CBLMbuff_6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5945188" cy="641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5137150" y="204788"/>
            <a:ext cx="3824288" cy="13731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ahoma" pitchFamily="34" charset="0"/>
              </a:rPr>
              <a:t>Riparian Management Area Prior to NWFP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4495800" y="12192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269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45910" y="61415"/>
            <a:ext cx="3787254" cy="757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991367" y="109179"/>
            <a:ext cx="2811439" cy="573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37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40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359" y="1532275"/>
            <a:ext cx="3869140" cy="482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 flipH="1">
            <a:off x="685800" y="85725"/>
            <a:ext cx="7848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sz="4000" b="1" dirty="0" smtClean="0">
                <a:solidFill>
                  <a:srgbClr val="FF6600"/>
                </a:solidFill>
              </a:rPr>
              <a:t>What are the criteria for establishing ecological context?</a:t>
            </a:r>
            <a:endParaRPr lang="en-US" sz="4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6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What are the values </a:t>
            </a:r>
            <a:br>
              <a:rPr lang="en-US" dirty="0" smtClean="0">
                <a:solidFill>
                  <a:srgbClr val="FF6600"/>
                </a:solidFill>
              </a:rPr>
            </a:br>
            <a:r>
              <a:rPr lang="en-US" dirty="0" smtClean="0">
                <a:solidFill>
                  <a:srgbClr val="FF6600"/>
                </a:solidFill>
              </a:rPr>
              <a:t>of the ecological criteria?</a:t>
            </a:r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4" name="Content Placeholder 3" descr="three_stoo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21141" r="-21141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140364" y="4491182"/>
            <a:ext cx="25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1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470401" y="4100945"/>
            <a:ext cx="37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9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1253" y="4334164"/>
            <a:ext cx="2789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5</a:t>
            </a:r>
            <a:endParaRPr lang="en-US" sz="24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ish in the tre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097963" cy="6823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691964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51459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78127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2453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06969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177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CSATbuff_6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1" y="161640"/>
            <a:ext cx="5929313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920438" y="363574"/>
            <a:ext cx="4873625" cy="5191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ahoma" pitchFamily="34" charset="0"/>
              </a:rPr>
              <a:t>Riparian Reserve of NWFP</a:t>
            </a:r>
          </a:p>
        </p:txBody>
      </p:sp>
    </p:spTree>
    <p:extLst>
      <p:ext uri="{BB962C8B-B14F-4D97-AF65-F5344CB8AC3E}">
        <p14:creationId xmlns="" xmlns:p14="http://schemas.microsoft.com/office/powerpoint/2010/main" val="2234096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98699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17024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6600"/>
                </a:solidFill>
              </a:rPr>
              <a:t>How much risk?</a:t>
            </a:r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5" name="Content Placeholder 4" descr="full_three_stooges_5_wenn2345136[5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16007" r="-16007"/>
          <a:stretch>
            <a:fillRect/>
          </a:stretch>
        </p:blipFill>
        <p:spPr>
          <a:xfrm>
            <a:off x="251015" y="1477818"/>
            <a:ext cx="8892985" cy="489079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RIP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800" y="533400"/>
            <a:ext cx="7518400" cy="566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671513" y="456478"/>
            <a:ext cx="7956550" cy="5794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</a:rPr>
              <a:t>Riparian Management</a:t>
            </a:r>
            <a:r>
              <a:rPr lang="en-US" sz="3200" dirty="0" smtClean="0">
                <a:solidFill>
                  <a:schemeClr val="bg2"/>
                </a:solidFill>
              </a:rPr>
              <a:t> </a:t>
            </a:r>
            <a:endParaRPr lang="en-US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ChangeArrowheads="1"/>
          </p:cNvSpPr>
          <p:nvPr/>
        </p:nvSpPr>
        <p:spPr bwMode="auto">
          <a:xfrm>
            <a:off x="6096000" y="774700"/>
            <a:ext cx="259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Tahoma" charset="0"/>
              </a:rPr>
              <a:t>Augusta Cr. Designs</a:t>
            </a:r>
          </a:p>
        </p:txBody>
      </p:sp>
      <p:pic>
        <p:nvPicPr>
          <p:cNvPr id="44035" name="Picture 8" descr="august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938" y="815975"/>
            <a:ext cx="5621337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10" descr="august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38" y="3703638"/>
            <a:ext cx="56165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11"/>
          <p:cNvSpPr txBox="1">
            <a:spLocks noChangeArrowheads="1"/>
          </p:cNvSpPr>
          <p:nvPr/>
        </p:nvSpPr>
        <p:spPr bwMode="auto">
          <a:xfrm>
            <a:off x="5851525" y="2068513"/>
            <a:ext cx="2759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/>
              <a:t>Headwater and riparian reserves</a:t>
            </a:r>
          </a:p>
        </p:txBody>
      </p:sp>
      <p:sp>
        <p:nvSpPr>
          <p:cNvPr id="44038" name="Line 12"/>
          <p:cNvSpPr>
            <a:spLocks noChangeShapeType="1"/>
          </p:cNvSpPr>
          <p:nvPr/>
        </p:nvSpPr>
        <p:spPr bwMode="auto">
          <a:xfrm flipH="1" flipV="1">
            <a:off x="4678363" y="2282825"/>
            <a:ext cx="1173162" cy="4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9" name="Line 13"/>
          <p:cNvSpPr>
            <a:spLocks noChangeShapeType="1"/>
          </p:cNvSpPr>
          <p:nvPr/>
        </p:nvSpPr>
        <p:spPr bwMode="auto">
          <a:xfrm flipH="1">
            <a:off x="4479925" y="2327275"/>
            <a:ext cx="1387475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0" name="Text Box 14"/>
          <p:cNvSpPr txBox="1">
            <a:spLocks noChangeArrowheads="1"/>
          </p:cNvSpPr>
          <p:nvPr/>
        </p:nvSpPr>
        <p:spPr bwMode="auto">
          <a:xfrm>
            <a:off x="2270125" y="2489200"/>
            <a:ext cx="1354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/>
              <a:t>Thinning</a:t>
            </a:r>
          </a:p>
        </p:txBody>
      </p:sp>
      <p:sp>
        <p:nvSpPr>
          <p:cNvPr id="44041" name="Line 15"/>
          <p:cNvSpPr>
            <a:spLocks noChangeShapeType="1"/>
          </p:cNvSpPr>
          <p:nvPr/>
        </p:nvSpPr>
        <p:spPr bwMode="auto">
          <a:xfrm flipV="1">
            <a:off x="3611563" y="2359025"/>
            <a:ext cx="350837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2" name="Text Box 16"/>
          <p:cNvSpPr txBox="1">
            <a:spLocks noChangeArrowheads="1"/>
          </p:cNvSpPr>
          <p:nvPr/>
        </p:nvSpPr>
        <p:spPr bwMode="auto">
          <a:xfrm>
            <a:off x="2089150" y="64087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Year 400</a:t>
            </a:r>
          </a:p>
        </p:txBody>
      </p:sp>
      <p:sp>
        <p:nvSpPr>
          <p:cNvPr id="44043" name="Text Box 17"/>
          <p:cNvSpPr txBox="1">
            <a:spLocks noChangeArrowheads="1"/>
          </p:cNvSpPr>
          <p:nvPr/>
        </p:nvSpPr>
        <p:spPr bwMode="auto">
          <a:xfrm>
            <a:off x="1941513" y="5375275"/>
            <a:ext cx="2376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Long-rotation blocks</a:t>
            </a:r>
          </a:p>
        </p:txBody>
      </p:sp>
      <p:sp>
        <p:nvSpPr>
          <p:cNvPr id="44044" name="Line 18"/>
          <p:cNvSpPr>
            <a:spLocks noChangeShapeType="1"/>
          </p:cNvSpPr>
          <p:nvPr/>
        </p:nvSpPr>
        <p:spPr bwMode="auto">
          <a:xfrm flipV="1">
            <a:off x="3611563" y="5407025"/>
            <a:ext cx="473075" cy="120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5" name="Text Box 19"/>
          <p:cNvSpPr txBox="1">
            <a:spLocks noChangeArrowheads="1"/>
          </p:cNvSpPr>
          <p:nvPr/>
        </p:nvSpPr>
        <p:spPr bwMode="auto">
          <a:xfrm>
            <a:off x="6234113" y="6264275"/>
            <a:ext cx="2544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/>
              <a:t>Cissel et al. 1998</a:t>
            </a:r>
          </a:p>
        </p:txBody>
      </p:sp>
      <p:sp>
        <p:nvSpPr>
          <p:cNvPr id="44046" name="Text Box 20"/>
          <p:cNvSpPr txBox="1">
            <a:spLocks noChangeArrowheads="1"/>
          </p:cNvSpPr>
          <p:nvPr/>
        </p:nvSpPr>
        <p:spPr bwMode="auto">
          <a:xfrm>
            <a:off x="106363" y="28575"/>
            <a:ext cx="2838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000"/>
              <a:t>Riparian Reserves</a:t>
            </a:r>
          </a:p>
          <a:p>
            <a:pPr algn="ctr" eaLnBrk="0" hangingPunct="0"/>
            <a:r>
              <a:rPr lang="en-US" sz="2000"/>
              <a:t>80-year Regen. Harvest</a:t>
            </a:r>
          </a:p>
        </p:txBody>
      </p:sp>
      <p:sp>
        <p:nvSpPr>
          <p:cNvPr id="44047" name="Text Box 21"/>
          <p:cNvSpPr txBox="1">
            <a:spLocks noChangeArrowheads="1"/>
          </p:cNvSpPr>
          <p:nvPr/>
        </p:nvSpPr>
        <p:spPr bwMode="auto">
          <a:xfrm>
            <a:off x="9313863" y="6491288"/>
            <a:ext cx="2544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/>
              <a:t>Cissel et al. 1998</a:t>
            </a:r>
          </a:p>
        </p:txBody>
      </p:sp>
      <p:sp>
        <p:nvSpPr>
          <p:cNvPr id="44048" name="Text Box 22"/>
          <p:cNvSpPr txBox="1">
            <a:spLocks noChangeArrowheads="1"/>
          </p:cNvSpPr>
          <p:nvPr/>
        </p:nvSpPr>
        <p:spPr bwMode="auto">
          <a:xfrm>
            <a:off x="2908300" y="28575"/>
            <a:ext cx="3400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000"/>
              <a:t>Headwater Reserves</a:t>
            </a:r>
          </a:p>
          <a:p>
            <a:pPr algn="ctr" eaLnBrk="0" hangingPunct="0"/>
            <a:r>
              <a:rPr lang="en-US" sz="2000"/>
              <a:t>Longer Rotations &amp; Thinning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Ecological Context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828800" y="1524000"/>
            <a:ext cx="5791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/>
              <a:t> </a:t>
            </a:r>
            <a:r>
              <a:rPr lang="en-US" sz="3200"/>
              <a:t>Site productivity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Intrinsic potential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Wood delivery potential 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Thermal susceptibility 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Channel size &amp; type</a:t>
            </a:r>
          </a:p>
        </p:txBody>
      </p:sp>
    </p:spTree>
    <p:extLst>
      <p:ext uri="{BB962C8B-B14F-4D97-AF65-F5344CB8AC3E}">
        <p14:creationId xmlns="" xmlns:p14="http://schemas.microsoft.com/office/powerpoint/2010/main" val="41896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257" y="319314"/>
            <a:ext cx="1335314" cy="613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010" name="Picture 3" descr="rip+df2.BMP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066088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279402" y="1298575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lang="en-US" sz="1200" b="1" dirty="0">
                <a:latin typeface="Calibri" pitchFamily="34" charset="0"/>
              </a:rPr>
              <a:t>0.2-0.5 m diameter</a:t>
            </a:r>
          </a:p>
        </p:txBody>
      </p:sp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355602" y="765175"/>
            <a:ext cx="130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lang="en-US" sz="2000" b="1" dirty="0">
                <a:latin typeface="Calibri" pitchFamily="34" charset="0"/>
              </a:rPr>
              <a:t>LWD Input</a:t>
            </a:r>
          </a:p>
        </p:txBody>
      </p:sp>
    </p:spTree>
    <p:extLst>
      <p:ext uri="{BB962C8B-B14F-4D97-AF65-F5344CB8AC3E}">
        <p14:creationId xmlns="" xmlns:p14="http://schemas.microsoft.com/office/powerpoint/2010/main" val="545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steelhead_ip_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88" y="793750"/>
            <a:ext cx="2894012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 descr="coho_ip_sli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1913" y="793750"/>
            <a:ext cx="28892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7924800" y="1427163"/>
            <a:ext cx="736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6600"/>
                </a:solidFill>
                <a:latin typeface="Arial" charset="0"/>
              </a:rPr>
              <a:t>Coho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7788" y="1427163"/>
            <a:ext cx="12243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6600"/>
                </a:solidFill>
                <a:latin typeface="Arial" charset="0"/>
              </a:rPr>
              <a:t>Steelhead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334805" y="889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FF6600"/>
                </a:solidFill>
              </a:rPr>
              <a:t>Intrinsic Potential: Oregon Coastal Province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886200" y="963613"/>
            <a:ext cx="1828800" cy="788987"/>
            <a:chOff x="2448" y="607"/>
            <a:chExt cx="1152" cy="497"/>
          </a:xfrm>
        </p:grpSpPr>
        <p:sp>
          <p:nvSpPr>
            <p:cNvPr id="76808" name="Rectangle 8"/>
            <p:cNvSpPr>
              <a:spLocks noChangeArrowheads="1"/>
            </p:cNvSpPr>
            <p:nvPr/>
          </p:nvSpPr>
          <p:spPr bwMode="auto">
            <a:xfrm>
              <a:off x="2448" y="607"/>
              <a:ext cx="1104" cy="4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09" name="Freeform 9"/>
            <p:cNvSpPr>
              <a:spLocks/>
            </p:cNvSpPr>
            <p:nvPr/>
          </p:nvSpPr>
          <p:spPr bwMode="auto">
            <a:xfrm>
              <a:off x="2533" y="856"/>
              <a:ext cx="128" cy="166"/>
            </a:xfrm>
            <a:custGeom>
              <a:avLst/>
              <a:gdLst>
                <a:gd name="T0" fmla="*/ 0 w 144"/>
                <a:gd name="T1" fmla="*/ 60 h 192"/>
                <a:gd name="T2" fmla="*/ 19 w 144"/>
                <a:gd name="T3" fmla="*/ 0 h 192"/>
                <a:gd name="T4" fmla="*/ 37 w 144"/>
                <a:gd name="T5" fmla="*/ 60 h 192"/>
                <a:gd name="T6" fmla="*/ 56 w 144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192"/>
                <a:gd name="T14" fmla="*/ 144 w 144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192">
                  <a:moveTo>
                    <a:pt x="0" y="192"/>
                  </a:moveTo>
                  <a:cubicBezTo>
                    <a:pt x="16" y="96"/>
                    <a:pt x="32" y="0"/>
                    <a:pt x="48" y="0"/>
                  </a:cubicBezTo>
                  <a:cubicBezTo>
                    <a:pt x="64" y="0"/>
                    <a:pt x="80" y="192"/>
                    <a:pt x="96" y="192"/>
                  </a:cubicBezTo>
                  <a:cubicBezTo>
                    <a:pt x="112" y="192"/>
                    <a:pt x="136" y="32"/>
                    <a:pt x="144" y="0"/>
                  </a:cubicBezTo>
                </a:path>
              </a:pathLst>
            </a:custGeom>
            <a:noFill/>
            <a:ln w="38100">
              <a:solidFill>
                <a:srgbClr val="99CC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10" name="Freeform 10"/>
            <p:cNvSpPr>
              <a:spLocks/>
            </p:cNvSpPr>
            <p:nvPr/>
          </p:nvSpPr>
          <p:spPr bwMode="auto">
            <a:xfrm>
              <a:off x="2533" y="648"/>
              <a:ext cx="128" cy="166"/>
            </a:xfrm>
            <a:custGeom>
              <a:avLst/>
              <a:gdLst>
                <a:gd name="T0" fmla="*/ 0 w 144"/>
                <a:gd name="T1" fmla="*/ 60 h 192"/>
                <a:gd name="T2" fmla="*/ 19 w 144"/>
                <a:gd name="T3" fmla="*/ 0 h 192"/>
                <a:gd name="T4" fmla="*/ 37 w 144"/>
                <a:gd name="T5" fmla="*/ 60 h 192"/>
                <a:gd name="T6" fmla="*/ 56 w 144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192"/>
                <a:gd name="T14" fmla="*/ 144 w 144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192">
                  <a:moveTo>
                    <a:pt x="0" y="192"/>
                  </a:moveTo>
                  <a:cubicBezTo>
                    <a:pt x="16" y="96"/>
                    <a:pt x="32" y="0"/>
                    <a:pt x="48" y="0"/>
                  </a:cubicBezTo>
                  <a:cubicBezTo>
                    <a:pt x="64" y="0"/>
                    <a:pt x="80" y="192"/>
                    <a:pt x="96" y="192"/>
                  </a:cubicBezTo>
                  <a:cubicBezTo>
                    <a:pt x="112" y="192"/>
                    <a:pt x="136" y="32"/>
                    <a:pt x="144" y="0"/>
                  </a:cubicBezTo>
                </a:path>
              </a:pathLst>
            </a:custGeom>
            <a:noFill/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11" name="Text Box 11"/>
            <p:cNvSpPr txBox="1">
              <a:spLocks noChangeArrowheads="1"/>
            </p:cNvSpPr>
            <p:nvPr/>
          </p:nvSpPr>
          <p:spPr bwMode="auto">
            <a:xfrm>
              <a:off x="2704" y="835"/>
              <a:ext cx="89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IP &lt; 0.75</a:t>
              </a:r>
            </a:p>
          </p:txBody>
        </p:sp>
        <p:sp>
          <p:nvSpPr>
            <p:cNvPr id="76812" name="Text Box 12"/>
            <p:cNvSpPr txBox="1">
              <a:spLocks noChangeArrowheads="1"/>
            </p:cNvSpPr>
            <p:nvPr/>
          </p:nvSpPr>
          <p:spPr bwMode="auto">
            <a:xfrm>
              <a:off x="2704" y="611"/>
              <a:ext cx="89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IP </a:t>
              </a:r>
              <a:r>
                <a:rPr lang="en-US" sz="2200" u="sng" dirty="0">
                  <a:solidFill>
                    <a:srgbClr val="FF6600"/>
                  </a:solidFill>
                  <a:latin typeface="Arial" charset="0"/>
                </a:rPr>
                <a:t>&gt;</a:t>
              </a: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 0.75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Jim\My Documents\My Pictures\coarsefilter\cf18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950" y="947713"/>
            <a:ext cx="2476500" cy="3196372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49" y="947713"/>
            <a:ext cx="3291483" cy="234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1233" y="1518"/>
            <a:ext cx="89146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Within altered environments, what is being protected &amp; maintained </a:t>
            </a:r>
          </a:p>
          <a:p>
            <a:r>
              <a:rPr lang="en-US" sz="2400" b="1" dirty="0" smtClean="0"/>
              <a:t>by uniform stream buffers (conservation reserves)?</a:t>
            </a:r>
          </a:p>
        </p:txBody>
      </p:sp>
      <p:pic>
        <p:nvPicPr>
          <p:cNvPr id="2056" name="Picture 8" descr="http://www.fs.fed.us/pnw/lwm/aem/images/imag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845" y="3852802"/>
            <a:ext cx="3936498" cy="2332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krisweb.com/krisgualala/krisdb/html/krisweb/history/chowtim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55" y="1366082"/>
            <a:ext cx="2787888" cy="2316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1950" y="947713"/>
            <a:ext cx="2476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Higher fuels (fire suppression, climate </a:t>
            </a:r>
          </a:p>
          <a:p>
            <a:r>
              <a:rPr lang="en-US" b="1" dirty="0">
                <a:solidFill>
                  <a:schemeClr val="bg1"/>
                </a:solidFill>
              </a:rPr>
              <a:t>c</a:t>
            </a:r>
            <a:r>
              <a:rPr lang="en-US" b="1" dirty="0" smtClean="0">
                <a:solidFill>
                  <a:schemeClr val="bg1"/>
                </a:solidFill>
              </a:rPr>
              <a:t>hange, insects)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9448" y="2625406"/>
            <a:ext cx="3030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Simplified channels (</a:t>
            </a:r>
            <a:r>
              <a:rPr lang="en-US" b="1" dirty="0">
                <a:solidFill>
                  <a:schemeClr val="bg1"/>
                </a:solidFill>
              </a:rPr>
              <a:t>s</a:t>
            </a:r>
            <a:r>
              <a:rPr lang="en-US" b="1" dirty="0" smtClean="0">
                <a:solidFill>
                  <a:schemeClr val="bg1"/>
                </a:solidFill>
              </a:rPr>
              <a:t>tream cleaning)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9452" y="2948571"/>
            <a:ext cx="2787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Roads in valleys (logging legacies)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49455" y="5722575"/>
            <a:ext cx="2568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Splash damming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132" y="6168978"/>
            <a:ext cx="72755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Pristine </a:t>
            </a:r>
            <a:r>
              <a:rPr lang="en-US" sz="2000" b="1" dirty="0" smtClean="0"/>
              <a:t>riparian and channel environments and natural processes?</a:t>
            </a:r>
          </a:p>
          <a:p>
            <a:r>
              <a:rPr lang="en-US" sz="2000" b="1" dirty="0" smtClean="0"/>
              <a:t>Or, altered and degraded ecosystems</a:t>
            </a:r>
            <a:r>
              <a:rPr lang="en-US" sz="2000" b="1" dirty="0"/>
              <a:t>?</a:t>
            </a:r>
          </a:p>
          <a:p>
            <a:endParaRPr lang="en-US" sz="2000" dirty="0"/>
          </a:p>
        </p:txBody>
      </p:sp>
      <p:pic>
        <p:nvPicPr>
          <p:cNvPr id="2062" name="Picture 14" descr="http://collaboratesitka.com/wp-content/uploads/2011/09/stem_exclusion-300x18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9" y="4251163"/>
            <a:ext cx="2857500" cy="1781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://www.columbusmonthly.com/cm_garden_gahanna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63" y="4251163"/>
            <a:ext cx="1794554" cy="11946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22846" y="5016676"/>
            <a:ext cx="42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Dense, young forests (clear cutting)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371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rgbClr val="FFFFFF"/>
      </a:lt1>
      <a:dk2>
        <a:srgbClr val="1F497D"/>
      </a:dk2>
      <a:lt2>
        <a:srgbClr val="EBF1DD"/>
      </a:lt2>
      <a:accent1>
        <a:srgbClr val="4F81BD"/>
      </a:accent1>
      <a:accent2>
        <a:srgbClr val="EAD8B8"/>
      </a:accent2>
      <a:accent3>
        <a:srgbClr val="9BBB59"/>
      </a:accent3>
      <a:accent4>
        <a:srgbClr val="8064A2"/>
      </a:accent4>
      <a:accent5>
        <a:srgbClr val="4BACC6"/>
      </a:accent5>
      <a:accent6>
        <a:srgbClr val="BC5A08"/>
      </a:accent6>
      <a:hlink>
        <a:srgbClr val="0000FF"/>
      </a:hlink>
      <a:folHlink>
        <a:srgbClr val="800080"/>
      </a:folHlink>
    </a:clrScheme>
    <a:fontScheme name="Candara Calibri">
      <a:majorFont>
        <a:latin typeface="Candara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481</Words>
  <Application>Microsoft Office PowerPoint</Application>
  <PresentationFormat>On-screen Show (4:3)</PresentationFormat>
  <Paragraphs>118</Paragraphs>
  <Slides>32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Office Theme</vt:lpstr>
      <vt:lpstr>Corel DESIGNER</vt:lpstr>
      <vt:lpstr>Designer Drawing</vt:lpstr>
      <vt:lpstr>Slide 1</vt:lpstr>
      <vt:lpstr>Slide 2</vt:lpstr>
      <vt:lpstr>Slide 3</vt:lpstr>
      <vt:lpstr>Slide 4</vt:lpstr>
      <vt:lpstr>Slide 5</vt:lpstr>
      <vt:lpstr>Ecological Context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What are the values  of the ecological criteria?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How much risk?</vt:lpstr>
    </vt:vector>
  </TitlesOfParts>
  <Company>Forest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Riparian Functions vs. Distance</dc:title>
  <dc:creator>greeves</dc:creator>
  <cp:lastModifiedBy> </cp:lastModifiedBy>
  <cp:revision>53</cp:revision>
  <dcterms:created xsi:type="dcterms:W3CDTF">2012-10-28T03:09:30Z</dcterms:created>
  <dcterms:modified xsi:type="dcterms:W3CDTF">2012-10-31T20:04:04Z</dcterms:modified>
</cp:coreProperties>
</file>