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777" r:id="rId2"/>
    <p:sldMasterId id="2147484174" r:id="rId3"/>
    <p:sldMasterId id="2147484225" r:id="rId4"/>
    <p:sldMasterId id="2147484237" r:id="rId5"/>
    <p:sldMasterId id="2147484249" r:id="rId6"/>
    <p:sldMasterId id="2147484263" r:id="rId7"/>
    <p:sldMasterId id="2147484276" r:id="rId8"/>
    <p:sldMasterId id="2147484288" r:id="rId9"/>
  </p:sldMasterIdLst>
  <p:notesMasterIdLst>
    <p:notesMasterId r:id="rId38"/>
  </p:notesMasterIdLst>
  <p:sldIdLst>
    <p:sldId id="1358" r:id="rId10"/>
    <p:sldId id="1469" r:id="rId11"/>
    <p:sldId id="1303" r:id="rId12"/>
    <p:sldId id="1307" r:id="rId13"/>
    <p:sldId id="1310" r:id="rId14"/>
    <p:sldId id="1377" r:id="rId15"/>
    <p:sldId id="1474" r:id="rId16"/>
    <p:sldId id="1534" r:id="rId17"/>
    <p:sldId id="1527" r:id="rId18"/>
    <p:sldId id="1407" r:id="rId19"/>
    <p:sldId id="1391" r:id="rId20"/>
    <p:sldId id="1530" r:id="rId21"/>
    <p:sldId id="1509" r:id="rId22"/>
    <p:sldId id="1516" r:id="rId23"/>
    <p:sldId id="1532" r:id="rId24"/>
    <p:sldId id="1517" r:id="rId25"/>
    <p:sldId id="1512" r:id="rId26"/>
    <p:sldId id="1486" r:id="rId27"/>
    <p:sldId id="984" r:id="rId28"/>
    <p:sldId id="422" r:id="rId29"/>
    <p:sldId id="1442" r:id="rId30"/>
    <p:sldId id="1522" r:id="rId31"/>
    <p:sldId id="1523" r:id="rId32"/>
    <p:sldId id="1533" r:id="rId33"/>
    <p:sldId id="1155" r:id="rId34"/>
    <p:sldId id="1521" r:id="rId35"/>
    <p:sldId id="1487" r:id="rId36"/>
    <p:sldId id="1514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0000"/>
    <a:srgbClr val="79B7DC"/>
    <a:srgbClr val="000000"/>
    <a:srgbClr val="336600"/>
    <a:srgbClr val="C39709"/>
    <a:srgbClr val="608F35"/>
    <a:srgbClr val="76B142"/>
    <a:srgbClr val="156CB3"/>
    <a:srgbClr val="26A29F"/>
    <a:srgbClr val="8CB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3027" autoAdjust="0"/>
  </p:normalViewPr>
  <p:slideViewPr>
    <p:cSldViewPr>
      <p:cViewPr varScale="1">
        <p:scale>
          <a:sx n="108" d="100"/>
          <a:sy n="108" d="100"/>
        </p:scale>
        <p:origin x="1980" y="108"/>
      </p:cViewPr>
      <p:guideLst>
        <p:guide orient="horz" pos="211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EDA29-03C2-4195-AFDC-58A3FD8B2F3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F58A7D5-9D11-4CFD-961D-13FFF60826A5}">
      <dgm:prSet phldrT="[Text]"/>
      <dgm:spPr/>
      <dgm:t>
        <a:bodyPr/>
        <a:lstStyle/>
        <a:p>
          <a:r>
            <a:rPr lang="en-US" dirty="0"/>
            <a:t>Altered Landscapes</a:t>
          </a:r>
        </a:p>
      </dgm:t>
    </dgm:pt>
    <dgm:pt modelId="{EAA7D421-879A-4FF9-A93F-DD5010840191}" type="parTrans" cxnId="{168958FE-1B99-4194-A750-0E4EAE36731C}">
      <dgm:prSet/>
      <dgm:spPr/>
      <dgm:t>
        <a:bodyPr/>
        <a:lstStyle/>
        <a:p>
          <a:endParaRPr lang="en-US"/>
        </a:p>
      </dgm:t>
    </dgm:pt>
    <dgm:pt modelId="{5EBCB276-8F1A-48C7-A0B1-7F284A2AFF33}" type="sibTrans" cxnId="{168958FE-1B99-4194-A750-0E4EAE36731C}">
      <dgm:prSet/>
      <dgm:spPr/>
      <dgm:t>
        <a:bodyPr/>
        <a:lstStyle/>
        <a:p>
          <a:endParaRPr lang="en-US"/>
        </a:p>
      </dgm:t>
    </dgm:pt>
    <dgm:pt modelId="{C868CE94-45B1-4D0F-8355-E8175849344B}">
      <dgm:prSet phldrT="[Text]"/>
      <dgm:spPr/>
      <dgm:t>
        <a:bodyPr/>
        <a:lstStyle/>
        <a:p>
          <a:r>
            <a:rPr lang="en-US" dirty="0"/>
            <a:t>Elevated wildfire risk</a:t>
          </a:r>
        </a:p>
      </dgm:t>
    </dgm:pt>
    <dgm:pt modelId="{ACF29B3B-A4EF-4CAD-A462-21EAD5FFB94E}" type="parTrans" cxnId="{CD62B2AB-BC2A-44B3-8B7A-F0D486519FAC}">
      <dgm:prSet/>
      <dgm:spPr/>
      <dgm:t>
        <a:bodyPr/>
        <a:lstStyle/>
        <a:p>
          <a:endParaRPr lang="en-US"/>
        </a:p>
      </dgm:t>
    </dgm:pt>
    <dgm:pt modelId="{78E6A1DF-439D-497C-9D88-C72DD55C5A0C}" type="sibTrans" cxnId="{CD62B2AB-BC2A-44B3-8B7A-F0D486519FAC}">
      <dgm:prSet/>
      <dgm:spPr/>
      <dgm:t>
        <a:bodyPr/>
        <a:lstStyle/>
        <a:p>
          <a:endParaRPr lang="en-US"/>
        </a:p>
      </dgm:t>
    </dgm:pt>
    <dgm:pt modelId="{1A749807-6EFB-440C-9302-9FE12D987DBC}">
      <dgm:prSet phldrT="[Text]"/>
      <dgm:spPr/>
      <dgm:t>
        <a:bodyPr/>
        <a:lstStyle/>
        <a:p>
          <a:r>
            <a:rPr lang="en-US" dirty="0"/>
            <a:t>Ecosystem Services</a:t>
          </a:r>
        </a:p>
      </dgm:t>
    </dgm:pt>
    <dgm:pt modelId="{1963169F-EA44-4EB6-9CDD-540C8F13DF2D}" type="parTrans" cxnId="{5A85E2A4-6749-4D1D-85D5-AD5CF5FA9C97}">
      <dgm:prSet/>
      <dgm:spPr/>
      <dgm:t>
        <a:bodyPr/>
        <a:lstStyle/>
        <a:p>
          <a:endParaRPr lang="en-US"/>
        </a:p>
      </dgm:t>
    </dgm:pt>
    <dgm:pt modelId="{0FEBBB24-3E7E-4672-823D-3E9E6A63031E}" type="sibTrans" cxnId="{5A85E2A4-6749-4D1D-85D5-AD5CF5FA9C97}">
      <dgm:prSet/>
      <dgm:spPr/>
      <dgm:t>
        <a:bodyPr/>
        <a:lstStyle/>
        <a:p>
          <a:endParaRPr lang="en-US"/>
        </a:p>
      </dgm:t>
    </dgm:pt>
    <dgm:pt modelId="{EB16DFFC-A434-46C5-8A0F-D039642EC383}">
      <dgm:prSet phldrT="[Text]"/>
      <dgm:spPr/>
      <dgm:t>
        <a:bodyPr/>
        <a:lstStyle/>
        <a:p>
          <a:r>
            <a:rPr lang="en-US" dirty="0"/>
            <a:t>Water</a:t>
          </a:r>
        </a:p>
      </dgm:t>
    </dgm:pt>
    <dgm:pt modelId="{3CFA42A6-DDA7-499C-9BAC-BB6F7FCBD5BF}" type="parTrans" cxnId="{4638C4C3-E484-4C7E-A187-CD6BB5C0F4D4}">
      <dgm:prSet/>
      <dgm:spPr/>
      <dgm:t>
        <a:bodyPr/>
        <a:lstStyle/>
        <a:p>
          <a:endParaRPr lang="en-US"/>
        </a:p>
      </dgm:t>
    </dgm:pt>
    <dgm:pt modelId="{5BF4919A-8EA4-43AC-80B4-F50950528330}" type="sibTrans" cxnId="{4638C4C3-E484-4C7E-A187-CD6BB5C0F4D4}">
      <dgm:prSet/>
      <dgm:spPr/>
      <dgm:t>
        <a:bodyPr/>
        <a:lstStyle/>
        <a:p>
          <a:endParaRPr lang="en-US"/>
        </a:p>
      </dgm:t>
    </dgm:pt>
    <dgm:pt modelId="{9F73B213-2FE7-4D3F-A949-54219C5009B2}">
      <dgm:prSet phldrT="[Text]"/>
      <dgm:spPr/>
      <dgm:t>
        <a:bodyPr/>
        <a:lstStyle/>
        <a:p>
          <a:r>
            <a:rPr lang="en-US" dirty="0"/>
            <a:t>Climate Change</a:t>
          </a:r>
        </a:p>
      </dgm:t>
    </dgm:pt>
    <dgm:pt modelId="{0CE27D60-B628-4D72-8B89-916BD2B37B47}" type="parTrans" cxnId="{566B008F-E061-4C27-8F34-C4B82495CEDF}">
      <dgm:prSet/>
      <dgm:spPr/>
      <dgm:t>
        <a:bodyPr/>
        <a:lstStyle/>
        <a:p>
          <a:endParaRPr lang="en-US"/>
        </a:p>
      </dgm:t>
    </dgm:pt>
    <dgm:pt modelId="{9446B348-EA2E-4EBF-9775-B5B19FC03F0F}" type="sibTrans" cxnId="{566B008F-E061-4C27-8F34-C4B82495CEDF}">
      <dgm:prSet/>
      <dgm:spPr/>
      <dgm:t>
        <a:bodyPr/>
        <a:lstStyle/>
        <a:p>
          <a:endParaRPr lang="en-US"/>
        </a:p>
      </dgm:t>
    </dgm:pt>
    <dgm:pt modelId="{1C11B228-7186-4CCC-A3C6-405F4B49CBCB}">
      <dgm:prSet phldrT="[Text]"/>
      <dgm:spPr/>
      <dgm:t>
        <a:bodyPr/>
        <a:lstStyle/>
        <a:p>
          <a:r>
            <a:rPr lang="en-US" dirty="0"/>
            <a:t>Increasing temperature</a:t>
          </a:r>
        </a:p>
      </dgm:t>
    </dgm:pt>
    <dgm:pt modelId="{101E0882-EE8F-4D7C-B33E-178152A9ED52}" type="parTrans" cxnId="{5B6D873E-CE3B-4CFD-8E1B-967CDB1A61ED}">
      <dgm:prSet/>
      <dgm:spPr/>
      <dgm:t>
        <a:bodyPr/>
        <a:lstStyle/>
        <a:p>
          <a:endParaRPr lang="en-US"/>
        </a:p>
      </dgm:t>
    </dgm:pt>
    <dgm:pt modelId="{20E07D93-6EA0-4B55-9233-B57F5F9127F8}" type="sibTrans" cxnId="{5B6D873E-CE3B-4CFD-8E1B-967CDB1A61ED}">
      <dgm:prSet/>
      <dgm:spPr/>
      <dgm:t>
        <a:bodyPr/>
        <a:lstStyle/>
        <a:p>
          <a:endParaRPr lang="en-US"/>
        </a:p>
      </dgm:t>
    </dgm:pt>
    <dgm:pt modelId="{D68A5C9D-0166-49F9-9BD0-328153A47ACF}">
      <dgm:prSet phldrT="[Text]"/>
      <dgm:spPr/>
      <dgm:t>
        <a:bodyPr/>
        <a:lstStyle/>
        <a:p>
          <a:r>
            <a:rPr lang="en-US" dirty="0"/>
            <a:t>Drought</a:t>
          </a:r>
        </a:p>
      </dgm:t>
    </dgm:pt>
    <dgm:pt modelId="{81673ED6-4F55-4220-A296-5A8D8A491EFA}" type="parTrans" cxnId="{3B8EEA2E-1160-4BAA-817F-7E2D382FC199}">
      <dgm:prSet/>
      <dgm:spPr/>
      <dgm:t>
        <a:bodyPr/>
        <a:lstStyle/>
        <a:p>
          <a:endParaRPr lang="en-US"/>
        </a:p>
      </dgm:t>
    </dgm:pt>
    <dgm:pt modelId="{6195818E-C137-4BD7-87A4-A578D024E00F}" type="sibTrans" cxnId="{3B8EEA2E-1160-4BAA-817F-7E2D382FC199}">
      <dgm:prSet/>
      <dgm:spPr/>
      <dgm:t>
        <a:bodyPr/>
        <a:lstStyle/>
        <a:p>
          <a:endParaRPr lang="en-US"/>
        </a:p>
      </dgm:t>
    </dgm:pt>
    <dgm:pt modelId="{344AD46C-4964-4716-845E-02C6A2F0ECBB}">
      <dgm:prSet phldrT="[Text]"/>
      <dgm:spPr/>
      <dgm:t>
        <a:bodyPr/>
        <a:lstStyle/>
        <a:p>
          <a:r>
            <a:rPr lang="en-US" dirty="0"/>
            <a:t>Fire probability and effects</a:t>
          </a:r>
        </a:p>
      </dgm:t>
    </dgm:pt>
    <dgm:pt modelId="{49D5144A-272C-4F4C-859C-586EDCEFDEE1}" type="parTrans" cxnId="{7424ED1D-A819-4E30-829E-C402122BE262}">
      <dgm:prSet/>
      <dgm:spPr/>
      <dgm:t>
        <a:bodyPr/>
        <a:lstStyle/>
        <a:p>
          <a:endParaRPr lang="en-US"/>
        </a:p>
      </dgm:t>
    </dgm:pt>
    <dgm:pt modelId="{CC67D08B-FD89-433B-9878-164599D4FE05}" type="sibTrans" cxnId="{7424ED1D-A819-4E30-829E-C402122BE262}">
      <dgm:prSet/>
      <dgm:spPr/>
      <dgm:t>
        <a:bodyPr/>
        <a:lstStyle/>
        <a:p>
          <a:endParaRPr lang="en-US"/>
        </a:p>
      </dgm:t>
    </dgm:pt>
    <dgm:pt modelId="{ADA674CF-B75B-40DF-8D04-A05C552AE943}">
      <dgm:prSet phldrT="[Text]"/>
      <dgm:spPr/>
      <dgm:t>
        <a:bodyPr/>
        <a:lstStyle/>
        <a:p>
          <a:r>
            <a:rPr lang="en-US" dirty="0"/>
            <a:t>Overly dense forests and altered species mix</a:t>
          </a:r>
        </a:p>
      </dgm:t>
    </dgm:pt>
    <dgm:pt modelId="{5F4A71E0-003F-47BB-9F45-7239799E2A06}" type="parTrans" cxnId="{737A60B5-3B30-4A58-B3E5-1D823E164FAA}">
      <dgm:prSet/>
      <dgm:spPr/>
      <dgm:t>
        <a:bodyPr/>
        <a:lstStyle/>
        <a:p>
          <a:endParaRPr lang="en-US"/>
        </a:p>
      </dgm:t>
    </dgm:pt>
    <dgm:pt modelId="{ED2E9D46-AA81-4D3E-A6D2-16C505C346B4}" type="sibTrans" cxnId="{737A60B5-3B30-4A58-B3E5-1D823E164FAA}">
      <dgm:prSet/>
      <dgm:spPr/>
      <dgm:t>
        <a:bodyPr/>
        <a:lstStyle/>
        <a:p>
          <a:endParaRPr lang="en-US"/>
        </a:p>
      </dgm:t>
    </dgm:pt>
    <dgm:pt modelId="{78BAB743-A4ED-43DF-8931-20F44DB39FC5}">
      <dgm:prSet phldrT="[Text]"/>
      <dgm:spPr/>
      <dgm:t>
        <a:bodyPr/>
        <a:lstStyle/>
        <a:p>
          <a:r>
            <a:rPr lang="en-US" dirty="0"/>
            <a:t>Endangered species</a:t>
          </a:r>
        </a:p>
      </dgm:t>
    </dgm:pt>
    <dgm:pt modelId="{836B4FAE-0A89-41BC-838D-8C414B4D4E5A}" type="parTrans" cxnId="{142CC75A-933A-4ACF-9A1A-53052EAF2FDD}">
      <dgm:prSet/>
      <dgm:spPr/>
      <dgm:t>
        <a:bodyPr/>
        <a:lstStyle/>
        <a:p>
          <a:endParaRPr lang="en-US"/>
        </a:p>
      </dgm:t>
    </dgm:pt>
    <dgm:pt modelId="{15A0678C-51DB-428C-A23E-CA4ABBB5695E}" type="sibTrans" cxnId="{142CC75A-933A-4ACF-9A1A-53052EAF2FDD}">
      <dgm:prSet/>
      <dgm:spPr/>
      <dgm:t>
        <a:bodyPr/>
        <a:lstStyle/>
        <a:p>
          <a:endParaRPr lang="en-US"/>
        </a:p>
      </dgm:t>
    </dgm:pt>
    <dgm:pt modelId="{B460A642-CD92-4EF3-BFB5-B28E1DF30586}">
      <dgm:prSet phldrT="[Text]"/>
      <dgm:spPr/>
      <dgm:t>
        <a:bodyPr/>
        <a:lstStyle/>
        <a:p>
          <a:r>
            <a:rPr lang="en-US" dirty="0"/>
            <a:t>Jobs</a:t>
          </a:r>
        </a:p>
      </dgm:t>
    </dgm:pt>
    <dgm:pt modelId="{729E23BE-5D1F-42D2-ACCE-4EE5F9CBCA80}" type="parTrans" cxnId="{6567D513-3BC9-4017-89BE-ACDB07958523}">
      <dgm:prSet/>
      <dgm:spPr/>
      <dgm:t>
        <a:bodyPr/>
        <a:lstStyle/>
        <a:p>
          <a:endParaRPr lang="en-US"/>
        </a:p>
      </dgm:t>
    </dgm:pt>
    <dgm:pt modelId="{FA7CB3EF-DCE4-4BF3-A4CD-0ADD610FFF48}" type="sibTrans" cxnId="{6567D513-3BC9-4017-89BE-ACDB07958523}">
      <dgm:prSet/>
      <dgm:spPr/>
      <dgm:t>
        <a:bodyPr/>
        <a:lstStyle/>
        <a:p>
          <a:endParaRPr lang="en-US"/>
        </a:p>
      </dgm:t>
    </dgm:pt>
    <dgm:pt modelId="{46A81E6A-7E94-4BB5-B81D-C59B82D9F2D4}">
      <dgm:prSet phldrT="[Text]"/>
      <dgm:spPr/>
      <dgm:t>
        <a:bodyPr/>
        <a:lstStyle/>
        <a:p>
          <a:r>
            <a:rPr lang="en-US" dirty="0"/>
            <a:t>Biodiversity</a:t>
          </a:r>
        </a:p>
      </dgm:t>
    </dgm:pt>
    <dgm:pt modelId="{C999E091-6407-4A2B-83DB-2C902A61C8DA}" type="parTrans" cxnId="{DD205999-D944-4A33-8C66-A74746BFC429}">
      <dgm:prSet/>
      <dgm:spPr/>
      <dgm:t>
        <a:bodyPr/>
        <a:lstStyle/>
        <a:p>
          <a:endParaRPr lang="en-US"/>
        </a:p>
      </dgm:t>
    </dgm:pt>
    <dgm:pt modelId="{CB1BAEDB-C980-4D53-BAFD-A80E4E64364D}" type="sibTrans" cxnId="{DD205999-D944-4A33-8C66-A74746BFC429}">
      <dgm:prSet/>
      <dgm:spPr/>
      <dgm:t>
        <a:bodyPr/>
        <a:lstStyle/>
        <a:p>
          <a:endParaRPr lang="en-US"/>
        </a:p>
      </dgm:t>
    </dgm:pt>
    <dgm:pt modelId="{FF5A117D-2EF8-4424-83EA-D0332382549E}">
      <dgm:prSet phldrT="[Text]"/>
      <dgm:spPr/>
      <dgm:t>
        <a:bodyPr/>
        <a:lstStyle/>
        <a:p>
          <a:r>
            <a:rPr lang="en-US" dirty="0"/>
            <a:t>Diminished old growth</a:t>
          </a:r>
        </a:p>
      </dgm:t>
    </dgm:pt>
    <dgm:pt modelId="{F92D56B4-BD5E-436E-92D7-4EF78178FE43}" type="parTrans" cxnId="{7F153170-6A64-49B1-A0FA-57069AF2D033}">
      <dgm:prSet/>
      <dgm:spPr/>
      <dgm:t>
        <a:bodyPr/>
        <a:lstStyle/>
        <a:p>
          <a:endParaRPr lang="en-US"/>
        </a:p>
      </dgm:t>
    </dgm:pt>
    <dgm:pt modelId="{28DC4D66-EEB5-42C6-BC37-648D6A85161A}" type="sibTrans" cxnId="{7F153170-6A64-49B1-A0FA-57069AF2D033}">
      <dgm:prSet/>
      <dgm:spPr/>
      <dgm:t>
        <a:bodyPr/>
        <a:lstStyle/>
        <a:p>
          <a:endParaRPr lang="en-US"/>
        </a:p>
      </dgm:t>
    </dgm:pt>
    <dgm:pt modelId="{61F74C21-85B6-4772-A27F-090F1C2FC43A}">
      <dgm:prSet phldrT="[Text]"/>
      <dgm:spPr/>
      <dgm:t>
        <a:bodyPr/>
        <a:lstStyle/>
        <a:p>
          <a:r>
            <a:rPr lang="en-US" dirty="0"/>
            <a:t>Carbon</a:t>
          </a:r>
        </a:p>
      </dgm:t>
    </dgm:pt>
    <dgm:pt modelId="{81D43C4C-6242-4F1C-95B5-3B6C24C7C3C4}" type="parTrans" cxnId="{66159783-E34E-4516-9BDB-327C9FD93D8B}">
      <dgm:prSet/>
      <dgm:spPr/>
      <dgm:t>
        <a:bodyPr/>
        <a:lstStyle/>
        <a:p>
          <a:endParaRPr lang="en-US"/>
        </a:p>
      </dgm:t>
    </dgm:pt>
    <dgm:pt modelId="{A9DCAFB1-9A9E-4573-BA71-60A8CE85FD04}" type="sibTrans" cxnId="{66159783-E34E-4516-9BDB-327C9FD93D8B}">
      <dgm:prSet/>
      <dgm:spPr/>
      <dgm:t>
        <a:bodyPr/>
        <a:lstStyle/>
        <a:p>
          <a:endParaRPr lang="en-US"/>
        </a:p>
      </dgm:t>
    </dgm:pt>
    <dgm:pt modelId="{F8EB122D-4C23-4D24-A944-0B099BDBFDBF}">
      <dgm:prSet phldrT="[Text]"/>
      <dgm:spPr/>
      <dgm:t>
        <a:bodyPr/>
        <a:lstStyle/>
        <a:p>
          <a:r>
            <a:rPr lang="en-US" dirty="0"/>
            <a:t>Clean air</a:t>
          </a:r>
        </a:p>
      </dgm:t>
    </dgm:pt>
    <dgm:pt modelId="{C373D7C2-FD26-4955-AFF0-57F144BBCFA7}" type="parTrans" cxnId="{57AA2CC9-723C-43AC-950F-E8B3A5E59AB2}">
      <dgm:prSet/>
      <dgm:spPr/>
      <dgm:t>
        <a:bodyPr/>
        <a:lstStyle/>
        <a:p>
          <a:endParaRPr lang="en-US"/>
        </a:p>
      </dgm:t>
    </dgm:pt>
    <dgm:pt modelId="{1AAA52E8-6708-4BF1-BB61-69FBED5D5702}" type="sibTrans" cxnId="{57AA2CC9-723C-43AC-950F-E8B3A5E59AB2}">
      <dgm:prSet/>
      <dgm:spPr/>
      <dgm:t>
        <a:bodyPr/>
        <a:lstStyle/>
        <a:p>
          <a:endParaRPr lang="en-US"/>
        </a:p>
      </dgm:t>
    </dgm:pt>
    <dgm:pt modelId="{BB7C8751-E6BB-4125-9E1B-636AE2514309}" type="pres">
      <dgm:prSet presAssocID="{579EDA29-03C2-4195-AFDC-58A3FD8B2F3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6468D0-3D4F-473F-B3C7-323B743340FD}" type="pres">
      <dgm:prSet presAssocID="{9F73B213-2FE7-4D3F-A949-54219C5009B2}" presName="circle1" presStyleLbl="node1" presStyleIdx="0" presStyleCnt="3"/>
      <dgm:spPr/>
    </dgm:pt>
    <dgm:pt modelId="{1F56BE31-8016-4ADB-BDCD-DE9C99061EE5}" type="pres">
      <dgm:prSet presAssocID="{9F73B213-2FE7-4D3F-A949-54219C5009B2}" presName="space" presStyleCnt="0"/>
      <dgm:spPr/>
    </dgm:pt>
    <dgm:pt modelId="{9B6B8B76-24BC-4901-A9C1-A4D83C5F5A2F}" type="pres">
      <dgm:prSet presAssocID="{9F73B213-2FE7-4D3F-A949-54219C5009B2}" presName="rect1" presStyleLbl="alignAcc1" presStyleIdx="0" presStyleCnt="3"/>
      <dgm:spPr/>
      <dgm:t>
        <a:bodyPr/>
        <a:lstStyle/>
        <a:p>
          <a:endParaRPr lang="en-US"/>
        </a:p>
      </dgm:t>
    </dgm:pt>
    <dgm:pt modelId="{1849668C-FD54-4663-BD0F-7B8798032C21}" type="pres">
      <dgm:prSet presAssocID="{6F58A7D5-9D11-4CFD-961D-13FFF60826A5}" presName="vertSpace2" presStyleLbl="node1" presStyleIdx="0" presStyleCnt="3"/>
      <dgm:spPr/>
    </dgm:pt>
    <dgm:pt modelId="{B4F952BA-6131-4A45-A784-88DDA459C716}" type="pres">
      <dgm:prSet presAssocID="{6F58A7D5-9D11-4CFD-961D-13FFF60826A5}" presName="circle2" presStyleLbl="node1" presStyleIdx="1" presStyleCnt="3"/>
      <dgm:spPr/>
    </dgm:pt>
    <dgm:pt modelId="{97448A58-D3CF-4ACB-B0BB-A85537636818}" type="pres">
      <dgm:prSet presAssocID="{6F58A7D5-9D11-4CFD-961D-13FFF60826A5}" presName="rect2" presStyleLbl="alignAcc1" presStyleIdx="1" presStyleCnt="3"/>
      <dgm:spPr/>
      <dgm:t>
        <a:bodyPr/>
        <a:lstStyle/>
        <a:p>
          <a:endParaRPr lang="en-US"/>
        </a:p>
      </dgm:t>
    </dgm:pt>
    <dgm:pt modelId="{0EDD8B7A-F65A-493A-AD5F-F946D6AA7BEC}" type="pres">
      <dgm:prSet presAssocID="{1A749807-6EFB-440C-9302-9FE12D987DBC}" presName="vertSpace3" presStyleLbl="node1" presStyleIdx="1" presStyleCnt="3"/>
      <dgm:spPr/>
    </dgm:pt>
    <dgm:pt modelId="{E8E68B2C-F91F-4A45-8555-84DC4A80AF67}" type="pres">
      <dgm:prSet presAssocID="{1A749807-6EFB-440C-9302-9FE12D987DBC}" presName="circle3" presStyleLbl="node1" presStyleIdx="2" presStyleCnt="3"/>
      <dgm:spPr/>
    </dgm:pt>
    <dgm:pt modelId="{B3170866-EC17-4E6A-B4BB-36B0CB4AE9FA}" type="pres">
      <dgm:prSet presAssocID="{1A749807-6EFB-440C-9302-9FE12D987DBC}" presName="rect3" presStyleLbl="alignAcc1" presStyleIdx="2" presStyleCnt="3"/>
      <dgm:spPr/>
      <dgm:t>
        <a:bodyPr/>
        <a:lstStyle/>
        <a:p>
          <a:endParaRPr lang="en-US"/>
        </a:p>
      </dgm:t>
    </dgm:pt>
    <dgm:pt modelId="{DFA4B498-53AE-4F15-A243-885DA42A9BE2}" type="pres">
      <dgm:prSet presAssocID="{9F73B213-2FE7-4D3F-A949-54219C5009B2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485FC-2A4C-4EDE-9F56-B5DC2A362FE9}" type="pres">
      <dgm:prSet presAssocID="{9F73B213-2FE7-4D3F-A949-54219C5009B2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0539C7-2378-449F-8248-5FDB340DD3A5}" type="pres">
      <dgm:prSet presAssocID="{6F58A7D5-9D11-4CFD-961D-13FFF60826A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99D1E-C2A6-44E4-A15D-D8C8E85B9D4E}" type="pres">
      <dgm:prSet presAssocID="{6F58A7D5-9D11-4CFD-961D-13FFF60826A5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1C83D-97FD-4B06-B434-7CEB7A9C3C1C}" type="pres">
      <dgm:prSet presAssocID="{1A749807-6EFB-440C-9302-9FE12D987DBC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D625-66BD-4737-AD3D-BCE4A6ABF6FE}" type="pres">
      <dgm:prSet presAssocID="{1A749807-6EFB-440C-9302-9FE12D987DBC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50D570-CC4C-47B7-91B0-058B6FB0573A}" type="presOf" srcId="{344AD46C-4964-4716-845E-02C6A2F0ECBB}" destId="{487485FC-2A4C-4EDE-9F56-B5DC2A362FE9}" srcOrd="0" destOrd="2" presId="urn:microsoft.com/office/officeart/2005/8/layout/target3"/>
    <dgm:cxn modelId="{C22F898A-A672-487F-B879-67EF61E16374}" type="presOf" srcId="{ADA674CF-B75B-40DF-8D04-A05C552AE943}" destId="{6F299D1E-C2A6-44E4-A15D-D8C8E85B9D4E}" srcOrd="0" destOrd="2" presId="urn:microsoft.com/office/officeart/2005/8/layout/target3"/>
    <dgm:cxn modelId="{4638C4C3-E484-4C7E-A187-CD6BB5C0F4D4}" srcId="{1A749807-6EFB-440C-9302-9FE12D987DBC}" destId="{EB16DFFC-A434-46C5-8A0F-D039642EC383}" srcOrd="1" destOrd="0" parTransId="{3CFA42A6-DDA7-499C-9BAC-BB6F7FCBD5BF}" sibTransId="{5BF4919A-8EA4-43AC-80B4-F50950528330}"/>
    <dgm:cxn modelId="{B2131B6A-3941-4181-86B1-C6B93D6DB48B}" type="presOf" srcId="{6F58A7D5-9D11-4CFD-961D-13FFF60826A5}" destId="{8E0539C7-2378-449F-8248-5FDB340DD3A5}" srcOrd="1" destOrd="0" presId="urn:microsoft.com/office/officeart/2005/8/layout/target3"/>
    <dgm:cxn modelId="{47B93E6F-4A0E-4540-A279-9CD79C321DAF}" type="presOf" srcId="{FF5A117D-2EF8-4424-83EA-D0332382549E}" destId="{6F299D1E-C2A6-44E4-A15D-D8C8E85B9D4E}" srcOrd="0" destOrd="1" presId="urn:microsoft.com/office/officeart/2005/8/layout/target3"/>
    <dgm:cxn modelId="{4E6B5EBD-2C3A-462E-83D5-2DF505AD0419}" type="presOf" srcId="{46A81E6A-7E94-4BB5-B81D-C59B82D9F2D4}" destId="{92B0D625-66BD-4737-AD3D-BCE4A6ABF6FE}" srcOrd="0" destOrd="3" presId="urn:microsoft.com/office/officeart/2005/8/layout/target3"/>
    <dgm:cxn modelId="{DC0A03D6-BA0D-4456-A2E9-4FACB500DDDA}" type="presOf" srcId="{78BAB743-A4ED-43DF-8931-20F44DB39FC5}" destId="{6F299D1E-C2A6-44E4-A15D-D8C8E85B9D4E}" srcOrd="0" destOrd="3" presId="urn:microsoft.com/office/officeart/2005/8/layout/target3"/>
    <dgm:cxn modelId="{5B6D873E-CE3B-4CFD-8E1B-967CDB1A61ED}" srcId="{9F73B213-2FE7-4D3F-A949-54219C5009B2}" destId="{1C11B228-7186-4CCC-A3C6-405F4B49CBCB}" srcOrd="0" destOrd="0" parTransId="{101E0882-EE8F-4D7C-B33E-178152A9ED52}" sibTransId="{20E07D93-6EA0-4B55-9233-B57F5F9127F8}"/>
    <dgm:cxn modelId="{EC64A51F-1F6E-45AF-A6AE-D71CFBB330F3}" type="presOf" srcId="{C868CE94-45B1-4D0F-8355-E8175849344B}" destId="{6F299D1E-C2A6-44E4-A15D-D8C8E85B9D4E}" srcOrd="0" destOrd="0" presId="urn:microsoft.com/office/officeart/2005/8/layout/target3"/>
    <dgm:cxn modelId="{F3FF1815-D729-486F-ADA5-A754C20017AE}" type="presOf" srcId="{1C11B228-7186-4CCC-A3C6-405F4B49CBCB}" destId="{487485FC-2A4C-4EDE-9F56-B5DC2A362FE9}" srcOrd="0" destOrd="0" presId="urn:microsoft.com/office/officeart/2005/8/layout/target3"/>
    <dgm:cxn modelId="{5A85E2A4-6749-4D1D-85D5-AD5CF5FA9C97}" srcId="{579EDA29-03C2-4195-AFDC-58A3FD8B2F36}" destId="{1A749807-6EFB-440C-9302-9FE12D987DBC}" srcOrd="2" destOrd="0" parTransId="{1963169F-EA44-4EB6-9CDD-540C8F13DF2D}" sibTransId="{0FEBBB24-3E7E-4672-823D-3E9E6A63031E}"/>
    <dgm:cxn modelId="{6567D513-3BC9-4017-89BE-ACDB07958523}" srcId="{1A749807-6EFB-440C-9302-9FE12D987DBC}" destId="{B460A642-CD92-4EF3-BFB5-B28E1DF30586}" srcOrd="2" destOrd="0" parTransId="{729E23BE-5D1F-42D2-ACCE-4EE5F9CBCA80}" sibTransId="{FA7CB3EF-DCE4-4BF3-A4CD-0ADD610FFF48}"/>
    <dgm:cxn modelId="{B37E81FD-FCAF-4C9E-93F5-FA2F6CBA0196}" type="presOf" srcId="{B460A642-CD92-4EF3-BFB5-B28E1DF30586}" destId="{92B0D625-66BD-4737-AD3D-BCE4A6ABF6FE}" srcOrd="0" destOrd="2" presId="urn:microsoft.com/office/officeart/2005/8/layout/target3"/>
    <dgm:cxn modelId="{3B8EEA2E-1160-4BAA-817F-7E2D382FC199}" srcId="{9F73B213-2FE7-4D3F-A949-54219C5009B2}" destId="{D68A5C9D-0166-49F9-9BD0-328153A47ACF}" srcOrd="1" destOrd="0" parTransId="{81673ED6-4F55-4220-A296-5A8D8A491EFA}" sibTransId="{6195818E-C137-4BD7-87A4-A578D024E00F}"/>
    <dgm:cxn modelId="{0F2EF003-8190-49C5-B287-7511C89705E6}" type="presOf" srcId="{EB16DFFC-A434-46C5-8A0F-D039642EC383}" destId="{92B0D625-66BD-4737-AD3D-BCE4A6ABF6FE}" srcOrd="0" destOrd="1" presId="urn:microsoft.com/office/officeart/2005/8/layout/target3"/>
    <dgm:cxn modelId="{7424ED1D-A819-4E30-829E-C402122BE262}" srcId="{9F73B213-2FE7-4D3F-A949-54219C5009B2}" destId="{344AD46C-4964-4716-845E-02C6A2F0ECBB}" srcOrd="2" destOrd="0" parTransId="{49D5144A-272C-4F4C-859C-586EDCEFDEE1}" sibTransId="{CC67D08B-FD89-433B-9878-164599D4FE05}"/>
    <dgm:cxn modelId="{22106D04-CFD4-4E7E-898B-CAB86A43570C}" type="presOf" srcId="{6F58A7D5-9D11-4CFD-961D-13FFF60826A5}" destId="{97448A58-D3CF-4ACB-B0BB-A85537636818}" srcOrd="0" destOrd="0" presId="urn:microsoft.com/office/officeart/2005/8/layout/target3"/>
    <dgm:cxn modelId="{DD205999-D944-4A33-8C66-A74746BFC429}" srcId="{1A749807-6EFB-440C-9302-9FE12D987DBC}" destId="{46A81E6A-7E94-4BB5-B81D-C59B82D9F2D4}" srcOrd="3" destOrd="0" parTransId="{C999E091-6407-4A2B-83DB-2C902A61C8DA}" sibTransId="{CB1BAEDB-C980-4D53-BAFD-A80E4E64364D}"/>
    <dgm:cxn modelId="{CD62B2AB-BC2A-44B3-8B7A-F0D486519FAC}" srcId="{6F58A7D5-9D11-4CFD-961D-13FFF60826A5}" destId="{C868CE94-45B1-4D0F-8355-E8175849344B}" srcOrd="0" destOrd="0" parTransId="{ACF29B3B-A4EF-4CAD-A462-21EAD5FFB94E}" sibTransId="{78E6A1DF-439D-497C-9D88-C72DD55C5A0C}"/>
    <dgm:cxn modelId="{F0275BE5-6C76-46BD-8A1B-95EC1F8F544A}" type="presOf" srcId="{F8EB122D-4C23-4D24-A944-0B099BDBFDBF}" destId="{92B0D625-66BD-4737-AD3D-BCE4A6ABF6FE}" srcOrd="0" destOrd="0" presId="urn:microsoft.com/office/officeart/2005/8/layout/target3"/>
    <dgm:cxn modelId="{737A60B5-3B30-4A58-B3E5-1D823E164FAA}" srcId="{6F58A7D5-9D11-4CFD-961D-13FFF60826A5}" destId="{ADA674CF-B75B-40DF-8D04-A05C552AE943}" srcOrd="2" destOrd="0" parTransId="{5F4A71E0-003F-47BB-9F45-7239799E2A06}" sibTransId="{ED2E9D46-AA81-4D3E-A6D2-16C505C346B4}"/>
    <dgm:cxn modelId="{142CC75A-933A-4ACF-9A1A-53052EAF2FDD}" srcId="{6F58A7D5-9D11-4CFD-961D-13FFF60826A5}" destId="{78BAB743-A4ED-43DF-8931-20F44DB39FC5}" srcOrd="3" destOrd="0" parTransId="{836B4FAE-0A89-41BC-838D-8C414B4D4E5A}" sibTransId="{15A0678C-51DB-428C-A23E-CA4ABBB5695E}"/>
    <dgm:cxn modelId="{168958FE-1B99-4194-A750-0E4EAE36731C}" srcId="{579EDA29-03C2-4195-AFDC-58A3FD8B2F36}" destId="{6F58A7D5-9D11-4CFD-961D-13FFF60826A5}" srcOrd="1" destOrd="0" parTransId="{EAA7D421-879A-4FF9-A93F-DD5010840191}" sibTransId="{5EBCB276-8F1A-48C7-A0B1-7F284A2AFF33}"/>
    <dgm:cxn modelId="{566B008F-E061-4C27-8F34-C4B82495CEDF}" srcId="{579EDA29-03C2-4195-AFDC-58A3FD8B2F36}" destId="{9F73B213-2FE7-4D3F-A949-54219C5009B2}" srcOrd="0" destOrd="0" parTransId="{0CE27D60-B628-4D72-8B89-916BD2B37B47}" sibTransId="{9446B348-EA2E-4EBF-9775-B5B19FC03F0F}"/>
    <dgm:cxn modelId="{325045AF-1C35-4150-93BF-E38163E32E90}" type="presOf" srcId="{9F73B213-2FE7-4D3F-A949-54219C5009B2}" destId="{9B6B8B76-24BC-4901-A9C1-A4D83C5F5A2F}" srcOrd="0" destOrd="0" presId="urn:microsoft.com/office/officeart/2005/8/layout/target3"/>
    <dgm:cxn modelId="{57AA2CC9-723C-43AC-950F-E8B3A5E59AB2}" srcId="{1A749807-6EFB-440C-9302-9FE12D987DBC}" destId="{F8EB122D-4C23-4D24-A944-0B099BDBFDBF}" srcOrd="0" destOrd="0" parTransId="{C373D7C2-FD26-4955-AFF0-57F144BBCFA7}" sibTransId="{1AAA52E8-6708-4BF1-BB61-69FBED5D5702}"/>
    <dgm:cxn modelId="{2F0328D1-17CE-4C44-A163-B16E37FD3FCE}" type="presOf" srcId="{61F74C21-85B6-4772-A27F-090F1C2FC43A}" destId="{92B0D625-66BD-4737-AD3D-BCE4A6ABF6FE}" srcOrd="0" destOrd="4" presId="urn:microsoft.com/office/officeart/2005/8/layout/target3"/>
    <dgm:cxn modelId="{7F153170-6A64-49B1-A0FA-57069AF2D033}" srcId="{6F58A7D5-9D11-4CFD-961D-13FFF60826A5}" destId="{FF5A117D-2EF8-4424-83EA-D0332382549E}" srcOrd="1" destOrd="0" parTransId="{F92D56B4-BD5E-436E-92D7-4EF78178FE43}" sibTransId="{28DC4D66-EEB5-42C6-BC37-648D6A85161A}"/>
    <dgm:cxn modelId="{B4892BAF-5739-4134-8F1E-24F8EA457DC5}" type="presOf" srcId="{1A749807-6EFB-440C-9302-9FE12D987DBC}" destId="{CA91C83D-97FD-4B06-B434-7CEB7A9C3C1C}" srcOrd="1" destOrd="0" presId="urn:microsoft.com/office/officeart/2005/8/layout/target3"/>
    <dgm:cxn modelId="{0333C685-75E3-479C-A987-799C62D2B0B1}" type="presOf" srcId="{9F73B213-2FE7-4D3F-A949-54219C5009B2}" destId="{DFA4B498-53AE-4F15-A243-885DA42A9BE2}" srcOrd="1" destOrd="0" presId="urn:microsoft.com/office/officeart/2005/8/layout/target3"/>
    <dgm:cxn modelId="{2555A919-E5F6-4EFF-809A-1EF21A6E0D95}" type="presOf" srcId="{579EDA29-03C2-4195-AFDC-58A3FD8B2F36}" destId="{BB7C8751-E6BB-4125-9E1B-636AE2514309}" srcOrd="0" destOrd="0" presId="urn:microsoft.com/office/officeart/2005/8/layout/target3"/>
    <dgm:cxn modelId="{661304F9-81FD-4BEC-89E2-72B063A91AC6}" type="presOf" srcId="{D68A5C9D-0166-49F9-9BD0-328153A47ACF}" destId="{487485FC-2A4C-4EDE-9F56-B5DC2A362FE9}" srcOrd="0" destOrd="1" presId="urn:microsoft.com/office/officeart/2005/8/layout/target3"/>
    <dgm:cxn modelId="{66159783-E34E-4516-9BDB-327C9FD93D8B}" srcId="{1A749807-6EFB-440C-9302-9FE12D987DBC}" destId="{61F74C21-85B6-4772-A27F-090F1C2FC43A}" srcOrd="4" destOrd="0" parTransId="{81D43C4C-6242-4F1C-95B5-3B6C24C7C3C4}" sibTransId="{A9DCAFB1-9A9E-4573-BA71-60A8CE85FD04}"/>
    <dgm:cxn modelId="{8216EA56-BE9D-4563-A921-0AA17CD021BC}" type="presOf" srcId="{1A749807-6EFB-440C-9302-9FE12D987DBC}" destId="{B3170866-EC17-4E6A-B4BB-36B0CB4AE9FA}" srcOrd="0" destOrd="0" presId="urn:microsoft.com/office/officeart/2005/8/layout/target3"/>
    <dgm:cxn modelId="{C727FF24-8A0B-48F8-A3E1-322B9FD56BFE}" type="presParOf" srcId="{BB7C8751-E6BB-4125-9E1B-636AE2514309}" destId="{E76468D0-3D4F-473F-B3C7-323B743340FD}" srcOrd="0" destOrd="0" presId="urn:microsoft.com/office/officeart/2005/8/layout/target3"/>
    <dgm:cxn modelId="{122E2E37-B09A-451C-AB64-3BE3C6E6399D}" type="presParOf" srcId="{BB7C8751-E6BB-4125-9E1B-636AE2514309}" destId="{1F56BE31-8016-4ADB-BDCD-DE9C99061EE5}" srcOrd="1" destOrd="0" presId="urn:microsoft.com/office/officeart/2005/8/layout/target3"/>
    <dgm:cxn modelId="{90629F3B-428C-4116-B4E7-F5C45A36F781}" type="presParOf" srcId="{BB7C8751-E6BB-4125-9E1B-636AE2514309}" destId="{9B6B8B76-24BC-4901-A9C1-A4D83C5F5A2F}" srcOrd="2" destOrd="0" presId="urn:microsoft.com/office/officeart/2005/8/layout/target3"/>
    <dgm:cxn modelId="{93A751CF-C4A5-47D2-9112-6EBD6197CE71}" type="presParOf" srcId="{BB7C8751-E6BB-4125-9E1B-636AE2514309}" destId="{1849668C-FD54-4663-BD0F-7B8798032C21}" srcOrd="3" destOrd="0" presId="urn:microsoft.com/office/officeart/2005/8/layout/target3"/>
    <dgm:cxn modelId="{C54FF6A6-571C-4F41-8891-FBD644D0E278}" type="presParOf" srcId="{BB7C8751-E6BB-4125-9E1B-636AE2514309}" destId="{B4F952BA-6131-4A45-A784-88DDA459C716}" srcOrd="4" destOrd="0" presId="urn:microsoft.com/office/officeart/2005/8/layout/target3"/>
    <dgm:cxn modelId="{04227A2B-5709-4BB6-B835-024CDFAEFB15}" type="presParOf" srcId="{BB7C8751-E6BB-4125-9E1B-636AE2514309}" destId="{97448A58-D3CF-4ACB-B0BB-A85537636818}" srcOrd="5" destOrd="0" presId="urn:microsoft.com/office/officeart/2005/8/layout/target3"/>
    <dgm:cxn modelId="{42E7731B-CB19-46B6-8291-562A0673F7BD}" type="presParOf" srcId="{BB7C8751-E6BB-4125-9E1B-636AE2514309}" destId="{0EDD8B7A-F65A-493A-AD5F-F946D6AA7BEC}" srcOrd="6" destOrd="0" presId="urn:microsoft.com/office/officeart/2005/8/layout/target3"/>
    <dgm:cxn modelId="{4A5ED242-0CE3-4643-A5E7-7F6E4F106862}" type="presParOf" srcId="{BB7C8751-E6BB-4125-9E1B-636AE2514309}" destId="{E8E68B2C-F91F-4A45-8555-84DC4A80AF67}" srcOrd="7" destOrd="0" presId="urn:microsoft.com/office/officeart/2005/8/layout/target3"/>
    <dgm:cxn modelId="{13A9CA74-5855-4B2E-9433-3CC8C4984C23}" type="presParOf" srcId="{BB7C8751-E6BB-4125-9E1B-636AE2514309}" destId="{B3170866-EC17-4E6A-B4BB-36B0CB4AE9FA}" srcOrd="8" destOrd="0" presId="urn:microsoft.com/office/officeart/2005/8/layout/target3"/>
    <dgm:cxn modelId="{9B717331-98AD-49E0-BEC0-8DEAA7BB46CA}" type="presParOf" srcId="{BB7C8751-E6BB-4125-9E1B-636AE2514309}" destId="{DFA4B498-53AE-4F15-A243-885DA42A9BE2}" srcOrd="9" destOrd="0" presId="urn:microsoft.com/office/officeart/2005/8/layout/target3"/>
    <dgm:cxn modelId="{4701291D-F76A-4273-B6CC-C75D5D1BED52}" type="presParOf" srcId="{BB7C8751-E6BB-4125-9E1B-636AE2514309}" destId="{487485FC-2A4C-4EDE-9F56-B5DC2A362FE9}" srcOrd="10" destOrd="0" presId="urn:microsoft.com/office/officeart/2005/8/layout/target3"/>
    <dgm:cxn modelId="{1E44E2A1-EC98-4B6B-AD3C-EC7F88FE9DC2}" type="presParOf" srcId="{BB7C8751-E6BB-4125-9E1B-636AE2514309}" destId="{8E0539C7-2378-449F-8248-5FDB340DD3A5}" srcOrd="11" destOrd="0" presId="urn:microsoft.com/office/officeart/2005/8/layout/target3"/>
    <dgm:cxn modelId="{3E7F607F-FB3A-45B4-A912-118829AAE667}" type="presParOf" srcId="{BB7C8751-E6BB-4125-9E1B-636AE2514309}" destId="{6F299D1E-C2A6-44E4-A15D-D8C8E85B9D4E}" srcOrd="12" destOrd="0" presId="urn:microsoft.com/office/officeart/2005/8/layout/target3"/>
    <dgm:cxn modelId="{70C8440D-66C6-44C1-8B63-E359CF95D8AE}" type="presParOf" srcId="{BB7C8751-E6BB-4125-9E1B-636AE2514309}" destId="{CA91C83D-97FD-4B06-B434-7CEB7A9C3C1C}" srcOrd="13" destOrd="0" presId="urn:microsoft.com/office/officeart/2005/8/layout/target3"/>
    <dgm:cxn modelId="{03EA1CB3-B9E7-492C-9D13-A72244200226}" type="presParOf" srcId="{BB7C8751-E6BB-4125-9E1B-636AE2514309}" destId="{92B0D625-66BD-4737-AD3D-BCE4A6ABF6F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9EDA29-03C2-4195-AFDC-58A3FD8B2F3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F58A7D5-9D11-4CFD-961D-13FFF60826A5}">
      <dgm:prSet phldrT="[Text]"/>
      <dgm:spPr/>
      <dgm:t>
        <a:bodyPr/>
        <a:lstStyle/>
        <a:p>
          <a:r>
            <a:rPr lang="en-US"/>
            <a:t>Managed Fire</a:t>
          </a:r>
          <a:endParaRPr lang="en-US" dirty="0"/>
        </a:p>
      </dgm:t>
    </dgm:pt>
    <dgm:pt modelId="{EAA7D421-879A-4FF9-A93F-DD5010840191}" type="parTrans" cxnId="{168958FE-1B99-4194-A750-0E4EAE36731C}">
      <dgm:prSet/>
      <dgm:spPr/>
      <dgm:t>
        <a:bodyPr/>
        <a:lstStyle/>
        <a:p>
          <a:endParaRPr lang="en-US"/>
        </a:p>
      </dgm:t>
    </dgm:pt>
    <dgm:pt modelId="{5EBCB276-8F1A-48C7-A0B1-7F284A2AFF33}" type="sibTrans" cxnId="{168958FE-1B99-4194-A750-0E4EAE36731C}">
      <dgm:prSet/>
      <dgm:spPr/>
      <dgm:t>
        <a:bodyPr/>
        <a:lstStyle/>
        <a:p>
          <a:endParaRPr lang="en-US"/>
        </a:p>
      </dgm:t>
    </dgm:pt>
    <dgm:pt modelId="{C868CE94-45B1-4D0F-8355-E8175849344B}">
      <dgm:prSet phldrT="[Text]"/>
      <dgm:spPr/>
      <dgm:t>
        <a:bodyPr/>
        <a:lstStyle/>
        <a:p>
          <a:r>
            <a:rPr lang="en-US" dirty="0"/>
            <a:t>Protect communities</a:t>
          </a:r>
        </a:p>
      </dgm:t>
    </dgm:pt>
    <dgm:pt modelId="{ACF29B3B-A4EF-4CAD-A462-21EAD5FFB94E}" type="parTrans" cxnId="{CD62B2AB-BC2A-44B3-8B7A-F0D486519FAC}">
      <dgm:prSet/>
      <dgm:spPr/>
      <dgm:t>
        <a:bodyPr/>
        <a:lstStyle/>
        <a:p>
          <a:endParaRPr lang="en-US"/>
        </a:p>
      </dgm:t>
    </dgm:pt>
    <dgm:pt modelId="{78E6A1DF-439D-497C-9D88-C72DD55C5A0C}" type="sibTrans" cxnId="{CD62B2AB-BC2A-44B3-8B7A-F0D486519FAC}">
      <dgm:prSet/>
      <dgm:spPr/>
      <dgm:t>
        <a:bodyPr/>
        <a:lstStyle/>
        <a:p>
          <a:endParaRPr lang="en-US"/>
        </a:p>
      </dgm:t>
    </dgm:pt>
    <dgm:pt modelId="{1A749807-6EFB-440C-9302-9FE12D987DBC}">
      <dgm:prSet phldrT="[Text]"/>
      <dgm:spPr/>
      <dgm:t>
        <a:bodyPr/>
        <a:lstStyle/>
        <a:p>
          <a:r>
            <a:rPr lang="en-US" dirty="0"/>
            <a:t>Proactive Ecological Thinning</a:t>
          </a:r>
        </a:p>
      </dgm:t>
    </dgm:pt>
    <dgm:pt modelId="{1963169F-EA44-4EB6-9CDD-540C8F13DF2D}" type="parTrans" cxnId="{5A85E2A4-6749-4D1D-85D5-AD5CF5FA9C97}">
      <dgm:prSet/>
      <dgm:spPr/>
      <dgm:t>
        <a:bodyPr/>
        <a:lstStyle/>
        <a:p>
          <a:endParaRPr lang="en-US"/>
        </a:p>
      </dgm:t>
    </dgm:pt>
    <dgm:pt modelId="{0FEBBB24-3E7E-4672-823D-3E9E6A63031E}" type="sibTrans" cxnId="{5A85E2A4-6749-4D1D-85D5-AD5CF5FA9C97}">
      <dgm:prSet/>
      <dgm:spPr/>
      <dgm:t>
        <a:bodyPr/>
        <a:lstStyle/>
        <a:p>
          <a:endParaRPr lang="en-US"/>
        </a:p>
      </dgm:t>
    </dgm:pt>
    <dgm:pt modelId="{E0DBF2BC-D905-4D28-BF79-BA7A85433CAB}">
      <dgm:prSet phldrT="[Text]"/>
      <dgm:spPr/>
      <dgm:t>
        <a:bodyPr/>
        <a:lstStyle/>
        <a:p>
          <a:r>
            <a:rPr lang="en-US" dirty="0"/>
            <a:t>Promote landscape matrix</a:t>
          </a:r>
        </a:p>
      </dgm:t>
    </dgm:pt>
    <dgm:pt modelId="{884CD320-52E3-405A-BE99-0341D58A7C1F}" type="parTrans" cxnId="{2928EC4D-5D18-4161-AA64-D025A3AC8976}">
      <dgm:prSet/>
      <dgm:spPr/>
      <dgm:t>
        <a:bodyPr/>
        <a:lstStyle/>
        <a:p>
          <a:endParaRPr lang="en-US"/>
        </a:p>
      </dgm:t>
    </dgm:pt>
    <dgm:pt modelId="{9E24E313-40C5-4259-8A04-70CFC05E907F}" type="sibTrans" cxnId="{2928EC4D-5D18-4161-AA64-D025A3AC8976}">
      <dgm:prSet/>
      <dgm:spPr/>
      <dgm:t>
        <a:bodyPr/>
        <a:lstStyle/>
        <a:p>
          <a:endParaRPr lang="en-US"/>
        </a:p>
      </dgm:t>
    </dgm:pt>
    <dgm:pt modelId="{EB16DFFC-A434-46C5-8A0F-D039642EC383}">
      <dgm:prSet phldrT="[Text]"/>
      <dgm:spPr/>
      <dgm:t>
        <a:bodyPr/>
        <a:lstStyle/>
        <a:p>
          <a:r>
            <a:rPr lang="en-US" dirty="0"/>
            <a:t>Keep old trees</a:t>
          </a:r>
        </a:p>
      </dgm:t>
    </dgm:pt>
    <dgm:pt modelId="{3CFA42A6-DDA7-499C-9BAC-BB6F7FCBD5BF}" type="parTrans" cxnId="{4638C4C3-E484-4C7E-A187-CD6BB5C0F4D4}">
      <dgm:prSet/>
      <dgm:spPr/>
      <dgm:t>
        <a:bodyPr/>
        <a:lstStyle/>
        <a:p>
          <a:endParaRPr lang="en-US"/>
        </a:p>
      </dgm:t>
    </dgm:pt>
    <dgm:pt modelId="{5BF4919A-8EA4-43AC-80B4-F50950528330}" type="sibTrans" cxnId="{4638C4C3-E484-4C7E-A187-CD6BB5C0F4D4}">
      <dgm:prSet/>
      <dgm:spPr/>
      <dgm:t>
        <a:bodyPr/>
        <a:lstStyle/>
        <a:p>
          <a:endParaRPr lang="en-US"/>
        </a:p>
      </dgm:t>
    </dgm:pt>
    <dgm:pt modelId="{9F73B213-2FE7-4D3F-A949-54219C5009B2}">
      <dgm:prSet phldrT="[Text]"/>
      <dgm:spPr/>
      <dgm:t>
        <a:bodyPr/>
        <a:lstStyle/>
        <a:p>
          <a:r>
            <a:rPr lang="en-US" dirty="0"/>
            <a:t>Protect and Promote Complex Forests</a:t>
          </a:r>
        </a:p>
      </dgm:t>
    </dgm:pt>
    <dgm:pt modelId="{0CE27D60-B628-4D72-8B89-916BD2B37B47}" type="parTrans" cxnId="{566B008F-E061-4C27-8F34-C4B82495CEDF}">
      <dgm:prSet/>
      <dgm:spPr/>
      <dgm:t>
        <a:bodyPr/>
        <a:lstStyle/>
        <a:p>
          <a:endParaRPr lang="en-US"/>
        </a:p>
      </dgm:t>
    </dgm:pt>
    <dgm:pt modelId="{9446B348-EA2E-4EBF-9775-B5B19FC03F0F}" type="sibTrans" cxnId="{566B008F-E061-4C27-8F34-C4B82495CEDF}">
      <dgm:prSet/>
      <dgm:spPr/>
      <dgm:t>
        <a:bodyPr/>
        <a:lstStyle/>
        <a:p>
          <a:endParaRPr lang="en-US"/>
        </a:p>
      </dgm:t>
    </dgm:pt>
    <dgm:pt modelId="{1C11B228-7186-4CCC-A3C6-405F4B49CBCB}">
      <dgm:prSet phldrT="[Text]"/>
      <dgm:spPr/>
      <dgm:t>
        <a:bodyPr/>
        <a:lstStyle/>
        <a:p>
          <a:r>
            <a:rPr lang="en-US" dirty="0"/>
            <a:t>Protected areas</a:t>
          </a:r>
        </a:p>
      </dgm:t>
    </dgm:pt>
    <dgm:pt modelId="{101E0882-EE8F-4D7C-B33E-178152A9ED52}" type="parTrans" cxnId="{5B6D873E-CE3B-4CFD-8E1B-967CDB1A61ED}">
      <dgm:prSet/>
      <dgm:spPr/>
      <dgm:t>
        <a:bodyPr/>
        <a:lstStyle/>
        <a:p>
          <a:endParaRPr lang="en-US"/>
        </a:p>
      </dgm:t>
    </dgm:pt>
    <dgm:pt modelId="{20E07D93-6EA0-4B55-9233-B57F5F9127F8}" type="sibTrans" cxnId="{5B6D873E-CE3B-4CFD-8E1B-967CDB1A61ED}">
      <dgm:prSet/>
      <dgm:spPr/>
      <dgm:t>
        <a:bodyPr/>
        <a:lstStyle/>
        <a:p>
          <a:endParaRPr lang="en-US"/>
        </a:p>
      </dgm:t>
    </dgm:pt>
    <dgm:pt modelId="{3490EB77-2070-4D7F-8C97-D4560838F653}">
      <dgm:prSet phldrT="[Text]"/>
      <dgm:spPr/>
      <dgm:t>
        <a:bodyPr/>
        <a:lstStyle/>
        <a:p>
          <a:r>
            <a:rPr lang="en-US" dirty="0"/>
            <a:t>Generate revenue and support to local economies</a:t>
          </a:r>
        </a:p>
      </dgm:t>
    </dgm:pt>
    <dgm:pt modelId="{59CEC54B-E97A-4EE4-9EA7-C2216445595F}" type="parTrans" cxnId="{A333349B-82A4-415C-B10C-5359D0F39703}">
      <dgm:prSet/>
      <dgm:spPr/>
      <dgm:t>
        <a:bodyPr/>
        <a:lstStyle/>
        <a:p>
          <a:endParaRPr lang="en-US"/>
        </a:p>
      </dgm:t>
    </dgm:pt>
    <dgm:pt modelId="{4E8391A0-76C6-4028-B322-8ACD89A9E16F}" type="sibTrans" cxnId="{A333349B-82A4-415C-B10C-5359D0F39703}">
      <dgm:prSet/>
      <dgm:spPr/>
      <dgm:t>
        <a:bodyPr/>
        <a:lstStyle/>
        <a:p>
          <a:endParaRPr lang="en-US"/>
        </a:p>
      </dgm:t>
    </dgm:pt>
    <dgm:pt modelId="{D68A5C9D-0166-49F9-9BD0-328153A47ACF}">
      <dgm:prSet phldrT="[Text]"/>
      <dgm:spPr/>
      <dgm:t>
        <a:bodyPr/>
        <a:lstStyle/>
        <a:p>
          <a:r>
            <a:rPr lang="en-US" dirty="0"/>
            <a:t>Thinning to accelerate old growth development</a:t>
          </a:r>
        </a:p>
      </dgm:t>
    </dgm:pt>
    <dgm:pt modelId="{81673ED6-4F55-4220-A296-5A8D8A491EFA}" type="parTrans" cxnId="{3B8EEA2E-1160-4BAA-817F-7E2D382FC199}">
      <dgm:prSet/>
      <dgm:spPr/>
      <dgm:t>
        <a:bodyPr/>
        <a:lstStyle/>
        <a:p>
          <a:endParaRPr lang="en-US"/>
        </a:p>
      </dgm:t>
    </dgm:pt>
    <dgm:pt modelId="{6195818E-C137-4BD7-87A4-A578D024E00F}" type="sibTrans" cxnId="{3B8EEA2E-1160-4BAA-817F-7E2D382FC199}">
      <dgm:prSet/>
      <dgm:spPr/>
      <dgm:t>
        <a:bodyPr/>
        <a:lstStyle/>
        <a:p>
          <a:endParaRPr lang="en-US"/>
        </a:p>
      </dgm:t>
    </dgm:pt>
    <dgm:pt modelId="{B8CCCA14-3B23-4939-B9E6-2D084ABFEFCA}">
      <dgm:prSet phldrT="[Text]"/>
      <dgm:spPr/>
      <dgm:t>
        <a:bodyPr/>
        <a:lstStyle/>
        <a:p>
          <a:r>
            <a:rPr lang="en-US" dirty="0"/>
            <a:t>Improved suppression effectiveness  and safety</a:t>
          </a:r>
        </a:p>
      </dgm:t>
    </dgm:pt>
    <dgm:pt modelId="{FEA59A73-E9C0-4539-8C6A-860C68F270DC}" type="parTrans" cxnId="{4BF8A2F8-8D35-4913-A121-381EBED8AB1E}">
      <dgm:prSet/>
      <dgm:spPr/>
      <dgm:t>
        <a:bodyPr/>
        <a:lstStyle/>
        <a:p>
          <a:endParaRPr lang="en-US"/>
        </a:p>
      </dgm:t>
    </dgm:pt>
    <dgm:pt modelId="{8F03DBB7-AB65-4B6C-8394-931286437D59}" type="sibTrans" cxnId="{4BF8A2F8-8D35-4913-A121-381EBED8AB1E}">
      <dgm:prSet/>
      <dgm:spPr/>
      <dgm:t>
        <a:bodyPr/>
        <a:lstStyle/>
        <a:p>
          <a:endParaRPr lang="en-US"/>
        </a:p>
      </dgm:t>
    </dgm:pt>
    <dgm:pt modelId="{344AD46C-4964-4716-845E-02C6A2F0ECBB}">
      <dgm:prSet phldrT="[Text]"/>
      <dgm:spPr/>
      <dgm:t>
        <a:bodyPr/>
        <a:lstStyle/>
        <a:p>
          <a:r>
            <a:rPr lang="en-US" dirty="0"/>
            <a:t>Adjacent fuel reduction</a:t>
          </a:r>
        </a:p>
      </dgm:t>
    </dgm:pt>
    <dgm:pt modelId="{49D5144A-272C-4F4C-859C-586EDCEFDEE1}" type="parTrans" cxnId="{7424ED1D-A819-4E30-829E-C402122BE262}">
      <dgm:prSet/>
      <dgm:spPr/>
      <dgm:t>
        <a:bodyPr/>
        <a:lstStyle/>
        <a:p>
          <a:endParaRPr lang="en-US"/>
        </a:p>
      </dgm:t>
    </dgm:pt>
    <dgm:pt modelId="{CC67D08B-FD89-433B-9878-164599D4FE05}" type="sibTrans" cxnId="{7424ED1D-A819-4E30-829E-C402122BE262}">
      <dgm:prSet/>
      <dgm:spPr/>
      <dgm:t>
        <a:bodyPr/>
        <a:lstStyle/>
        <a:p>
          <a:endParaRPr lang="en-US"/>
        </a:p>
      </dgm:t>
    </dgm:pt>
    <dgm:pt modelId="{98EB2AAC-2EDB-454C-9E7F-CF70073BD586}">
      <dgm:prSet phldrT="[Text]"/>
      <dgm:spPr/>
      <dgm:t>
        <a:bodyPr/>
        <a:lstStyle/>
        <a:p>
          <a:r>
            <a:rPr lang="en-US" dirty="0"/>
            <a:t>Integrate fire management</a:t>
          </a:r>
        </a:p>
      </dgm:t>
    </dgm:pt>
    <dgm:pt modelId="{D9125501-BCAF-4E96-8880-2A7DBC81EFA7}" type="parTrans" cxnId="{1F4876BF-D42B-4517-AB14-53435CF3F5F2}">
      <dgm:prSet/>
      <dgm:spPr/>
      <dgm:t>
        <a:bodyPr/>
        <a:lstStyle/>
        <a:p>
          <a:endParaRPr lang="en-US"/>
        </a:p>
      </dgm:t>
    </dgm:pt>
    <dgm:pt modelId="{674E1082-C29E-4644-9DE3-655994838A74}" type="sibTrans" cxnId="{1F4876BF-D42B-4517-AB14-53435CF3F5F2}">
      <dgm:prSet/>
      <dgm:spPr/>
      <dgm:t>
        <a:bodyPr/>
        <a:lstStyle/>
        <a:p>
          <a:endParaRPr lang="en-US"/>
        </a:p>
      </dgm:t>
    </dgm:pt>
    <dgm:pt modelId="{F3AC7E57-FC41-444A-9BB3-A01E58C9C2CD}">
      <dgm:prSet phldrT="[Text]"/>
      <dgm:spPr/>
      <dgm:t>
        <a:bodyPr/>
        <a:lstStyle/>
        <a:p>
          <a:r>
            <a:rPr lang="en-US" dirty="0"/>
            <a:t>Restore forest process</a:t>
          </a:r>
        </a:p>
      </dgm:t>
    </dgm:pt>
    <dgm:pt modelId="{4A3B9828-96AF-406B-95B7-04201459BEC3}" type="parTrans" cxnId="{70CCA647-C856-4299-A697-08151F6A8C5C}">
      <dgm:prSet/>
      <dgm:spPr/>
      <dgm:t>
        <a:bodyPr/>
        <a:lstStyle/>
        <a:p>
          <a:endParaRPr lang="en-US"/>
        </a:p>
      </dgm:t>
    </dgm:pt>
    <dgm:pt modelId="{EEB3281B-B382-4412-951E-DF1C6E883C0B}" type="sibTrans" cxnId="{70CCA647-C856-4299-A697-08151F6A8C5C}">
      <dgm:prSet/>
      <dgm:spPr/>
      <dgm:t>
        <a:bodyPr/>
        <a:lstStyle/>
        <a:p>
          <a:endParaRPr lang="en-US"/>
        </a:p>
      </dgm:t>
    </dgm:pt>
    <dgm:pt modelId="{BB7C8751-E6BB-4125-9E1B-636AE2514309}" type="pres">
      <dgm:prSet presAssocID="{579EDA29-03C2-4195-AFDC-58A3FD8B2F3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0BE09E-B713-4B94-A26F-AD6F7E76D96D}" type="pres">
      <dgm:prSet presAssocID="{6F58A7D5-9D11-4CFD-961D-13FFF60826A5}" presName="circle1" presStyleLbl="node1" presStyleIdx="0" presStyleCnt="3"/>
      <dgm:spPr/>
    </dgm:pt>
    <dgm:pt modelId="{E05A0203-3AB7-49BA-AEDF-B04D55242C4E}" type="pres">
      <dgm:prSet presAssocID="{6F58A7D5-9D11-4CFD-961D-13FFF60826A5}" presName="space" presStyleCnt="0"/>
      <dgm:spPr/>
    </dgm:pt>
    <dgm:pt modelId="{30F966EC-1634-4F47-B873-9E8BC4F25032}" type="pres">
      <dgm:prSet presAssocID="{6F58A7D5-9D11-4CFD-961D-13FFF60826A5}" presName="rect1" presStyleLbl="alignAcc1" presStyleIdx="0" presStyleCnt="3"/>
      <dgm:spPr/>
      <dgm:t>
        <a:bodyPr/>
        <a:lstStyle/>
        <a:p>
          <a:endParaRPr lang="en-US"/>
        </a:p>
      </dgm:t>
    </dgm:pt>
    <dgm:pt modelId="{8DA02945-A1E3-4093-84CA-0F245C087E00}" type="pres">
      <dgm:prSet presAssocID="{9F73B213-2FE7-4D3F-A949-54219C5009B2}" presName="vertSpace2" presStyleLbl="node1" presStyleIdx="0" presStyleCnt="3"/>
      <dgm:spPr/>
    </dgm:pt>
    <dgm:pt modelId="{37197B96-C30F-4A09-B37E-00E412100EAC}" type="pres">
      <dgm:prSet presAssocID="{9F73B213-2FE7-4D3F-A949-54219C5009B2}" presName="circle2" presStyleLbl="node1" presStyleIdx="1" presStyleCnt="3"/>
      <dgm:spPr/>
    </dgm:pt>
    <dgm:pt modelId="{77F6B15C-9580-4DB0-AA00-F28097BB4C7F}" type="pres">
      <dgm:prSet presAssocID="{9F73B213-2FE7-4D3F-A949-54219C5009B2}" presName="rect2" presStyleLbl="alignAcc1" presStyleIdx="1" presStyleCnt="3"/>
      <dgm:spPr/>
      <dgm:t>
        <a:bodyPr/>
        <a:lstStyle/>
        <a:p>
          <a:endParaRPr lang="en-US"/>
        </a:p>
      </dgm:t>
    </dgm:pt>
    <dgm:pt modelId="{0EDD8B7A-F65A-493A-AD5F-F946D6AA7BEC}" type="pres">
      <dgm:prSet presAssocID="{1A749807-6EFB-440C-9302-9FE12D987DBC}" presName="vertSpace3" presStyleLbl="node1" presStyleIdx="1" presStyleCnt="3"/>
      <dgm:spPr/>
    </dgm:pt>
    <dgm:pt modelId="{E8E68B2C-F91F-4A45-8555-84DC4A80AF67}" type="pres">
      <dgm:prSet presAssocID="{1A749807-6EFB-440C-9302-9FE12D987DBC}" presName="circle3" presStyleLbl="node1" presStyleIdx="2" presStyleCnt="3"/>
      <dgm:spPr/>
    </dgm:pt>
    <dgm:pt modelId="{B3170866-EC17-4E6A-B4BB-36B0CB4AE9FA}" type="pres">
      <dgm:prSet presAssocID="{1A749807-6EFB-440C-9302-9FE12D987DBC}" presName="rect3" presStyleLbl="alignAcc1" presStyleIdx="2" presStyleCnt="3"/>
      <dgm:spPr/>
      <dgm:t>
        <a:bodyPr/>
        <a:lstStyle/>
        <a:p>
          <a:endParaRPr lang="en-US"/>
        </a:p>
      </dgm:t>
    </dgm:pt>
    <dgm:pt modelId="{858024DC-1E78-4B05-AF12-0B59F0866A2B}" type="pres">
      <dgm:prSet presAssocID="{6F58A7D5-9D11-4CFD-961D-13FFF60826A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88378-56A3-4088-9D8B-884E8837FEC3}" type="pres">
      <dgm:prSet presAssocID="{6F58A7D5-9D11-4CFD-961D-13FFF60826A5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97DDC-3F42-4E1E-8B75-2FD39D2754B4}" type="pres">
      <dgm:prSet presAssocID="{9F73B213-2FE7-4D3F-A949-54219C5009B2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A37750-1EC7-426C-A351-00D306124255}" type="pres">
      <dgm:prSet presAssocID="{9F73B213-2FE7-4D3F-A949-54219C5009B2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1C83D-97FD-4B06-B434-7CEB7A9C3C1C}" type="pres">
      <dgm:prSet presAssocID="{1A749807-6EFB-440C-9302-9FE12D987DBC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0D625-66BD-4737-AD3D-BCE4A6ABF6FE}" type="pres">
      <dgm:prSet presAssocID="{1A749807-6EFB-440C-9302-9FE12D987DBC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38C4C3-E484-4C7E-A187-CD6BB5C0F4D4}" srcId="{1A749807-6EFB-440C-9302-9FE12D987DBC}" destId="{EB16DFFC-A434-46C5-8A0F-D039642EC383}" srcOrd="0" destOrd="0" parTransId="{3CFA42A6-DDA7-499C-9BAC-BB6F7FCBD5BF}" sibTransId="{5BF4919A-8EA4-43AC-80B4-F50950528330}"/>
    <dgm:cxn modelId="{3B227C1E-E0E7-4FC9-A6A9-D1BB2A739C75}" type="presOf" srcId="{9F73B213-2FE7-4D3F-A949-54219C5009B2}" destId="{E8697DDC-3F42-4E1E-8B75-2FD39D2754B4}" srcOrd="1" destOrd="0" presId="urn:microsoft.com/office/officeart/2005/8/layout/target3"/>
    <dgm:cxn modelId="{89428CBE-18E1-4D4A-833D-1AD1690087DA}" type="presOf" srcId="{344AD46C-4964-4716-845E-02C6A2F0ECBB}" destId="{12A37750-1EC7-426C-A351-00D306124255}" srcOrd="0" destOrd="2" presId="urn:microsoft.com/office/officeart/2005/8/layout/target3"/>
    <dgm:cxn modelId="{2928EC4D-5D18-4161-AA64-D025A3AC8976}" srcId="{1A749807-6EFB-440C-9302-9FE12D987DBC}" destId="{E0DBF2BC-D905-4D28-BF79-BA7A85433CAB}" srcOrd="2" destOrd="0" parTransId="{884CD320-52E3-405A-BE99-0341D58A7C1F}" sibTransId="{9E24E313-40C5-4259-8A04-70CFC05E907F}"/>
    <dgm:cxn modelId="{7424ED1D-A819-4E30-829E-C402122BE262}" srcId="{9F73B213-2FE7-4D3F-A949-54219C5009B2}" destId="{344AD46C-4964-4716-845E-02C6A2F0ECBB}" srcOrd="2" destOrd="0" parTransId="{49D5144A-272C-4F4C-859C-586EDCEFDEE1}" sibTransId="{CC67D08B-FD89-433B-9878-164599D4FE05}"/>
    <dgm:cxn modelId="{A02EAD3B-1679-4062-AF59-DAD4A7DC3001}" type="presOf" srcId="{1A749807-6EFB-440C-9302-9FE12D987DBC}" destId="{B3170866-EC17-4E6A-B4BB-36B0CB4AE9FA}" srcOrd="0" destOrd="0" presId="urn:microsoft.com/office/officeart/2005/8/layout/target3"/>
    <dgm:cxn modelId="{909CCB4F-FC2A-42D2-8307-2F46DB7450BA}" type="presOf" srcId="{9F73B213-2FE7-4D3F-A949-54219C5009B2}" destId="{77F6B15C-9580-4DB0-AA00-F28097BB4C7F}" srcOrd="0" destOrd="0" presId="urn:microsoft.com/office/officeart/2005/8/layout/target3"/>
    <dgm:cxn modelId="{BB649F03-0B6F-4855-8F21-80E94260439A}" type="presOf" srcId="{EB16DFFC-A434-46C5-8A0F-D039642EC383}" destId="{92B0D625-66BD-4737-AD3D-BCE4A6ABF6FE}" srcOrd="0" destOrd="0" presId="urn:microsoft.com/office/officeart/2005/8/layout/target3"/>
    <dgm:cxn modelId="{5A85E2A4-6749-4D1D-85D5-AD5CF5FA9C97}" srcId="{579EDA29-03C2-4195-AFDC-58A3FD8B2F36}" destId="{1A749807-6EFB-440C-9302-9FE12D987DBC}" srcOrd="2" destOrd="0" parTransId="{1963169F-EA44-4EB6-9CDD-540C8F13DF2D}" sibTransId="{0FEBBB24-3E7E-4672-823D-3E9E6A63031E}"/>
    <dgm:cxn modelId="{FFD1642D-8BD4-4AE3-AA47-D34349518270}" type="presOf" srcId="{6F58A7D5-9D11-4CFD-961D-13FFF60826A5}" destId="{30F966EC-1634-4F47-B873-9E8BC4F25032}" srcOrd="0" destOrd="0" presId="urn:microsoft.com/office/officeart/2005/8/layout/target3"/>
    <dgm:cxn modelId="{4BF8A2F8-8D35-4913-A121-381EBED8AB1E}" srcId="{6F58A7D5-9D11-4CFD-961D-13FFF60826A5}" destId="{B8CCCA14-3B23-4939-B9E6-2D084ABFEFCA}" srcOrd="2" destOrd="0" parTransId="{FEA59A73-E9C0-4539-8C6A-860C68F270DC}" sibTransId="{8F03DBB7-AB65-4B6C-8394-931286437D59}"/>
    <dgm:cxn modelId="{938F00A9-CD38-4944-B9E0-B663AC19E69D}" type="presOf" srcId="{98EB2AAC-2EDB-454C-9E7F-CF70073BD586}" destId="{92B0D625-66BD-4737-AD3D-BCE4A6ABF6FE}" srcOrd="0" destOrd="1" presId="urn:microsoft.com/office/officeart/2005/8/layout/target3"/>
    <dgm:cxn modelId="{2555A919-E5F6-4EFF-809A-1EF21A6E0D95}" type="presOf" srcId="{579EDA29-03C2-4195-AFDC-58A3FD8B2F36}" destId="{BB7C8751-E6BB-4125-9E1B-636AE2514309}" srcOrd="0" destOrd="0" presId="urn:microsoft.com/office/officeart/2005/8/layout/target3"/>
    <dgm:cxn modelId="{1F4876BF-D42B-4517-AB14-53435CF3F5F2}" srcId="{1A749807-6EFB-440C-9302-9FE12D987DBC}" destId="{98EB2AAC-2EDB-454C-9E7F-CF70073BD586}" srcOrd="1" destOrd="0" parTransId="{D9125501-BCAF-4E96-8880-2A7DBC81EFA7}" sibTransId="{674E1082-C29E-4644-9DE3-655994838A74}"/>
    <dgm:cxn modelId="{3B8EEA2E-1160-4BAA-817F-7E2D382FC199}" srcId="{9F73B213-2FE7-4D3F-A949-54219C5009B2}" destId="{D68A5C9D-0166-49F9-9BD0-328153A47ACF}" srcOrd="1" destOrd="0" parTransId="{81673ED6-4F55-4220-A296-5A8D8A491EFA}" sibTransId="{6195818E-C137-4BD7-87A4-A578D024E00F}"/>
    <dgm:cxn modelId="{A2ABF9E3-3F04-409C-9CD5-6E4A2FFECCE8}" type="presOf" srcId="{3490EB77-2070-4D7F-8C97-D4560838F653}" destId="{92B0D625-66BD-4737-AD3D-BCE4A6ABF6FE}" srcOrd="0" destOrd="3" presId="urn:microsoft.com/office/officeart/2005/8/layout/target3"/>
    <dgm:cxn modelId="{5B6D873E-CE3B-4CFD-8E1B-967CDB1A61ED}" srcId="{9F73B213-2FE7-4D3F-A949-54219C5009B2}" destId="{1C11B228-7186-4CCC-A3C6-405F4B49CBCB}" srcOrd="0" destOrd="0" parTransId="{101E0882-EE8F-4D7C-B33E-178152A9ED52}" sibTransId="{20E07D93-6EA0-4B55-9233-B57F5F9127F8}"/>
    <dgm:cxn modelId="{168958FE-1B99-4194-A750-0E4EAE36731C}" srcId="{579EDA29-03C2-4195-AFDC-58A3FD8B2F36}" destId="{6F58A7D5-9D11-4CFD-961D-13FFF60826A5}" srcOrd="0" destOrd="0" parTransId="{EAA7D421-879A-4FF9-A93F-DD5010840191}" sibTransId="{5EBCB276-8F1A-48C7-A0B1-7F284A2AFF33}"/>
    <dgm:cxn modelId="{70CCA647-C856-4299-A697-08151F6A8C5C}" srcId="{6F58A7D5-9D11-4CFD-961D-13FFF60826A5}" destId="{F3AC7E57-FC41-444A-9BB3-A01E58C9C2CD}" srcOrd="1" destOrd="0" parTransId="{4A3B9828-96AF-406B-95B7-04201459BEC3}" sibTransId="{EEB3281B-B382-4412-951E-DF1C6E883C0B}"/>
    <dgm:cxn modelId="{3AF47EBD-6494-4A94-B3C2-AE71BF997450}" type="presOf" srcId="{F3AC7E57-FC41-444A-9BB3-A01E58C9C2CD}" destId="{08688378-56A3-4088-9D8B-884E8837FEC3}" srcOrd="0" destOrd="1" presId="urn:microsoft.com/office/officeart/2005/8/layout/target3"/>
    <dgm:cxn modelId="{B32618EB-BD24-4138-93B3-FB9BEA0D0FC5}" type="presOf" srcId="{D68A5C9D-0166-49F9-9BD0-328153A47ACF}" destId="{12A37750-1EC7-426C-A351-00D306124255}" srcOrd="0" destOrd="1" presId="urn:microsoft.com/office/officeart/2005/8/layout/target3"/>
    <dgm:cxn modelId="{566B008F-E061-4C27-8F34-C4B82495CEDF}" srcId="{579EDA29-03C2-4195-AFDC-58A3FD8B2F36}" destId="{9F73B213-2FE7-4D3F-A949-54219C5009B2}" srcOrd="1" destOrd="0" parTransId="{0CE27D60-B628-4D72-8B89-916BD2B37B47}" sibTransId="{9446B348-EA2E-4EBF-9775-B5B19FC03F0F}"/>
    <dgm:cxn modelId="{0D43C666-D515-4A4C-8298-11EC0669E9BB}" type="presOf" srcId="{C868CE94-45B1-4D0F-8355-E8175849344B}" destId="{08688378-56A3-4088-9D8B-884E8837FEC3}" srcOrd="0" destOrd="0" presId="urn:microsoft.com/office/officeart/2005/8/layout/target3"/>
    <dgm:cxn modelId="{CD62B2AB-BC2A-44B3-8B7A-F0D486519FAC}" srcId="{6F58A7D5-9D11-4CFD-961D-13FFF60826A5}" destId="{C868CE94-45B1-4D0F-8355-E8175849344B}" srcOrd="0" destOrd="0" parTransId="{ACF29B3B-A4EF-4CAD-A462-21EAD5FFB94E}" sibTransId="{78E6A1DF-439D-497C-9D88-C72DD55C5A0C}"/>
    <dgm:cxn modelId="{6074E0CC-BF53-4AA2-914F-A1E0DB61CBB5}" type="presOf" srcId="{E0DBF2BC-D905-4D28-BF79-BA7A85433CAB}" destId="{92B0D625-66BD-4737-AD3D-BCE4A6ABF6FE}" srcOrd="0" destOrd="2" presId="urn:microsoft.com/office/officeart/2005/8/layout/target3"/>
    <dgm:cxn modelId="{F2C4B983-4437-4128-AD4E-B3CF91E9EDED}" type="presOf" srcId="{1C11B228-7186-4CCC-A3C6-405F4B49CBCB}" destId="{12A37750-1EC7-426C-A351-00D306124255}" srcOrd="0" destOrd="0" presId="urn:microsoft.com/office/officeart/2005/8/layout/target3"/>
    <dgm:cxn modelId="{1864EC98-FCB7-44D3-BF8D-930C3FA9344B}" type="presOf" srcId="{1A749807-6EFB-440C-9302-9FE12D987DBC}" destId="{CA91C83D-97FD-4B06-B434-7CEB7A9C3C1C}" srcOrd="1" destOrd="0" presId="urn:microsoft.com/office/officeart/2005/8/layout/target3"/>
    <dgm:cxn modelId="{C7A4B9A8-4B2D-44A8-8BB0-20A7FD942D5B}" type="presOf" srcId="{B8CCCA14-3B23-4939-B9E6-2D084ABFEFCA}" destId="{08688378-56A3-4088-9D8B-884E8837FEC3}" srcOrd="0" destOrd="2" presId="urn:microsoft.com/office/officeart/2005/8/layout/target3"/>
    <dgm:cxn modelId="{A1741800-6C3D-4F8A-99DA-1570AC233172}" type="presOf" srcId="{6F58A7D5-9D11-4CFD-961D-13FFF60826A5}" destId="{858024DC-1E78-4B05-AF12-0B59F0866A2B}" srcOrd="1" destOrd="0" presId="urn:microsoft.com/office/officeart/2005/8/layout/target3"/>
    <dgm:cxn modelId="{A333349B-82A4-415C-B10C-5359D0F39703}" srcId="{1A749807-6EFB-440C-9302-9FE12D987DBC}" destId="{3490EB77-2070-4D7F-8C97-D4560838F653}" srcOrd="3" destOrd="0" parTransId="{59CEC54B-E97A-4EE4-9EA7-C2216445595F}" sibTransId="{4E8391A0-76C6-4028-B322-8ACD89A9E16F}"/>
    <dgm:cxn modelId="{79264AE0-1F2C-4B2A-B58B-91760EE994FE}" type="presParOf" srcId="{BB7C8751-E6BB-4125-9E1B-636AE2514309}" destId="{D90BE09E-B713-4B94-A26F-AD6F7E76D96D}" srcOrd="0" destOrd="0" presId="urn:microsoft.com/office/officeart/2005/8/layout/target3"/>
    <dgm:cxn modelId="{0D49DA1E-DC36-427F-8935-7BAD278ACEB5}" type="presParOf" srcId="{BB7C8751-E6BB-4125-9E1B-636AE2514309}" destId="{E05A0203-3AB7-49BA-AEDF-B04D55242C4E}" srcOrd="1" destOrd="0" presId="urn:microsoft.com/office/officeart/2005/8/layout/target3"/>
    <dgm:cxn modelId="{143AB7C5-2987-4C5D-A264-CA8787BAC714}" type="presParOf" srcId="{BB7C8751-E6BB-4125-9E1B-636AE2514309}" destId="{30F966EC-1634-4F47-B873-9E8BC4F25032}" srcOrd="2" destOrd="0" presId="urn:microsoft.com/office/officeart/2005/8/layout/target3"/>
    <dgm:cxn modelId="{A34D667B-C275-4374-832F-0F62548B4148}" type="presParOf" srcId="{BB7C8751-E6BB-4125-9E1B-636AE2514309}" destId="{8DA02945-A1E3-4093-84CA-0F245C087E00}" srcOrd="3" destOrd="0" presId="urn:microsoft.com/office/officeart/2005/8/layout/target3"/>
    <dgm:cxn modelId="{B485EEB5-547D-4138-A015-F30970EC059C}" type="presParOf" srcId="{BB7C8751-E6BB-4125-9E1B-636AE2514309}" destId="{37197B96-C30F-4A09-B37E-00E412100EAC}" srcOrd="4" destOrd="0" presId="urn:microsoft.com/office/officeart/2005/8/layout/target3"/>
    <dgm:cxn modelId="{DE40E46D-1F3B-4C2A-B6E2-DBCABDFEB6DF}" type="presParOf" srcId="{BB7C8751-E6BB-4125-9E1B-636AE2514309}" destId="{77F6B15C-9580-4DB0-AA00-F28097BB4C7F}" srcOrd="5" destOrd="0" presId="urn:microsoft.com/office/officeart/2005/8/layout/target3"/>
    <dgm:cxn modelId="{4495730B-9E12-42E6-93AD-B59F7000C510}" type="presParOf" srcId="{BB7C8751-E6BB-4125-9E1B-636AE2514309}" destId="{0EDD8B7A-F65A-493A-AD5F-F946D6AA7BEC}" srcOrd="6" destOrd="0" presId="urn:microsoft.com/office/officeart/2005/8/layout/target3"/>
    <dgm:cxn modelId="{3298D832-E3EA-4CAD-9DAE-0955BCED97A9}" type="presParOf" srcId="{BB7C8751-E6BB-4125-9E1B-636AE2514309}" destId="{E8E68B2C-F91F-4A45-8555-84DC4A80AF67}" srcOrd="7" destOrd="0" presId="urn:microsoft.com/office/officeart/2005/8/layout/target3"/>
    <dgm:cxn modelId="{AF51D632-4001-4877-9F74-883A5DDFF188}" type="presParOf" srcId="{BB7C8751-E6BB-4125-9E1B-636AE2514309}" destId="{B3170866-EC17-4E6A-B4BB-36B0CB4AE9FA}" srcOrd="8" destOrd="0" presId="urn:microsoft.com/office/officeart/2005/8/layout/target3"/>
    <dgm:cxn modelId="{7E20F250-C26E-40B3-844F-6F6E08533E21}" type="presParOf" srcId="{BB7C8751-E6BB-4125-9E1B-636AE2514309}" destId="{858024DC-1E78-4B05-AF12-0B59F0866A2B}" srcOrd="9" destOrd="0" presId="urn:microsoft.com/office/officeart/2005/8/layout/target3"/>
    <dgm:cxn modelId="{46F51B41-AFC3-491D-BA71-5BB45A67D823}" type="presParOf" srcId="{BB7C8751-E6BB-4125-9E1B-636AE2514309}" destId="{08688378-56A3-4088-9D8B-884E8837FEC3}" srcOrd="10" destOrd="0" presId="urn:microsoft.com/office/officeart/2005/8/layout/target3"/>
    <dgm:cxn modelId="{EEE433C3-BB6A-40C4-B472-2BB00984CAF9}" type="presParOf" srcId="{BB7C8751-E6BB-4125-9E1B-636AE2514309}" destId="{E8697DDC-3F42-4E1E-8B75-2FD39D2754B4}" srcOrd="11" destOrd="0" presId="urn:microsoft.com/office/officeart/2005/8/layout/target3"/>
    <dgm:cxn modelId="{10BDF7C3-0A4E-454F-8E96-DF29FE65197D}" type="presParOf" srcId="{BB7C8751-E6BB-4125-9E1B-636AE2514309}" destId="{12A37750-1EC7-426C-A351-00D306124255}" srcOrd="12" destOrd="0" presId="urn:microsoft.com/office/officeart/2005/8/layout/target3"/>
    <dgm:cxn modelId="{23CFE767-F7B1-452E-B197-CADF26838A03}" type="presParOf" srcId="{BB7C8751-E6BB-4125-9E1B-636AE2514309}" destId="{CA91C83D-97FD-4B06-B434-7CEB7A9C3C1C}" srcOrd="13" destOrd="0" presId="urn:microsoft.com/office/officeart/2005/8/layout/target3"/>
    <dgm:cxn modelId="{86BDBDC4-FD20-45BD-8CF4-584A4D2F0033}" type="presParOf" srcId="{BB7C8751-E6BB-4125-9E1B-636AE2514309}" destId="{92B0D625-66BD-4737-AD3D-BCE4A6ABF6F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F2100-6C3A-41A4-B54B-A133A5FD2116}" type="doc">
      <dgm:prSet loTypeId="urn:microsoft.com/office/officeart/2005/8/layout/radial4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9FBF50-B771-472E-A9C4-7931ACB68941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Prioritized Project Areas with Explicit Objectives</a:t>
          </a:r>
        </a:p>
      </dgm:t>
    </dgm:pt>
    <dgm:pt modelId="{81C62B3F-F915-4832-AC61-3ECFC7DDFC51}" type="parTrans" cxnId="{71B907E4-A935-4BE6-B499-52B988410941}">
      <dgm:prSet/>
      <dgm:spPr/>
      <dgm:t>
        <a:bodyPr/>
        <a:lstStyle/>
        <a:p>
          <a:endParaRPr lang="en-US"/>
        </a:p>
      </dgm:t>
    </dgm:pt>
    <dgm:pt modelId="{30A6C3A4-3F3B-483F-8FB1-31E2048AA250}" type="sibTrans" cxnId="{71B907E4-A935-4BE6-B499-52B988410941}">
      <dgm:prSet/>
      <dgm:spPr/>
      <dgm:t>
        <a:bodyPr/>
        <a:lstStyle/>
        <a:p>
          <a:endParaRPr lang="en-US"/>
        </a:p>
      </dgm:t>
    </dgm:pt>
    <dgm:pt modelId="{2D78B9C0-BA2C-40AA-A0C1-268EF15CF94F}">
      <dgm:prSet phldrT="[Text]"/>
      <dgm:spPr/>
      <dgm:t>
        <a:bodyPr/>
        <a:lstStyle/>
        <a:p>
          <a:r>
            <a:rPr lang="en-US" dirty="0"/>
            <a:t>Community at Risk</a:t>
          </a:r>
        </a:p>
      </dgm:t>
    </dgm:pt>
    <dgm:pt modelId="{89729AA1-6C62-4DCB-9FF6-0A06BEBF3221}" type="parTrans" cxnId="{050DA35F-8249-403D-BA30-A8D0A604FDBC}">
      <dgm:prSet/>
      <dgm:spPr/>
      <dgm:t>
        <a:bodyPr/>
        <a:lstStyle/>
        <a:p>
          <a:endParaRPr lang="en-US"/>
        </a:p>
      </dgm:t>
    </dgm:pt>
    <dgm:pt modelId="{279DF75C-BBCD-4449-BF00-BA21FE77BE0F}" type="sibTrans" cxnId="{050DA35F-8249-403D-BA30-A8D0A604FDBC}">
      <dgm:prSet/>
      <dgm:spPr/>
      <dgm:t>
        <a:bodyPr/>
        <a:lstStyle/>
        <a:p>
          <a:endParaRPr lang="en-US"/>
        </a:p>
      </dgm:t>
    </dgm:pt>
    <dgm:pt modelId="{E84DB1A0-8EF4-48D0-AF2A-5246D14B069A}">
      <dgm:prSet phldrT="[Text]"/>
      <dgm:spPr/>
      <dgm:t>
        <a:bodyPr/>
        <a:lstStyle/>
        <a:p>
          <a:r>
            <a:rPr lang="en-US" dirty="0"/>
            <a:t>Resilient Landscapes</a:t>
          </a:r>
        </a:p>
      </dgm:t>
    </dgm:pt>
    <dgm:pt modelId="{D465136D-2F97-4EFA-8BDB-B956382FF5AC}" type="parTrans" cxnId="{C888F5FA-1F03-4C93-9D61-2D3592EED0E7}">
      <dgm:prSet/>
      <dgm:spPr/>
      <dgm:t>
        <a:bodyPr/>
        <a:lstStyle/>
        <a:p>
          <a:endParaRPr lang="en-US"/>
        </a:p>
      </dgm:t>
    </dgm:pt>
    <dgm:pt modelId="{2BEC6868-4A72-4D51-9ABB-197288B6829F}" type="sibTrans" cxnId="{C888F5FA-1F03-4C93-9D61-2D3592EED0E7}">
      <dgm:prSet/>
      <dgm:spPr/>
      <dgm:t>
        <a:bodyPr/>
        <a:lstStyle/>
        <a:p>
          <a:endParaRPr lang="en-US"/>
        </a:p>
      </dgm:t>
    </dgm:pt>
    <dgm:pt modelId="{2564995D-C938-4EF4-9818-B83E41202C0F}">
      <dgm:prSet/>
      <dgm:spPr/>
      <dgm:t>
        <a:bodyPr/>
        <a:lstStyle/>
        <a:p>
          <a:r>
            <a:rPr lang="en-US" dirty="0"/>
            <a:t>Northern Spotted Owl Recovery</a:t>
          </a:r>
        </a:p>
      </dgm:t>
    </dgm:pt>
    <dgm:pt modelId="{71CD4F0F-DE3A-43B2-9093-78D7BC3780A1}" type="parTrans" cxnId="{B1B61CE9-895B-45D3-8160-3BA03055D738}">
      <dgm:prSet/>
      <dgm:spPr/>
      <dgm:t>
        <a:bodyPr/>
        <a:lstStyle/>
        <a:p>
          <a:endParaRPr lang="en-US"/>
        </a:p>
      </dgm:t>
    </dgm:pt>
    <dgm:pt modelId="{8499FE23-DF73-4577-B60E-9A65FC06275D}" type="sibTrans" cxnId="{B1B61CE9-895B-45D3-8160-3BA03055D738}">
      <dgm:prSet/>
      <dgm:spPr/>
      <dgm:t>
        <a:bodyPr/>
        <a:lstStyle/>
        <a:p>
          <a:endParaRPr lang="en-US"/>
        </a:p>
      </dgm:t>
    </dgm:pt>
    <dgm:pt modelId="{64F696FD-EB7D-4D86-B7AD-DF121B13A8B0}">
      <dgm:prSet/>
      <dgm:spPr/>
      <dgm:t>
        <a:bodyPr/>
        <a:lstStyle/>
        <a:p>
          <a:r>
            <a:rPr lang="en-US" dirty="0"/>
            <a:t>Climate Resilience</a:t>
          </a:r>
        </a:p>
      </dgm:t>
    </dgm:pt>
    <dgm:pt modelId="{7312CAF8-9BC6-46F1-9539-5C605E2E7A9E}" type="parTrans" cxnId="{EB9917B4-B20D-4D0A-9E07-7AE583BE4D1F}">
      <dgm:prSet/>
      <dgm:spPr/>
      <dgm:t>
        <a:bodyPr/>
        <a:lstStyle/>
        <a:p>
          <a:endParaRPr lang="en-US"/>
        </a:p>
      </dgm:t>
    </dgm:pt>
    <dgm:pt modelId="{BF27E9C6-1EAB-4D9E-8379-C90B030B7A9F}" type="sibTrans" cxnId="{EB9917B4-B20D-4D0A-9E07-7AE583BE4D1F}">
      <dgm:prSet/>
      <dgm:spPr/>
      <dgm:t>
        <a:bodyPr/>
        <a:lstStyle/>
        <a:p>
          <a:endParaRPr lang="en-US"/>
        </a:p>
      </dgm:t>
    </dgm:pt>
    <dgm:pt modelId="{5A2E17EB-BE84-443D-838C-0C8FDF94C986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Treatment Type</a:t>
          </a:r>
        </a:p>
      </dgm:t>
    </dgm:pt>
    <dgm:pt modelId="{3E2DE584-8275-4435-B504-912F455D2CC8}" type="parTrans" cxnId="{98C7CAF3-3FCF-47FF-AEBF-B8851866AFFD}">
      <dgm:prSet/>
      <dgm:spPr/>
      <dgm:t>
        <a:bodyPr/>
        <a:lstStyle/>
        <a:p>
          <a:endParaRPr lang="en-US"/>
        </a:p>
      </dgm:t>
    </dgm:pt>
    <dgm:pt modelId="{5F17D10C-0486-4058-841A-70452F5FDFC2}" type="sibTrans" cxnId="{98C7CAF3-3FCF-47FF-AEBF-B8851866AFFD}">
      <dgm:prSet/>
      <dgm:spPr/>
      <dgm:t>
        <a:bodyPr/>
        <a:lstStyle/>
        <a:p>
          <a:endParaRPr lang="en-US"/>
        </a:p>
      </dgm:t>
    </dgm:pt>
    <dgm:pt modelId="{1EF59199-A2B2-4D79-A9CE-5444A793E1C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Accessibility and Land Allocation</a:t>
          </a:r>
        </a:p>
      </dgm:t>
    </dgm:pt>
    <dgm:pt modelId="{CBFC9593-40E1-43DE-9112-6065352225B2}" type="parTrans" cxnId="{B0C7A7FC-0E0D-48B9-BF7A-0C62FFDD5D1F}">
      <dgm:prSet/>
      <dgm:spPr/>
      <dgm:t>
        <a:bodyPr/>
        <a:lstStyle/>
        <a:p>
          <a:endParaRPr lang="en-US"/>
        </a:p>
      </dgm:t>
    </dgm:pt>
    <dgm:pt modelId="{8301534D-B345-4158-995F-7C3BB47732B8}" type="sibTrans" cxnId="{B0C7A7FC-0E0D-48B9-BF7A-0C62FFDD5D1F}">
      <dgm:prSet/>
      <dgm:spPr/>
      <dgm:t>
        <a:bodyPr/>
        <a:lstStyle/>
        <a:p>
          <a:endParaRPr lang="en-US"/>
        </a:p>
      </dgm:t>
    </dgm:pt>
    <dgm:pt modelId="{F9CF18E9-362F-4735-AC3F-F202CA66F03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Predictable Work Flow</a:t>
          </a:r>
        </a:p>
      </dgm:t>
    </dgm:pt>
    <dgm:pt modelId="{15524304-F671-4E2B-8D64-0C77E187037A}" type="parTrans" cxnId="{D04A38AE-C720-4795-A9D4-1031C238CF56}">
      <dgm:prSet/>
      <dgm:spPr/>
      <dgm:t>
        <a:bodyPr/>
        <a:lstStyle/>
        <a:p>
          <a:endParaRPr lang="en-US"/>
        </a:p>
      </dgm:t>
    </dgm:pt>
    <dgm:pt modelId="{1CB4E9A2-AA0A-4FE4-B4C4-0381FB5FA2B1}" type="sibTrans" cxnId="{D04A38AE-C720-4795-A9D4-1031C238CF56}">
      <dgm:prSet/>
      <dgm:spPr/>
      <dgm:t>
        <a:bodyPr/>
        <a:lstStyle/>
        <a:p>
          <a:endParaRPr lang="en-US"/>
        </a:p>
      </dgm:t>
    </dgm:pt>
    <dgm:pt modelId="{5CCF586A-175A-4259-80B2-70514D9EB2F4}" type="pres">
      <dgm:prSet presAssocID="{242F2100-6C3A-41A4-B54B-A133A5FD211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07BC9C-6BBB-40BC-B18B-A360961F2E2C}" type="pres">
      <dgm:prSet presAssocID="{909FBF50-B771-472E-A9C4-7931ACB68941}" presName="centerShape" presStyleLbl="node0" presStyleIdx="0" presStyleCnt="1" custScaleX="107661" custScaleY="106533"/>
      <dgm:spPr/>
      <dgm:t>
        <a:bodyPr/>
        <a:lstStyle/>
        <a:p>
          <a:endParaRPr lang="en-US"/>
        </a:p>
      </dgm:t>
    </dgm:pt>
    <dgm:pt modelId="{00DF5F25-C439-40CE-ABB4-F800D749A0EB}" type="pres">
      <dgm:prSet presAssocID="{89729AA1-6C62-4DCB-9FF6-0A06BEBF3221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426084D0-F8D9-4383-9822-0099F496D134}" type="pres">
      <dgm:prSet presAssocID="{2D78B9C0-BA2C-40AA-A0C1-268EF15CF94F}" presName="node" presStyleLbl="node1" presStyleIdx="0" presStyleCnt="7" custRadScaleRad="132621" custRadScaleInc="-2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BC474-D5A0-49A3-9CB5-A21B980FF663}" type="pres">
      <dgm:prSet presAssocID="{D465136D-2F97-4EFA-8BDB-B956382FF5AC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F05E9048-CD91-4DE2-941C-D0CCABE47394}" type="pres">
      <dgm:prSet presAssocID="{E84DB1A0-8EF4-48D0-AF2A-5246D14B069A}" presName="node" presStyleLbl="node1" presStyleIdx="1" presStyleCnt="7" custRadScaleRad="110814" custRadScaleInc="-5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2A766-D385-4EE4-A31E-00E959979701}" type="pres">
      <dgm:prSet presAssocID="{71CD4F0F-DE3A-43B2-9093-78D7BC3780A1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B6C68FE9-9235-4CCF-91AF-FCF03ADDAC57}" type="pres">
      <dgm:prSet presAssocID="{2564995D-C938-4EF4-9818-B83E41202C0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18ED6-A08C-45F5-B09C-FAAAEB03281D}" type="pres">
      <dgm:prSet presAssocID="{7312CAF8-9BC6-46F1-9539-5C605E2E7A9E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D3BA61E3-35D0-4489-8C9A-4D874B8CE473}" type="pres">
      <dgm:prSet presAssocID="{64F696FD-EB7D-4D86-B7AD-DF121B13A8B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709B1-45B8-4F09-852D-C5648A6355D5}" type="pres">
      <dgm:prSet presAssocID="{3E2DE584-8275-4435-B504-912F455D2CC8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9F4FB359-2C4A-4996-80AA-26CA66315E17}" type="pres">
      <dgm:prSet presAssocID="{5A2E17EB-BE84-443D-838C-0C8FDF94C98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45C1B9-6CFE-4222-A4A6-9A5BD13C1D88}" type="pres">
      <dgm:prSet presAssocID="{CBFC9593-40E1-43DE-9112-6065352225B2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F209C2B5-593D-4E8E-82E1-26A1B6156F22}" type="pres">
      <dgm:prSet presAssocID="{1EF59199-A2B2-4D79-A9CE-5444A793E1C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002FB-2E57-4239-A959-2F59C28DDB80}" type="pres">
      <dgm:prSet presAssocID="{15524304-F671-4E2B-8D64-0C77E187037A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1FB06589-42D5-4490-8641-72B85D2E1571}" type="pres">
      <dgm:prSet presAssocID="{F9CF18E9-362F-4735-AC3F-F202CA66F03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D4A72-2427-4CE6-B0CC-779EE67CC22F}" type="presOf" srcId="{909FBF50-B771-472E-A9C4-7931ACB68941}" destId="{8F07BC9C-6BBB-40BC-B18B-A360961F2E2C}" srcOrd="0" destOrd="0" presId="urn:microsoft.com/office/officeart/2005/8/layout/radial4"/>
    <dgm:cxn modelId="{4A6D8C08-89F1-4197-B468-BADD0FC19BB8}" type="presOf" srcId="{E84DB1A0-8EF4-48D0-AF2A-5246D14B069A}" destId="{F05E9048-CD91-4DE2-941C-D0CCABE47394}" srcOrd="0" destOrd="0" presId="urn:microsoft.com/office/officeart/2005/8/layout/radial4"/>
    <dgm:cxn modelId="{9BF14196-25AC-4445-BC49-CBB1439635B7}" type="presOf" srcId="{1EF59199-A2B2-4D79-A9CE-5444A793E1CC}" destId="{F209C2B5-593D-4E8E-82E1-26A1B6156F22}" srcOrd="0" destOrd="0" presId="urn:microsoft.com/office/officeart/2005/8/layout/radial4"/>
    <dgm:cxn modelId="{B1B61CE9-895B-45D3-8160-3BA03055D738}" srcId="{909FBF50-B771-472E-A9C4-7931ACB68941}" destId="{2564995D-C938-4EF4-9818-B83E41202C0F}" srcOrd="2" destOrd="0" parTransId="{71CD4F0F-DE3A-43B2-9093-78D7BC3780A1}" sibTransId="{8499FE23-DF73-4577-B60E-9A65FC06275D}"/>
    <dgm:cxn modelId="{CDC65C31-1099-4535-A76D-24EFD2E1FA62}" type="presOf" srcId="{CBFC9593-40E1-43DE-9112-6065352225B2}" destId="{8945C1B9-6CFE-4222-A4A6-9A5BD13C1D88}" srcOrd="0" destOrd="0" presId="urn:microsoft.com/office/officeart/2005/8/layout/radial4"/>
    <dgm:cxn modelId="{71B907E4-A935-4BE6-B499-52B988410941}" srcId="{242F2100-6C3A-41A4-B54B-A133A5FD2116}" destId="{909FBF50-B771-472E-A9C4-7931ACB68941}" srcOrd="0" destOrd="0" parTransId="{81C62B3F-F915-4832-AC61-3ECFC7DDFC51}" sibTransId="{30A6C3A4-3F3B-483F-8FB1-31E2048AA250}"/>
    <dgm:cxn modelId="{2F10E88D-34E3-4463-BB9B-6BB4EC5D5936}" type="presOf" srcId="{15524304-F671-4E2B-8D64-0C77E187037A}" destId="{161002FB-2E57-4239-A959-2F59C28DDB80}" srcOrd="0" destOrd="0" presId="urn:microsoft.com/office/officeart/2005/8/layout/radial4"/>
    <dgm:cxn modelId="{E70FBDF5-A58E-4A52-93ED-5B208D8052F3}" type="presOf" srcId="{64F696FD-EB7D-4D86-B7AD-DF121B13A8B0}" destId="{D3BA61E3-35D0-4489-8C9A-4D874B8CE473}" srcOrd="0" destOrd="0" presId="urn:microsoft.com/office/officeart/2005/8/layout/radial4"/>
    <dgm:cxn modelId="{F4C1141F-0744-466A-BAE1-73899A1967E6}" type="presOf" srcId="{F9CF18E9-362F-4735-AC3F-F202CA66F034}" destId="{1FB06589-42D5-4490-8641-72B85D2E1571}" srcOrd="0" destOrd="0" presId="urn:microsoft.com/office/officeart/2005/8/layout/radial4"/>
    <dgm:cxn modelId="{FC380A6C-7820-4597-A701-571B7997F46C}" type="presOf" srcId="{242F2100-6C3A-41A4-B54B-A133A5FD2116}" destId="{5CCF586A-175A-4259-80B2-70514D9EB2F4}" srcOrd="0" destOrd="0" presId="urn:microsoft.com/office/officeart/2005/8/layout/radial4"/>
    <dgm:cxn modelId="{6F4AFF02-E696-434A-8D8E-979496662543}" type="presOf" srcId="{D465136D-2F97-4EFA-8BDB-B956382FF5AC}" destId="{3DABC474-D5A0-49A3-9CB5-A21B980FF663}" srcOrd="0" destOrd="0" presId="urn:microsoft.com/office/officeart/2005/8/layout/radial4"/>
    <dgm:cxn modelId="{E8422FF2-97B8-49A7-A3FA-A05F0C468E3F}" type="presOf" srcId="{71CD4F0F-DE3A-43B2-9093-78D7BC3780A1}" destId="{2282A766-D385-4EE4-A31E-00E959979701}" srcOrd="0" destOrd="0" presId="urn:microsoft.com/office/officeart/2005/8/layout/radial4"/>
    <dgm:cxn modelId="{98C7CAF3-3FCF-47FF-AEBF-B8851866AFFD}" srcId="{909FBF50-B771-472E-A9C4-7931ACB68941}" destId="{5A2E17EB-BE84-443D-838C-0C8FDF94C986}" srcOrd="4" destOrd="0" parTransId="{3E2DE584-8275-4435-B504-912F455D2CC8}" sibTransId="{5F17D10C-0486-4058-841A-70452F5FDFC2}"/>
    <dgm:cxn modelId="{1146C815-89B9-41CA-86DA-AB2CEEE8F147}" type="presOf" srcId="{7312CAF8-9BC6-46F1-9539-5C605E2E7A9E}" destId="{06F18ED6-A08C-45F5-B09C-FAAAEB03281D}" srcOrd="0" destOrd="0" presId="urn:microsoft.com/office/officeart/2005/8/layout/radial4"/>
    <dgm:cxn modelId="{1213965B-24E6-4E42-8323-F41E6857DC52}" type="presOf" srcId="{5A2E17EB-BE84-443D-838C-0C8FDF94C986}" destId="{9F4FB359-2C4A-4996-80AA-26CA66315E17}" srcOrd="0" destOrd="0" presId="urn:microsoft.com/office/officeart/2005/8/layout/radial4"/>
    <dgm:cxn modelId="{C40BA8A6-5001-4260-B118-465B7A3A5481}" type="presOf" srcId="{89729AA1-6C62-4DCB-9FF6-0A06BEBF3221}" destId="{00DF5F25-C439-40CE-ABB4-F800D749A0EB}" srcOrd="0" destOrd="0" presId="urn:microsoft.com/office/officeart/2005/8/layout/radial4"/>
    <dgm:cxn modelId="{EB9917B4-B20D-4D0A-9E07-7AE583BE4D1F}" srcId="{909FBF50-B771-472E-A9C4-7931ACB68941}" destId="{64F696FD-EB7D-4D86-B7AD-DF121B13A8B0}" srcOrd="3" destOrd="0" parTransId="{7312CAF8-9BC6-46F1-9539-5C605E2E7A9E}" sibTransId="{BF27E9C6-1EAB-4D9E-8379-C90B030B7A9F}"/>
    <dgm:cxn modelId="{D04A38AE-C720-4795-A9D4-1031C238CF56}" srcId="{909FBF50-B771-472E-A9C4-7931ACB68941}" destId="{F9CF18E9-362F-4735-AC3F-F202CA66F034}" srcOrd="6" destOrd="0" parTransId="{15524304-F671-4E2B-8D64-0C77E187037A}" sibTransId="{1CB4E9A2-AA0A-4FE4-B4C4-0381FB5FA2B1}"/>
    <dgm:cxn modelId="{B95993F8-FE59-42F3-A229-B16DE6442498}" type="presOf" srcId="{2D78B9C0-BA2C-40AA-A0C1-268EF15CF94F}" destId="{426084D0-F8D9-4383-9822-0099F496D134}" srcOrd="0" destOrd="0" presId="urn:microsoft.com/office/officeart/2005/8/layout/radial4"/>
    <dgm:cxn modelId="{C888F5FA-1F03-4C93-9D61-2D3592EED0E7}" srcId="{909FBF50-B771-472E-A9C4-7931ACB68941}" destId="{E84DB1A0-8EF4-48D0-AF2A-5246D14B069A}" srcOrd="1" destOrd="0" parTransId="{D465136D-2F97-4EFA-8BDB-B956382FF5AC}" sibTransId="{2BEC6868-4A72-4D51-9ABB-197288B6829F}"/>
    <dgm:cxn modelId="{B0C7A7FC-0E0D-48B9-BF7A-0C62FFDD5D1F}" srcId="{909FBF50-B771-472E-A9C4-7931ACB68941}" destId="{1EF59199-A2B2-4D79-A9CE-5444A793E1CC}" srcOrd="5" destOrd="0" parTransId="{CBFC9593-40E1-43DE-9112-6065352225B2}" sibTransId="{8301534D-B345-4158-995F-7C3BB47732B8}"/>
    <dgm:cxn modelId="{050DA35F-8249-403D-BA30-A8D0A604FDBC}" srcId="{909FBF50-B771-472E-A9C4-7931ACB68941}" destId="{2D78B9C0-BA2C-40AA-A0C1-268EF15CF94F}" srcOrd="0" destOrd="0" parTransId="{89729AA1-6C62-4DCB-9FF6-0A06BEBF3221}" sibTransId="{279DF75C-BBCD-4449-BF00-BA21FE77BE0F}"/>
    <dgm:cxn modelId="{8912B2D8-63BE-4BDD-8F63-2CDB90E6FFD2}" type="presOf" srcId="{2564995D-C938-4EF4-9818-B83E41202C0F}" destId="{B6C68FE9-9235-4CCF-91AF-FCF03ADDAC57}" srcOrd="0" destOrd="0" presId="urn:microsoft.com/office/officeart/2005/8/layout/radial4"/>
    <dgm:cxn modelId="{369D8B24-2D19-47E7-A1FE-A6F5037399C9}" type="presOf" srcId="{3E2DE584-8275-4435-B504-912F455D2CC8}" destId="{78D709B1-45B8-4F09-852D-C5648A6355D5}" srcOrd="0" destOrd="0" presId="urn:microsoft.com/office/officeart/2005/8/layout/radial4"/>
    <dgm:cxn modelId="{A9B111A7-4F73-4C87-81BD-0576E9227116}" type="presParOf" srcId="{5CCF586A-175A-4259-80B2-70514D9EB2F4}" destId="{8F07BC9C-6BBB-40BC-B18B-A360961F2E2C}" srcOrd="0" destOrd="0" presId="urn:microsoft.com/office/officeart/2005/8/layout/radial4"/>
    <dgm:cxn modelId="{E4CE3AB5-B547-4160-AB6C-6C06BFA2B4B3}" type="presParOf" srcId="{5CCF586A-175A-4259-80B2-70514D9EB2F4}" destId="{00DF5F25-C439-40CE-ABB4-F800D749A0EB}" srcOrd="1" destOrd="0" presId="urn:microsoft.com/office/officeart/2005/8/layout/radial4"/>
    <dgm:cxn modelId="{C0856A7D-1017-4452-8CEC-0EC0B2657EDF}" type="presParOf" srcId="{5CCF586A-175A-4259-80B2-70514D9EB2F4}" destId="{426084D0-F8D9-4383-9822-0099F496D134}" srcOrd="2" destOrd="0" presId="urn:microsoft.com/office/officeart/2005/8/layout/radial4"/>
    <dgm:cxn modelId="{1962FB00-E028-4BE1-B5E8-2702AC0B2133}" type="presParOf" srcId="{5CCF586A-175A-4259-80B2-70514D9EB2F4}" destId="{3DABC474-D5A0-49A3-9CB5-A21B980FF663}" srcOrd="3" destOrd="0" presId="urn:microsoft.com/office/officeart/2005/8/layout/radial4"/>
    <dgm:cxn modelId="{A97396E6-A3CF-4110-B866-624D1AA7733D}" type="presParOf" srcId="{5CCF586A-175A-4259-80B2-70514D9EB2F4}" destId="{F05E9048-CD91-4DE2-941C-D0CCABE47394}" srcOrd="4" destOrd="0" presId="urn:microsoft.com/office/officeart/2005/8/layout/radial4"/>
    <dgm:cxn modelId="{B625B8CA-7742-45E0-8A27-6AC72EE321A3}" type="presParOf" srcId="{5CCF586A-175A-4259-80B2-70514D9EB2F4}" destId="{2282A766-D385-4EE4-A31E-00E959979701}" srcOrd="5" destOrd="0" presId="urn:microsoft.com/office/officeart/2005/8/layout/radial4"/>
    <dgm:cxn modelId="{BA1458AC-3EEC-4552-8350-FF7DB0B78691}" type="presParOf" srcId="{5CCF586A-175A-4259-80B2-70514D9EB2F4}" destId="{B6C68FE9-9235-4CCF-91AF-FCF03ADDAC57}" srcOrd="6" destOrd="0" presId="urn:microsoft.com/office/officeart/2005/8/layout/radial4"/>
    <dgm:cxn modelId="{4F3711AF-8197-4849-AD57-EBD5300FC3BF}" type="presParOf" srcId="{5CCF586A-175A-4259-80B2-70514D9EB2F4}" destId="{06F18ED6-A08C-45F5-B09C-FAAAEB03281D}" srcOrd="7" destOrd="0" presId="urn:microsoft.com/office/officeart/2005/8/layout/radial4"/>
    <dgm:cxn modelId="{9DEEEF60-4E0D-4A04-A70A-6A3ACB0F72CA}" type="presParOf" srcId="{5CCF586A-175A-4259-80B2-70514D9EB2F4}" destId="{D3BA61E3-35D0-4489-8C9A-4D874B8CE473}" srcOrd="8" destOrd="0" presId="urn:microsoft.com/office/officeart/2005/8/layout/radial4"/>
    <dgm:cxn modelId="{C120C464-7A7F-4ABF-8F61-A894CFEF9CD3}" type="presParOf" srcId="{5CCF586A-175A-4259-80B2-70514D9EB2F4}" destId="{78D709B1-45B8-4F09-852D-C5648A6355D5}" srcOrd="9" destOrd="0" presId="urn:microsoft.com/office/officeart/2005/8/layout/radial4"/>
    <dgm:cxn modelId="{0AE824F5-73AB-4DB4-9FB6-3A6A9FD6188A}" type="presParOf" srcId="{5CCF586A-175A-4259-80B2-70514D9EB2F4}" destId="{9F4FB359-2C4A-4996-80AA-26CA66315E17}" srcOrd="10" destOrd="0" presId="urn:microsoft.com/office/officeart/2005/8/layout/radial4"/>
    <dgm:cxn modelId="{A2FD2E0A-D9C4-42E2-8EC2-E751AA53C935}" type="presParOf" srcId="{5CCF586A-175A-4259-80B2-70514D9EB2F4}" destId="{8945C1B9-6CFE-4222-A4A6-9A5BD13C1D88}" srcOrd="11" destOrd="0" presId="urn:microsoft.com/office/officeart/2005/8/layout/radial4"/>
    <dgm:cxn modelId="{DFF19E17-AAD5-425B-8C98-83AD6F739798}" type="presParOf" srcId="{5CCF586A-175A-4259-80B2-70514D9EB2F4}" destId="{F209C2B5-593D-4E8E-82E1-26A1B6156F22}" srcOrd="12" destOrd="0" presId="urn:microsoft.com/office/officeart/2005/8/layout/radial4"/>
    <dgm:cxn modelId="{101FECD7-9C4F-4C32-82C1-935C1AB54538}" type="presParOf" srcId="{5CCF586A-175A-4259-80B2-70514D9EB2F4}" destId="{161002FB-2E57-4239-A959-2F59C28DDB80}" srcOrd="13" destOrd="0" presId="urn:microsoft.com/office/officeart/2005/8/layout/radial4"/>
    <dgm:cxn modelId="{F951E4B6-A881-4F1A-A179-36656E9CD0C8}" type="presParOf" srcId="{5CCF586A-175A-4259-80B2-70514D9EB2F4}" destId="{1FB06589-42D5-4490-8641-72B85D2E1571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25FC-3E67-4959-A331-9A5E6302D0DE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0B119-37A5-4035-A10E-2B4A5303B3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22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7A74F-EB89-4C33-BA4D-95581CA9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55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B586E-A6AA-4EB5-8F59-2D610B108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B119-37A5-4035-A10E-2B4A5303B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8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B119-37A5-4035-A10E-2B4A5303B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3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0B119-37A5-4035-A10E-2B4A5303B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0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B2AA6-4739-4D80-AF1D-9C7E54941337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1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1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5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2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6200" y="152400"/>
            <a:ext cx="8458200" cy="6477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" y="152400"/>
            <a:ext cx="8229600" cy="914400"/>
          </a:xfrm>
        </p:spPr>
        <p:txBody>
          <a:bodyPr/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SPECIES</a:t>
            </a:r>
            <a:br>
              <a:rPr lang="en-US" dirty="0"/>
            </a:br>
            <a:r>
              <a:rPr lang="en-US" dirty="0"/>
              <a:t>Map subtitle</a:t>
            </a:r>
          </a:p>
        </p:txBody>
      </p:sp>
    </p:spTree>
    <p:extLst>
      <p:ext uri="{BB962C8B-B14F-4D97-AF65-F5344CB8AC3E}">
        <p14:creationId xmlns:p14="http://schemas.microsoft.com/office/powerpoint/2010/main" val="368027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66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5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60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6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57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4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8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00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54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38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26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87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75" y="0"/>
            <a:ext cx="6342063" cy="1171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4038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038600" cy="228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228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365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6587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65875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6587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AC9AF-4291-4D6F-975B-5A1285B398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09726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6587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65875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65875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C0395-78F6-4589-9E03-A200AAB26A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49146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09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6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05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83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6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2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21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6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41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56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58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36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-14288" y="5576888"/>
            <a:ext cx="2162176" cy="123825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09800" y="5576888"/>
            <a:ext cx="6934200" cy="1243012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7010400" y="5181600"/>
            <a:ext cx="2057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>
                <a:solidFill>
                  <a:srgbClr val="FFFFFF"/>
                </a:solidFill>
                <a:latin typeface="ImagoLight" pitchFamily="2" charset="0"/>
              </a:rPr>
              <a:t>© Mark Godfrey</a:t>
            </a:r>
          </a:p>
        </p:txBody>
      </p:sp>
      <p:pic>
        <p:nvPicPr>
          <p:cNvPr id="7" name="Picture 17" descr="TNCLogoPrimary_CMY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5843588"/>
            <a:ext cx="1752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buncom underburn conifer forest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5653088"/>
            <a:ext cx="6477000" cy="730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6230938"/>
            <a:ext cx="6400800" cy="304800"/>
          </a:xfrm>
        </p:spPr>
        <p:txBody>
          <a:bodyPr/>
          <a:lstStyle>
            <a:lvl1pPr marL="0" indent="0">
              <a:defRPr sz="1400">
                <a:solidFill>
                  <a:schemeClr val="bg1"/>
                </a:solidFill>
                <a:latin typeface="Oakleaf Small Caps Bold" pitchFamily="2" charset="0"/>
              </a:defRPr>
            </a:lvl1pPr>
          </a:lstStyle>
          <a:p>
            <a:r>
              <a:rPr lang="en-GB"/>
              <a:t>SUBTITLE SHOULD BE IN CAPS</a:t>
            </a:r>
          </a:p>
        </p:txBody>
      </p:sp>
    </p:spTree>
    <p:extLst>
      <p:ext uri="{BB962C8B-B14F-4D97-AF65-F5344CB8AC3E}">
        <p14:creationId xmlns:p14="http://schemas.microsoft.com/office/powerpoint/2010/main" val="380672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89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840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489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859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584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858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178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688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24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09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2775" y="47625"/>
            <a:ext cx="2166938" cy="6353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625"/>
            <a:ext cx="6353175" cy="6353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506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6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-14288" y="5576888"/>
            <a:ext cx="2162176" cy="123825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09800" y="5576888"/>
            <a:ext cx="6934200" cy="1243012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7010400" y="5181600"/>
            <a:ext cx="2057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>
                <a:solidFill>
                  <a:srgbClr val="FFFFFF"/>
                </a:solidFill>
                <a:latin typeface="ImagoLight" pitchFamily="2" charset="0"/>
              </a:rPr>
              <a:t>© Mark Godfrey</a:t>
            </a:r>
          </a:p>
        </p:txBody>
      </p:sp>
      <p:pic>
        <p:nvPicPr>
          <p:cNvPr id="7" name="Picture 17" descr="TNCLogoPrimary_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5843588"/>
            <a:ext cx="1752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buncom underburn conifer forest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5653088"/>
            <a:ext cx="6477000" cy="730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6230938"/>
            <a:ext cx="6400800" cy="304800"/>
          </a:xfrm>
        </p:spPr>
        <p:txBody>
          <a:bodyPr/>
          <a:lstStyle>
            <a:lvl1pPr marL="0" indent="0">
              <a:defRPr sz="1400">
                <a:solidFill>
                  <a:schemeClr val="bg1"/>
                </a:solidFill>
                <a:latin typeface="Oakleaf Small Caps Bold" pitchFamily="2" charset="0"/>
              </a:defRPr>
            </a:lvl1pPr>
          </a:lstStyle>
          <a:p>
            <a:r>
              <a:rPr lang="en-GB"/>
              <a:t>SUBTITLE SHOULD BE IN CAPS</a:t>
            </a:r>
          </a:p>
        </p:txBody>
      </p:sp>
    </p:spTree>
    <p:extLst>
      <p:ext uri="{BB962C8B-B14F-4D97-AF65-F5344CB8AC3E}">
        <p14:creationId xmlns:p14="http://schemas.microsoft.com/office/powerpoint/2010/main" val="245552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95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66743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25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62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8530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165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55309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8212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46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448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2775" y="47625"/>
            <a:ext cx="2166938" cy="6353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625"/>
            <a:ext cx="6353175" cy="6353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0786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2E5C52-E40E-4F82-8C7D-03EFE7A7A1B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2165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046DA-1F85-4787-BD89-202EC7E68438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4984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-14288" y="5576888"/>
            <a:ext cx="2162176" cy="123825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09800" y="5576888"/>
            <a:ext cx="6934200" cy="1243012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7010400" y="5181600"/>
            <a:ext cx="2057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>
                <a:solidFill>
                  <a:srgbClr val="FFFFFF"/>
                </a:solidFill>
                <a:latin typeface="ImagoLight" pitchFamily="2" charset="0"/>
              </a:rPr>
              <a:t>© Mark Godfrey</a:t>
            </a:r>
          </a:p>
        </p:txBody>
      </p:sp>
      <p:pic>
        <p:nvPicPr>
          <p:cNvPr id="7" name="Picture 17" descr="TNCLogoPrimary_CMY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5843588"/>
            <a:ext cx="1752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buncom underburn conifer forest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438400" y="5653088"/>
            <a:ext cx="6477000" cy="7302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6230938"/>
            <a:ext cx="6400800" cy="304800"/>
          </a:xfrm>
        </p:spPr>
        <p:txBody>
          <a:bodyPr/>
          <a:lstStyle>
            <a:lvl1pPr marL="0" indent="0">
              <a:defRPr sz="1400">
                <a:solidFill>
                  <a:schemeClr val="bg1"/>
                </a:solidFill>
                <a:latin typeface="Oakleaf Small Caps Bold" pitchFamily="2" charset="0"/>
              </a:defRPr>
            </a:lvl1pPr>
          </a:lstStyle>
          <a:p>
            <a:r>
              <a:rPr lang="en-GB"/>
              <a:t>SUBTITLE SHOULD BE IN CAPS</a:t>
            </a:r>
          </a:p>
        </p:txBody>
      </p:sp>
    </p:spTree>
    <p:extLst>
      <p:ext uri="{BB962C8B-B14F-4D97-AF65-F5344CB8AC3E}">
        <p14:creationId xmlns:p14="http://schemas.microsoft.com/office/powerpoint/2010/main" val="5159542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305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9456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092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1523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183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1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344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932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966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455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2775" y="47625"/>
            <a:ext cx="2166938" cy="6353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7625"/>
            <a:ext cx="6353175" cy="6353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020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E5C52-E40E-4F82-8C7D-03EFE7A7A1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85445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08ED5-1176-4862-9357-DE6178FB3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CA9625-C1E7-4050-8EBF-3E0A99B4A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44F0BB-4FCC-4C4B-8A11-0F6B1FF7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714DED-99D5-4C00-AD40-7C11ECD4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837475-56FC-4868-A4E7-4F8ACD8D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73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C538E-F746-42DA-8604-901F7D01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273977-011E-4BC8-9678-CEF47BAC2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CE51C5-DC8F-4FF0-9153-9A25684C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2B054-641D-4DEA-BE71-34FD17D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4E6CC-EB41-41F0-ACFE-D075FAE7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13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254159-9E13-49F6-B155-32E477B79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EEC335-B15A-487B-8656-458A7DC5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762DE-D0AE-4C16-B069-11C9FFED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850DDD-0FFD-457C-9F16-40AFC14EA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6CCAF2-51C8-44A0-BDC5-12EC05FC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3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ED1AF-ABE7-4E7D-AF73-BAE51FA2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083253-E91A-4F45-A3E9-08C8ACC8B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166A73-4A8D-4519-8F62-DF7607EC8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0D1696-CFF4-47AD-9651-2273046C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72BD72-921D-4795-9356-CF4C76DC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C0E17F-C030-48E6-B802-518DE90F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07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C2305C-1E2C-41B5-8C76-1D5E6DE93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342F3D-0CA6-4307-9EB8-BFDE6EC19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81B875-29B2-463E-9046-307CEA304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599501-7176-4140-B15D-509ECE28E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16278C-935B-467A-8CD4-3187C65DE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159595-9D23-4D58-99C2-05F5A280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B86EF8-6ED5-456D-B6C7-F0F76BC2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A64D4FA-98CB-4AD0-93E6-F34A39B0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749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AAF2F-8484-41B8-838B-F1836EFD5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14BF1-5CB6-416A-9BD3-4D5634B3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22434C-A4EB-4230-93A2-2C598A8C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967A74F-C16F-47B3-AF05-AF7BA841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17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C2B2E6-AEDD-4DB5-96D4-75B5C187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6D109C-0F4D-44FA-9BD5-2EF866D7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28881F-087F-44CA-980D-132EAB28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2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D1666-7C77-4558-9EFC-989D9C85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944C1E-7F76-4F9C-A4C3-4520E305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841CE2-75FE-4655-8687-13BF9045A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98D6FF-7D1D-41AB-ABE9-9D8A124C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7D2479-D513-4ADA-A132-FF9023B6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2C055A-7E05-4BD1-A616-F6F17CC5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169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92E6F-8875-42E3-B4EB-02940BFE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95CF9E3-C1FC-4365-B942-0E10D8301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D676D1-3C85-45EE-A774-C67492ED0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6C7D83-CA72-4617-A70F-76E18080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2D92AE-3454-4D6B-8CD7-1378F1CF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633846-2DFB-4F0F-8705-8EAF2833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04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F5B98A-3537-4B8B-A150-80B1545F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76AFE8-14F0-48DA-B6F3-E7F1E3B1A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F8AFED-1AA1-4A31-B92C-66247AD3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76929-DBA5-4C72-BBE0-1951332A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F1E4D7-2E0C-4014-91F7-BF4C928D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21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B57525-746E-4561-A102-492EB45AB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644DBF-E34D-43C9-8F31-3D72290A0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ED361D-CE5C-4FFA-9E70-DCE71E0B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FC6506-35D5-4794-A99A-69D99CEB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E95FA-3D07-43CE-BBC9-95769BB6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40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1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2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56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774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017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90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78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58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91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532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7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CCBC9-095F-4D5E-9E9E-FB6795E12750}" type="datetimeFigureOut">
              <a:rPr lang="en-US" smtClean="0"/>
              <a:t>11/27/2019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3784-F72A-40D9-AD5B-FD5DBBF1C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9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87E186-51B0-4869-AEF7-21F7727CA7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11/27/2019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767B6F-1B9F-4478-8D95-5BB9796A1A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BEFA-58D3-4370-A318-14A908818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3535F-936B-49EB-9D32-AF0A87A29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powerpoint background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FC39-37FA-4940-90B0-D9C2D1FB1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550CF-593E-428E-BF1A-88B96C287F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0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47625"/>
            <a:ext cx="2133600" cy="106680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195513" y="47625"/>
            <a:ext cx="6962775" cy="1066800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60463"/>
            <a:ext cx="9144000" cy="5649912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24113" y="47625"/>
            <a:ext cx="670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3" descr="TNCLogoPrimary_CMY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230188"/>
            <a:ext cx="17097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54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47625"/>
            <a:ext cx="2133600" cy="106680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195513" y="47625"/>
            <a:ext cx="6962775" cy="1066800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60463"/>
            <a:ext cx="9144000" cy="5649912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24113" y="47625"/>
            <a:ext cx="6705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3" descr="TNCLogoPrimary_CMYK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0025" y="230188"/>
            <a:ext cx="170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05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47625"/>
            <a:ext cx="2133600" cy="1066800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195513" y="47625"/>
            <a:ext cx="6962775" cy="1066800"/>
          </a:xfrm>
          <a:prstGeom prst="rect">
            <a:avLst/>
          </a:prstGeom>
          <a:solidFill>
            <a:srgbClr val="00703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60463"/>
            <a:ext cx="9144000" cy="5649912"/>
          </a:xfrm>
          <a:prstGeom prst="rect">
            <a:avLst/>
          </a:prstGeom>
          <a:solidFill>
            <a:srgbClr val="7FA65E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24113" y="47625"/>
            <a:ext cx="670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3" descr="TNCLogoPrimary_CMYK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230188"/>
            <a:ext cx="170973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0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0137B5-9E23-434B-95D8-5D82B574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2B32E-56FC-4F23-94EC-381E247C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D27DA0-8EA0-4B3A-A13C-85BD34EBA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8170-F9F1-4D0D-9CA9-55110ACBF374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26FED-0A41-4F27-8551-B6407D6B7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BD378B-83C1-4B10-A41E-936109273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B092-D58B-40A9-9B07-7900B6310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8AC4-0C0B-4F37-8D48-DEFE1AD973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356B-4DC2-4EE3-9055-9CC712094C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1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hyperlink" Target="http://bit.ly/rbs-report" TargetMode="Externa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google.com/url?sa=i&amp;source=images&amp;cd=&amp;docid=itNpudieaStT3M&amp;tbnid=QpUIQikBfckfHM&amp;ved=0CAgQjRw&amp;url=http://www.arlnow.com/2013/09/05/fish-and-wildlife-service-moving-out-of-ballston/&amp;ei=U9jEU4b-LtCjugTS34KADQ&amp;psig=AFQjCNEW7-3tQpiz2O-LqVliQjlZFKdzTA&amp;ust=1405495764037948" TargetMode="External"/><Relationship Id="rId7" Type="http://schemas.openxmlformats.org/officeDocument/2006/relationships/image" Target="../media/image37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google.com/url?sa=i&amp;source=images&amp;cd=&amp;docid=itNpudieaStT3M&amp;tbnid=QpUIQikBfckfHM&amp;ved=0CAgQjRw&amp;url=http://www.arlnow.com/2013/09/05/fish-and-wildlife-service-moving-out-of-ballston/&amp;ei=U9jEU4b-LtCjugTS34KADQ&amp;psig=AFQjCNEW7-3tQpiz2O-LqVliQjlZFKdzTA&amp;ust=1405495764037948" TargetMode="External"/><Relationship Id="rId7" Type="http://schemas.openxmlformats.org/officeDocument/2006/relationships/image" Target="../media/image37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jpe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0" Type="http://schemas.openxmlformats.org/officeDocument/2006/relationships/image" Target="../media/image37.gif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gif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it.ly/rbs-report" TargetMode="Externa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3"/>
          <a:stretch/>
        </p:blipFill>
        <p:spPr bwMode="auto">
          <a:xfrm>
            <a:off x="0" y="5644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7391400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Landscape Analysis to Catalyze Project Development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962400"/>
            <a:ext cx="85344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 November 2019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Kerry Metlen, Ph.D</a:t>
            </a:r>
            <a:r>
              <a:rPr lang="en-US" sz="2400" dirty="0">
                <a:solidFill>
                  <a:schemeClr val="bg1"/>
                </a:solidFill>
              </a:rPr>
              <a:t>.; Forest Ecologist, The Nature Conservancy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24952" y="5995874"/>
            <a:ext cx="2011680" cy="58125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71800" y="6248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Contact: kmetlen@tnc.org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C10CCC-FF4A-4007-8219-74A53A753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33" y="5758744"/>
            <a:ext cx="17695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3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metlen\Pictures\Siskiyou extreme fire behavi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The Problems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140552"/>
              </p:ext>
            </p:extLst>
          </p:nvPr>
        </p:nvGraphicFramePr>
        <p:xfrm>
          <a:off x="228600" y="1466850"/>
          <a:ext cx="8686800" cy="5314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843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Options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390151"/>
              </p:ext>
            </p:extLst>
          </p:nvPr>
        </p:nvGraphicFramePr>
        <p:xfrm>
          <a:off x="228600" y="1390650"/>
          <a:ext cx="8686800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335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5464953" y="3952409"/>
            <a:ext cx="2042368" cy="972086"/>
          </a:xfrm>
          <a:custGeom>
            <a:avLst/>
            <a:gdLst>
              <a:gd name="connsiteX0" fmla="*/ 0 w 1949648"/>
              <a:gd name="connsiteY0" fmla="*/ 974824 h 1949648"/>
              <a:gd name="connsiteX1" fmla="*/ 974824 w 1949648"/>
              <a:gd name="connsiteY1" fmla="*/ 0 h 1949648"/>
              <a:gd name="connsiteX2" fmla="*/ 1949648 w 1949648"/>
              <a:gd name="connsiteY2" fmla="*/ 974824 h 1949648"/>
              <a:gd name="connsiteX3" fmla="*/ 974824 w 1949648"/>
              <a:gd name="connsiteY3" fmla="*/ 1949648 h 1949648"/>
              <a:gd name="connsiteX4" fmla="*/ 0 w 1949648"/>
              <a:gd name="connsiteY4" fmla="*/ 974824 h 194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648" h="1949648">
                <a:moveTo>
                  <a:pt x="0" y="974824"/>
                </a:moveTo>
                <a:cubicBezTo>
                  <a:pt x="0" y="436444"/>
                  <a:pt x="436444" y="0"/>
                  <a:pt x="974824" y="0"/>
                </a:cubicBezTo>
                <a:cubicBezTo>
                  <a:pt x="1513204" y="0"/>
                  <a:pt x="1949648" y="436444"/>
                  <a:pt x="1949648" y="974824"/>
                </a:cubicBezTo>
                <a:cubicBezTo>
                  <a:pt x="1949648" y="1513204"/>
                  <a:pt x="1513204" y="1949648"/>
                  <a:pt x="974824" y="1949648"/>
                </a:cubicBezTo>
                <a:cubicBezTo>
                  <a:pt x="436444" y="1949648"/>
                  <a:pt x="0" y="1513204"/>
                  <a:pt x="0" y="974824"/>
                </a:cubicBez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5816" tIns="305816" rIns="305816" bIns="305816" numCol="1" spcCol="1270" anchor="ctr" anchorCtr="0">
            <a:noAutofit/>
          </a:bodyPr>
          <a:lstStyle/>
          <a:p>
            <a:pPr algn="ctr" defTabSz="7111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</a:rPr>
              <a:t>Watershed Project Priorities</a:t>
            </a:r>
          </a:p>
        </p:txBody>
      </p:sp>
      <p:sp>
        <p:nvSpPr>
          <p:cNvPr id="4" name="Freeform 3"/>
          <p:cNvSpPr/>
          <p:nvPr/>
        </p:nvSpPr>
        <p:spPr>
          <a:xfrm rot="2700000">
            <a:off x="5485351" y="3639506"/>
            <a:ext cx="519292" cy="369906"/>
          </a:xfrm>
          <a:custGeom>
            <a:avLst/>
            <a:gdLst>
              <a:gd name="connsiteX0" fmla="*/ 0 w 519292"/>
              <a:gd name="connsiteY0" fmla="*/ 131601 h 658006"/>
              <a:gd name="connsiteX1" fmla="*/ 259646 w 519292"/>
              <a:gd name="connsiteY1" fmla="*/ 131601 h 658006"/>
              <a:gd name="connsiteX2" fmla="*/ 259646 w 519292"/>
              <a:gd name="connsiteY2" fmla="*/ 0 h 658006"/>
              <a:gd name="connsiteX3" fmla="*/ 519292 w 519292"/>
              <a:gd name="connsiteY3" fmla="*/ 329003 h 658006"/>
              <a:gd name="connsiteX4" fmla="*/ 259646 w 519292"/>
              <a:gd name="connsiteY4" fmla="*/ 658006 h 658006"/>
              <a:gd name="connsiteX5" fmla="*/ 259646 w 519292"/>
              <a:gd name="connsiteY5" fmla="*/ 526405 h 658006"/>
              <a:gd name="connsiteX6" fmla="*/ 0 w 519292"/>
              <a:gd name="connsiteY6" fmla="*/ 526405 h 658006"/>
              <a:gd name="connsiteX7" fmla="*/ 0 w 519292"/>
              <a:gd name="connsiteY7" fmla="*/ 131601 h 6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92" h="658006">
                <a:moveTo>
                  <a:pt x="0" y="131601"/>
                </a:moveTo>
                <a:lnTo>
                  <a:pt x="259646" y="131601"/>
                </a:lnTo>
                <a:lnTo>
                  <a:pt x="259646" y="0"/>
                </a:lnTo>
                <a:lnTo>
                  <a:pt x="519292" y="329003"/>
                </a:lnTo>
                <a:lnTo>
                  <a:pt x="259646" y="658006"/>
                </a:lnTo>
                <a:lnTo>
                  <a:pt x="259646" y="526405"/>
                </a:lnTo>
                <a:lnTo>
                  <a:pt x="0" y="526405"/>
                </a:lnTo>
                <a:lnTo>
                  <a:pt x="0" y="1316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1590" rIns="155776" bIns="131591" numCol="1" spcCol="1270" anchor="ctr" anchorCtr="0">
            <a:noAutofit/>
          </a:bodyPr>
          <a:lstStyle/>
          <a:p>
            <a:pPr algn="ctr" defTabSz="80003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73622" y="5654385"/>
            <a:ext cx="2030076" cy="897552"/>
          </a:xfrm>
          <a:custGeom>
            <a:avLst/>
            <a:gdLst>
              <a:gd name="connsiteX0" fmla="*/ 0 w 1949648"/>
              <a:gd name="connsiteY0" fmla="*/ 974824 h 1949648"/>
              <a:gd name="connsiteX1" fmla="*/ 974824 w 1949648"/>
              <a:gd name="connsiteY1" fmla="*/ 0 h 1949648"/>
              <a:gd name="connsiteX2" fmla="*/ 1949648 w 1949648"/>
              <a:gd name="connsiteY2" fmla="*/ 974824 h 1949648"/>
              <a:gd name="connsiteX3" fmla="*/ 974824 w 1949648"/>
              <a:gd name="connsiteY3" fmla="*/ 1949648 h 1949648"/>
              <a:gd name="connsiteX4" fmla="*/ 0 w 1949648"/>
              <a:gd name="connsiteY4" fmla="*/ 974824 h 194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648" h="1949648">
                <a:moveTo>
                  <a:pt x="0" y="974824"/>
                </a:moveTo>
                <a:cubicBezTo>
                  <a:pt x="0" y="436444"/>
                  <a:pt x="436444" y="0"/>
                  <a:pt x="974824" y="0"/>
                </a:cubicBezTo>
                <a:cubicBezTo>
                  <a:pt x="1513204" y="0"/>
                  <a:pt x="1949648" y="436444"/>
                  <a:pt x="1949648" y="974824"/>
                </a:cubicBezTo>
                <a:cubicBezTo>
                  <a:pt x="1949648" y="1513204"/>
                  <a:pt x="1513204" y="1949648"/>
                  <a:pt x="974824" y="1949648"/>
                </a:cubicBezTo>
                <a:cubicBezTo>
                  <a:pt x="436444" y="1949648"/>
                  <a:pt x="0" y="1513204"/>
                  <a:pt x="0" y="97482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5816" tIns="305816" rIns="305816" bIns="305816" numCol="1" spcCol="1270" anchor="ctr" anchorCtr="0">
            <a:noAutofit/>
          </a:bodyPr>
          <a:lstStyle/>
          <a:p>
            <a:pPr algn="ctr" defTabSz="7111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</a:rPr>
              <a:t>Unit Scale Implementation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1685259" y="3898478"/>
            <a:ext cx="1813765" cy="972086"/>
          </a:xfrm>
          <a:custGeom>
            <a:avLst/>
            <a:gdLst>
              <a:gd name="connsiteX0" fmla="*/ 0 w 1949648"/>
              <a:gd name="connsiteY0" fmla="*/ 974824 h 1949648"/>
              <a:gd name="connsiteX1" fmla="*/ 974824 w 1949648"/>
              <a:gd name="connsiteY1" fmla="*/ 0 h 1949648"/>
              <a:gd name="connsiteX2" fmla="*/ 1949648 w 1949648"/>
              <a:gd name="connsiteY2" fmla="*/ 974824 h 1949648"/>
              <a:gd name="connsiteX3" fmla="*/ 974824 w 1949648"/>
              <a:gd name="connsiteY3" fmla="*/ 1949648 h 1949648"/>
              <a:gd name="connsiteX4" fmla="*/ 0 w 1949648"/>
              <a:gd name="connsiteY4" fmla="*/ 974824 h 194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648" h="1949648">
                <a:moveTo>
                  <a:pt x="0" y="974824"/>
                </a:moveTo>
                <a:cubicBezTo>
                  <a:pt x="0" y="436444"/>
                  <a:pt x="436444" y="0"/>
                  <a:pt x="974824" y="0"/>
                </a:cubicBezTo>
                <a:cubicBezTo>
                  <a:pt x="1513204" y="0"/>
                  <a:pt x="1949648" y="436444"/>
                  <a:pt x="1949648" y="974824"/>
                </a:cubicBezTo>
                <a:cubicBezTo>
                  <a:pt x="1949648" y="1513204"/>
                  <a:pt x="1513204" y="1949648"/>
                  <a:pt x="974824" y="1949648"/>
                </a:cubicBezTo>
                <a:cubicBezTo>
                  <a:pt x="436444" y="1949648"/>
                  <a:pt x="0" y="1513204"/>
                  <a:pt x="0" y="97482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5816" tIns="305816" rIns="305816" bIns="305816" numCol="1" spcCol="1270" anchor="ctr" anchorCtr="0">
            <a:noAutofit/>
          </a:bodyPr>
          <a:lstStyle/>
          <a:p>
            <a:pPr algn="ctr" defTabSz="7111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prstClr val="white"/>
                </a:solidFill>
              </a:rPr>
              <a:t>Monitoring</a:t>
            </a:r>
          </a:p>
        </p:txBody>
      </p:sp>
      <p:sp>
        <p:nvSpPr>
          <p:cNvPr id="7" name="Freeform 6"/>
          <p:cNvSpPr/>
          <p:nvPr/>
        </p:nvSpPr>
        <p:spPr>
          <a:xfrm rot="3540686">
            <a:off x="3063526" y="5044076"/>
            <a:ext cx="840284" cy="330238"/>
          </a:xfrm>
          <a:custGeom>
            <a:avLst/>
            <a:gdLst>
              <a:gd name="connsiteX0" fmla="*/ 0 w 519292"/>
              <a:gd name="connsiteY0" fmla="*/ 131601 h 658006"/>
              <a:gd name="connsiteX1" fmla="*/ 259646 w 519292"/>
              <a:gd name="connsiteY1" fmla="*/ 131601 h 658006"/>
              <a:gd name="connsiteX2" fmla="*/ 259646 w 519292"/>
              <a:gd name="connsiteY2" fmla="*/ 0 h 658006"/>
              <a:gd name="connsiteX3" fmla="*/ 519292 w 519292"/>
              <a:gd name="connsiteY3" fmla="*/ 329003 h 658006"/>
              <a:gd name="connsiteX4" fmla="*/ 259646 w 519292"/>
              <a:gd name="connsiteY4" fmla="*/ 658006 h 658006"/>
              <a:gd name="connsiteX5" fmla="*/ 259646 w 519292"/>
              <a:gd name="connsiteY5" fmla="*/ 526405 h 658006"/>
              <a:gd name="connsiteX6" fmla="*/ 0 w 519292"/>
              <a:gd name="connsiteY6" fmla="*/ 526405 h 658006"/>
              <a:gd name="connsiteX7" fmla="*/ 0 w 519292"/>
              <a:gd name="connsiteY7" fmla="*/ 131601 h 6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92" h="658006">
                <a:moveTo>
                  <a:pt x="519292" y="526405"/>
                </a:moveTo>
                <a:lnTo>
                  <a:pt x="259646" y="526405"/>
                </a:lnTo>
                <a:lnTo>
                  <a:pt x="259646" y="658006"/>
                </a:lnTo>
                <a:lnTo>
                  <a:pt x="0" y="329003"/>
                </a:lnTo>
                <a:lnTo>
                  <a:pt x="259646" y="0"/>
                </a:lnTo>
                <a:lnTo>
                  <a:pt x="259646" y="131601"/>
                </a:lnTo>
                <a:lnTo>
                  <a:pt x="519292" y="131601"/>
                </a:lnTo>
                <a:lnTo>
                  <a:pt x="519292" y="52640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776" tIns="131591" rIns="-1" bIns="131591" numCol="1" spcCol="1270" anchor="ctr" anchorCtr="0">
            <a:noAutofit/>
          </a:bodyPr>
          <a:lstStyle/>
          <a:p>
            <a:pPr algn="ctr" defTabSz="80003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08392" y="2791189"/>
            <a:ext cx="2233328" cy="1018811"/>
          </a:xfrm>
          <a:custGeom>
            <a:avLst/>
            <a:gdLst>
              <a:gd name="connsiteX0" fmla="*/ 0 w 1949648"/>
              <a:gd name="connsiteY0" fmla="*/ 974824 h 1949648"/>
              <a:gd name="connsiteX1" fmla="*/ 974824 w 1949648"/>
              <a:gd name="connsiteY1" fmla="*/ 0 h 1949648"/>
              <a:gd name="connsiteX2" fmla="*/ 1949648 w 1949648"/>
              <a:gd name="connsiteY2" fmla="*/ 974824 h 1949648"/>
              <a:gd name="connsiteX3" fmla="*/ 974824 w 1949648"/>
              <a:gd name="connsiteY3" fmla="*/ 1949648 h 1949648"/>
              <a:gd name="connsiteX4" fmla="*/ 0 w 1949648"/>
              <a:gd name="connsiteY4" fmla="*/ 974824 h 1949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648" h="1949648">
                <a:moveTo>
                  <a:pt x="0" y="974824"/>
                </a:moveTo>
                <a:cubicBezTo>
                  <a:pt x="0" y="436444"/>
                  <a:pt x="436444" y="0"/>
                  <a:pt x="974824" y="0"/>
                </a:cubicBezTo>
                <a:cubicBezTo>
                  <a:pt x="1513204" y="0"/>
                  <a:pt x="1949648" y="436444"/>
                  <a:pt x="1949648" y="974824"/>
                </a:cubicBezTo>
                <a:cubicBezTo>
                  <a:pt x="1949648" y="1513204"/>
                  <a:pt x="1513204" y="1949648"/>
                  <a:pt x="974824" y="1949648"/>
                </a:cubicBezTo>
                <a:cubicBezTo>
                  <a:pt x="436444" y="1949648"/>
                  <a:pt x="0" y="1513204"/>
                  <a:pt x="0" y="97482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5816" tIns="305816" rIns="305816" bIns="305816" numCol="1" spcCol="1270" anchor="ctr" anchorCtr="0">
            <a:noAutofit/>
          </a:bodyPr>
          <a:lstStyle/>
          <a:p>
            <a:pPr algn="ctr" defTabSz="7111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prstClr val="white"/>
                </a:solidFill>
              </a:rPr>
              <a:t>Rogue Basin Strategy</a:t>
            </a:r>
          </a:p>
        </p:txBody>
      </p:sp>
      <p:sp>
        <p:nvSpPr>
          <p:cNvPr id="9" name="Freeform 8"/>
          <p:cNvSpPr/>
          <p:nvPr/>
        </p:nvSpPr>
        <p:spPr>
          <a:xfrm rot="18900000">
            <a:off x="3180807" y="3645497"/>
            <a:ext cx="519292" cy="329003"/>
          </a:xfrm>
          <a:custGeom>
            <a:avLst/>
            <a:gdLst>
              <a:gd name="connsiteX0" fmla="*/ 0 w 519292"/>
              <a:gd name="connsiteY0" fmla="*/ 131601 h 658006"/>
              <a:gd name="connsiteX1" fmla="*/ 259646 w 519292"/>
              <a:gd name="connsiteY1" fmla="*/ 131601 h 658006"/>
              <a:gd name="connsiteX2" fmla="*/ 259646 w 519292"/>
              <a:gd name="connsiteY2" fmla="*/ 0 h 658006"/>
              <a:gd name="connsiteX3" fmla="*/ 519292 w 519292"/>
              <a:gd name="connsiteY3" fmla="*/ 329003 h 658006"/>
              <a:gd name="connsiteX4" fmla="*/ 259646 w 519292"/>
              <a:gd name="connsiteY4" fmla="*/ 658006 h 658006"/>
              <a:gd name="connsiteX5" fmla="*/ 259646 w 519292"/>
              <a:gd name="connsiteY5" fmla="*/ 526405 h 658006"/>
              <a:gd name="connsiteX6" fmla="*/ 0 w 519292"/>
              <a:gd name="connsiteY6" fmla="*/ 526405 h 658006"/>
              <a:gd name="connsiteX7" fmla="*/ 0 w 519292"/>
              <a:gd name="connsiteY7" fmla="*/ 131601 h 6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92" h="658006">
                <a:moveTo>
                  <a:pt x="0" y="131601"/>
                </a:moveTo>
                <a:lnTo>
                  <a:pt x="259646" y="131601"/>
                </a:lnTo>
                <a:lnTo>
                  <a:pt x="259646" y="0"/>
                </a:lnTo>
                <a:lnTo>
                  <a:pt x="519292" y="329003"/>
                </a:lnTo>
                <a:lnTo>
                  <a:pt x="259646" y="658006"/>
                </a:lnTo>
                <a:lnTo>
                  <a:pt x="259646" y="526405"/>
                </a:lnTo>
                <a:lnTo>
                  <a:pt x="0" y="526405"/>
                </a:lnTo>
                <a:lnTo>
                  <a:pt x="0" y="1316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1591" rIns="155776" bIns="131591" numCol="1" spcCol="1270" anchor="ctr" anchorCtr="0">
            <a:noAutofit/>
          </a:bodyPr>
          <a:lstStyle/>
          <a:p>
            <a:pPr algn="ctr" defTabSz="80003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2951460"/>
            <a:ext cx="2073735" cy="461657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Landscape-scale monitoring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 Roll-up to Basin and Region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2926" y="4913350"/>
            <a:ext cx="1893942" cy="1107988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</a:rPr>
              <a:t>Local Unit Monitoring</a:t>
            </a:r>
          </a:p>
          <a:p>
            <a:r>
              <a:rPr lang="en-US" sz="1100" dirty="0">
                <a:solidFill>
                  <a:prstClr val="black"/>
                </a:solidFill>
              </a:rPr>
              <a:t>Treated area</a:t>
            </a:r>
          </a:p>
          <a:p>
            <a:r>
              <a:rPr lang="en-US" sz="1100" dirty="0">
                <a:solidFill>
                  <a:prstClr val="black"/>
                </a:solidFill>
              </a:rPr>
              <a:t>Treatment type</a:t>
            </a:r>
          </a:p>
          <a:p>
            <a:r>
              <a:rPr lang="en-US" sz="1100" dirty="0">
                <a:solidFill>
                  <a:prstClr val="black"/>
                </a:solidFill>
              </a:rPr>
              <a:t>Fuel model</a:t>
            </a:r>
          </a:p>
          <a:p>
            <a:r>
              <a:rPr lang="en-US" sz="1100" dirty="0">
                <a:solidFill>
                  <a:prstClr val="black"/>
                </a:solidFill>
              </a:rPr>
              <a:t>Seral state</a:t>
            </a:r>
          </a:p>
          <a:p>
            <a:r>
              <a:rPr lang="en-US" sz="1100" dirty="0">
                <a:solidFill>
                  <a:prstClr val="black"/>
                </a:solidFill>
              </a:rPr>
              <a:t>Stakeholder concerns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8162" y="5000973"/>
            <a:ext cx="1609590" cy="120032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Local opportunities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Site productivity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Species by size class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Fuel model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Successional class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Values at risk</a:t>
            </a:r>
          </a:p>
        </p:txBody>
      </p:sp>
      <p:sp>
        <p:nvSpPr>
          <p:cNvPr id="13" name="Bent Arrow 12"/>
          <p:cNvSpPr/>
          <p:nvPr/>
        </p:nvSpPr>
        <p:spPr>
          <a:xfrm rot="5400000">
            <a:off x="3721581" y="4490055"/>
            <a:ext cx="1000930" cy="761019"/>
          </a:xfrm>
          <a:prstGeom prst="bentArrow">
            <a:avLst>
              <a:gd name="adj1" fmla="val 17594"/>
              <a:gd name="adj2" fmla="val 21000"/>
              <a:gd name="adj3" fmla="val 23531"/>
              <a:gd name="adj4" fmla="val 69063"/>
            </a:avLst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t" anchorCtr="0"/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4435184" y="3817615"/>
            <a:ext cx="228839" cy="1218819"/>
          </a:xfrm>
          <a:prstGeom prst="downArrow">
            <a:avLst>
              <a:gd name="adj1" fmla="val 50000"/>
              <a:gd name="adj2" fmla="val 104135"/>
            </a:avLst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33" tIns="45716" rIns="91433" bIns="45716" rtlCol="0" anchor="ctr">
            <a:normAutofit/>
          </a:bodyPr>
          <a:lstStyle/>
          <a:p>
            <a:pPr algn="ctr"/>
            <a:endParaRPr lang="en-US" dirty="0">
              <a:ln w="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2738" y="3884055"/>
            <a:ext cx="1575816" cy="261602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</a:rPr>
              <a:t>Adaptive Management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11672" y="1107038"/>
            <a:ext cx="2553976" cy="821352"/>
            <a:chOff x="1944845" y="2073175"/>
            <a:chExt cx="1949648" cy="1949648"/>
          </a:xfrm>
          <a:solidFill>
            <a:schemeClr val="accent1">
              <a:hueOff val="0"/>
              <a:satOff val="0"/>
              <a:lumOff val="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944845" y="2073175"/>
              <a:ext cx="1949648" cy="194964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2254466" y="2480571"/>
              <a:ext cx="1284196" cy="11209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71114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prstClr val="white"/>
                  </a:solidFill>
                </a:rPr>
                <a:t>Regional Assessment</a:t>
              </a:r>
            </a:p>
          </p:txBody>
        </p:sp>
      </p:grpSp>
      <p:sp>
        <p:nvSpPr>
          <p:cNvPr id="19" name="Right Arrow 4"/>
          <p:cNvSpPr/>
          <p:nvPr/>
        </p:nvSpPr>
        <p:spPr>
          <a:xfrm rot="21573805">
            <a:off x="3553416" y="3906425"/>
            <a:ext cx="1984871" cy="38862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80003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 flipV="1">
            <a:off x="4065326" y="2165639"/>
            <a:ext cx="846669" cy="372172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6441" y="1628454"/>
            <a:ext cx="2122745" cy="120032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Landscape resilience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Wildfire risk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Northern Spotted Owl recovery</a:t>
            </a:r>
          </a:p>
          <a:p>
            <a:r>
              <a:rPr lang="en-US" sz="1200" b="1" dirty="0">
                <a:solidFill>
                  <a:prstClr val="black"/>
                </a:solidFill>
              </a:rPr>
              <a:t>Climate adaptation options</a:t>
            </a:r>
          </a:p>
          <a:p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6415" y="4065797"/>
            <a:ext cx="1600799" cy="261602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Effectiveness monitoring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53487" y="4709055"/>
            <a:ext cx="1471041" cy="430879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Implementation</a:t>
            </a:r>
          </a:p>
          <a:p>
            <a:r>
              <a:rPr lang="en-US" sz="1100" dirty="0">
                <a:solidFill>
                  <a:prstClr val="black"/>
                </a:solidFill>
              </a:rPr>
              <a:t>monitoring</a:t>
            </a:r>
          </a:p>
        </p:txBody>
      </p:sp>
      <p:sp>
        <p:nvSpPr>
          <p:cNvPr id="24" name="Freeform 23"/>
          <p:cNvSpPr/>
          <p:nvPr/>
        </p:nvSpPr>
        <p:spPr>
          <a:xfrm rot="17993720">
            <a:off x="5074783" y="5205911"/>
            <a:ext cx="840284" cy="330238"/>
          </a:xfrm>
          <a:custGeom>
            <a:avLst/>
            <a:gdLst>
              <a:gd name="connsiteX0" fmla="*/ 0 w 519292"/>
              <a:gd name="connsiteY0" fmla="*/ 131601 h 658006"/>
              <a:gd name="connsiteX1" fmla="*/ 259646 w 519292"/>
              <a:gd name="connsiteY1" fmla="*/ 131601 h 658006"/>
              <a:gd name="connsiteX2" fmla="*/ 259646 w 519292"/>
              <a:gd name="connsiteY2" fmla="*/ 0 h 658006"/>
              <a:gd name="connsiteX3" fmla="*/ 519292 w 519292"/>
              <a:gd name="connsiteY3" fmla="*/ 329003 h 658006"/>
              <a:gd name="connsiteX4" fmla="*/ 259646 w 519292"/>
              <a:gd name="connsiteY4" fmla="*/ 658006 h 658006"/>
              <a:gd name="connsiteX5" fmla="*/ 259646 w 519292"/>
              <a:gd name="connsiteY5" fmla="*/ 526405 h 658006"/>
              <a:gd name="connsiteX6" fmla="*/ 0 w 519292"/>
              <a:gd name="connsiteY6" fmla="*/ 526405 h 658006"/>
              <a:gd name="connsiteX7" fmla="*/ 0 w 519292"/>
              <a:gd name="connsiteY7" fmla="*/ 131601 h 6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292" h="658006">
                <a:moveTo>
                  <a:pt x="519292" y="526405"/>
                </a:moveTo>
                <a:lnTo>
                  <a:pt x="259646" y="526405"/>
                </a:lnTo>
                <a:lnTo>
                  <a:pt x="259646" y="658006"/>
                </a:lnTo>
                <a:lnTo>
                  <a:pt x="0" y="329003"/>
                </a:lnTo>
                <a:lnTo>
                  <a:pt x="259646" y="0"/>
                </a:lnTo>
                <a:lnTo>
                  <a:pt x="259646" y="131601"/>
                </a:lnTo>
                <a:lnTo>
                  <a:pt x="519292" y="131601"/>
                </a:lnTo>
                <a:lnTo>
                  <a:pt x="519292" y="52640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776" tIns="131591" rIns="-1" bIns="131591" numCol="1" spcCol="1270" anchor="ctr" anchorCtr="0">
            <a:noAutofit/>
          </a:bodyPr>
          <a:lstStyle/>
          <a:p>
            <a:pPr algn="ctr" defTabSz="80003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Basin Strategy Increases Efficiency </a:t>
            </a:r>
            <a:br>
              <a:rPr lang="en-US" dirty="0"/>
            </a:br>
            <a:r>
              <a:rPr lang="en-US" sz="2700" dirty="0"/>
              <a:t>The Cohesive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319DD0-480D-4A71-B1F8-AD642EE868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8229600" cy="779463"/>
          </a:xfrm>
        </p:spPr>
        <p:txBody>
          <a:bodyPr>
            <a:noAutofit/>
          </a:bodyPr>
          <a:lstStyle/>
          <a:p>
            <a:r>
              <a:rPr lang="en-US" sz="3200" dirty="0"/>
              <a:t>Efficiency by linking scales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3AABAE-3200-46D8-83A3-ED778D68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59019"/>
            <a:ext cx="8077200" cy="60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977EB-309F-483B-94DC-25C19085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Southern Oregon Forest Restoration Collaborative sofrc.org</a:t>
            </a:r>
            <a:br>
              <a:rPr lang="en-US" sz="2800" dirty="0"/>
            </a:br>
            <a:r>
              <a:rPr lang="en-US" sz="2800" dirty="0"/>
              <a:t>-Technical Team-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4F0C8D8-FEEE-4D40-831C-4F2CC05F0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D49309-643F-4A71-8D08-125D7DB17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161941"/>
            <a:ext cx="2971800" cy="15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31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862965E-E1A3-4692-8629-A682685E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21CED9-B5D1-4DD2-B9A9-62A5F9582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9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28600" y="762000"/>
          <a:ext cx="87630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57201" y="838200"/>
            <a:ext cx="914399" cy="533400"/>
            <a:chOff x="2460080" y="554128"/>
            <a:chExt cx="1643267" cy="1314614"/>
          </a:xfrm>
        </p:grpSpPr>
        <p:sp>
          <p:nvSpPr>
            <p:cNvPr id="9" name="Rounded Rectangle 8"/>
            <p:cNvSpPr/>
            <p:nvPr/>
          </p:nvSpPr>
          <p:spPr>
            <a:xfrm>
              <a:off x="2460080" y="554128"/>
              <a:ext cx="1643267" cy="131461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498584" y="592632"/>
              <a:ext cx="1566259" cy="1237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72401" y="838200"/>
            <a:ext cx="914399" cy="533400"/>
            <a:chOff x="2460080" y="554128"/>
            <a:chExt cx="1643267" cy="1314614"/>
          </a:xfr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</a:gradFill>
        </p:grpSpPr>
        <p:sp>
          <p:nvSpPr>
            <p:cNvPr id="12" name="Rounded Rectangle 11"/>
            <p:cNvSpPr/>
            <p:nvPr/>
          </p:nvSpPr>
          <p:spPr>
            <a:xfrm>
              <a:off x="2460080" y="554128"/>
              <a:ext cx="1643267" cy="1314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498584" y="592632"/>
              <a:ext cx="1566259" cy="123760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How</a:t>
              </a: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43000" y="122238"/>
            <a:ext cx="6781800" cy="1020762"/>
          </a:xfrm>
        </p:spPr>
        <p:txBody>
          <a:bodyPr>
            <a:noAutofit/>
          </a:bodyPr>
          <a:lstStyle/>
          <a:p>
            <a:r>
              <a:rPr lang="en-US" sz="2800" dirty="0"/>
              <a:t>Cohesive Forest Restoration </a:t>
            </a:r>
            <a:br>
              <a:rPr lang="en-US" sz="2800" dirty="0"/>
            </a:br>
            <a:r>
              <a:rPr lang="en-US" sz="2800" dirty="0"/>
              <a:t>Addresses Why and How </a:t>
            </a:r>
          </a:p>
        </p:txBody>
      </p:sp>
    </p:spTree>
    <p:extLst>
      <p:ext uri="{BB962C8B-B14F-4D97-AF65-F5344CB8AC3E}">
        <p14:creationId xmlns:p14="http://schemas.microsoft.com/office/powerpoint/2010/main" val="181885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17BE52-D1CB-4C08-B6C6-66709203D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47800"/>
            <a:ext cx="7072313" cy="53024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17C2DCA-F06D-40F7-ABB6-50BB7923A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274638"/>
            <a:ext cx="7696199" cy="7159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Rogue Basin Cohesive Forest Restoration Strategy  Priorities and Optimization </a:t>
            </a:r>
            <a:r>
              <a:rPr lang="en-US" sz="2800" dirty="0">
                <a:hlinkClick r:id="rId4"/>
              </a:rPr>
              <a:t>http://bit.ly/rbs-report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5E0855-B234-4E4C-86C4-9424925892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650450"/>
            <a:ext cx="718172" cy="650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4BF6FD-4984-4F23-8D93-8AE657796CE2}"/>
              </a:ext>
            </a:extLst>
          </p:cNvPr>
          <p:cNvSpPr txBox="1"/>
          <p:nvPr/>
        </p:nvSpPr>
        <p:spPr>
          <a:xfrm>
            <a:off x="3658623" y="3740078"/>
            <a:ext cx="1397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Ashland Forest All Lands Restoration Initiative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B082B0-C5BA-41E6-9EC6-F0DD81BD3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399" y="1"/>
            <a:ext cx="1371601" cy="1202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75F2C6-12D0-4FA5-B9B6-8999013F76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961" y="4161561"/>
            <a:ext cx="967417" cy="1028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83B034-4E1E-4868-9CB0-29E7D67DF3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538" r="98925">
                        <a14:foregroundMark x1="50000" y1="26163" x2="50000" y2="26163"/>
                        <a14:foregroundMark x1="52688" y1="74419" x2="52688" y2="74419"/>
                        <a14:foregroundMark x1="75269" y1="51744" x2="75269" y2="51744"/>
                        <a14:foregroundMark x1="24731" y1="46512" x2="2473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0836" y="3111590"/>
            <a:ext cx="1120546" cy="1038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3FC4BE-7E53-455D-8349-E7BF4B4CF5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371600"/>
            <a:ext cx="1732985" cy="895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18E2CB-1190-4273-86ED-8EE9A0F68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653" y="6186433"/>
            <a:ext cx="1582344" cy="457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 descr="C:\Users\kmetlen\Pictures\Logos\BLMLogo.gif">
            <a:extLst>
              <a:ext uri="{FF2B5EF4-FFF2-40B4-BE49-F238E27FC236}">
                <a16:creationId xmlns:a16="http://schemas.microsoft.com/office/drawing/2014/main" xmlns="" id="{FE09EE9B-C156-4150-A0B3-642CFD9E13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394" y="5200847"/>
            <a:ext cx="928984" cy="928984"/>
          </a:xfrm>
          <a:prstGeom prst="rect">
            <a:avLst/>
          </a:prstGeom>
          <a:noFill/>
          <a:ex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7ABC41-E720-44A3-B4B9-8A610396A0CD}"/>
              </a:ext>
            </a:extLst>
          </p:cNvPr>
          <p:cNvSpPr txBox="1"/>
          <p:nvPr/>
        </p:nvSpPr>
        <p:spPr>
          <a:xfrm>
            <a:off x="7315200" y="2436078"/>
            <a:ext cx="158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SUPPORT</a:t>
            </a:r>
          </a:p>
        </p:txBody>
      </p:sp>
    </p:spTree>
    <p:extLst>
      <p:ext uri="{BB962C8B-B14F-4D97-AF65-F5344CB8AC3E}">
        <p14:creationId xmlns:p14="http://schemas.microsoft.com/office/powerpoint/2010/main" val="221555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618"/>
            <a:ext cx="8229600" cy="165898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All Land Treatments on 25% of the Landscape Reduce Wildfire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2362200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</a:rPr>
              <a:t>Reduced Overall Risk – 70%</a:t>
            </a:r>
          </a:p>
          <a:p>
            <a:pPr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</a:rPr>
              <a:t>Reduced Risk to Homes – 50%</a:t>
            </a:r>
          </a:p>
          <a:p>
            <a:pPr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</a:rPr>
              <a:t>Reduced Risk to Northern Spotted Owl core habitat – 50%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http://t0.gstatic.com/images?q=tbn:ANd9GcTV7bYKxNkWINnpe6MdE4YLWb1JAfWO_bMNUQVDwuu8d9tb5bSN">
            <a:hlinkClick r:id="rId3"/>
            <a:extLst>
              <a:ext uri="{FF2B5EF4-FFF2-40B4-BE49-F238E27FC236}">
                <a16:creationId xmlns:a16="http://schemas.microsoft.com/office/drawing/2014/main" xmlns="" id="{52626F2F-4308-4F3F-8173-8268134D53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00" y1="6000" x2="4000" y2="6000"/>
                        <a14:foregroundMark x1="95200" y1="5333" x2="95200" y2="5333"/>
                        <a14:foregroundMark x1="97600" y1="41333" x2="97600" y2="41333"/>
                        <a14:foregroundMark x1="62400" y1="97333" x2="62400" y2="97333"/>
                        <a14:foregroundMark x1="91200" y1="80000" x2="91200" y2="80000"/>
                        <a14:foregroundMark x1="16800" y1="88000" x2="16800" y2="88000"/>
                        <a14:foregroundMark x1="30400" y1="95333" x2="30400" y2="95333"/>
                        <a14:foregroundMark x1="6400" y1="76667" x2="6400" y2="76667"/>
                        <a14:foregroundMark x1="1600" y1="53333" x2="1600" y2="53333"/>
                        <a14:foregroundMark x1="23200" y1="5333" x2="23200" y2="5333"/>
                        <a14:foregroundMark x1="48800" y1="8000" x2="48800" y2="8000"/>
                        <a14:foregroundMark x1="50400" y1="2667" x2="50400" y2="2667"/>
                        <a14:foregroundMark x1="43200" y1="2000" x2="43200" y2="2000"/>
                        <a14:foregroundMark x1="16800" y1="2000" x2="16800" y2="2000"/>
                        <a14:foregroundMark x1="80800" y1="14667" x2="80800" y2="14667"/>
                        <a14:foregroundMark x1="52800" y1="21333" x2="52800" y2="21333"/>
                        <a14:foregroundMark x1="44000" y1="30000" x2="44000" y2="30000"/>
                        <a14:foregroundMark x1="30400" y1="32000" x2="30400" y2="32000"/>
                        <a14:foregroundMark x1="11200" y1="28667" x2="11200" y2="28667"/>
                        <a14:foregroundMark x1="5600" y1="24000" x2="5600" y2="24000"/>
                        <a14:foregroundMark x1="5600" y1="42000" x2="5600" y2="42000"/>
                        <a14:foregroundMark x1="13600" y1="43333" x2="13600" y2="43333"/>
                        <a14:foregroundMark x1="30400" y1="45333" x2="30400" y2="45333"/>
                        <a14:foregroundMark x1="47200" y1="53333" x2="47200" y2="53333"/>
                        <a14:foregroundMark x1="47200" y1="46667" x2="47200" y2="46667"/>
                        <a14:foregroundMark x1="43200" y1="44000" x2="47200" y2="44000"/>
                        <a14:foregroundMark x1="68000" y1="36000" x2="46400" y2="57333"/>
                        <a14:foregroundMark x1="16800" y1="55333" x2="16800" y2="55333"/>
                        <a14:foregroundMark x1="18400" y1="42000" x2="26400" y2="42000"/>
                        <a14:foregroundMark x1="46400" y1="40000" x2="48800" y2="40667"/>
                        <a14:foregroundMark x1="56000" y1="40667" x2="61600" y2="40667"/>
                        <a14:foregroundMark x1="77600" y1="48000" x2="80000" y2="52000"/>
                        <a14:foregroundMark x1="80800" y1="60667" x2="79200" y2="64000"/>
                        <a14:foregroundMark x1="78400" y1="64000" x2="72000" y2="65333"/>
                        <a14:foregroundMark x1="49600" y1="68667" x2="39200" y2="68667"/>
                        <a14:foregroundMark x1="28000" y1="68000" x2="24000" y2="67333"/>
                        <a14:foregroundMark x1="20000" y1="67333" x2="43200" y2="83333"/>
                        <a14:foregroundMark x1="40800" y1="89333" x2="44800" y2="89333"/>
                        <a14:foregroundMark x1="48800" y1="94000" x2="48800" y2="94000"/>
                        <a14:foregroundMark x1="42400" y1="94000" x2="38400" y2="92667"/>
                        <a14:foregroundMark x1="35200" y1="90667" x2="35200" y2="90667"/>
                        <a14:foregroundMark x1="24800" y1="86667" x2="24800" y2="86667"/>
                        <a14:foregroundMark x1="22400" y1="86667" x2="22400" y2="86667"/>
                        <a14:foregroundMark x1="20800" y1="86667" x2="18400" y2="85333"/>
                        <a14:foregroundMark x1="16800" y1="84000" x2="16800" y2="84000"/>
                        <a14:foregroundMark x1="14400" y1="82667" x2="14400" y2="82667"/>
                        <a14:foregroundMark x1="12800" y1="80000" x2="12800" y2="80000"/>
                        <a14:foregroundMark x1="12800" y1="79333" x2="12800" y2="79333"/>
                        <a14:foregroundMark x1="12000" y1="77333" x2="12000" y2="77333"/>
                        <a14:foregroundMark x1="11200" y1="74667" x2="11200" y2="74667"/>
                        <a14:foregroundMark x1="10400" y1="72667" x2="10400" y2="71333"/>
                        <a14:foregroundMark x1="8800" y1="69333" x2="8800" y2="69333"/>
                        <a14:foregroundMark x1="8000" y1="68000" x2="8000" y2="66667"/>
                        <a14:foregroundMark x1="6400" y1="64000" x2="6400" y2="62667"/>
                        <a14:foregroundMark x1="5600" y1="61333" x2="5600" y2="59333"/>
                        <a14:foregroundMark x1="4800" y1="56000" x2="4000" y2="52667"/>
                        <a14:foregroundMark x1="4000" y1="50000" x2="4000" y2="48000"/>
                        <a14:foregroundMark x1="4000" y1="47333" x2="4000" y2="47333"/>
                        <a14:foregroundMark x1="4000" y1="42000" x2="4000" y2="35333"/>
                        <a14:foregroundMark x1="4000" y1="34667" x2="3200" y2="31333"/>
                        <a14:foregroundMark x1="3200" y1="30000" x2="3200" y2="28667"/>
                        <a14:foregroundMark x1="3200" y1="26667" x2="4000" y2="22667"/>
                        <a14:foregroundMark x1="4000" y1="21333" x2="4800" y2="20000"/>
                        <a14:foregroundMark x1="6400" y1="14667" x2="6400" y2="14667"/>
                        <a14:foregroundMark x1="6400" y1="5333" x2="6400" y2="5333"/>
                        <a14:foregroundMark x1="8000" y1="6667" x2="8000" y2="6667"/>
                        <a14:foregroundMark x1="8000" y1="7333" x2="8000" y2="7333"/>
                        <a14:foregroundMark x1="8000" y1="8667" x2="8000" y2="8667"/>
                        <a14:foregroundMark x1="9600" y1="6667" x2="12000" y2="6667"/>
                        <a14:foregroundMark x1="13600" y1="6667" x2="15200" y2="6667"/>
                        <a14:foregroundMark x1="16800" y1="6667" x2="17600" y2="6667"/>
                        <a14:foregroundMark x1="21600" y1="6667" x2="25600" y2="9333"/>
                        <a14:foregroundMark x1="27200" y1="9333" x2="27200" y2="9333"/>
                        <a14:foregroundMark x1="29600" y1="6667" x2="29600" y2="6667"/>
                        <a14:foregroundMark x1="33600" y1="6667" x2="36000" y2="7333"/>
                        <a14:foregroundMark x1="36800" y1="8000" x2="36800" y2="8000"/>
                        <a14:foregroundMark x1="37600" y1="8667" x2="39200" y2="9333"/>
                        <a14:foregroundMark x1="41600" y1="10000" x2="80000" y2="16000"/>
                        <a14:foregroundMark x1="79200" y1="18667" x2="79200" y2="18667"/>
                        <a14:foregroundMark x1="79200" y1="20000" x2="77600" y2="24000"/>
                        <a14:foregroundMark x1="72800" y1="24667" x2="69600" y2="24000"/>
                        <a14:foregroundMark x1="60000" y1="23333" x2="55200" y2="23333"/>
                        <a14:foregroundMark x1="33600" y1="20667" x2="30400" y2="19333"/>
                        <a14:foregroundMark x1="22400" y1="16000" x2="22400" y2="16000"/>
                        <a14:foregroundMark x1="21600" y1="15333" x2="21600" y2="15333"/>
                        <a14:foregroundMark x1="16800" y1="18667" x2="16800" y2="18667"/>
                        <a14:foregroundMark x1="12800" y1="18000" x2="54400" y2="52667"/>
                        <a14:foregroundMark x1="55200" y1="52667" x2="55200" y2="52667"/>
                        <a14:foregroundMark x1="55200" y1="54000" x2="56000" y2="60000"/>
                        <a14:foregroundMark x1="55200" y1="64667" x2="55200" y2="68000"/>
                        <a14:foregroundMark x1="55200" y1="77333" x2="56000" y2="80667"/>
                        <a14:foregroundMark x1="59200" y1="86000" x2="59200" y2="86000"/>
                        <a14:foregroundMark x1="50400" y1="86000" x2="50400" y2="86000"/>
                        <a14:foregroundMark x1="50400" y1="86000" x2="50400" y2="86000"/>
                        <a14:foregroundMark x1="52800" y1="85333" x2="52800" y2="85333"/>
                        <a14:foregroundMark x1="64800" y1="79333" x2="67200" y2="75333"/>
                        <a14:foregroundMark x1="68800" y1="70667" x2="74400" y2="66667"/>
                        <a14:foregroundMark x1="78400" y1="65333" x2="88800" y2="68667"/>
                        <a14:foregroundMark x1="90400" y1="76667" x2="90400" y2="76667"/>
                        <a14:foregroundMark x1="90400" y1="76667" x2="90400" y2="76667"/>
                        <a14:foregroundMark x1="91200" y1="64000" x2="91200" y2="64000"/>
                        <a14:foregroundMark x1="92000" y1="60000" x2="92000" y2="56667"/>
                        <a14:foregroundMark x1="92000" y1="53333" x2="92000" y2="52000"/>
                        <a14:foregroundMark x1="92000" y1="48000" x2="92000" y2="45333"/>
                        <a14:foregroundMark x1="92000" y1="42000" x2="92000" y2="41333"/>
                        <a14:foregroundMark x1="92000" y1="40667" x2="92000" y2="36667"/>
                        <a14:foregroundMark x1="92000" y1="35333" x2="92000" y2="34000"/>
                        <a14:foregroundMark x1="92000" y1="31333" x2="92000" y2="28000"/>
                        <a14:foregroundMark x1="92000" y1="27333" x2="92000" y2="25333"/>
                        <a14:foregroundMark x1="92000" y1="24667" x2="92000" y2="23333"/>
                        <a14:foregroundMark x1="91200" y1="21333" x2="88800" y2="9333"/>
                        <a14:foregroundMark x1="88000" y1="18667" x2="72000" y2="5333"/>
                        <a14:foregroundMark x1="89600" y1="8000" x2="21600" y2="12000"/>
                        <a14:foregroundMark x1="8800" y1="17333" x2="12000" y2="63333"/>
                        <a14:foregroundMark x1="48000" y1="94000" x2="68800" y2="89333"/>
                        <a14:foregroundMark x1="76000" y1="88667" x2="88000" y2="75333"/>
                        <a14:foregroundMark x1="60800" y1="86000" x2="20000" y2="73333"/>
                        <a14:foregroundMark x1="7200" y1="60000" x2="25600" y2="34667"/>
                        <a14:foregroundMark x1="16000" y1="21333" x2="60000" y2="56667"/>
                        <a14:foregroundMark x1="52000" y1="19333" x2="54400" y2="52000"/>
                        <a14:foregroundMark x1="61600" y1="16000" x2="70400" y2="65333"/>
                        <a14:foregroundMark x1="70400" y1="19333" x2="75200" y2="60000"/>
                        <a14:foregroundMark x1="81600" y1="6000" x2="62400" y2="56000"/>
                        <a14:foregroundMark x1="12800" y1="10000" x2="56800" y2="52667"/>
                        <a14:foregroundMark x1="20000" y1="52000" x2="52000" y2="74000"/>
                        <a14:foregroundMark x1="86400" y1="30000" x2="68000" y2="68000"/>
                        <a14:foregroundMark x1="72800" y1="32000" x2="84000" y2="58000"/>
                        <a14:foregroundMark x1="83200" y1="32667" x2="83200" y2="37333"/>
                        <a14:foregroundMark x1="91200" y1="70000" x2="86400" y2="27333"/>
                        <a14:foregroundMark x1="81600" y1="24667" x2="80800" y2="44000"/>
                        <a14:foregroundMark x1="81600" y1="22000" x2="79200" y2="54667"/>
                        <a14:foregroundMark x1="40000" y1="6667" x2="48800" y2="70000"/>
                        <a14:foregroundMark x1="70400" y1="1333" x2="70400" y2="1333"/>
                        <a14:foregroundMark x1="66400" y1="1333" x2="66400" y2="1333"/>
                        <a14:foregroundMark x1="82400" y1="1333" x2="82400" y2="1333"/>
                        <a14:foregroundMark x1="98400" y1="10667" x2="98400" y2="11333"/>
                        <a14:foregroundMark x1="98400" y1="14000" x2="99200" y2="62000"/>
                        <a14:foregroundMark x1="4000" y1="72667" x2="4000" y2="72667"/>
                        <a14:foregroundMark x1="3200" y1="66000" x2="3200" y2="66000"/>
                        <a14:foregroundMark x1="2400" y1="10667" x2="2400" y2="54667"/>
                        <a14:foregroundMark x1="12800" y1="2667" x2="51200" y2="2000"/>
                        <a14:foregroundMark x1="37600" y1="98000" x2="37600" y2="98000"/>
                        <a14:foregroundMark x1="56000" y1="98667" x2="56000" y2="98667"/>
                        <a14:foregroundMark x1="82400" y1="88667" x2="82400" y2="88667"/>
                        <a14:backgroundMark x1="2400" y1="94000" x2="2400" y2="94000"/>
                        <a14:backgroundMark x1="92800" y1="95333" x2="92800" y2="95333"/>
                        <a14:backgroundMark x1="98400" y1="3333" x2="98400" y2="3333"/>
                        <a14:backgroundMark x1="3200" y1="2000" x2="32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019" y="5867400"/>
            <a:ext cx="765175" cy="914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591920-A543-4617-8E8D-91F7ED0BF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" y="5867400"/>
            <a:ext cx="860425" cy="914400"/>
          </a:xfrm>
          <a:prstGeom prst="rect">
            <a:avLst/>
          </a:prstGeom>
        </p:spPr>
      </p:pic>
      <p:pic>
        <p:nvPicPr>
          <p:cNvPr id="8" name="Picture 7" descr="C:\Users\kmetlen\Pictures\Logos\BLMLogo.gif">
            <a:extLst>
              <a:ext uri="{FF2B5EF4-FFF2-40B4-BE49-F238E27FC236}">
                <a16:creationId xmlns:a16="http://schemas.microsoft.com/office/drawing/2014/main" xmlns="" id="{F1260FA1-C950-4A58-923D-C9DF996A4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984" y="5867400"/>
            <a:ext cx="914400" cy="914400"/>
          </a:xfrm>
          <a:prstGeom prst="rect">
            <a:avLst/>
          </a:prstGeom>
          <a:noFill/>
          <a:ex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D45B4D-5666-4C98-994D-AB40405586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538" r="98925">
                        <a14:foregroundMark x1="50000" y1="26163" x2="50000" y2="26163"/>
                        <a14:foregroundMark x1="52688" y1="74419" x2="52688" y2="74419"/>
                        <a14:foregroundMark x1="75269" y1="51744" x2="75269" y2="51744"/>
                        <a14:foregroundMark x1="24731" y1="46512" x2="2473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35" y="5867400"/>
            <a:ext cx="986367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96EA335-1A2D-473A-85BF-A13953BAAD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9" y="5867400"/>
            <a:ext cx="176956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D4349E-8EB8-497A-A5A2-ED088AE5E5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77" y="6028000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22760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Jobs – Federal Lands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45,000 ac Annually Over 20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Investment of $32 million annually in mechanical fuel reduction and restoration</a:t>
            </a:r>
          </a:p>
          <a:p>
            <a:r>
              <a:rPr lang="en-US" dirty="0">
                <a:solidFill>
                  <a:schemeClr val="bg1"/>
                </a:solidFill>
              </a:rPr>
              <a:t>Harvests 66 million board feet</a:t>
            </a:r>
          </a:p>
          <a:p>
            <a:r>
              <a:rPr lang="en-US" dirty="0">
                <a:solidFill>
                  <a:schemeClr val="bg1"/>
                </a:solidFill>
              </a:rPr>
              <a:t>Generates 1,545 jobs and over $57 million in local wages</a:t>
            </a:r>
          </a:p>
          <a:p>
            <a:r>
              <a:rPr lang="en-US" dirty="0">
                <a:solidFill>
                  <a:schemeClr val="bg1"/>
                </a:solidFill>
              </a:rPr>
              <a:t>Contributes over $230 million to the local economy</a:t>
            </a:r>
          </a:p>
        </p:txBody>
      </p:sp>
      <p:pic>
        <p:nvPicPr>
          <p:cNvPr id="6" name="Picture 5" descr="http://t0.gstatic.com/images?q=tbn:ANd9GcTV7bYKxNkWINnpe6MdE4YLWb1JAfWO_bMNUQVDwuu8d9tb5bSN">
            <a:hlinkClick r:id="rId3"/>
            <a:extLst>
              <a:ext uri="{FF2B5EF4-FFF2-40B4-BE49-F238E27FC236}">
                <a16:creationId xmlns:a16="http://schemas.microsoft.com/office/drawing/2014/main" xmlns="" id="{2E0F988D-36AE-473F-A001-5785F5A512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00" y1="6000" x2="4000" y2="6000"/>
                        <a14:foregroundMark x1="95200" y1="5333" x2="95200" y2="5333"/>
                        <a14:foregroundMark x1="97600" y1="41333" x2="97600" y2="41333"/>
                        <a14:foregroundMark x1="62400" y1="97333" x2="62400" y2="97333"/>
                        <a14:foregroundMark x1="91200" y1="80000" x2="91200" y2="80000"/>
                        <a14:foregroundMark x1="16800" y1="88000" x2="16800" y2="88000"/>
                        <a14:foregroundMark x1="30400" y1="95333" x2="30400" y2="95333"/>
                        <a14:foregroundMark x1="6400" y1="76667" x2="6400" y2="76667"/>
                        <a14:foregroundMark x1="1600" y1="53333" x2="1600" y2="53333"/>
                        <a14:foregroundMark x1="23200" y1="5333" x2="23200" y2="5333"/>
                        <a14:foregroundMark x1="48800" y1="8000" x2="48800" y2="8000"/>
                        <a14:foregroundMark x1="50400" y1="2667" x2="50400" y2="2667"/>
                        <a14:foregroundMark x1="43200" y1="2000" x2="43200" y2="2000"/>
                        <a14:foregroundMark x1="16800" y1="2000" x2="16800" y2="2000"/>
                        <a14:foregroundMark x1="80800" y1="14667" x2="80800" y2="14667"/>
                        <a14:foregroundMark x1="52800" y1="21333" x2="52800" y2="21333"/>
                        <a14:foregroundMark x1="44000" y1="30000" x2="44000" y2="30000"/>
                        <a14:foregroundMark x1="30400" y1="32000" x2="30400" y2="32000"/>
                        <a14:foregroundMark x1="11200" y1="28667" x2="11200" y2="28667"/>
                        <a14:foregroundMark x1="5600" y1="24000" x2="5600" y2="24000"/>
                        <a14:foregroundMark x1="5600" y1="42000" x2="5600" y2="42000"/>
                        <a14:foregroundMark x1="13600" y1="43333" x2="13600" y2="43333"/>
                        <a14:foregroundMark x1="30400" y1="45333" x2="30400" y2="45333"/>
                        <a14:foregroundMark x1="47200" y1="53333" x2="47200" y2="53333"/>
                        <a14:foregroundMark x1="47200" y1="46667" x2="47200" y2="46667"/>
                        <a14:foregroundMark x1="43200" y1="44000" x2="47200" y2="44000"/>
                        <a14:foregroundMark x1="68000" y1="36000" x2="46400" y2="57333"/>
                        <a14:foregroundMark x1="16800" y1="55333" x2="16800" y2="55333"/>
                        <a14:foregroundMark x1="18400" y1="42000" x2="26400" y2="42000"/>
                        <a14:foregroundMark x1="46400" y1="40000" x2="48800" y2="40667"/>
                        <a14:foregroundMark x1="56000" y1="40667" x2="61600" y2="40667"/>
                        <a14:foregroundMark x1="77600" y1="48000" x2="80000" y2="52000"/>
                        <a14:foregroundMark x1="80800" y1="60667" x2="79200" y2="64000"/>
                        <a14:foregroundMark x1="78400" y1="64000" x2="72000" y2="65333"/>
                        <a14:foregroundMark x1="49600" y1="68667" x2="39200" y2="68667"/>
                        <a14:foregroundMark x1="28000" y1="68000" x2="24000" y2="67333"/>
                        <a14:foregroundMark x1="20000" y1="67333" x2="43200" y2="83333"/>
                        <a14:foregroundMark x1="40800" y1="89333" x2="44800" y2="89333"/>
                        <a14:foregroundMark x1="48800" y1="94000" x2="48800" y2="94000"/>
                        <a14:foregroundMark x1="42400" y1="94000" x2="38400" y2="92667"/>
                        <a14:foregroundMark x1="35200" y1="90667" x2="35200" y2="90667"/>
                        <a14:foregroundMark x1="24800" y1="86667" x2="24800" y2="86667"/>
                        <a14:foregroundMark x1="22400" y1="86667" x2="22400" y2="86667"/>
                        <a14:foregroundMark x1="20800" y1="86667" x2="18400" y2="85333"/>
                        <a14:foregroundMark x1="16800" y1="84000" x2="16800" y2="84000"/>
                        <a14:foregroundMark x1="14400" y1="82667" x2="14400" y2="82667"/>
                        <a14:foregroundMark x1="12800" y1="80000" x2="12800" y2="80000"/>
                        <a14:foregroundMark x1="12800" y1="79333" x2="12800" y2="79333"/>
                        <a14:foregroundMark x1="12000" y1="77333" x2="12000" y2="77333"/>
                        <a14:foregroundMark x1="11200" y1="74667" x2="11200" y2="74667"/>
                        <a14:foregroundMark x1="10400" y1="72667" x2="10400" y2="71333"/>
                        <a14:foregroundMark x1="8800" y1="69333" x2="8800" y2="69333"/>
                        <a14:foregroundMark x1="8000" y1="68000" x2="8000" y2="66667"/>
                        <a14:foregroundMark x1="6400" y1="64000" x2="6400" y2="62667"/>
                        <a14:foregroundMark x1="5600" y1="61333" x2="5600" y2="59333"/>
                        <a14:foregroundMark x1="4800" y1="56000" x2="4000" y2="52667"/>
                        <a14:foregroundMark x1="4000" y1="50000" x2="4000" y2="48000"/>
                        <a14:foregroundMark x1="4000" y1="47333" x2="4000" y2="47333"/>
                        <a14:foregroundMark x1="4000" y1="42000" x2="4000" y2="35333"/>
                        <a14:foregroundMark x1="4000" y1="34667" x2="3200" y2="31333"/>
                        <a14:foregroundMark x1="3200" y1="30000" x2="3200" y2="28667"/>
                        <a14:foregroundMark x1="3200" y1="26667" x2="4000" y2="22667"/>
                        <a14:foregroundMark x1="4000" y1="21333" x2="4800" y2="20000"/>
                        <a14:foregroundMark x1="6400" y1="14667" x2="6400" y2="14667"/>
                        <a14:foregroundMark x1="6400" y1="5333" x2="6400" y2="5333"/>
                        <a14:foregroundMark x1="8000" y1="6667" x2="8000" y2="6667"/>
                        <a14:foregroundMark x1="8000" y1="7333" x2="8000" y2="7333"/>
                        <a14:foregroundMark x1="8000" y1="8667" x2="8000" y2="8667"/>
                        <a14:foregroundMark x1="9600" y1="6667" x2="12000" y2="6667"/>
                        <a14:foregroundMark x1="13600" y1="6667" x2="15200" y2="6667"/>
                        <a14:foregroundMark x1="16800" y1="6667" x2="17600" y2="6667"/>
                        <a14:foregroundMark x1="21600" y1="6667" x2="25600" y2="9333"/>
                        <a14:foregroundMark x1="27200" y1="9333" x2="27200" y2="9333"/>
                        <a14:foregroundMark x1="29600" y1="6667" x2="29600" y2="6667"/>
                        <a14:foregroundMark x1="33600" y1="6667" x2="36000" y2="7333"/>
                        <a14:foregroundMark x1="36800" y1="8000" x2="36800" y2="8000"/>
                        <a14:foregroundMark x1="37600" y1="8667" x2="39200" y2="9333"/>
                        <a14:foregroundMark x1="41600" y1="10000" x2="80000" y2="16000"/>
                        <a14:foregroundMark x1="79200" y1="18667" x2="79200" y2="18667"/>
                        <a14:foregroundMark x1="79200" y1="20000" x2="77600" y2="24000"/>
                        <a14:foregroundMark x1="72800" y1="24667" x2="69600" y2="24000"/>
                        <a14:foregroundMark x1="60000" y1="23333" x2="55200" y2="23333"/>
                        <a14:foregroundMark x1="33600" y1="20667" x2="30400" y2="19333"/>
                        <a14:foregroundMark x1="22400" y1="16000" x2="22400" y2="16000"/>
                        <a14:foregroundMark x1="21600" y1="15333" x2="21600" y2="15333"/>
                        <a14:foregroundMark x1="16800" y1="18667" x2="16800" y2="18667"/>
                        <a14:foregroundMark x1="12800" y1="18000" x2="54400" y2="52667"/>
                        <a14:foregroundMark x1="55200" y1="52667" x2="55200" y2="52667"/>
                        <a14:foregroundMark x1="55200" y1="54000" x2="56000" y2="60000"/>
                        <a14:foregroundMark x1="55200" y1="64667" x2="55200" y2="68000"/>
                        <a14:foregroundMark x1="55200" y1="77333" x2="56000" y2="80667"/>
                        <a14:foregroundMark x1="59200" y1="86000" x2="59200" y2="86000"/>
                        <a14:foregroundMark x1="50400" y1="86000" x2="50400" y2="86000"/>
                        <a14:foregroundMark x1="50400" y1="86000" x2="50400" y2="86000"/>
                        <a14:foregroundMark x1="52800" y1="85333" x2="52800" y2="85333"/>
                        <a14:foregroundMark x1="64800" y1="79333" x2="67200" y2="75333"/>
                        <a14:foregroundMark x1="68800" y1="70667" x2="74400" y2="66667"/>
                        <a14:foregroundMark x1="78400" y1="65333" x2="88800" y2="68667"/>
                        <a14:foregroundMark x1="90400" y1="76667" x2="90400" y2="76667"/>
                        <a14:foregroundMark x1="90400" y1="76667" x2="90400" y2="76667"/>
                        <a14:foregroundMark x1="91200" y1="64000" x2="91200" y2="64000"/>
                        <a14:foregroundMark x1="92000" y1="60000" x2="92000" y2="56667"/>
                        <a14:foregroundMark x1="92000" y1="53333" x2="92000" y2="52000"/>
                        <a14:foregroundMark x1="92000" y1="48000" x2="92000" y2="45333"/>
                        <a14:foregroundMark x1="92000" y1="42000" x2="92000" y2="41333"/>
                        <a14:foregroundMark x1="92000" y1="40667" x2="92000" y2="36667"/>
                        <a14:foregroundMark x1="92000" y1="35333" x2="92000" y2="34000"/>
                        <a14:foregroundMark x1="92000" y1="31333" x2="92000" y2="28000"/>
                        <a14:foregroundMark x1="92000" y1="27333" x2="92000" y2="25333"/>
                        <a14:foregroundMark x1="92000" y1="24667" x2="92000" y2="23333"/>
                        <a14:foregroundMark x1="91200" y1="21333" x2="88800" y2="9333"/>
                        <a14:foregroundMark x1="88000" y1="18667" x2="72000" y2="5333"/>
                        <a14:foregroundMark x1="89600" y1="8000" x2="21600" y2="12000"/>
                        <a14:foregroundMark x1="8800" y1="17333" x2="12000" y2="63333"/>
                        <a14:foregroundMark x1="48000" y1="94000" x2="68800" y2="89333"/>
                        <a14:foregroundMark x1="76000" y1="88667" x2="88000" y2="75333"/>
                        <a14:foregroundMark x1="60800" y1="86000" x2="20000" y2="73333"/>
                        <a14:foregroundMark x1="7200" y1="60000" x2="25600" y2="34667"/>
                        <a14:foregroundMark x1="16000" y1="21333" x2="60000" y2="56667"/>
                        <a14:foregroundMark x1="52000" y1="19333" x2="54400" y2="52000"/>
                        <a14:foregroundMark x1="61600" y1="16000" x2="70400" y2="65333"/>
                        <a14:foregroundMark x1="70400" y1="19333" x2="75200" y2="60000"/>
                        <a14:foregroundMark x1="81600" y1="6000" x2="62400" y2="56000"/>
                        <a14:foregroundMark x1="12800" y1="10000" x2="56800" y2="52667"/>
                        <a14:foregroundMark x1="20000" y1="52000" x2="52000" y2="74000"/>
                        <a14:foregroundMark x1="86400" y1="30000" x2="68000" y2="68000"/>
                        <a14:foregroundMark x1="72800" y1="32000" x2="84000" y2="58000"/>
                        <a14:foregroundMark x1="83200" y1="32667" x2="83200" y2="37333"/>
                        <a14:foregroundMark x1="91200" y1="70000" x2="86400" y2="27333"/>
                        <a14:foregroundMark x1="81600" y1="24667" x2="80800" y2="44000"/>
                        <a14:foregroundMark x1="81600" y1="22000" x2="79200" y2="54667"/>
                        <a14:foregroundMark x1="40000" y1="6667" x2="48800" y2="70000"/>
                        <a14:foregroundMark x1="70400" y1="1333" x2="70400" y2="1333"/>
                        <a14:foregroundMark x1="66400" y1="1333" x2="66400" y2="1333"/>
                        <a14:foregroundMark x1="82400" y1="1333" x2="82400" y2="1333"/>
                        <a14:foregroundMark x1="98400" y1="10667" x2="98400" y2="11333"/>
                        <a14:foregroundMark x1="98400" y1="14000" x2="99200" y2="62000"/>
                        <a14:foregroundMark x1="4000" y1="72667" x2="4000" y2="72667"/>
                        <a14:foregroundMark x1="3200" y1="66000" x2="3200" y2="66000"/>
                        <a14:foregroundMark x1="2400" y1="10667" x2="2400" y2="54667"/>
                        <a14:foregroundMark x1="12800" y1="2667" x2="51200" y2="2000"/>
                        <a14:foregroundMark x1="37600" y1="98000" x2="37600" y2="98000"/>
                        <a14:foregroundMark x1="56000" y1="98667" x2="56000" y2="98667"/>
                        <a14:foregroundMark x1="82400" y1="88667" x2="82400" y2="88667"/>
                        <a14:backgroundMark x1="2400" y1="94000" x2="2400" y2="94000"/>
                        <a14:backgroundMark x1="92800" y1="95333" x2="92800" y2="95333"/>
                        <a14:backgroundMark x1="98400" y1="3333" x2="98400" y2="3333"/>
                        <a14:backgroundMark x1="3200" y1="2000" x2="32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019" y="5867400"/>
            <a:ext cx="765175" cy="9144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FA3BBC-C438-49DC-BA89-58B8D76F5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4" y="5867400"/>
            <a:ext cx="860425" cy="914400"/>
          </a:xfrm>
          <a:prstGeom prst="rect">
            <a:avLst/>
          </a:prstGeom>
        </p:spPr>
      </p:pic>
      <p:pic>
        <p:nvPicPr>
          <p:cNvPr id="8" name="Picture 7" descr="C:\Users\kmetlen\Pictures\Logos\BLMLogo.gif">
            <a:extLst>
              <a:ext uri="{FF2B5EF4-FFF2-40B4-BE49-F238E27FC236}">
                <a16:creationId xmlns:a16="http://schemas.microsoft.com/office/drawing/2014/main" xmlns="" id="{31CE6C0C-0B3B-45FA-A546-AFC6219CC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984" y="5867400"/>
            <a:ext cx="914400" cy="914400"/>
          </a:xfrm>
          <a:prstGeom prst="rect">
            <a:avLst/>
          </a:prstGeom>
          <a:noFill/>
          <a:ex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6C7BD8-02BE-42F9-AE1D-20EB4DD6CC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538" r="98925">
                        <a14:foregroundMark x1="50000" y1="26163" x2="50000" y2="26163"/>
                        <a14:foregroundMark x1="52688" y1="74419" x2="52688" y2="74419"/>
                        <a14:foregroundMark x1="75269" y1="51744" x2="75269" y2="51744"/>
                        <a14:foregroundMark x1="24731" y1="46512" x2="24731" y2="46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35" y="5867400"/>
            <a:ext cx="986367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A7FB18E-9349-4854-90EE-0A22D57F18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9" y="5867400"/>
            <a:ext cx="176956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410FBC-F405-4E00-8A59-CB52EE3D6F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77" y="6028000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31436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304800" y="0"/>
            <a:ext cx="769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fornian FB" pitchFamily="18" charset="0"/>
                <a:ea typeface="+mn-ea"/>
                <a:cs typeface="Arial" pitchFamily="34" charset="0"/>
              </a:rPr>
              <a:t>Working Together for Common Good</a:t>
            </a:r>
          </a:p>
        </p:txBody>
      </p:sp>
      <p:pic>
        <p:nvPicPr>
          <p:cNvPr id="28" name="Picture 27" descr="watersh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18026"/>
            <a:ext cx="9144000" cy="559351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5943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12C01B-A082-4518-84C3-60018BD26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6022538"/>
            <a:ext cx="59436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1D338B-9638-410F-8F42-A4C764B90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045" y="-11289"/>
            <a:ext cx="811375" cy="121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5C58CF-8508-416E-8C7B-054AF18FBAF7}"/>
              </a:ext>
            </a:extLst>
          </p:cNvPr>
          <p:cNvSpPr txBox="1"/>
          <p:nvPr/>
        </p:nvSpPr>
        <p:spPr>
          <a:xfrm>
            <a:off x="685800" y="2251770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and Nature are threatened by uncharacteristic fire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 across objectives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Explicitly account for fire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Collaborate, all lands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broad-based and transparent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17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331" y="160337"/>
            <a:ext cx="3293269" cy="247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953000" cy="1295400"/>
          </a:xfrm>
        </p:spPr>
        <p:txBody>
          <a:bodyPr>
            <a:noAutofit/>
          </a:bodyPr>
          <a:lstStyle/>
          <a:p>
            <a:r>
              <a:rPr lang="en-US" sz="3600" dirty="0"/>
              <a:t>From Regional Analyses to Local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42672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Landscape objectives</a:t>
            </a:r>
          </a:p>
          <a:p>
            <a:pPr marL="0" indent="0">
              <a:buNone/>
            </a:pPr>
            <a:r>
              <a:rPr lang="en-US" sz="2400" b="1" dirty="0"/>
              <a:t>Constrained by filters</a:t>
            </a:r>
          </a:p>
          <a:p>
            <a:pPr marL="0" indent="0">
              <a:buNone/>
            </a:pPr>
            <a:r>
              <a:rPr lang="en-US" sz="2400" b="1" dirty="0"/>
              <a:t>Social relevance with broad 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Political will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Local opportunities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Refined objectives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2000" dirty="0"/>
              <a:t>Spatial prioritization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Outreach, education, and engagement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Co-investment</a:t>
            </a:r>
          </a:p>
        </p:txBody>
      </p:sp>
      <p:sp>
        <p:nvSpPr>
          <p:cNvPr id="5" name="AutoShape 2" descr="Image result for Alan Ager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Image result for Alan Ager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6" descr="Image result for Alan Ager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F50A94-C654-4005-9284-282AC901A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087" y="3069092"/>
            <a:ext cx="4118313" cy="30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01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88759C-6B27-4567-A917-33382750E8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009"/>
            <a:ext cx="7620000" cy="58881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894A8C17-1E7D-4523-A86D-89EE3A10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156" y="0"/>
            <a:ext cx="5931957" cy="1600200"/>
          </a:xfrm>
        </p:spPr>
        <p:txBody>
          <a:bodyPr>
            <a:noAutofit/>
          </a:bodyPr>
          <a:lstStyle/>
          <a:p>
            <a:r>
              <a:rPr lang="en-US" sz="2800" b="1" dirty="0"/>
              <a:t>State Funding $6 million/6 years</a:t>
            </a:r>
            <a:br>
              <a:rPr lang="en-US" sz="2800" b="1" dirty="0"/>
            </a:br>
            <a:r>
              <a:rPr lang="en-US" sz="2800" b="1" dirty="0"/>
              <a:t>Rogue Forest Restoration Initiative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1C3075-364E-4DEE-B36E-694E998F5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334" y="5334000"/>
            <a:ext cx="1414932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9F4091-3EBC-488C-854F-8146106A4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4495800"/>
            <a:ext cx="956441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AB6748-0900-4636-9F8E-D8DFF7B6C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966" y="1752600"/>
            <a:ext cx="789709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6493239-82BD-4925-B54C-1BA4F8501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733" y="3581400"/>
            <a:ext cx="858175" cy="914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0FDE38B-EAED-4426-9A63-081E1AD48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95" y="6248400"/>
            <a:ext cx="1583531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483185F-EF80-4793-9E89-516213201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693" y="76200"/>
            <a:ext cx="1790907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F277911-AEAA-49E3-86CD-4531D812DF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20" y="914400"/>
            <a:ext cx="914400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5D92026-5ADC-4C3E-A35C-753E1CD6A3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20" y="2667000"/>
            <a:ext cx="914400" cy="914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31B1F52-9D08-45C6-99EB-75A191DF24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78" y="76200"/>
            <a:ext cx="911578" cy="9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06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C126F7-11ED-47BE-B086-6A389EE239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17FD83FC-8A48-4848-9DF8-8285A7FC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96000"/>
            <a:ext cx="82296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/>
              <a:t>Guiding Collaborative Landscape Forest Restoration</a:t>
            </a:r>
          </a:p>
        </p:txBody>
      </p:sp>
    </p:spTree>
    <p:extLst>
      <p:ext uri="{BB962C8B-B14F-4D97-AF65-F5344CB8AC3E}">
        <p14:creationId xmlns:p14="http://schemas.microsoft.com/office/powerpoint/2010/main" val="4027793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B9D820-9AC9-4E4A-8451-DCD5E446F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28F42FEC-A859-40E7-A239-B128CB6E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52400"/>
            <a:ext cx="3200400" cy="12192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Local Project Refinement</a:t>
            </a:r>
          </a:p>
        </p:txBody>
      </p:sp>
    </p:spTree>
    <p:extLst>
      <p:ext uri="{BB962C8B-B14F-4D97-AF65-F5344CB8AC3E}">
        <p14:creationId xmlns:p14="http://schemas.microsoft.com/office/powerpoint/2010/main" val="3706775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977EB-309F-483B-94DC-25C19085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Partners in Planning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4F0C8D8-FEEE-4D40-831C-4F2CC05F0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D49309-643F-4A71-8D08-125D7DB17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802086"/>
            <a:ext cx="1769567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1EEE79-E812-4D31-8FEB-4C43A9C3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76200"/>
            <a:ext cx="858175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0E3F24-650E-401D-9073-1A33037A73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152400"/>
            <a:ext cx="1583531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077370-7211-4897-B622-DB1377FC6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800" y="5823857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EAEDFB-9A97-4698-8725-DAB3FEF36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34" y="5780685"/>
            <a:ext cx="76809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71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2B9AE2-4727-4056-B3A2-1E232D883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876"/>
            <a:ext cx="9144000" cy="6098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636838"/>
            <a:ext cx="8991600" cy="1630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Restoring Fire for Nature and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016080-5AB3-4BBB-B59C-EC95570B3096}"/>
              </a:ext>
            </a:extLst>
          </p:cNvPr>
          <p:cNvSpPr txBox="1"/>
          <p:nvPr/>
        </p:nvSpPr>
        <p:spPr>
          <a:xfrm>
            <a:off x="36689" y="6553200"/>
            <a:ext cx="2971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© The Nature Conservancy (Evan Barrientos)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9A38-B713-47AB-8FBC-E9E99DCDA51F}"/>
              </a:ext>
            </a:extLst>
          </p:cNvPr>
          <p:cNvSpPr txBox="1"/>
          <p:nvPr/>
        </p:nvSpPr>
        <p:spPr>
          <a:xfrm>
            <a:off x="248354" y="41148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Support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Northwest Conservation Fund, Oregon Department of Forestry, Oregon Watershed Enhancement Board, Jackson County, Josephine County, USDA USFS Rogue River-Siskiyou National Forest, USDI Bureau of Land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902C75-3F70-46AF-8BC5-01D41EEF1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33" y="5755010"/>
            <a:ext cx="1769567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7D192B-CE2C-4715-9CE2-4AEA5D789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47539"/>
            <a:ext cx="2049508" cy="592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2A9E97-67A1-4A17-9D29-E3AD0269A116}"/>
              </a:ext>
            </a:extLst>
          </p:cNvPr>
          <p:cNvSpPr txBox="1"/>
          <p:nvPr/>
        </p:nvSpPr>
        <p:spPr>
          <a:xfrm>
            <a:off x="340567" y="49553"/>
            <a:ext cx="8534401" cy="101566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Metlen, K. L., D. Borgias, B. Kellogg, M. Schindel, A. Jones, G. McKinley, D. Olson, C. Zanger, M. Bennett, B. Moody, and E. Reilly. 2017. Rogue Basin Cohesive Forest Restoration Strategy: A Collaborative Vision for Resilient Landscapes and Fire Adapted Communities. The Nature Conservancy, Portland, OR. Available online at: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http://bit.ly/rbs-report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SOFRC.org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62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105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9707" cy="642045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Candara" panose="020E0502030303020204" pitchFamily="34" charset="0"/>
              </a:rPr>
              <a:t>Improve Spatial Planning with Fire-relevant Boundaries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t="18772" r="11950" b="2933"/>
          <a:stretch/>
        </p:blipFill>
        <p:spPr bwMode="auto">
          <a:xfrm>
            <a:off x="304800" y="1905000"/>
            <a:ext cx="4026310" cy="320040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9" t="22507" r="15155"/>
          <a:stretch/>
        </p:blipFill>
        <p:spPr bwMode="auto">
          <a:xfrm>
            <a:off x="4839929" y="1905000"/>
            <a:ext cx="3923071" cy="320040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9553" y="1066800"/>
            <a:ext cx="3732782" cy="7239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Field Watershed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24400" y="1066800"/>
            <a:ext cx="4281755" cy="723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Wildfire Operational Delineations (PODs)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5102327"/>
            <a:ext cx="4404359" cy="49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BC529A-A2AA-4B68-B078-2DB12662E1C2}"/>
              </a:ext>
            </a:extLst>
          </p:cNvPr>
          <p:cNvSpPr txBox="1"/>
          <p:nvPr/>
        </p:nvSpPr>
        <p:spPr>
          <a:xfrm>
            <a:off x="2743200" y="5754290"/>
            <a:ext cx="3618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Strategic fuel treatment planning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Informed suppression response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with other resources </a:t>
            </a:r>
          </a:p>
        </p:txBody>
      </p:sp>
    </p:spTree>
    <p:extLst>
      <p:ext uri="{BB962C8B-B14F-4D97-AF65-F5344CB8AC3E}">
        <p14:creationId xmlns:p14="http://schemas.microsoft.com/office/powerpoint/2010/main" val="3479028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15962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Candara" panose="020E0502030303020204" pitchFamily="34" charset="0"/>
              </a:rPr>
              <a:t>Integrate Planning and Fire with Social and Technical Process</a:t>
            </a:r>
            <a:br>
              <a:rPr lang="en-US" sz="2700" dirty="0">
                <a:latin typeface="Candara" panose="020E0502030303020204" pitchFamily="34" charset="0"/>
              </a:rPr>
            </a:br>
            <a:r>
              <a:rPr lang="en-US" sz="2700" b="1" dirty="0">
                <a:latin typeface="Candara" panose="020E0502030303020204" pitchFamily="34" charset="0"/>
              </a:rPr>
              <a:t>Collaboratively Proactive Fire Planning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6B4C724B-FF99-40FF-9F00-5FEFA2D7C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03328"/>
            <a:ext cx="4038600" cy="3416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Rogue Leadership Forum</a:t>
            </a:r>
          </a:p>
          <a:p>
            <a:pPr marL="0" indent="0">
              <a:buNone/>
            </a:pPr>
            <a:r>
              <a:rPr lang="en-US" sz="1800" dirty="0"/>
              <a:t>146 leaders and partners</a:t>
            </a:r>
          </a:p>
          <a:p>
            <a:r>
              <a:rPr lang="en-US" sz="1800" dirty="0"/>
              <a:t>Federal agencies</a:t>
            </a:r>
          </a:p>
          <a:p>
            <a:r>
              <a:rPr lang="en-US" sz="1800" dirty="0"/>
              <a:t>Tribal officials</a:t>
            </a:r>
          </a:p>
          <a:p>
            <a:r>
              <a:rPr lang="en-US" sz="1800" dirty="0"/>
              <a:t>State agencies</a:t>
            </a:r>
          </a:p>
          <a:p>
            <a:r>
              <a:rPr lang="en-US" sz="1800" dirty="0"/>
              <a:t>Rural fire chiefs</a:t>
            </a:r>
          </a:p>
          <a:p>
            <a:r>
              <a:rPr lang="en-US" sz="1800" dirty="0"/>
              <a:t>Elected officials</a:t>
            </a:r>
          </a:p>
          <a:p>
            <a:r>
              <a:rPr lang="en-US" sz="1800" dirty="0"/>
              <a:t>Conservation organizations</a:t>
            </a:r>
          </a:p>
          <a:p>
            <a:r>
              <a:rPr lang="en-US" sz="1800" dirty="0"/>
              <a:t>Business</a:t>
            </a:r>
          </a:p>
          <a:p>
            <a:r>
              <a:rPr lang="en-US" sz="1800" dirty="0"/>
              <a:t>Industry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A0E7C731-0509-490F-9094-1C5186986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03328"/>
            <a:ext cx="4038600" cy="3416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All Lands Workshops</a:t>
            </a:r>
          </a:p>
          <a:p>
            <a:pPr marL="0" indent="0">
              <a:buNone/>
            </a:pPr>
            <a:r>
              <a:rPr lang="en-US" sz="1800" dirty="0"/>
              <a:t>104 specialists and partners</a:t>
            </a:r>
          </a:p>
          <a:p>
            <a:r>
              <a:rPr lang="en-US" sz="1800" dirty="0"/>
              <a:t>Agency planners</a:t>
            </a:r>
          </a:p>
          <a:p>
            <a:r>
              <a:rPr lang="en-US" sz="1800" dirty="0"/>
              <a:t>Tribal specialists</a:t>
            </a:r>
          </a:p>
          <a:p>
            <a:r>
              <a:rPr lang="en-US" sz="1800" dirty="0"/>
              <a:t>Fire specialists</a:t>
            </a:r>
          </a:p>
          <a:p>
            <a:r>
              <a:rPr lang="en-US" sz="1800" dirty="0"/>
              <a:t>Wildlife biologists</a:t>
            </a:r>
          </a:p>
          <a:p>
            <a:r>
              <a:rPr lang="en-US" sz="1800" dirty="0"/>
              <a:t>Conservation groups</a:t>
            </a:r>
          </a:p>
          <a:p>
            <a:r>
              <a:rPr lang="en-US" sz="1800" dirty="0"/>
              <a:t>State agencies</a:t>
            </a:r>
          </a:p>
          <a:p>
            <a:r>
              <a:rPr lang="en-US" sz="1800" dirty="0"/>
              <a:t>Rural fire</a:t>
            </a:r>
          </a:p>
          <a:p>
            <a:r>
              <a:rPr lang="en-US" sz="1800" dirty="0"/>
              <a:t>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98E213-60BB-41E9-AF1A-8B257F8A5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30673"/>
            <a:ext cx="4572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061DAE-48C8-4C78-B319-7F741A88F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700"/>
            <a:ext cx="4572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28600" y="1524000"/>
            <a:ext cx="8763000" cy="5105400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akleaf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438400" y="1905000"/>
            <a:ext cx="2115980" cy="2115980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0" y="2115980"/>
                </a:moveTo>
                <a:cubicBezTo>
                  <a:pt x="1" y="1554787"/>
                  <a:pt x="222934" y="1016579"/>
                  <a:pt x="619758" y="619756"/>
                </a:cubicBezTo>
                <a:cubicBezTo>
                  <a:pt x="1016582" y="222933"/>
                  <a:pt x="1554790" y="1"/>
                  <a:pt x="2115983" y="2"/>
                </a:cubicBezTo>
                <a:lnTo>
                  <a:pt x="2115980" y="2115980"/>
                </a:lnTo>
                <a:lnTo>
                  <a:pt x="0" y="211598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774" tIns="747770" rIns="128016" bIns="128016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Municipal Watershed Protection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679680" y="1905000"/>
            <a:ext cx="2053484" cy="2115980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0" y="0"/>
                </a:moveTo>
                <a:cubicBezTo>
                  <a:pt x="561193" y="1"/>
                  <a:pt x="1099401" y="222934"/>
                  <a:pt x="1496224" y="619758"/>
                </a:cubicBezTo>
                <a:cubicBezTo>
                  <a:pt x="1893047" y="1016582"/>
                  <a:pt x="2115979" y="1554790"/>
                  <a:pt x="2115978" y="2115983"/>
                </a:cubicBezTo>
                <a:lnTo>
                  <a:pt x="0" y="211598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747774" rIns="747770" bIns="128016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Spotted Owl Habitat Protection</a:t>
            </a:r>
          </a:p>
        </p:txBody>
      </p:sp>
      <p:sp>
        <p:nvSpPr>
          <p:cNvPr id="20" name="Freeform 19"/>
          <p:cNvSpPr/>
          <p:nvPr/>
        </p:nvSpPr>
        <p:spPr>
          <a:xfrm rot="21600000">
            <a:off x="4652116" y="4118715"/>
            <a:ext cx="2115980" cy="2115981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2115980" y="0"/>
                </a:moveTo>
                <a:cubicBezTo>
                  <a:pt x="2115979" y="561193"/>
                  <a:pt x="1893046" y="1099401"/>
                  <a:pt x="1496222" y="1496224"/>
                </a:cubicBezTo>
                <a:cubicBezTo>
                  <a:pt x="1099398" y="1893047"/>
                  <a:pt x="561190" y="2115979"/>
                  <a:pt x="-2" y="2115978"/>
                </a:cubicBezTo>
                <a:lnTo>
                  <a:pt x="0" y="0"/>
                </a:lnTo>
                <a:lnTo>
                  <a:pt x="211598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128017" rIns="747774" bIns="747770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Community Protection</a:t>
            </a:r>
          </a:p>
        </p:txBody>
      </p:sp>
      <p:sp>
        <p:nvSpPr>
          <p:cNvPr id="21" name="Freeform 20"/>
          <p:cNvSpPr/>
          <p:nvPr/>
        </p:nvSpPr>
        <p:spPr>
          <a:xfrm rot="21600000">
            <a:off x="2438400" y="4118716"/>
            <a:ext cx="2115980" cy="2115980"/>
          </a:xfrm>
          <a:custGeom>
            <a:avLst/>
            <a:gdLst>
              <a:gd name="connsiteX0" fmla="*/ 0 w 2115980"/>
              <a:gd name="connsiteY0" fmla="*/ 2115980 h 2115980"/>
              <a:gd name="connsiteX1" fmla="*/ 619758 w 2115980"/>
              <a:gd name="connsiteY1" fmla="*/ 619756 h 2115980"/>
              <a:gd name="connsiteX2" fmla="*/ 2115983 w 2115980"/>
              <a:gd name="connsiteY2" fmla="*/ 2 h 2115980"/>
              <a:gd name="connsiteX3" fmla="*/ 2115980 w 2115980"/>
              <a:gd name="connsiteY3" fmla="*/ 2115980 h 2115980"/>
              <a:gd name="connsiteX4" fmla="*/ 0 w 2115980"/>
              <a:gd name="connsiteY4" fmla="*/ 2115980 h 211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980" h="2115980">
                <a:moveTo>
                  <a:pt x="2115980" y="2115980"/>
                </a:moveTo>
                <a:cubicBezTo>
                  <a:pt x="1554787" y="2115979"/>
                  <a:pt x="1016579" y="1893046"/>
                  <a:pt x="619756" y="1496222"/>
                </a:cubicBezTo>
                <a:cubicBezTo>
                  <a:pt x="222933" y="1099398"/>
                  <a:pt x="1" y="561190"/>
                  <a:pt x="2" y="-3"/>
                </a:cubicBezTo>
                <a:lnTo>
                  <a:pt x="2115980" y="0"/>
                </a:lnTo>
                <a:lnTo>
                  <a:pt x="2115980" y="211598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770" tIns="128016" rIns="128016" bIns="747774" numCol="1" spcCol="1270" anchor="ctr" anchorCtr="0">
            <a:noAutofit/>
          </a:bodyPr>
          <a:lstStyle/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Restoring Fire</a:t>
            </a:r>
          </a:p>
          <a:p>
            <a:pPr marL="0" marR="0" lvl="0" indent="0" algn="ctr" defTabSz="8001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Thinning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13992" y="0"/>
            <a:ext cx="6677608" cy="1143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fornian FB" pitchFamily="18" charset="0"/>
                <a:ea typeface="+mn-ea"/>
                <a:cs typeface="Arial" pitchFamily="34" charset="0"/>
              </a:rPr>
              <a:t>Integrated By Design 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fornian FB" pitchFamily="18" charset="0"/>
              <a:ea typeface="+mn-ea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43" y="4343400"/>
            <a:ext cx="127725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126588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464" y="2590800"/>
            <a:ext cx="203386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591390"/>
            <a:ext cx="110869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kmetlen\Pictures\Siskiyou extreme fire behavi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490906"/>
            <a:ext cx="1829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658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6751984" cy="12192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Collaboration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8" name="Picture 4" descr="IMG_079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438400" y="1147981"/>
            <a:ext cx="576467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Developing Monitoring Priorities, June 12, 2009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>
          <a:xfrm>
            <a:off x="106019" y="5413830"/>
            <a:ext cx="8931965" cy="1386114"/>
          </a:xfrm>
          <a:solidFill>
            <a:srgbClr val="FFFFFF">
              <a:alpha val="50196"/>
            </a:srgbClr>
          </a:solidFill>
        </p:spPr>
        <p:txBody>
          <a:bodyPr numCol="2">
            <a:normAutofit/>
          </a:bodyPr>
          <a:lstStyle/>
          <a:p>
            <a:r>
              <a:rPr lang="en-US" sz="1800" dirty="0"/>
              <a:t>Ellen Goheen - USFS, Forest Health Program</a:t>
            </a:r>
          </a:p>
          <a:p>
            <a:r>
              <a:rPr lang="en-US" sz="1800" dirty="0"/>
              <a:t>John Alexander - Klamath Bird Observatory </a:t>
            </a:r>
          </a:p>
          <a:p>
            <a:r>
              <a:rPr lang="en-US" sz="1800" dirty="0"/>
              <a:t>John Gutrich - Southern Oregon University</a:t>
            </a:r>
          </a:p>
          <a:p>
            <a:r>
              <a:rPr lang="en-US" sz="1800" dirty="0"/>
              <a:t>Mark Shibley - Southern Oregon University</a:t>
            </a:r>
          </a:p>
          <a:p>
            <a:r>
              <a:rPr lang="en-US" sz="1800" dirty="0"/>
              <a:t>Eric Dinger- National Park Service</a:t>
            </a:r>
          </a:p>
          <a:p>
            <a:r>
              <a:rPr lang="en-US" sz="1800" dirty="0"/>
              <a:t>Dan </a:t>
            </a:r>
            <a:r>
              <a:rPr lang="en-US" sz="1800" dirty="0" err="1"/>
              <a:t>Sarr</a:t>
            </a:r>
            <a:r>
              <a:rPr lang="en-US" sz="1800" dirty="0"/>
              <a:t>- monitoring scientist</a:t>
            </a:r>
          </a:p>
          <a:p>
            <a:r>
              <a:rPr lang="en-US" sz="1800" dirty="0"/>
              <a:t>Dave Clayton – USFS, Rogue-Siskiyou NF</a:t>
            </a:r>
          </a:p>
          <a:p>
            <a:r>
              <a:rPr lang="en-US" sz="1800" dirty="0"/>
              <a:t>Marty Main – Contract Forester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4876800"/>
            <a:ext cx="5334000" cy="52322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Monitoring Advisory Committee</a:t>
            </a:r>
          </a:p>
        </p:txBody>
      </p:sp>
    </p:spTree>
    <p:extLst>
      <p:ext uri="{BB962C8B-B14F-4D97-AF65-F5344CB8AC3E}">
        <p14:creationId xmlns:p14="http://schemas.microsoft.com/office/powerpoint/2010/main" val="292208624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metlen\Pictures\Implementation\Block 1 Helicopter Logging\IMG_1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6705600" cy="1066800"/>
          </a:xfrm>
          <a:solidFill>
            <a:schemeClr val="tx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Support for Forest  Restoration Growing from AFR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67200"/>
            <a:ext cx="8610600" cy="1600200"/>
          </a:xfrm>
          <a:solidFill>
            <a:schemeClr val="tx1">
              <a:alpha val="5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Large scale restoration (up 10%)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Cutting large and small trees with science backing (up 2x)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Commercial thinning (from 55% to 75%)</a:t>
            </a:r>
          </a:p>
        </p:txBody>
      </p:sp>
      <p:pic>
        <p:nvPicPr>
          <p:cNvPr id="5" name="Picture 2" descr="C:\Users\kmetlen\Pictures\Logos\lrg_Southern_Oregon_University136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58" b="27786"/>
          <a:stretch/>
        </p:blipFill>
        <p:spPr bwMode="auto">
          <a:xfrm>
            <a:off x="7192517" y="5943600"/>
            <a:ext cx="195148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81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15FD7C-A26A-4382-8B2B-FD7894846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717" y="1193794"/>
            <a:ext cx="4767275" cy="5563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Restoration Needs in Frequent Fire Forest</a:t>
            </a:r>
            <a:br>
              <a:rPr lang="en-US" dirty="0"/>
            </a:br>
            <a:r>
              <a:rPr lang="en-US" sz="1800" dirty="0"/>
              <a:t>A collaboration of USFS R6 and TNC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426743" cy="3938886"/>
          </a:xfrm>
        </p:spPr>
        <p:txBody>
          <a:bodyPr/>
          <a:lstStyle/>
          <a:p>
            <a:r>
              <a:rPr lang="en-US" b="1" dirty="0"/>
              <a:t>Rogue Basin Forests and Woodlands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4.2 million acres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Late seral forest severely deficit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50 % overly dense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50694"/>
            <a:ext cx="441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Haugo et al. 2015. A new approach to evaluate forest structure restoration needs across Oregon and Washington, USA.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Forest Ecology and Management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335:37-50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akleaf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DeMeo et al. 2018. Expanding our understanding of forest structural restoration needs in the Pacific Northwest.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Northwest Science 92:18-35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akleaf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23700"/>
            <a:ext cx="861848" cy="914399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031" y="5673374"/>
            <a:ext cx="1383133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502920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Rogue Basin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4419600" y="5413177"/>
            <a:ext cx="304802" cy="530423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6F19EB-B26E-47ED-9625-82FA47186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533" y="6325821"/>
            <a:ext cx="274184" cy="24818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E3DCBC-8AFE-492B-84B6-6250F5461B7B}"/>
              </a:ext>
            </a:extLst>
          </p:cNvPr>
          <p:cNvSpPr txBox="1"/>
          <p:nvPr/>
        </p:nvSpPr>
        <p:spPr>
          <a:xfrm>
            <a:off x="6172200" y="5664206"/>
            <a:ext cx="1397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Ashland Forest All Lands Restoration Initiative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13E2D99-CE61-45B2-A565-27C99CDA856E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5717717" y="5958245"/>
            <a:ext cx="530684" cy="49167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84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B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379BBE-7FA4-48A0-808E-D3E8662E2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69" y="1287684"/>
            <a:ext cx="4578331" cy="5437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268"/>
            <a:ext cx="8672513" cy="1066800"/>
          </a:xfrm>
          <a:solidFill>
            <a:srgbClr val="00703C"/>
          </a:solidFill>
        </p:spPr>
        <p:txBody>
          <a:bodyPr/>
          <a:lstStyle/>
          <a:p>
            <a:pPr algn="ctr"/>
            <a:r>
              <a:rPr lang="en-US" sz="2800" dirty="0"/>
              <a:t>All Lands Quantitative Wildfire 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4426743" cy="3938886"/>
          </a:xfrm>
        </p:spPr>
        <p:txBody>
          <a:bodyPr/>
          <a:lstStyle/>
          <a:p>
            <a:r>
              <a:rPr lang="en-US" b="1" dirty="0"/>
              <a:t>Rogue Basin Forests and Woodlands</a:t>
            </a:r>
          </a:p>
          <a:p>
            <a:endParaRPr lang="en-US" b="1" dirty="0"/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Among the most at-risk in the Pacific Northwest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Smoke not evaluated</a:t>
            </a:r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sz="1400" dirty="0"/>
              <a:t>Pacific Northwest Quantitative Wildfire Risk Assessment. 2018. USFS Pacific NW &amp; Alaska Regions/BLM State Office. Portland, OR. Project Manager: Rick Stratton; Contractor: Pyrologix.</a:t>
            </a:r>
          </a:p>
          <a:p>
            <a:pPr marL="0" indent="0">
              <a:spcBef>
                <a:spcPts val="0"/>
              </a:spcBef>
            </a:pPr>
            <a:endParaRPr lang="en-US" sz="2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802" y="5523041"/>
            <a:ext cx="1699737" cy="129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1630" y="6096000"/>
            <a:ext cx="134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Rogue Basin</a:t>
            </a:r>
          </a:p>
        </p:txBody>
      </p:sp>
      <p:cxnSp>
        <p:nvCxnSpPr>
          <p:cNvPr id="11" name="Straight Arrow Connector 10"/>
          <p:cNvCxnSpPr>
            <a:cxnSpLocks/>
            <a:stCxn id="6" idx="3"/>
          </p:cNvCxnSpPr>
          <p:nvPr/>
        </p:nvCxnSpPr>
        <p:spPr>
          <a:xfrm flipV="1">
            <a:off x="4070846" y="6096000"/>
            <a:ext cx="456723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A1EF853-836C-4A39-8929-3B199E411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643" y="6373274"/>
            <a:ext cx="274184" cy="24818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695B76-EDD1-475D-AB30-FB120E0A306D}"/>
              </a:ext>
            </a:extLst>
          </p:cNvPr>
          <p:cNvSpPr txBox="1"/>
          <p:nvPr/>
        </p:nvSpPr>
        <p:spPr>
          <a:xfrm>
            <a:off x="6324600" y="5572036"/>
            <a:ext cx="1397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Ashland Forest All Lands Restoration Initiative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3F64FCA-B610-4FF6-87D2-8F829BCEE2A1}"/>
              </a:ext>
            </a:extLst>
          </p:cNvPr>
          <p:cNvCxnSpPr>
            <a:cxnSpLocks/>
          </p:cNvCxnSpPr>
          <p:nvPr/>
        </p:nvCxnSpPr>
        <p:spPr>
          <a:xfrm flipH="1">
            <a:off x="5793916" y="5943600"/>
            <a:ext cx="530684" cy="49167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5109E4B-ABF8-4085-9FB9-0AA49D331F6A}"/>
              </a:ext>
            </a:extLst>
          </p:cNvPr>
          <p:cNvSpPr/>
          <p:nvPr/>
        </p:nvSpPr>
        <p:spPr>
          <a:xfrm>
            <a:off x="5562600" y="6400800"/>
            <a:ext cx="176675" cy="15613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39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0268"/>
            <a:ext cx="8672513" cy="1066800"/>
          </a:xfrm>
          <a:solidFill>
            <a:srgbClr val="00703C"/>
          </a:solidFill>
        </p:spPr>
        <p:txBody>
          <a:bodyPr/>
          <a:lstStyle/>
          <a:p>
            <a:pPr algn="ctr"/>
            <a:r>
              <a:rPr lang="en-US" sz="2800" dirty="0"/>
              <a:t>Northern Spotted Owl Recovery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040724-7BCB-43B1-A383-44622680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1219200"/>
            <a:ext cx="3724275" cy="5523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D5CFBF-A68D-4B96-9C87-00C991B9A2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4267200"/>
            <a:ext cx="88459" cy="80072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E5C9A6D-C24F-4BBA-9A20-D02B24C14CC9}"/>
              </a:ext>
            </a:extLst>
          </p:cNvPr>
          <p:cNvSpPr txBox="1"/>
          <p:nvPr/>
        </p:nvSpPr>
        <p:spPr>
          <a:xfrm>
            <a:off x="6834738" y="2987434"/>
            <a:ext cx="1397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Ashland Forest All Lands Restoration Initiative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3D698E97-A156-4D27-8BC8-2583F01539EF}"/>
              </a:ext>
            </a:extLst>
          </p:cNvPr>
          <p:cNvCxnSpPr>
            <a:cxnSpLocks/>
          </p:cNvCxnSpPr>
          <p:nvPr/>
        </p:nvCxnSpPr>
        <p:spPr>
          <a:xfrm flipH="1">
            <a:off x="4635943" y="3780899"/>
            <a:ext cx="2156672" cy="683863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A211BE5-ACBD-4635-BF49-4C30364DBAB7}"/>
              </a:ext>
            </a:extLst>
          </p:cNvPr>
          <p:cNvSpPr/>
          <p:nvPr/>
        </p:nvSpPr>
        <p:spPr>
          <a:xfrm>
            <a:off x="4495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6EEA4F18-8736-47FB-A863-4C034321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355" y="4343400"/>
            <a:ext cx="467301" cy="35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594492-3B6A-4479-BE82-326DEBDDCD97}"/>
              </a:ext>
            </a:extLst>
          </p:cNvPr>
          <p:cNvSpPr txBox="1"/>
          <p:nvPr/>
        </p:nvSpPr>
        <p:spPr>
          <a:xfrm>
            <a:off x="922778" y="3835328"/>
            <a:ext cx="134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akleaf"/>
                <a:ea typeface="+mn-ea"/>
                <a:cs typeface="+mn-cs"/>
              </a:rPr>
              <a:t>Rogue Basin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FD2206C-A271-44B0-91CA-91A81840F1DB}"/>
              </a:ext>
            </a:extLst>
          </p:cNvPr>
          <p:cNvCxnSpPr>
            <a:cxnSpLocks/>
          </p:cNvCxnSpPr>
          <p:nvPr/>
        </p:nvCxnSpPr>
        <p:spPr>
          <a:xfrm>
            <a:off x="2307874" y="4122830"/>
            <a:ext cx="1730726" cy="398208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57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977EB-309F-483B-94DC-25C19085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1592"/>
            <a:ext cx="7886700" cy="3968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Northern Spotted Owl Recovery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610B8E-1E71-4636-9A48-731087C2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578466"/>
            <a:ext cx="4095750" cy="6074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834512-62E7-44A3-A116-3A7051441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4267200"/>
            <a:ext cx="88459" cy="80072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6AF6F2-84A1-4792-8B3C-2344A424EF35}"/>
              </a:ext>
            </a:extLst>
          </p:cNvPr>
          <p:cNvSpPr txBox="1"/>
          <p:nvPr/>
        </p:nvSpPr>
        <p:spPr>
          <a:xfrm>
            <a:off x="6792614" y="3315570"/>
            <a:ext cx="13975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Ashland Forest All Lands Restoration Initiative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485D36C-19A6-44C1-ABFA-8F4231274F53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4508059" y="3780899"/>
            <a:ext cx="2284555" cy="52633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434352F-895D-4A25-985D-48D4F0C67B32}"/>
              </a:ext>
            </a:extLst>
          </p:cNvPr>
          <p:cNvSpPr/>
          <p:nvPr/>
        </p:nvSpPr>
        <p:spPr>
          <a:xfrm>
            <a:off x="4419600" y="4267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93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Oakleaf Bold"/>
        <a:ea typeface=""/>
        <a:cs typeface=""/>
      </a:majorFont>
      <a:minorFont>
        <a:latin typeface="Oaklea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Oakleaf Bold"/>
        <a:ea typeface=""/>
        <a:cs typeface=""/>
      </a:majorFont>
      <a:minorFont>
        <a:latin typeface="Oaklea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Oakleaf Bold"/>
        <a:ea typeface=""/>
        <a:cs typeface=""/>
      </a:majorFont>
      <a:minorFont>
        <a:latin typeface="Oaklea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35753</TotalTime>
  <Words>887</Words>
  <Application>Microsoft Office PowerPoint</Application>
  <PresentationFormat>On-screen Show (4:3)</PresentationFormat>
  <Paragraphs>194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Calibri</vt:lpstr>
      <vt:lpstr>Calibri Light</vt:lpstr>
      <vt:lpstr>Californian FB</vt:lpstr>
      <vt:lpstr>Candara</vt:lpstr>
      <vt:lpstr>ImagoLight</vt:lpstr>
      <vt:lpstr>Oakleaf</vt:lpstr>
      <vt:lpstr>Oakleaf Bold</vt:lpstr>
      <vt:lpstr>Oakleaf Small Caps Bold</vt:lpstr>
      <vt:lpstr>Wingdings</vt:lpstr>
      <vt:lpstr>Office Theme</vt:lpstr>
      <vt:lpstr>1_Custom Design</vt:lpstr>
      <vt:lpstr>9_Office Theme</vt:lpstr>
      <vt:lpstr>10_Office Theme</vt:lpstr>
      <vt:lpstr>5_Default Design</vt:lpstr>
      <vt:lpstr>3_Default Design</vt:lpstr>
      <vt:lpstr>6_Default Design</vt:lpstr>
      <vt:lpstr>1_Office Theme</vt:lpstr>
      <vt:lpstr>7_Office Theme</vt:lpstr>
      <vt:lpstr>Landscape Analysis to Catalyze Project Development</vt:lpstr>
      <vt:lpstr>PowerPoint Presentation</vt:lpstr>
      <vt:lpstr>PowerPoint Presentation</vt:lpstr>
      <vt:lpstr>Collaboration</vt:lpstr>
      <vt:lpstr>Support for Forest  Restoration Growing from AFR</vt:lpstr>
      <vt:lpstr>Restoration Needs in Frequent Fire Forest A collaboration of USFS R6 and TNC</vt:lpstr>
      <vt:lpstr>All Lands Quantitative Wildfire Risk Assessment</vt:lpstr>
      <vt:lpstr>Northern Spotted Owl Recovery</vt:lpstr>
      <vt:lpstr>Northern Spotted Owl Recovery Plan</vt:lpstr>
      <vt:lpstr>The Problems</vt:lpstr>
      <vt:lpstr>Management Options</vt:lpstr>
      <vt:lpstr>Basin Strategy Increases Efficiency  The Cohesive Picture</vt:lpstr>
      <vt:lpstr>Efficiency by linking scales</vt:lpstr>
      <vt:lpstr>Southern Oregon Forest Restoration Collaborative sofrc.org -Technical Team-</vt:lpstr>
      <vt:lpstr>PowerPoint Presentation</vt:lpstr>
      <vt:lpstr>Cohesive Forest Restoration  Addresses Why and How </vt:lpstr>
      <vt:lpstr>Rogue Basin Cohesive Forest Restoration Strategy  Priorities and Optimization http://bit.ly/rbs-report</vt:lpstr>
      <vt:lpstr>All Land Treatments on 25% of the Landscape Reduce Wildfire Risk</vt:lpstr>
      <vt:lpstr>Jobs – Federal Lands 45,000 ac Annually Over 20 years</vt:lpstr>
      <vt:lpstr>From Regional Analyses to Local Projects</vt:lpstr>
      <vt:lpstr>State Funding $6 million/6 years Rogue Forest Restoration Initiative</vt:lpstr>
      <vt:lpstr>Guiding Collaborative Landscape Forest Restoration</vt:lpstr>
      <vt:lpstr>Local Project Refinement</vt:lpstr>
      <vt:lpstr>Partners in Planning</vt:lpstr>
      <vt:lpstr>Restoring Fire for Nature and People</vt:lpstr>
      <vt:lpstr>PowerPoint Presentation</vt:lpstr>
      <vt:lpstr>Improve Spatial Planning with Fire-relevant Boundaries</vt:lpstr>
      <vt:lpstr>Integrate Planning and Fire with Social and Technical Process Collaboratively Proactive Fire Planning</vt:lpstr>
    </vt:vector>
  </TitlesOfParts>
  <Company>The Nature Conservancy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6 Restoration Need</dc:title>
  <dc:creator>Kerry Metlen</dc:creator>
  <cp:lastModifiedBy>Friesen, Cheryl -FS</cp:lastModifiedBy>
  <cp:revision>708</cp:revision>
  <cp:lastPrinted>2017-01-06T21:07:07Z</cp:lastPrinted>
  <dcterms:created xsi:type="dcterms:W3CDTF">2014-09-18T15:54:19Z</dcterms:created>
  <dcterms:modified xsi:type="dcterms:W3CDTF">2019-11-27T21:17:01Z</dcterms:modified>
</cp:coreProperties>
</file>