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5544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51"/>
    <a:srgbClr val="F4B183"/>
    <a:srgbClr val="FFE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6807" autoAdjust="0"/>
  </p:normalViewPr>
  <p:slideViewPr>
    <p:cSldViewPr snapToGrid="0">
      <p:cViewPr>
        <p:scale>
          <a:sx n="75" d="100"/>
          <a:sy n="75" d="100"/>
        </p:scale>
        <p:origin x="2232"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81935-F326-471A-B642-207E265A9C53}" type="datetimeFigureOut">
              <a:rPr lang="en-US" smtClean="0"/>
              <a:t>8/21/2024</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55D2B-FB78-48A8-A665-0DC9AC7EC239}" type="slidenum">
              <a:rPr lang="en-US" smtClean="0"/>
              <a:t>‹#›</a:t>
            </a:fld>
            <a:endParaRPr lang="en-US"/>
          </a:p>
        </p:txBody>
      </p:sp>
    </p:spTree>
    <p:extLst>
      <p:ext uri="{BB962C8B-B14F-4D97-AF65-F5344CB8AC3E}">
        <p14:creationId xmlns:p14="http://schemas.microsoft.com/office/powerpoint/2010/main" val="2839071765"/>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55D2B-FB78-48A8-A665-0DC9AC7EC239}" type="slidenum">
              <a:rPr lang="en-US" smtClean="0"/>
              <a:t>1</a:t>
            </a:fld>
            <a:endParaRPr lang="en-US"/>
          </a:p>
        </p:txBody>
      </p:sp>
    </p:spTree>
    <p:extLst>
      <p:ext uri="{BB962C8B-B14F-4D97-AF65-F5344CB8AC3E}">
        <p14:creationId xmlns:p14="http://schemas.microsoft.com/office/powerpoint/2010/main" val="38142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55D2B-FB78-48A8-A665-0DC9AC7EC239}" type="slidenum">
              <a:rPr lang="en-US" smtClean="0"/>
              <a:t>2</a:t>
            </a:fld>
            <a:endParaRPr lang="en-US"/>
          </a:p>
        </p:txBody>
      </p:sp>
    </p:spTree>
    <p:extLst>
      <p:ext uri="{BB962C8B-B14F-4D97-AF65-F5344CB8AC3E}">
        <p14:creationId xmlns:p14="http://schemas.microsoft.com/office/powerpoint/2010/main" val="151124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19471-726E-43C0-9FF4-4279617B63F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265279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19471-726E-43C0-9FF4-4279617B63F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320960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19471-726E-43C0-9FF4-4279617B63F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282685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19471-726E-43C0-9FF4-4279617B63F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40712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19471-726E-43C0-9FF4-4279617B63F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396000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19471-726E-43C0-9FF4-4279617B63F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300781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19471-726E-43C0-9FF4-4279617B63FD}"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19171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19471-726E-43C0-9FF4-4279617B63FD}"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38559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9471-726E-43C0-9FF4-4279617B63FD}"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304018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8C419471-726E-43C0-9FF4-4279617B63F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254977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8C419471-726E-43C0-9FF4-4279617B63F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7D844-3372-495C-81DD-DFD977B1DFC8}" type="slidenum">
              <a:rPr lang="en-US" smtClean="0"/>
              <a:t>‹#›</a:t>
            </a:fld>
            <a:endParaRPr lang="en-US"/>
          </a:p>
        </p:txBody>
      </p:sp>
    </p:spTree>
    <p:extLst>
      <p:ext uri="{BB962C8B-B14F-4D97-AF65-F5344CB8AC3E}">
        <p14:creationId xmlns:p14="http://schemas.microsoft.com/office/powerpoint/2010/main" val="29089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8C419471-726E-43C0-9FF4-4279617B63FD}" type="datetimeFigureOut">
              <a:rPr lang="en-US" smtClean="0"/>
              <a:t>8/21/2024</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C107D844-3372-495C-81DD-DFD977B1DFC8}" type="slidenum">
              <a:rPr lang="en-US" smtClean="0"/>
              <a:t>‹#›</a:t>
            </a:fld>
            <a:endParaRPr lang="en-US"/>
          </a:p>
        </p:txBody>
      </p:sp>
    </p:spTree>
    <p:extLst>
      <p:ext uri="{BB962C8B-B14F-4D97-AF65-F5344CB8AC3E}">
        <p14:creationId xmlns:p14="http://schemas.microsoft.com/office/powerpoint/2010/main" val="72241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66AEBF38-5D02-B657-3CF4-35D4FC303EF5}"/>
              </a:ext>
            </a:extLst>
          </p:cNvPr>
          <p:cNvSpPr txBox="1">
            <a:spLocks noChangeArrowheads="1"/>
          </p:cNvSpPr>
          <p:nvPr/>
        </p:nvSpPr>
        <p:spPr bwMode="auto">
          <a:xfrm>
            <a:off x="8229600" y="4877424"/>
            <a:ext cx="6858000" cy="1223717"/>
          </a:xfrm>
          <a:prstGeom prst="rect">
            <a:avLst/>
          </a:prstGeom>
          <a:solidFill>
            <a:srgbClr val="FFF5C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Wilderness is a treasure that must be protected by every visitor who experiences its beauty. Some mark is left each time we visit, but we can all do our part to </a:t>
            </a:r>
            <a:r>
              <a:rPr lang="en-US" altLang="en-US" sz="1200" dirty="0">
                <a:solidFill>
                  <a:srgbClr val="000000"/>
                </a:solidFill>
                <a:latin typeface="Calibri" panose="020F0502020204030204" pitchFamily="34" charset="0"/>
              </a:rPr>
              <a:t>en</a:t>
            </a:r>
            <a:r>
              <a:rPr kumimoji="0" lang="en-US" altLang="en-US" sz="1200" b="0" i="0" u="none" strike="noStrike" cap="none" normalizeH="0" baseline="0" dirty="0">
                <a:ln>
                  <a:noFill/>
                </a:ln>
                <a:solidFill>
                  <a:srgbClr val="000000"/>
                </a:solidFill>
                <a:effectLst/>
                <a:latin typeface="Calibri" panose="020F0502020204030204" pitchFamily="34" charset="0"/>
              </a:rPr>
              <a:t>sure any </a:t>
            </a:r>
            <a:r>
              <a:rPr lang="en-US" altLang="en-US" sz="1200" dirty="0">
                <a:solidFill>
                  <a:srgbClr val="000000"/>
                </a:solidFill>
                <a:latin typeface="Calibri" panose="020F0502020204030204" pitchFamily="34" charset="0"/>
              </a:rPr>
              <a:t>impact is imperceptible</a:t>
            </a:r>
            <a:r>
              <a:rPr kumimoji="0" lang="en-US" altLang="en-US" sz="1200" b="0" i="0" u="none" strike="noStrike" cap="none" normalizeH="0" baseline="0" dirty="0">
                <a:ln>
                  <a:noFill/>
                </a:ln>
                <a:solidFill>
                  <a:srgbClr val="000000"/>
                </a:solidFill>
                <a:effectLst/>
                <a:latin typeface="Calibri" panose="020F0502020204030204" pitchFamily="34" charset="0"/>
              </a:rPr>
              <a:t>. The Stanislaus National Forest contains the entire Emigrant Wilderness and a portion of the Carson-Iceberg Wilderness.</a:t>
            </a:r>
          </a:p>
          <a:p>
            <a:pPr marL="0" marR="0" lvl="0" indent="0" algn="l" defTabSz="914400" rtl="0" eaLnBrk="0" fontAlgn="base" latinLnBrk="0" hangingPunct="0">
              <a:lnSpc>
                <a:spcPct val="100000"/>
              </a:lnSpc>
              <a:spcBef>
                <a:spcPct val="0"/>
              </a:spcBef>
              <a:spcAft>
                <a:spcPts val="4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The Emigrant Wilderness is known for sparkling alpine lakes, vast granite basins, and craggy volcanic formations. The Stanislaus portion of the Carson-Iceberg Wilderness provides opportunities for solitude among a variety of geological features and numerous mountain streams.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1FE0E455-1E3F-C8B8-A7CF-1DFB0EDF4CC1}"/>
              </a:ext>
            </a:extLst>
          </p:cNvPr>
          <p:cNvSpPr txBox="1">
            <a:spLocks/>
          </p:cNvSpPr>
          <p:nvPr/>
        </p:nvSpPr>
        <p:spPr bwMode="auto">
          <a:xfrm>
            <a:off x="8229600" y="9600678"/>
            <a:ext cx="6858000" cy="45723"/>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7E2ACADD-E224-9463-9799-6727540C6092}"/>
              </a:ext>
            </a:extLst>
          </p:cNvPr>
          <p:cNvSpPr txBox="1">
            <a:spLocks/>
          </p:cNvSpPr>
          <p:nvPr/>
        </p:nvSpPr>
        <p:spPr bwMode="auto">
          <a:xfrm>
            <a:off x="13881114" y="9646920"/>
            <a:ext cx="1203526" cy="137160"/>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00000"/>
                </a:solidFill>
                <a:effectLst/>
                <a:latin typeface="Calibri" panose="020F0502020204030204" pitchFamily="34" charset="0"/>
              </a:rPr>
              <a:t>ROG 16-23 06/2024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4">
            <a:extLst>
              <a:ext uri="{FF2B5EF4-FFF2-40B4-BE49-F238E27FC236}">
                <a16:creationId xmlns:a16="http://schemas.microsoft.com/office/drawing/2014/main" id="{ADCBFEDB-5618-6F57-704E-88C3C9FEA372}"/>
              </a:ext>
            </a:extLst>
          </p:cNvPr>
          <p:cNvSpPr txBox="1">
            <a:spLocks noChangeArrowheads="1"/>
          </p:cNvSpPr>
          <p:nvPr/>
        </p:nvSpPr>
        <p:spPr bwMode="auto">
          <a:xfrm>
            <a:off x="8229599" y="1371600"/>
            <a:ext cx="6766560" cy="595474"/>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4572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Candara" panose="020E0502030303020204" pitchFamily="34" charset="0"/>
              </a:rPr>
              <a:t>Welcome to the Wilderness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1AD8EFF3-0661-34CF-33F3-EF6D5C822EA0}"/>
              </a:ext>
            </a:extLst>
          </p:cNvPr>
          <p:cNvSpPr txBox="1">
            <a:spLocks noChangeArrowheads="1"/>
          </p:cNvSpPr>
          <p:nvPr/>
        </p:nvSpPr>
        <p:spPr bwMode="auto">
          <a:xfrm>
            <a:off x="8229600" y="1828800"/>
            <a:ext cx="6766560" cy="457200"/>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4572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ndara" panose="020E0502030303020204" pitchFamily="34" charset="0"/>
              </a:rPr>
              <a:t>Emigrant and Carson-Iceberg Regulations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0" name="Picture 16" descr="A landscape of a mountain range">
            <a:extLst>
              <a:ext uri="{FF2B5EF4-FFF2-40B4-BE49-F238E27FC236}">
                <a16:creationId xmlns:a16="http://schemas.microsoft.com/office/drawing/2014/main" id="{485F3846-FCB8-D3DE-DB3C-BCD54627B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 t="13116" r="9981" b="11491"/>
          <a:stretch>
            <a:fillRect/>
          </a:stretch>
        </p:blipFill>
        <p:spPr bwMode="auto">
          <a:xfrm>
            <a:off x="8229600" y="2286000"/>
            <a:ext cx="6858000" cy="2544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65FF"/>
                  </a:outerShdw>
                </a:effectLst>
              </a14:hiddenEffects>
            </a:ext>
          </a:extLst>
        </p:spPr>
      </p:pic>
      <p:sp>
        <p:nvSpPr>
          <p:cNvPr id="8" name="Text Box 17">
            <a:extLst>
              <a:ext uri="{FF2B5EF4-FFF2-40B4-BE49-F238E27FC236}">
                <a16:creationId xmlns:a16="http://schemas.microsoft.com/office/drawing/2014/main" id="{B42C546A-B0A6-F79C-446D-505F5C8A40D6}"/>
              </a:ext>
            </a:extLst>
          </p:cNvPr>
          <p:cNvSpPr txBox="1">
            <a:spLocks noChangeArrowheads="1"/>
          </p:cNvSpPr>
          <p:nvPr/>
        </p:nvSpPr>
        <p:spPr bwMode="auto">
          <a:xfrm>
            <a:off x="8229600" y="6109668"/>
            <a:ext cx="6832333" cy="3502516"/>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2" spcCol="109728"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Permits</a:t>
            </a:r>
          </a:p>
          <a:p>
            <a:pPr defTabSz="914400" eaLnBrk="0" fontAlgn="base" hangingPunct="0">
              <a:spcBef>
                <a:spcPct val="0"/>
              </a:spcBef>
              <a:spcAft>
                <a:spcPts val="300"/>
              </a:spcAft>
            </a:pPr>
            <a:r>
              <a:rPr kumimoji="0" lang="en-US" altLang="en-US" sz="1100" b="0" i="0" u="none" strike="noStrike" cap="none" normalizeH="0" baseline="0" dirty="0">
                <a:ln>
                  <a:noFill/>
                </a:ln>
                <a:solidFill>
                  <a:srgbClr val="000000"/>
                </a:solidFill>
                <a:effectLst/>
                <a:latin typeface="Calibri" panose="020F0502020204030204" pitchFamily="34" charset="0"/>
              </a:rPr>
              <a:t>A free permit is required for any overnight use of the </a:t>
            </a:r>
            <a:r>
              <a:rPr lang="en-US" altLang="en-US" sz="1100" dirty="0">
                <a:solidFill>
                  <a:srgbClr val="000000"/>
                </a:solidFill>
                <a:latin typeface="Calibri" panose="020F0502020204030204" pitchFamily="34" charset="0"/>
              </a:rPr>
              <a:t>wilderness</a:t>
            </a:r>
            <a:r>
              <a:rPr kumimoji="0" lang="en-US" altLang="en-US" sz="1100" b="0" i="0"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Obtain them in person before your trip starts at the Supervisor’s </a:t>
            </a:r>
            <a:r>
              <a:rPr lang="en-US" altLang="en-US" sz="1100" dirty="0">
                <a:solidFill>
                  <a:srgbClr val="000000"/>
                </a:solidFill>
                <a:latin typeface="Calibri" panose="020F0502020204030204" pitchFamily="34" charset="0"/>
              </a:rPr>
              <a:t>O</a:t>
            </a:r>
            <a:r>
              <a:rPr kumimoji="0" lang="en-US" altLang="en-US" sz="1100" b="0" i="0" u="none" strike="noStrike" cap="none" normalizeH="0" baseline="0" dirty="0">
                <a:ln>
                  <a:noFill/>
                </a:ln>
                <a:solidFill>
                  <a:srgbClr val="000000"/>
                </a:solidFill>
                <a:effectLst/>
                <a:latin typeface="Calibri" panose="020F0502020204030204" pitchFamily="34" charset="0"/>
              </a:rPr>
              <a:t>ffice in Sonora or at the Calaveras</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Groveland</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or Summit Ranger Stations. If you are unable to obtain them in person, call a ranger station for guidance. If you are just day-hiking in the wilderness, then you do not need to obtain a permit. </a:t>
            </a:r>
            <a:r>
              <a:rPr kumimoji="0" lang="en-US" altLang="en-US" sz="1100" b="0" i="0" strike="noStrike" cap="none" normalizeH="0" baseline="0" dirty="0">
                <a:ln>
                  <a:noFill/>
                </a:ln>
                <a:solidFill>
                  <a:srgbClr val="000000"/>
                </a:solidFill>
                <a:effectLst/>
                <a:latin typeface="Calibri" panose="020F0502020204030204" pitchFamily="34" charset="0"/>
              </a:rPr>
              <a:t>All types of groups, however, are limited to fifteen (15) people maximum traveling together. </a:t>
            </a:r>
            <a:r>
              <a:rPr kumimoji="0" lang="en-US" altLang="en-US" sz="1100" b="0" i="0" u="none" strike="noStrike" cap="none" normalizeH="0" baseline="0" dirty="0">
                <a:ln>
                  <a:noFill/>
                </a:ln>
                <a:solidFill>
                  <a:srgbClr val="000000"/>
                </a:solidFill>
                <a:effectLst/>
                <a:latin typeface="Calibri" panose="020F0502020204030204" pitchFamily="34" charset="0"/>
              </a:rPr>
              <a:t>We encourage groups to restrict their numbers when visiting wilderness areas, which helps keep pristine resources from being damaged.</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If you are planning longer distance trips that involve travel to other wilderness areas, be aware that they may have differing quotas. Contact their governing agencies for specific information.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b="1" dirty="0">
                <a:solidFill>
                  <a:srgbClr val="000000"/>
                </a:solidFill>
                <a:latin typeface="Candara" panose="020E0502030303020204" pitchFamily="34" charset="0"/>
              </a:rPr>
              <a:t>Trailheads</a:t>
            </a:r>
          </a:p>
          <a:p>
            <a:pPr defTabSz="914400" eaLnBrk="0" fontAlgn="base" hangingPunct="0">
              <a:spcBef>
                <a:spcPct val="0"/>
              </a:spcBef>
              <a:spcAft>
                <a:spcPts val="600"/>
              </a:spcAf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trailheads that lead into the </a:t>
            </a:r>
            <a:r>
              <a:rPr lang="en-US" altLang="en-US" sz="1100" dirty="0">
                <a:solidFill>
                  <a:srgbClr val="000000"/>
                </a:solidFill>
                <a:latin typeface="Calibri" panose="020F0502020204030204" pitchFamily="34" charset="0"/>
              </a:rPr>
              <a:t>wilderness </a:t>
            </a: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have limited parking and no facilities. Popular trailheads may fill up for</a:t>
            </a:r>
          </a:p>
          <a:p>
            <a:pPr defTabSz="914400" eaLnBrk="0" fontAlgn="base" hangingPunct="0">
              <a:spcBef>
                <a:spcPts val="600"/>
              </a:spcBef>
              <a:spcAft>
                <a:spcPts val="600"/>
              </a:spcAf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day hiking usage, plan ahead to make sure you are able to leave your vehicle in a safe and legal space. </a:t>
            </a:r>
            <a:r>
              <a:rPr lang="en-US" sz="1100" dirty="0"/>
              <a:t>Please don't block forest roads and intersections.</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Campsite Selection</a:t>
            </a:r>
          </a:p>
          <a:p>
            <a:pPr defTabSz="914400" eaLnBrk="0" fontAlgn="base" hangingPunct="0">
              <a:spcBef>
                <a:spcPct val="0"/>
              </a:spcBef>
              <a:spcAft>
                <a:spcPts val="300"/>
              </a:spcAft>
            </a:pPr>
            <a:r>
              <a:rPr kumimoji="0" lang="en-US" altLang="en-US" sz="1100" b="0" i="0" u="none" strike="noStrike" cap="none" normalizeH="0" baseline="0" dirty="0">
                <a:ln>
                  <a:noFill/>
                </a:ln>
                <a:solidFill>
                  <a:srgbClr val="000000"/>
                </a:solidFill>
                <a:effectLst/>
                <a:latin typeface="Calibri" panose="020F0502020204030204" pitchFamily="34" charset="0"/>
              </a:rPr>
              <a:t>Do your part to steward the wilderness and camp responsibly.</a:t>
            </a: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100" b="0" i="0" u="none" strike="noStrike" cap="none" normalizeH="0" baseline="0" dirty="0">
                <a:ln>
                  <a:noFill/>
                </a:ln>
                <a:solidFill>
                  <a:srgbClr val="000000"/>
                </a:solidFill>
                <a:effectLst/>
                <a:latin typeface="Calibri" panose="020F0502020204030204" pitchFamily="34" charset="0"/>
              </a:rPr>
              <a:t>These areas have no designated campsites. You must be able to identify campsites that follow our guidelines and </a:t>
            </a:r>
            <a:r>
              <a:rPr lang="en-US" altLang="en-US" sz="1100" dirty="0">
                <a:solidFill>
                  <a:srgbClr val="000000"/>
                </a:solidFill>
                <a:latin typeface="Calibri" panose="020F0502020204030204" pitchFamily="34" charset="0"/>
              </a:rPr>
              <a:t>Leave No Trace principles. </a:t>
            </a:r>
            <a:r>
              <a:rPr kumimoji="0" lang="en-US" altLang="en-US" sz="1100" b="0" i="0" u="none" strike="noStrike" cap="none" normalizeH="0" baseline="0" dirty="0">
                <a:ln>
                  <a:noFill/>
                </a:ln>
                <a:solidFill>
                  <a:srgbClr val="000000"/>
                </a:solidFill>
                <a:effectLst/>
                <a:latin typeface="Calibri" panose="020F0502020204030204" pitchFamily="34" charset="0"/>
              </a:rPr>
              <a:t>You are required to camp at least 100 feet from any trails or water sources</a:t>
            </a:r>
            <a:r>
              <a:rPr lang="en-US" altLang="en-US" sz="1100" dirty="0">
                <a:solidFill>
                  <a:srgbClr val="000000"/>
                </a:solidFill>
                <a:latin typeface="Calibri" panose="020F0502020204030204" pitchFamily="34" charset="0"/>
              </a:rPr>
              <a:t> (if</a:t>
            </a:r>
            <a:r>
              <a:rPr kumimoji="0" lang="en-US" altLang="en-US" sz="1100" b="0" i="0" u="none" strike="noStrike" cap="none" normalizeH="0" baseline="0" dirty="0">
                <a:ln>
                  <a:noFill/>
                </a:ln>
                <a:solidFill>
                  <a:srgbClr val="000000"/>
                </a:solidFill>
                <a:effectLst/>
                <a:latin typeface="Calibri" panose="020F0502020204030204" pitchFamily="34" charset="0"/>
              </a:rPr>
              <a:t> seasonal, defer to any high-water marks)</a:t>
            </a:r>
            <a:r>
              <a:rPr lang="en-US" altLang="en-US" sz="1100" dirty="0">
                <a:solidFill>
                  <a:srgbClr val="000000"/>
                </a:solidFill>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a:t>
            </a:r>
            <a:endParaRPr lang="en-US" altLang="en-US" sz="1100" dirty="0">
              <a:solidFill>
                <a:srgbClr val="000000"/>
              </a:solidFill>
              <a:latin typeface="Calibri" panose="020F0502020204030204" pitchFamily="34" charset="0"/>
            </a:endParaRPr>
          </a:p>
          <a:p>
            <a:pPr defTabSz="914400" eaLnBrk="0" fontAlgn="base" hangingPunct="0">
              <a:spcBef>
                <a:spcPct val="0"/>
              </a:spcBef>
              <a:spcAft>
                <a:spcPts val="400"/>
              </a:spcAft>
            </a:pPr>
            <a:r>
              <a:rPr kumimoji="0" lang="en-US" altLang="en-US" sz="1100" b="0" i="0" u="none" strike="noStrike" cap="none" normalizeH="0" baseline="0" dirty="0">
                <a:ln>
                  <a:noFill/>
                </a:ln>
                <a:solidFill>
                  <a:srgbClr val="000000"/>
                </a:solidFill>
                <a:effectLst/>
                <a:latin typeface="Calibri" panose="020F0502020204030204" pitchFamily="34" charset="0"/>
              </a:rPr>
              <a:t>Make every effort to find legal, previously used campsites. Camping on previously used sites creates far less impact than setting up in pristine areas. If no such site exists, camp on durable surfaces, do not camp in meadows or near stream beds. You may come across campsites that are too close to water and trails</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do not use them. </a:t>
            </a: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you wish to have a campfire, find a campsite that already has a fire ring and make sure you are below 9,000 feet in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elevation</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See</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next</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page</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fire</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and</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stove</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en-US" sz="10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regulations</a:t>
            </a: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altLang="en-US" sz="1080" b="0" i="0" u="none" strike="noStrike" cap="none" normalizeH="0" baseline="0" dirty="0">
              <a:ln>
                <a:noFill/>
              </a:ln>
              <a:solidFill>
                <a:schemeClr val="tx1"/>
              </a:solidFill>
              <a:effectLst/>
              <a:latin typeface="Arial" panose="020B0604020202020204" pitchFamily="34" charset="0"/>
            </a:endParaRPr>
          </a:p>
        </p:txBody>
      </p:sp>
      <p:sp>
        <p:nvSpPr>
          <p:cNvPr id="13" name="Text Box 19">
            <a:extLst>
              <a:ext uri="{FF2B5EF4-FFF2-40B4-BE49-F238E27FC236}">
                <a16:creationId xmlns:a16="http://schemas.microsoft.com/office/drawing/2014/main" id="{58F6B645-C0D5-52EA-ED08-659DD68B59FA}"/>
              </a:ext>
            </a:extLst>
          </p:cNvPr>
          <p:cNvSpPr txBox="1">
            <a:spLocks/>
          </p:cNvSpPr>
          <p:nvPr/>
        </p:nvSpPr>
        <p:spPr bwMode="auto">
          <a:xfrm>
            <a:off x="457200" y="9601340"/>
            <a:ext cx="6858000" cy="45723"/>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0">
            <a:extLst>
              <a:ext uri="{FF2B5EF4-FFF2-40B4-BE49-F238E27FC236}">
                <a16:creationId xmlns:a16="http://schemas.microsoft.com/office/drawing/2014/main" id="{6F1D2A9C-EC0E-C008-D3F4-FF7E4001956A}"/>
              </a:ext>
            </a:extLst>
          </p:cNvPr>
          <p:cNvSpPr txBox="1">
            <a:spLocks/>
          </p:cNvSpPr>
          <p:nvPr/>
        </p:nvSpPr>
        <p:spPr bwMode="auto">
          <a:xfrm>
            <a:off x="2743200" y="9646920"/>
            <a:ext cx="2286000" cy="137160"/>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USDA is an equal opportunity provider and employer.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77AEF21A-95CA-585D-9939-B378A5025FCE}"/>
              </a:ext>
            </a:extLst>
          </p:cNvPr>
          <p:cNvSpPr txBox="1">
            <a:spLocks/>
          </p:cNvSpPr>
          <p:nvPr/>
        </p:nvSpPr>
        <p:spPr bwMode="auto">
          <a:xfrm>
            <a:off x="6110194" y="9646920"/>
            <a:ext cx="1203526" cy="137160"/>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00000"/>
                </a:solidFill>
                <a:effectLst/>
                <a:latin typeface="Calibri" panose="020F0502020204030204" pitchFamily="34" charset="0"/>
              </a:rPr>
              <a:t>ROG 16-25/31 06/2024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22">
            <a:extLst>
              <a:ext uri="{FF2B5EF4-FFF2-40B4-BE49-F238E27FC236}">
                <a16:creationId xmlns:a16="http://schemas.microsoft.com/office/drawing/2014/main" id="{BD46F748-13C8-53E4-B792-7A959DA376FD}"/>
              </a:ext>
            </a:extLst>
          </p:cNvPr>
          <p:cNvSpPr txBox="1">
            <a:spLocks noChangeArrowheads="1"/>
          </p:cNvSpPr>
          <p:nvPr/>
        </p:nvSpPr>
        <p:spPr bwMode="auto">
          <a:xfrm>
            <a:off x="457200" y="4279392"/>
            <a:ext cx="6858000" cy="5321808"/>
          </a:xfrm>
          <a:prstGeom prst="rect">
            <a:avLst/>
          </a:prstGeom>
          <a:solidFill>
            <a:schemeClr val="accent6">
              <a:lumMod val="20000"/>
              <a:lumOff val="80000"/>
            </a:schemeClr>
          </a:solidFill>
          <a:ln>
            <a:noFill/>
          </a:ln>
          <a:effectLst/>
        </p:spPr>
        <p:txBody>
          <a:bodyPr vert="horz" wrap="square" lIns="36576" tIns="9144"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Climate</a:t>
            </a:r>
          </a:p>
          <a:p>
            <a:pPr marL="0" marR="0" lvl="0" indent="0" algn="l" defTabSz="914400" rtl="0" eaLnBrk="0" fontAlgn="base" latinLnBrk="0" hangingPunct="0">
              <a:lnSpc>
                <a:spcPts val="125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Precipitation averages 50 inches annually; 80 percent in the form of snow. </a:t>
            </a:r>
            <a:r>
              <a:rPr lang="en-US" altLang="en-US" sz="1100" dirty="0">
                <a:solidFill>
                  <a:srgbClr val="000000"/>
                </a:solidFill>
                <a:latin typeface="Calibri" panose="020F0502020204030204" pitchFamily="34" charset="0"/>
              </a:rPr>
              <a:t>S</a:t>
            </a:r>
            <a:r>
              <a:rPr kumimoji="0" lang="en-US" altLang="en-US" sz="1100" b="0" i="0" u="none" strike="noStrike" cap="none" normalizeH="0" baseline="0" dirty="0">
                <a:ln>
                  <a:noFill/>
                </a:ln>
                <a:solidFill>
                  <a:srgbClr val="000000"/>
                </a:solidFill>
                <a:effectLst/>
                <a:latin typeface="Calibri" panose="020F0502020204030204" pitchFamily="34" charset="0"/>
              </a:rPr>
              <a:t>nowpack typically lingers into June, and even later after a very wet winter. Summers are generally dry and mild, but afternoon thunderstorms occur periodically and night temperatures can dip below freezing. Always be prepared for cold and wet weather!</a:t>
            </a:r>
          </a:p>
          <a:p>
            <a:pPr marL="0" marR="0" lvl="0" indent="0" algn="l" defTabSz="914400" rtl="0" eaLnBrk="0" fontAlgn="base" latinLnBrk="0" hangingPunct="0">
              <a:lnSpc>
                <a:spcPct val="100000"/>
              </a:lnSpc>
              <a:spcBef>
                <a:spcPct val="0"/>
              </a:spcBef>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Ecology</a:t>
            </a:r>
          </a:p>
          <a:p>
            <a:pPr marL="0" marR="0" lvl="0" indent="0" algn="l" defTabSz="914400" rtl="0" eaLnBrk="0" fontAlgn="base" latinLnBrk="0" hangingPunct="0">
              <a:lnSpc>
                <a:spcPts val="1250"/>
              </a:lnSpc>
              <a:spcBef>
                <a:spcPct val="0"/>
              </a:spcBef>
              <a:spcAft>
                <a:spcPts val="400"/>
              </a:spcAft>
              <a:buClrTx/>
              <a:buSzTx/>
              <a:buFontTx/>
              <a:buNone/>
              <a:tabLst/>
              <a:defRPr/>
            </a:pPr>
            <a:r>
              <a:rPr lang="en-US" altLang="en-US" sz="1100" dirty="0">
                <a:solidFill>
                  <a:srgbClr val="000000"/>
                </a:solidFill>
                <a:latin typeface="Calibri" panose="020F0502020204030204" pitchFamily="34" charset="0"/>
              </a:rPr>
              <a:t>Mixed forests of ponderosa and Jeffrey pines, white fir, and oak exist at mid-mountain elevations (3,000-6,000 feet). At around 7,000 feet lodgepole pine and western juniper grows and golden-mantled ground squirrels, dusky grouse, and pine martens appear. In the subalpine zone (9,000-10,500 feet) </a:t>
            </a:r>
            <a:r>
              <a:rPr lang="en-US" altLang="en-US" sz="1100" dirty="0" err="1">
                <a:solidFill>
                  <a:srgbClr val="000000"/>
                </a:solidFill>
                <a:latin typeface="Calibri" panose="020F0502020204030204" pitchFamily="34" charset="0"/>
              </a:rPr>
              <a:t>whitebark</a:t>
            </a:r>
            <a:r>
              <a:rPr lang="en-US" altLang="en-US" sz="1100" dirty="0">
                <a:solidFill>
                  <a:srgbClr val="000000"/>
                </a:solidFill>
                <a:latin typeface="Calibri" panose="020F0502020204030204" pitchFamily="34" charset="0"/>
              </a:rPr>
              <a:t> pine and Clark's nutcracker are common. Several trout species live in the subalpine lakes. Watch out for mosquitoes and other bugs in the wet summer months.</a:t>
            </a:r>
            <a:endParaRPr kumimoji="0" lang="en-US"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ts val="1250"/>
              </a:lnSpc>
              <a:spcBef>
                <a:spcPct val="0"/>
              </a:spcBef>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History</a:t>
            </a:r>
          </a:p>
          <a:p>
            <a:pPr marL="0" marR="0" lvl="0" indent="0" algn="l" defTabSz="914400" rtl="0" eaLnBrk="0" fontAlgn="base" latinLnBrk="0" hangingPunct="0">
              <a:lnSpc>
                <a:spcPts val="1250"/>
              </a:lnSpc>
              <a:spcBef>
                <a:spcPct val="0"/>
              </a:spcBef>
              <a:spcAft>
                <a:spcPts val="2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Many Native American tribes</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among them the Mi-Wuk</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have populated this area for thousands of years</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spending the summer and early autumn months hunting game and gathering </a:t>
            </a:r>
            <a:r>
              <a:rPr lang="en-US" altLang="en-US" sz="1100" dirty="0">
                <a:solidFill>
                  <a:srgbClr val="000000"/>
                </a:solidFill>
                <a:latin typeface="Calibri" panose="020F0502020204030204" pitchFamily="34" charset="0"/>
              </a:rPr>
              <a:t>resource</a:t>
            </a:r>
            <a:r>
              <a:rPr kumimoji="0" lang="en-US" altLang="en-US" sz="1100" b="0" i="0" u="none" strike="noStrike" cap="none" normalizeH="0" baseline="0" dirty="0">
                <a:ln>
                  <a:noFill/>
                </a:ln>
                <a:solidFill>
                  <a:srgbClr val="000000"/>
                </a:solidFill>
                <a:effectLst/>
                <a:latin typeface="Calibri" panose="020F0502020204030204" pitchFamily="34" charset="0"/>
              </a:rPr>
              <a:t>s in the high country</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They traded with other tribes</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such as the Paiute and Washoe tribes of the Great Basin</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on the eastern slope of the Sierra</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In 1827</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Jedediah Smith and fellow trappers crossed from west to east somewhere near </a:t>
            </a:r>
            <a:r>
              <a:rPr kumimoji="0" lang="en-US" altLang="en-US" sz="1100" b="0" i="0" u="none" strike="noStrike" cap="none" normalizeH="0" baseline="0" dirty="0" err="1">
                <a:ln>
                  <a:noFill/>
                </a:ln>
                <a:solidFill>
                  <a:srgbClr val="000000"/>
                </a:solidFill>
                <a:effectLst/>
                <a:latin typeface="Calibri" panose="020F0502020204030204" pitchFamily="34" charset="0"/>
              </a:rPr>
              <a:t>Ebbetts</a:t>
            </a:r>
            <a:r>
              <a:rPr kumimoji="0" lang="en-US" altLang="en-US" sz="1100" b="0" i="0" u="none" strike="noStrike" cap="none" normalizeH="0" baseline="0" dirty="0">
                <a:ln>
                  <a:noFill/>
                </a:ln>
                <a:solidFill>
                  <a:srgbClr val="000000"/>
                </a:solidFill>
                <a:effectLst/>
                <a:latin typeface="Calibri" panose="020F0502020204030204" pitchFamily="34" charset="0"/>
              </a:rPr>
              <a:t> Pass</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The earliest emigrant crossing in the Carson-Iceberg area was in 1841 just north of the Sonora Pass by the </a:t>
            </a:r>
            <a:r>
              <a:rPr kumimoji="0" lang="en-US" altLang="en-US" sz="1100" b="0" i="0" u="none" strike="noStrike" cap="none" normalizeH="0" baseline="0" dirty="0" err="1">
                <a:ln>
                  <a:noFill/>
                </a:ln>
                <a:solidFill>
                  <a:srgbClr val="000000"/>
                </a:solidFill>
                <a:effectLst/>
                <a:latin typeface="Calibri" panose="020F0502020204030204" pitchFamily="34" charset="0"/>
              </a:rPr>
              <a:t>Bartleson</a:t>
            </a:r>
            <a:r>
              <a:rPr kumimoji="0" lang="en-US" altLang="en-US" sz="1100" b="0" i="0" u="none" strike="noStrike" cap="none" normalizeH="0" baseline="0" dirty="0">
                <a:ln>
                  <a:noFill/>
                </a:ln>
                <a:solidFill>
                  <a:srgbClr val="000000"/>
                </a:solidFill>
                <a:effectLst/>
                <a:latin typeface="Calibri" panose="020F0502020204030204" pitchFamily="34" charset="0"/>
              </a:rPr>
              <a:t>-Bidwell party</a:t>
            </a:r>
            <a:r>
              <a:rPr kumimoji="0" lang="en-US" altLang="en-US" sz="1000" b="0"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ts val="125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After gold was discovered in 1848</a:t>
            </a:r>
            <a:r>
              <a:rPr kumimoji="0" lang="en-US" altLang="en-US" sz="100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large numbers of miners and settlers descended on the area, devastating the native population and their culture. In the fall of 1852, the Clark-Skidmore party was the first emigrant group to travel the West Walker route over Emigrant Pass. The following year, several more groups were enticed by officials in Sonora to use this route, but it was a very difficult passage</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Relief Valley got its name from the assistance stranded travelers received from the Sonora area residents.</a:t>
            </a:r>
            <a:r>
              <a:rPr lang="en-US" altLang="en-US" sz="1100" dirty="0">
                <a:solidFill>
                  <a:srgbClr val="000000"/>
                </a:solidFill>
                <a:latin typeface="Calibri" panose="020F0502020204030204" pitchFamily="34" charset="0"/>
              </a:rPr>
              <a:t> The route was </a:t>
            </a:r>
            <a:r>
              <a:rPr kumimoji="0" lang="en-US" altLang="en-US" sz="1100" b="0" i="0" u="none" strike="noStrike" cap="none" normalizeH="0" baseline="0" dirty="0">
                <a:ln>
                  <a:noFill/>
                </a:ln>
                <a:solidFill>
                  <a:srgbClr val="000000"/>
                </a:solidFill>
                <a:effectLst/>
                <a:latin typeface="Calibri" panose="020F0502020204030204" pitchFamily="34" charset="0"/>
              </a:rPr>
              <a:t>later abandoned, and the area fell into disuse and in 1931, the Forest Service </a:t>
            </a:r>
            <a:r>
              <a:rPr lang="en-US" altLang="en-US" sz="1100" dirty="0">
                <a:solidFill>
                  <a:srgbClr val="000000"/>
                </a:solidFill>
                <a:latin typeface="Calibri" panose="020F0502020204030204" pitchFamily="34" charset="0"/>
              </a:rPr>
              <a:t>created the</a:t>
            </a:r>
            <a:r>
              <a:rPr kumimoji="0" lang="en-US" altLang="en-US" sz="1100" b="0" i="0" u="none" strike="noStrike" cap="none" normalizeH="0" baseline="0" dirty="0">
                <a:ln>
                  <a:noFill/>
                </a:ln>
                <a:solidFill>
                  <a:srgbClr val="000000"/>
                </a:solidFill>
                <a:effectLst/>
                <a:latin typeface="Calibri" panose="020F0502020204030204" pitchFamily="34" charset="0"/>
              </a:rPr>
              <a:t> Emigrant Basin Primitive Area. </a:t>
            </a:r>
          </a:p>
          <a:p>
            <a:pPr marL="0" marR="0" lvl="0" indent="0" algn="l" defTabSz="914400" rtl="0" eaLnBrk="0" fontAlgn="base" latinLnBrk="0" hangingPunct="0">
              <a:lnSpc>
                <a:spcPct val="100000"/>
              </a:lnSpc>
              <a:spcBef>
                <a:spcPct val="0"/>
              </a:spcBef>
              <a:buClrTx/>
              <a:buSzTx/>
              <a:buFontTx/>
              <a:buNone/>
              <a:tabLst/>
              <a:defRPr/>
            </a:pPr>
            <a:r>
              <a:rPr kumimoji="0" lang="en-US" altLang="en-US" sz="1200" b="1" i="0" u="none" strike="noStrike" cap="none" normalizeH="0" baseline="0" dirty="0">
                <a:ln>
                  <a:noFill/>
                </a:ln>
                <a:solidFill>
                  <a:srgbClr val="000000"/>
                </a:solidFill>
                <a:effectLst/>
                <a:latin typeface="Candara" panose="020E0502030303020204" pitchFamily="34" charset="0"/>
              </a:rPr>
              <a:t>Wilderness Management</a:t>
            </a:r>
          </a:p>
          <a:p>
            <a:pPr marL="0" marR="0" lvl="0" indent="0" algn="l" defTabSz="914400" rtl="0" eaLnBrk="0" fontAlgn="base" latinLnBrk="0" hangingPunct="0">
              <a:lnSpc>
                <a:spcPts val="125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The Wilderness Act of 1964 established the National Wilderness Preservation System, </a:t>
            </a:r>
            <a:r>
              <a:rPr lang="en-US" altLang="en-US" sz="1100" kern="1200" spc="0" noProof="0" dirty="0">
                <a:solidFill>
                  <a:srgbClr val="000000"/>
                </a:solidFill>
                <a:uLnTx/>
                <a:uFillTx/>
                <a:latin typeface="Calibri" panose="020F0502020204030204" pitchFamily="34" charset="0"/>
                <a:ea typeface="+mn-ea"/>
                <a:cs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to secure for the American people of present and future generations the benefits of an enduring source of </a:t>
            </a:r>
            <a:r>
              <a:rPr lang="en-US" altLang="en-US" sz="1100" dirty="0">
                <a:solidFill>
                  <a:srgbClr val="000000"/>
                </a:solidFill>
                <a:latin typeface="Calibri" panose="020F0502020204030204" pitchFamily="34" charset="0"/>
              </a:rPr>
              <a:t>w</a:t>
            </a:r>
            <a:r>
              <a:rPr kumimoji="0" lang="en-US" altLang="en-US" sz="1100" b="0" i="0" u="none" strike="noStrike" cap="none" normalizeH="0" baseline="0" dirty="0">
                <a:ln>
                  <a:noFill/>
                </a:ln>
                <a:solidFill>
                  <a:srgbClr val="000000"/>
                </a:solidFill>
                <a:effectLst/>
                <a:latin typeface="Calibri" panose="020F0502020204030204" pitchFamily="34" charset="0"/>
              </a:rPr>
              <a:t>ilderness</a:t>
            </a:r>
            <a:r>
              <a:rPr lang="en-US" altLang="en-US" sz="1100" kern="1200" spc="0" noProof="0" dirty="0">
                <a:solidFill>
                  <a:srgbClr val="000000"/>
                </a:solidFill>
                <a:uLnTx/>
                <a:uFillTx/>
                <a:latin typeface="Calibri" panose="020F0502020204030204" pitchFamily="34" charset="0"/>
                <a:ea typeface="+mn-ea"/>
                <a:cs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On Jan. 4, 1975, the Emigrant Basin Primitive Area was designated as the Emigrant Wilderness. The Carson-Iceberg Wilderness was created with the passage of the California Wilderness Act of 1984.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Grazing</a:t>
            </a:r>
          </a:p>
          <a:p>
            <a:pPr marL="0" marR="0" lvl="0" indent="0" algn="l" defTabSz="914400" rtl="0" eaLnBrk="0" fontAlgn="base" latinLnBrk="0" hangingPunct="0">
              <a:lnSpc>
                <a:spcPts val="125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Livestock grazing first came into the high country in the 1860s. The Wilderness Act allows grazing to continue where it was an established practice before the </a:t>
            </a:r>
            <a:r>
              <a:rPr lang="en-US" altLang="en-US" sz="1100" dirty="0">
                <a:solidFill>
                  <a:srgbClr val="000000"/>
                </a:solidFill>
                <a:latin typeface="Calibri" panose="020F0502020204030204" pitchFamily="34" charset="0"/>
              </a:rPr>
              <a:t>land</a:t>
            </a:r>
            <a:r>
              <a:rPr kumimoji="0" lang="en-US" altLang="en-US" sz="1100" b="0" i="0" u="none" strike="noStrike" cap="none" normalizeH="0" baseline="0" dirty="0">
                <a:ln>
                  <a:noFill/>
                </a:ln>
                <a:solidFill>
                  <a:srgbClr val="000000"/>
                </a:solidFill>
                <a:effectLst/>
                <a:latin typeface="Calibri" panose="020F0502020204030204" pitchFamily="34" charset="0"/>
              </a:rPr>
              <a:t> was designated as wilderness. Gates and drift fences control livestock movement to prevent overgrazing and reduce conflict with wilderness visitors. Please help by keeping gates closed.</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 name="Text Box 23">
            <a:extLst>
              <a:ext uri="{FF2B5EF4-FFF2-40B4-BE49-F238E27FC236}">
                <a16:creationId xmlns:a16="http://schemas.microsoft.com/office/drawing/2014/main" id="{56FFAE04-F7BA-9C7D-A475-CF834C7363CE}"/>
              </a:ext>
            </a:extLst>
          </p:cNvPr>
          <p:cNvSpPr txBox="1">
            <a:spLocks noChangeArrowheads="1"/>
          </p:cNvSpPr>
          <p:nvPr/>
        </p:nvSpPr>
        <p:spPr bwMode="auto">
          <a:xfrm>
            <a:off x="475488" y="548640"/>
            <a:ext cx="3383280" cy="3675888"/>
          </a:xfrm>
          <a:prstGeom prst="rect">
            <a:avLst/>
          </a:prstGeom>
          <a:solidFill>
            <a:srgbClr val="FFFFFF"/>
          </a:solidFill>
          <a:ln w="31750" algn="ctr">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54864"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Candara" panose="020E0502030303020204" pitchFamily="34" charset="0"/>
              </a:rPr>
              <a:t>Emigrant Wilderness: A Profile</a:t>
            </a:r>
            <a:endParaRPr kumimoji="0" lang="en-US" altLang="en-US" sz="9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The 113,000-acre Emigrant Wilderness is entirely within the Stanislaus National Forest, on the upper western slope of the central Sierra Nevada range. Bordered on the south by Yosemite National Park and on the east by the Hoover Wilderness, this wilderness measures roughly 25 miles long and 15 miles wide</a:t>
            </a:r>
            <a:r>
              <a:rPr lang="en-US" altLang="en-US" sz="1100" dirty="0">
                <a:solidFill>
                  <a:srgbClr val="000000"/>
                </a:solidFill>
                <a:latin typeface="Calibri" panose="020F0502020204030204" pitchFamily="34" charset="0"/>
              </a:rPr>
              <a:t> and</a:t>
            </a:r>
            <a:r>
              <a:rPr kumimoji="0" lang="en-US" altLang="en-US" sz="1100" b="0" i="0" u="none" strike="noStrike" cap="none" normalizeH="0" baseline="0" dirty="0">
                <a:ln>
                  <a:noFill/>
                </a:ln>
                <a:solidFill>
                  <a:srgbClr val="000000"/>
                </a:solidFill>
                <a:effectLst/>
                <a:latin typeface="Calibri" panose="020F0502020204030204" pitchFamily="34" charset="0"/>
              </a:rPr>
              <a:t> is entirely within Tuolumne County. Major watersheds drain to the Stanislaus and Tuolumne rivers</a:t>
            </a:r>
            <a:r>
              <a:rPr lang="en-US" altLang="en-US" sz="1100" dirty="0">
                <a:solidFill>
                  <a:srgbClr val="000000"/>
                </a:solidFill>
                <a:latin typeface="Calibri" panose="020F0502020204030204" pitchFamily="34" charset="0"/>
              </a:rPr>
              <a:t> and i</a:t>
            </a:r>
            <a:r>
              <a:rPr kumimoji="0" lang="en-US" altLang="en-US" sz="1100" b="0" i="0" u="none" strike="noStrike" cap="none" normalizeH="0" baseline="0" dirty="0">
                <a:ln>
                  <a:noFill/>
                </a:ln>
                <a:solidFill>
                  <a:srgbClr val="000000"/>
                </a:solidFill>
                <a:effectLst/>
                <a:latin typeface="Calibri" panose="020F0502020204030204" pitchFamily="34" charset="0"/>
              </a:rPr>
              <a:t>ts name is derived from the emigrant parties who crossed the Sierra Nevada.</a:t>
            </a: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About 2.5 million years ago, glaciers started carving into the Sierra N</a:t>
            </a:r>
            <a:r>
              <a:rPr lang="en-US" altLang="en-US" sz="1100" dirty="0">
                <a:solidFill>
                  <a:srgbClr val="000000"/>
                </a:solidFill>
                <a:latin typeface="Calibri" panose="020F0502020204030204" pitchFamily="34" charset="0"/>
              </a:rPr>
              <a:t>evada batholith, exposing granite and creating telltale U-shaped valleys. </a:t>
            </a:r>
            <a:r>
              <a:rPr kumimoji="0" lang="en-US" altLang="en-US" sz="1100" b="0" i="0" u="none" strike="noStrike" cap="none" normalizeH="0" baseline="0" dirty="0">
                <a:ln>
                  <a:noFill/>
                </a:ln>
                <a:solidFill>
                  <a:srgbClr val="000000"/>
                </a:solidFill>
                <a:effectLst/>
                <a:latin typeface="Calibri" panose="020F0502020204030204" pitchFamily="34" charset="0"/>
              </a:rPr>
              <a:t>The northeastern section of the wilderness is characterized by volcanic ridgelines and peaks. The remaining sections are sparsely vegetated granite ridges, with fresh alpine lakes and lush meadows scattered between them. Elevations range from below 5,000 feet near the Cherry Reservoir to the majestic 11,750-foot Leavitt Peak. The range of elevation in the popular high use areas lies between the 7,500-foot to 9,000-foot levels.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4">
            <a:extLst>
              <a:ext uri="{FF2B5EF4-FFF2-40B4-BE49-F238E27FC236}">
                <a16:creationId xmlns:a16="http://schemas.microsoft.com/office/drawing/2014/main" id="{F7FF9474-E08C-964A-402B-0A02E8CC51A1}"/>
              </a:ext>
            </a:extLst>
          </p:cNvPr>
          <p:cNvSpPr txBox="1">
            <a:spLocks noChangeArrowheads="1"/>
          </p:cNvSpPr>
          <p:nvPr/>
        </p:nvSpPr>
        <p:spPr bwMode="auto">
          <a:xfrm>
            <a:off x="3913632" y="548640"/>
            <a:ext cx="3380260" cy="3675888"/>
          </a:xfrm>
          <a:prstGeom prst="rect">
            <a:avLst/>
          </a:prstGeom>
          <a:solidFill>
            <a:srgbClr val="FFFFFF"/>
          </a:solidFill>
          <a:ln w="31750" algn="ctr">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54864"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Candara" panose="020E0502030303020204" pitchFamily="34" charset="0"/>
              </a:rPr>
              <a:t>Carson-Iceberg Wilderness: A Profile</a:t>
            </a:r>
            <a:endParaRPr kumimoji="0" lang="en-US" altLang="en-US" sz="900" b="0" i="0" u="sng"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The 160,000-acre Carson-Iceberg Wilderness straddles the crest of the central Sierra Nevada range, located in both the Stanislaus and Humboldt-</a:t>
            </a:r>
            <a:r>
              <a:rPr kumimoji="0" lang="en-US" altLang="en-US" sz="1100" b="0" i="0" u="none" strike="noStrike" cap="none" normalizeH="0" baseline="0" dirty="0" err="1">
                <a:ln>
                  <a:noFill/>
                </a:ln>
                <a:solidFill>
                  <a:srgbClr val="000000"/>
                </a:solidFill>
                <a:effectLst/>
                <a:latin typeface="Calibri" panose="020F0502020204030204" pitchFamily="34" charset="0"/>
              </a:rPr>
              <a:t>Toiyabe</a:t>
            </a:r>
            <a:r>
              <a:rPr kumimoji="0" lang="en-US" altLang="en-US" sz="1100" b="0" i="0" u="none" strike="noStrike" cap="none" normalizeH="0" baseline="0" dirty="0">
                <a:ln>
                  <a:noFill/>
                </a:ln>
                <a:solidFill>
                  <a:srgbClr val="000000"/>
                </a:solidFill>
                <a:effectLst/>
                <a:latin typeface="Calibri" panose="020F0502020204030204" pitchFamily="34" charset="0"/>
              </a:rPr>
              <a:t> National Forests. This area lies within portions of Tuolumne and Alpine counties, bordered on the south by Highway 108 and on the north by Highway 4. The name is derived from two geographic features: the Carson River (named for scout and explorer Kit Carson) and the distinctive granite formation known as the </a:t>
            </a:r>
            <a:r>
              <a:rPr lang="en-US" altLang="en-US" sz="1100" kern="1200" spc="0" noProof="0" dirty="0">
                <a:solidFill>
                  <a:srgbClr val="000000"/>
                </a:solidFill>
                <a:uLnTx/>
                <a:uFillTx/>
                <a:latin typeface="Calibri" panose="020F0502020204030204" pitchFamily="34" charset="0"/>
                <a:ea typeface="+mn-ea"/>
                <a:cs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Iceberg</a:t>
            </a:r>
            <a:r>
              <a:rPr lang="en-US" altLang="en-US" sz="1100" kern="1200" spc="0" noProof="0" dirty="0">
                <a:solidFill>
                  <a:srgbClr val="000000"/>
                </a:solidFill>
                <a:uLnTx/>
                <a:uFillTx/>
                <a:latin typeface="Calibri" panose="020F0502020204030204" pitchFamily="34" charset="0"/>
                <a:ea typeface="+mn-ea"/>
                <a:cs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situated on the southern boundary of the wilderness at the end of Clark Fork Road. Watersheds drain to the Stanislaus </a:t>
            </a:r>
            <a:r>
              <a:rPr lang="en-US" altLang="en-US" sz="1100" dirty="0">
                <a:solidFill>
                  <a:srgbClr val="000000"/>
                </a:solidFill>
                <a:latin typeface="Calibri" panose="020F0502020204030204" pitchFamily="34" charset="0"/>
              </a:rPr>
              <a:t>and </a:t>
            </a:r>
            <a:r>
              <a:rPr kumimoji="0" lang="en-US" altLang="en-US" sz="1100" b="0" i="0" u="none" strike="noStrike" cap="none" normalizeH="0" baseline="0" dirty="0">
                <a:ln>
                  <a:noFill/>
                </a:ln>
                <a:solidFill>
                  <a:srgbClr val="000000"/>
                </a:solidFill>
                <a:effectLst/>
                <a:latin typeface="Calibri" panose="020F0502020204030204" pitchFamily="34" charset="0"/>
              </a:rPr>
              <a:t>Carson Rivers.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The Dardanelles are a prominent volcanic feature in the southwestern sector of the area. There are many streams flowing through canyons but very few lakes in comparison to the Emigrant Wilderness next door. Elevations range from 5,000 feet near Donnell Reservoir to towering 11,462-foot Sonora Peak. From some vantage points, one can simultaneously view vast deserts to the east and dense conifer forests to the west.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1">
            <a:extLst>
              <a:ext uri="{FF2B5EF4-FFF2-40B4-BE49-F238E27FC236}">
                <a16:creationId xmlns:a16="http://schemas.microsoft.com/office/drawing/2014/main" id="{B6D9EB07-7537-DFAE-B86E-59C3A734E630}"/>
              </a:ext>
            </a:extLst>
          </p:cNvPr>
          <p:cNvGrpSpPr>
            <a:grpSpLocks noGrp="1" noUngrp="1" noRot="1" noMove="1" noResize="1"/>
          </p:cNvGrpSpPr>
          <p:nvPr/>
        </p:nvGrpSpPr>
        <p:grpSpPr bwMode="auto">
          <a:xfrm>
            <a:off x="8228077" y="457200"/>
            <a:ext cx="6859523" cy="720594"/>
            <a:chOff x="110642400" y="105619818"/>
            <a:chExt cx="6859437" cy="720557"/>
          </a:xfrm>
        </p:grpSpPr>
        <p:sp>
          <p:nvSpPr>
            <p:cNvPr id="4" name="Text Box 22">
              <a:extLst>
                <a:ext uri="{FF2B5EF4-FFF2-40B4-BE49-F238E27FC236}">
                  <a16:creationId xmlns:a16="http://schemas.microsoft.com/office/drawing/2014/main" id="{349855AC-0A56-6053-13BB-103714112418}"/>
                </a:ext>
              </a:extLst>
            </p:cNvPr>
            <p:cNvSpPr txBox="1">
              <a:spLocks noGrp="1" noRot="1" noMove="1" noResize="1" noEditPoints="1" noAdjustHandles="1" noChangeArrowheads="1" noChangeShapeType="1"/>
            </p:cNvSpPr>
            <p:nvPr/>
          </p:nvSpPr>
          <p:spPr bwMode="auto">
            <a:xfrm>
              <a:off x="110642400" y="105619818"/>
              <a:ext cx="6858000" cy="714815"/>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endParaRPr lang="en-US" altLang="en-US">
                <a:latin typeface="Arial" panose="020B0604020202020204" pitchFamily="34" charset="0"/>
              </a:endParaRPr>
            </a:p>
          </p:txBody>
        </p:sp>
        <p:pic>
          <p:nvPicPr>
            <p:cNvPr id="7" name="Picture 23">
              <a:extLst>
                <a:ext uri="{FF2B5EF4-FFF2-40B4-BE49-F238E27FC236}">
                  <a16:creationId xmlns:a16="http://schemas.microsoft.com/office/drawing/2014/main" id="{1937C5B1-0587-5250-145A-3A526CBFDFF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414" r="-21" b="-3762"/>
            <a:stretch/>
          </p:blipFill>
          <p:spPr bwMode="auto">
            <a:xfrm>
              <a:off x="110643923" y="105627180"/>
              <a:ext cx="6857914" cy="713195"/>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4">
              <a:extLst>
                <a:ext uri="{FF2B5EF4-FFF2-40B4-BE49-F238E27FC236}">
                  <a16:creationId xmlns:a16="http://schemas.microsoft.com/office/drawing/2014/main" id="{34020847-B23A-756A-7DCA-9115B9E236CD}"/>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24019" t="32262" r="45538" b="15491"/>
            <a:stretch>
              <a:fillRect/>
            </a:stretch>
          </p:blipFill>
          <p:spPr bwMode="auto">
            <a:xfrm>
              <a:off x="112290600" y="105808799"/>
              <a:ext cx="2087297" cy="387034"/>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Text Box 25">
              <a:extLst>
                <a:ext uri="{FF2B5EF4-FFF2-40B4-BE49-F238E27FC236}">
                  <a16:creationId xmlns:a16="http://schemas.microsoft.com/office/drawing/2014/main" id="{30FB0C26-6FFD-6137-F045-58612B53872D}"/>
                </a:ext>
              </a:extLst>
            </p:cNvPr>
            <p:cNvSpPr txBox="1">
              <a:spLocks noGrp="1" noRot="1" noMove="1" noResize="1" noEditPoints="1" noAdjustHandles="1" noChangeArrowheads="1" noChangeShapeType="1"/>
            </p:cNvSpPr>
            <p:nvPr/>
          </p:nvSpPr>
          <p:spPr bwMode="auto">
            <a:xfrm>
              <a:off x="110642400" y="106283494"/>
              <a:ext cx="6858000" cy="51139"/>
            </a:xfrm>
            <a:prstGeom prst="rect">
              <a:avLst/>
            </a:prstGeom>
            <a:solidFill>
              <a:srgbClr val="0065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endParaRPr lang="en-US" altLang="en-US">
                <a:latin typeface="Arial" panose="020B0604020202020204" pitchFamily="34" charset="0"/>
              </a:endParaRPr>
            </a:p>
          </p:txBody>
        </p:sp>
        <p:pic>
          <p:nvPicPr>
            <p:cNvPr id="25" name="Picture 26">
              <a:extLst>
                <a:ext uri="{FF2B5EF4-FFF2-40B4-BE49-F238E27FC236}">
                  <a16:creationId xmlns:a16="http://schemas.microsoft.com/office/drawing/2014/main" id="{C637F17B-0D40-0730-1291-AE21F1B09687}"/>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l="19333" t="13672" r="18700" b="7674"/>
            <a:stretch>
              <a:fillRect/>
            </a:stretch>
          </p:blipFill>
          <p:spPr bwMode="auto">
            <a:xfrm>
              <a:off x="111033347" y="105757971"/>
              <a:ext cx="627656" cy="448135"/>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6" name="Text Box 19">
            <a:extLst>
              <a:ext uri="{FF2B5EF4-FFF2-40B4-BE49-F238E27FC236}">
                <a16:creationId xmlns:a16="http://schemas.microsoft.com/office/drawing/2014/main" id="{10E6629B-0312-031C-25A3-9FC2B3A7D1E6}"/>
              </a:ext>
            </a:extLst>
          </p:cNvPr>
          <p:cNvSpPr txBox="1">
            <a:spLocks noGrp="1" noRot="1" noMove="1" noResize="1" noEditPoints="1" noAdjustHandles="1" noChangeArrowheads="1" noChangeShapeType="1"/>
          </p:cNvSpPr>
          <p:nvPr/>
        </p:nvSpPr>
        <p:spPr bwMode="auto">
          <a:xfrm>
            <a:off x="457200" y="457200"/>
            <a:ext cx="6858000" cy="45723"/>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433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266C7B-5F71-D45C-2DE3-460352BAB14F}"/>
              </a:ext>
            </a:extLst>
          </p:cNvPr>
          <p:cNvGrpSpPr/>
          <p:nvPr/>
        </p:nvGrpSpPr>
        <p:grpSpPr>
          <a:xfrm>
            <a:off x="7772400" y="501869"/>
            <a:ext cx="7363696" cy="9144000"/>
            <a:chOff x="7871843" y="431767"/>
            <a:chExt cx="7363696" cy="9195465"/>
          </a:xfrm>
        </p:grpSpPr>
        <p:sp>
          <p:nvSpPr>
            <p:cNvPr id="28" name="Text Box 32">
              <a:extLst>
                <a:ext uri="{FF2B5EF4-FFF2-40B4-BE49-F238E27FC236}">
                  <a16:creationId xmlns:a16="http://schemas.microsoft.com/office/drawing/2014/main" id="{EB91A6A2-C637-8953-123B-2F9F8D3991E5}"/>
                </a:ext>
              </a:extLst>
            </p:cNvPr>
            <p:cNvSpPr txBox="1">
              <a:spLocks noChangeArrowheads="1"/>
            </p:cNvSpPr>
            <p:nvPr/>
          </p:nvSpPr>
          <p:spPr bwMode="auto">
            <a:xfrm>
              <a:off x="7871843" y="431767"/>
              <a:ext cx="7312420" cy="9195465"/>
            </a:xfrm>
            <a:prstGeom prst="rect">
              <a:avLst/>
            </a:prstGeom>
            <a:solidFill>
              <a:schemeClr val="tx2">
                <a:lumMod val="20000"/>
                <a:lumOff val="80000"/>
              </a:scheme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64008" tIns="91440" rIns="36576" bIns="36576" numCol="2" spcCol="9144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000000"/>
                </a:solidFill>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000000"/>
                </a:solidFill>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000000"/>
                </a:solidFill>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000000"/>
                </a:solidFill>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ts val="300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Regulations and Guidelines</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To ensure that you have a true wilderness experience,</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we ask that you follow these guidelines. This will make certain that future generations will find the wilderness </a:t>
              </a:r>
              <a:r>
                <a:rPr lang="en-US" altLang="en-US" sz="1100" dirty="0">
                  <a:solidFill>
                    <a:srgbClr val="000000"/>
                  </a:solidFill>
                  <a:latin typeface="Calibri" panose="020F0502020204030204" pitchFamily="34" charset="0"/>
                </a:rPr>
                <a:t>just</a:t>
              </a:r>
              <a:r>
                <a:rPr kumimoji="0" lang="en-US" altLang="en-US" sz="1100" b="0" i="0" u="none" strike="noStrike" cap="none" normalizeH="0" baseline="0" dirty="0">
                  <a:ln>
                    <a:noFill/>
                  </a:ln>
                  <a:solidFill>
                    <a:srgbClr val="000000"/>
                  </a:solidFill>
                  <a:effectLst/>
                  <a:latin typeface="Calibri" panose="020F0502020204030204" pitchFamily="34" charset="0"/>
                </a:rPr>
                <a:t> as wild and free as it is for your visit. </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Obtain a free wilderness permit for overnight trips.</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Do not camp, travel, or gather in groups of more than 15 persons. </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Campsites must be at least 100 feet from any water source or trails. </a:t>
              </a:r>
            </a:p>
            <a:p>
              <a:pPr marL="171450" indent="-137160" defTabSz="914400" eaLnBrk="0" fontAlgn="base" hangingPunct="0">
                <a:spcBef>
                  <a:spcPct val="0"/>
                </a:spcBef>
                <a:spcAft>
                  <a:spcPts val="200"/>
                </a:spcAft>
                <a:buSzPts val="1000"/>
                <a:buFont typeface="Arial" panose="020B0604020202020204" pitchFamily="34" charset="0"/>
                <a:buChar char="•"/>
              </a:pPr>
              <a:r>
                <a:rPr kumimoji="0" lang="en-US" altLang="en-US" sz="1100" b="0" i="0" u="none" strike="noStrike" cap="none" normalizeH="0" baseline="0" dirty="0">
                  <a:ln>
                    <a:noFill/>
                  </a:ln>
                  <a:solidFill>
                    <a:srgbClr val="000000"/>
                  </a:solidFill>
                  <a:effectLst/>
                  <a:latin typeface="Calibri" panose="020F0502020204030204" pitchFamily="34" charset="0"/>
                </a:rPr>
                <a:t>Do not use any soap in lakes or streams. Wash dishes using a bucket at least 200 feet from surface water. </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Dispose of bodily waste</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and wash water </a:t>
              </a:r>
              <a:r>
                <a:rPr lang="en-US" altLang="en-US" sz="1100" dirty="0">
                  <a:solidFill>
                    <a:srgbClr val="000000"/>
                  </a:solidFill>
                  <a:latin typeface="Calibri" panose="020F0502020204030204" pitchFamily="34" charset="0"/>
                </a:rPr>
                <a:t>at least</a:t>
              </a:r>
              <a:r>
                <a:rPr kumimoji="0" lang="en-US" altLang="en-US" sz="1100" b="0" i="0" u="none" strike="noStrike" cap="none" normalizeH="0" baseline="0" dirty="0">
                  <a:ln>
                    <a:noFill/>
                  </a:ln>
                  <a:solidFill>
                    <a:srgbClr val="000000"/>
                  </a:solidFill>
                  <a:effectLst/>
                  <a:latin typeface="Calibri" panose="020F0502020204030204" pitchFamily="34" charset="0"/>
                </a:rPr>
                <a:t> 200 feet from an</a:t>
              </a:r>
              <a:r>
                <a:rPr lang="en-US" altLang="en-US" sz="1100" dirty="0">
                  <a:solidFill>
                    <a:srgbClr val="000000"/>
                  </a:solidFill>
                  <a:latin typeface="Calibri" panose="020F0502020204030204" pitchFamily="34" charset="0"/>
                </a:rPr>
                <a:t>y </a:t>
              </a:r>
              <a:r>
                <a:rPr kumimoji="0" lang="en-US" altLang="en-US" sz="1100" b="0" i="0" u="none" strike="noStrike" cap="none" normalizeH="0" baseline="0" dirty="0">
                  <a:ln>
                    <a:noFill/>
                  </a:ln>
                  <a:solidFill>
                    <a:srgbClr val="000000"/>
                  </a:solidFill>
                  <a:effectLst/>
                  <a:latin typeface="Calibri" panose="020F0502020204030204" pitchFamily="34" charset="0"/>
                </a:rPr>
                <a:t>water source, trail, </a:t>
              </a:r>
              <a:r>
                <a:rPr lang="en-US" altLang="en-US" sz="1100" dirty="0">
                  <a:solidFill>
                    <a:srgbClr val="000000"/>
                  </a:solidFill>
                  <a:latin typeface="Calibri" panose="020F0502020204030204" pitchFamily="34" charset="0"/>
                </a:rPr>
                <a:t>or</a:t>
              </a:r>
              <a:r>
                <a:rPr kumimoji="0" lang="en-US" altLang="en-US" sz="1100" b="0" i="0" u="none" strike="noStrike" cap="none" normalizeH="0" baseline="0" dirty="0">
                  <a:ln>
                    <a:noFill/>
                  </a:ln>
                  <a:solidFill>
                    <a:srgbClr val="000000"/>
                  </a:solidFill>
                  <a:effectLst/>
                  <a:latin typeface="Calibri" panose="020F0502020204030204" pitchFamily="34" charset="0"/>
                </a:rPr>
                <a:t> campsite. Use cat holes six to eight inches deep, </a:t>
              </a:r>
              <a:r>
                <a:rPr lang="en-US" altLang="en-US" sz="1100" dirty="0">
                  <a:solidFill>
                    <a:srgbClr val="000000"/>
                  </a:solidFill>
                  <a:latin typeface="Calibri" panose="020F0502020204030204" pitchFamily="34" charset="0"/>
                </a:rPr>
                <a:t>pack out toilet paper and other sanitary products.</a:t>
              </a:r>
              <a:endParaRPr kumimoji="0" lang="en-US" altLang="en-US" sz="1100" b="0" i="0" u="none" strike="noStrike" cap="none" normalizeH="0" baseline="0" dirty="0">
                <a:ln>
                  <a:noFill/>
                </a:ln>
                <a:solidFill>
                  <a:srgbClr val="000000"/>
                </a:solidFill>
                <a:effectLst/>
                <a:latin typeface="Calibri" panose="020F0502020204030204" pitchFamily="34" charset="0"/>
              </a:endParaRP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Pack out trash</a:t>
              </a:r>
              <a:r>
                <a:rPr kumimoji="0" lang="en-US" altLang="en-US" sz="1050" b="0" i="0" u="none" strike="noStrike" cap="none" normalizeH="0" baseline="0" dirty="0">
                  <a:ln>
                    <a:noFill/>
                  </a:ln>
                  <a:solidFill>
                    <a:srgbClr val="000000"/>
                  </a:solidFill>
                  <a:effectLst/>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including</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food</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scraps</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Do</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no</a:t>
              </a:r>
              <a:r>
                <a:rPr lang="en-US" altLang="en-US" sz="1100" dirty="0">
                  <a:solidFill>
                    <a:srgbClr val="000000"/>
                  </a:solidFill>
                  <a:latin typeface="Calibri" panose="020F0502020204030204" pitchFamily="34" charset="0"/>
                </a:rPr>
                <a:t>t</a:t>
              </a:r>
              <a:r>
                <a:rPr lang="en-US" altLang="en-US" sz="1050" dirty="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burn</a:t>
              </a:r>
              <a:r>
                <a:rPr lang="en-US" altLang="en-US" sz="1050" dirty="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or bury</a:t>
              </a:r>
              <a:r>
                <a:rPr lang="en-US" altLang="en-US" sz="1050" dirty="0">
                  <a:solidFill>
                    <a:srgbClr val="000000"/>
                  </a:solidFill>
                  <a:latin typeface="Calibri" panose="020F0502020204030204" pitchFamily="34" charset="0"/>
                </a:rPr>
                <a:t>.</a:t>
              </a:r>
              <a:endParaRPr kumimoji="0" lang="en-US" altLang="en-US" sz="1050" b="0" i="0" u="none" strike="noStrike" cap="none" normalizeH="0" baseline="0" dirty="0">
                <a:ln>
                  <a:noFill/>
                </a:ln>
                <a:solidFill>
                  <a:srgbClr val="000000"/>
                </a:solidFill>
                <a:effectLst/>
                <a:latin typeface="Calibri" panose="020F0502020204030204" pitchFamily="34" charset="0"/>
              </a:endParaRPr>
            </a:p>
            <a:p>
              <a:pPr marL="171450" indent="-137160" defTabSz="914400" eaLnBrk="0" fontAlgn="base" hangingPunct="0">
                <a:spcBef>
                  <a:spcPct val="0"/>
                </a:spcBef>
                <a:spcAft>
                  <a:spcPts val="200"/>
                </a:spcAft>
                <a:buSzPts val="1000"/>
                <a:buFont typeface="Arial" panose="020B0604020202020204" pitchFamily="34" charset="0"/>
                <a:buChar char="•"/>
              </a:pPr>
              <a:r>
                <a:rPr kumimoji="0" lang="en-US" altLang="en-US" sz="1100" b="0" i="0" u="none" strike="noStrike" cap="none" normalizeH="0" baseline="0" dirty="0">
                  <a:ln>
                    <a:noFill/>
                  </a:ln>
                  <a:solidFill>
                    <a:srgbClr val="000000"/>
                  </a:solidFill>
                  <a:effectLst/>
                  <a:latin typeface="Calibri" panose="020F0502020204030204" pitchFamily="34" charset="0"/>
                </a:rPr>
                <a:t>Your food and other scented items (including trash) must be secured</a:t>
              </a:r>
              <a:r>
                <a:rPr lang="en-US" altLang="en-US" sz="1100" dirty="0">
                  <a:solidFill>
                    <a:srgbClr val="000000"/>
                  </a:solidFill>
                  <a:latin typeface="Calibri" panose="020F0502020204030204" pitchFamily="34" charset="0"/>
                </a:rPr>
                <a:t> and inaccessible to animals at all times</a:t>
              </a:r>
              <a:r>
                <a:rPr kumimoji="0" lang="en-US" altLang="en-US" sz="1100" b="0" i="0" u="none" strike="noStrike" cap="none" normalizeH="0" baseline="0" dirty="0">
                  <a:ln>
                    <a:noFill/>
                  </a:ln>
                  <a:solidFill>
                    <a:srgbClr val="000000"/>
                  </a:solidFill>
                  <a:effectLst/>
                  <a:latin typeface="Calibri" panose="020F0502020204030204" pitchFamily="34" charset="0"/>
                </a:rPr>
                <a:t>.</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Mechanized and motorized vehicles and equipment, including bicycles, strollers, </a:t>
              </a:r>
              <a:r>
                <a:rPr lang="en-US" altLang="en-US" sz="1100" dirty="0" err="1">
                  <a:solidFill>
                    <a:srgbClr val="000000"/>
                  </a:solidFill>
                  <a:latin typeface="Calibri" panose="020F0502020204030204" pitchFamily="34" charset="0"/>
                </a:rPr>
                <a:t>hangliders</a:t>
              </a:r>
              <a:r>
                <a:rPr kumimoji="0" lang="en-US" altLang="en-US" sz="1100" b="0" i="0" u="none" strike="noStrike" cap="none" normalizeH="0" baseline="0" dirty="0">
                  <a:ln>
                    <a:noFill/>
                  </a:ln>
                  <a:solidFill>
                    <a:srgbClr val="000000"/>
                  </a:solidFill>
                  <a:effectLst/>
                  <a:latin typeface="Calibri" panose="020F0502020204030204" pitchFamily="34" charset="0"/>
                </a:rPr>
                <a:t>, game carts, and chainsaws are prohibited. Non-motorized mobility    devices may be utilized.</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lang="en-US" altLang="en-US" sz="1100" dirty="0">
                  <a:solidFill>
                    <a:srgbClr val="000000"/>
                  </a:solidFill>
                  <a:latin typeface="Calibri" panose="020F0502020204030204" pitchFamily="34" charset="0"/>
                </a:rPr>
                <a:t>Drone usage is prohibited in wilderness areas.</a:t>
              </a:r>
              <a:endParaRPr kumimoji="0" lang="en-US" altLang="en-US" sz="1100" b="0" i="0" u="none" strike="noStrike" cap="none" normalizeH="0" baseline="0" dirty="0">
                <a:ln>
                  <a:noFill/>
                </a:ln>
                <a:solidFill>
                  <a:srgbClr val="000000"/>
                </a:solidFill>
                <a:effectLst/>
                <a:latin typeface="Calibri" panose="020F0502020204030204" pitchFamily="34" charset="0"/>
              </a:endParaRP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Constructing items such as rock walls, structures, tables,   or permanent improvements of any kind is prohibited. </a:t>
              </a:r>
            </a:p>
            <a:p>
              <a:pPr marL="171450" indent="-137160" defTabSz="914400" eaLnBrk="0" fontAlgn="base" hangingPunct="0">
                <a:spcBef>
                  <a:spcPct val="0"/>
                </a:spcBef>
                <a:spcAft>
                  <a:spcPts val="200"/>
                </a:spcAft>
                <a:buSzPts val="1000"/>
                <a:buFont typeface="Arial" panose="020B0604020202020204" pitchFamily="34" charset="0"/>
                <a:buChar char="•"/>
              </a:pPr>
              <a:r>
                <a:rPr kumimoji="0" lang="en-US" altLang="en-US" sz="1100" b="0" i="0" u="none" strike="noStrike" cap="none" normalizeH="0" baseline="0" dirty="0">
                  <a:ln>
                    <a:noFill/>
                  </a:ln>
                  <a:solidFill>
                    <a:srgbClr val="000000"/>
                  </a:solidFill>
                  <a:effectLst/>
                  <a:latin typeface="Calibri" panose="020F0502020204030204" pitchFamily="34" charset="0"/>
                </a:rPr>
                <a:t>Do not cut standing trees or deface them in any way.</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Campfires are prohibited in locations above 9,000 feet. </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Please do not build new fire rings– use only existing ones  in legal locations. </a:t>
              </a:r>
            </a:p>
            <a:p>
              <a:pPr marL="171450" indent="-137160" defTabSz="914400" eaLnBrk="0" fontAlgn="base" hangingPunct="0">
                <a:spcBef>
                  <a:spcPct val="0"/>
                </a:spcBef>
                <a:spcAft>
                  <a:spcPts val="200"/>
                </a:spcAft>
                <a:buSzPts val="1000"/>
                <a:buFont typeface="Arial" panose="020B0604020202020204" pitchFamily="34" charset="0"/>
                <a:buChar char="•"/>
              </a:pPr>
              <a:r>
                <a:rPr kumimoji="0" lang="en-US" altLang="en-US" sz="1100" b="0" i="0" u="none" strike="noStrike" cap="none" normalizeH="0" baseline="0" dirty="0">
                  <a:ln>
                    <a:noFill/>
                  </a:ln>
                  <a:solidFill>
                    <a:srgbClr val="000000"/>
                  </a:solidFill>
                  <a:effectLst/>
                  <a:latin typeface="Calibri" panose="020F0502020204030204" pitchFamily="34" charset="0"/>
                </a:rPr>
                <a:t>You are prohibited from leaving any property, including camping gear, food, or other provisions, unattended for longer than 24 hours. </a:t>
              </a:r>
            </a:p>
            <a:p>
              <a:pPr marL="171450" indent="-137160" defTabSz="914400" eaLnBrk="0" fontAlgn="base" hangingPunct="0">
                <a:spcBef>
                  <a:spcPct val="0"/>
                </a:spcBef>
                <a:spcAft>
                  <a:spcPts val="200"/>
                </a:spcAft>
                <a:buSzPts val="1000"/>
                <a:buFont typeface="Arial" panose="020B0604020202020204" pitchFamily="34" charset="0"/>
                <a:buChar char="•"/>
              </a:pPr>
              <a:r>
                <a:rPr kumimoji="0" lang="en-US" altLang="en-US" sz="1100" b="0" i="0" u="none" strike="noStrike" cap="none" normalizeH="0" baseline="0" dirty="0">
                  <a:ln>
                    <a:noFill/>
                  </a:ln>
                  <a:solidFill>
                    <a:srgbClr val="000000"/>
                  </a:solidFill>
                  <a:effectLst/>
                  <a:latin typeface="Calibri" panose="020F0502020204030204" pitchFamily="34" charset="0"/>
                </a:rPr>
                <a:t>Do not take shortcuts at trail switchbacks.</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Discharging firearms is permitted only for licensed hunters taking game during appropriate hunting seasons.</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Dogs must be under direct control at all times.</a:t>
              </a:r>
            </a:p>
            <a:p>
              <a:pPr marR="0" lvl="1" algn="l" defTabSz="914400" rtl="0" eaLnBrk="0" fontAlgn="base" latinLnBrk="0" hangingPunct="0">
                <a:lnSpc>
                  <a:spcPct val="100000"/>
                </a:lnSpc>
                <a:spcBef>
                  <a:spcPct val="0"/>
                </a:spcBef>
                <a:spcAft>
                  <a:spcPts val="200"/>
                </a:spcAft>
                <a:buClrTx/>
                <a:buSzPts val="1000"/>
                <a:tabLst/>
              </a:pPr>
              <a:r>
                <a:rPr kumimoji="0" lang="en-US" altLang="en-US" sz="1100" b="0" i="0" u="none" strike="noStrike" cap="none" normalizeH="0" baseline="0" dirty="0">
                  <a:ln>
                    <a:noFill/>
                  </a:ln>
                  <a:solidFill>
                    <a:srgbClr val="000000"/>
                  </a:solidFill>
                  <a:effectLst/>
                  <a:latin typeface="Calibri" panose="020F0502020204030204" pitchFamily="34" charset="0"/>
                </a:rPr>
                <a:t>Tuolumne County maintains a leash ordinance. The Emigrant and portions of the Carson-Iceberg are within the Tuolumne County jurisdictions.</a:t>
              </a:r>
            </a:p>
            <a:p>
              <a:pPr marL="171450" marR="0" lvl="0" indent="-137160" algn="l" defTabSz="914400" rtl="0" eaLnBrk="0" fontAlgn="base" latinLnBrk="0" hangingPunct="0">
                <a:lnSpc>
                  <a:spcPct val="100000"/>
                </a:lnSpc>
                <a:spcBef>
                  <a:spcPct val="0"/>
                </a:spcBef>
                <a:spcAft>
                  <a:spcPts val="200"/>
                </a:spcAft>
                <a:buClrTx/>
                <a:buSzPts val="1000"/>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Calibri" panose="020F0502020204030204" pitchFamily="34" charset="0"/>
                </a:rPr>
                <a:t>One night per trip camping limits are in effect in the Emigrant Wilderness at: Grouse, Camp, Bear, Powell, and Waterhouse lakes.</a:t>
              </a:r>
            </a:p>
          </p:txBody>
        </p:sp>
        <p:sp>
          <p:nvSpPr>
            <p:cNvPr id="5" name="Text Box 11">
              <a:extLst>
                <a:ext uri="{FF2B5EF4-FFF2-40B4-BE49-F238E27FC236}">
                  <a16:creationId xmlns:a16="http://schemas.microsoft.com/office/drawing/2014/main" id="{712ED961-4347-007C-FB7B-CDA4D51D9AA5}"/>
                </a:ext>
              </a:extLst>
            </p:cNvPr>
            <p:cNvSpPr txBox="1">
              <a:spLocks noChangeArrowheads="1"/>
            </p:cNvSpPr>
            <p:nvPr/>
          </p:nvSpPr>
          <p:spPr bwMode="auto">
            <a:xfrm>
              <a:off x="11604766" y="6853003"/>
              <a:ext cx="3630773" cy="2233216"/>
            </a:xfrm>
            <a:prstGeom prst="rect">
              <a:avLst/>
            </a:prstGeom>
            <a:noFill/>
            <a:ln>
              <a:noFill/>
            </a:ln>
            <a:effectLst/>
            <a:extLst>
              <a:ext uri="{909E8E84-426E-40DD-AFC4-6F175D3DCCD1}">
                <a14:hiddenFill xmlns:a14="http://schemas.microsoft.com/office/drawing/2010/main">
                  <a:solidFill>
                    <a:srgbClr val="0033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2" spc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Contact Us: </a:t>
              </a:r>
            </a:p>
            <a:p>
              <a:pPr marL="0" marR="0" lvl="0" indent="0" defTabSz="914400" rtl="0" eaLnBrk="0" fontAlgn="base" latinLnBrk="0" hangingPunct="0">
                <a:lnSpc>
                  <a:spcPct val="100000"/>
                </a:lnSpc>
                <a:spcBef>
                  <a:spcPts val="400"/>
                </a:spcBef>
                <a:spcAft>
                  <a:spcPct val="0"/>
                </a:spcAft>
                <a:buClrTx/>
                <a:buSzTx/>
                <a:buFontTx/>
                <a:buNone/>
                <a:tabLst/>
              </a:pPr>
              <a:r>
                <a:rPr kumimoji="0" lang="en-US" altLang="en-US" sz="1200" b="1" i="0" u="none" strike="noStrike" cap="none" normalizeH="0" baseline="0">
                  <a:ln>
                    <a:noFill/>
                  </a:ln>
                  <a:solidFill>
                    <a:srgbClr val="000000"/>
                  </a:solidFill>
                  <a:effectLst/>
                  <a:latin typeface="Candara" panose="020E0502030303020204" pitchFamily="34" charset="0"/>
                </a:rPr>
                <a:t>Supervisor's Office Stanislaus </a:t>
              </a:r>
              <a:r>
                <a:rPr kumimoji="0" lang="en-US" altLang="en-US" sz="1200" b="1" i="0" u="none" strike="noStrike" cap="none" normalizeH="0" baseline="0" dirty="0">
                  <a:ln>
                    <a:noFill/>
                  </a:ln>
                  <a:solidFill>
                    <a:srgbClr val="000000"/>
                  </a:solidFill>
                  <a:effectLst/>
                  <a:latin typeface="Candara" panose="020E0502030303020204" pitchFamily="34" charset="0"/>
                </a:rPr>
                <a:t>National Forest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19777 </a:t>
              </a:r>
              <a:r>
                <a:rPr kumimoji="0" lang="en-US" altLang="en-US" sz="1100" b="0" i="0" u="none" strike="noStrike" cap="none" normalizeH="0" baseline="0" dirty="0" err="1">
                  <a:ln>
                    <a:noFill/>
                  </a:ln>
                  <a:solidFill>
                    <a:srgbClr val="000000"/>
                  </a:solidFill>
                  <a:effectLst/>
                  <a:latin typeface="Calibri" panose="020F0502020204030204" pitchFamily="34" charset="0"/>
                </a:rPr>
                <a:t>Greenley</a:t>
              </a:r>
              <a:r>
                <a:rPr kumimoji="0" lang="en-US" altLang="en-US" sz="1100" b="0" i="0" u="none" strike="noStrike" cap="none" normalizeH="0" baseline="0" dirty="0">
                  <a:ln>
                    <a:noFill/>
                  </a:ln>
                  <a:solidFill>
                    <a:srgbClr val="000000"/>
                  </a:solidFill>
                  <a:effectLst/>
                  <a:latin typeface="Calibri" panose="020F0502020204030204" pitchFamily="34" charset="0"/>
                </a:rPr>
                <a:t> Road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Sonora, CA 95370</a:t>
              </a:r>
            </a:p>
            <a:p>
              <a:pPr marL="0" marR="0" lvl="0" indent="0" algn="l" defTabSz="914400" rtl="0" eaLnBrk="0" fontAlgn="base" latinLnBrk="0" hangingPunct="0">
                <a:lnSpc>
                  <a:spcPct val="10000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(209) 532-3671</a:t>
              </a:r>
              <a:endParaRPr kumimoji="0" lang="en-US" altLang="en-US" sz="8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Summit Mi-Wok District Highway 108 Corridor</a:t>
              </a:r>
            </a:p>
            <a:p>
              <a:pPr marL="0" marR="35560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1 Pinecrest Lake Rd</a:t>
              </a:r>
            </a:p>
            <a:p>
              <a:pPr marL="0" marR="35560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Pinecrest, CA 95364 </a:t>
              </a:r>
            </a:p>
            <a:p>
              <a:pPr marL="0" marR="355600" lvl="0" indent="0" algn="l" defTabSz="914400" rtl="0" eaLnBrk="0" fontAlgn="base" latinLnBrk="0" hangingPunct="0">
                <a:lnSpc>
                  <a:spcPct val="10000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(209) 965-3434</a:t>
              </a:r>
              <a:endParaRPr kumimoji="0" lang="en-US" altLang="en-US" sz="1100" b="1" i="0" u="none" strike="noStrike" cap="none" normalizeH="0" baseline="0" dirty="0">
                <a:ln>
                  <a:noFill/>
                </a:ln>
                <a:solidFill>
                  <a:srgbClr val="000000"/>
                </a:solidFill>
                <a:effectLst/>
                <a:latin typeface="Candara" panose="020E0502030303020204" pitchFamily="34" charset="0"/>
              </a:endParaRPr>
            </a:p>
            <a:p>
              <a:pPr marL="0" marR="101600" lvl="0" indent="0" algn="l" defTabSz="914400" rtl="0" eaLnBrk="0" fontAlgn="base" latinLnBrk="0" hangingPunct="0">
                <a:lnSpc>
                  <a:spcPct val="100000"/>
                </a:lnSpc>
                <a:spcBef>
                  <a:spcPct val="0"/>
                </a:spcBef>
                <a:spcAft>
                  <a:spcPct val="0"/>
                </a:spcAft>
                <a:buClrTx/>
                <a:buSzTx/>
                <a:buFontTx/>
                <a:buNone/>
                <a:tabLst/>
              </a:pPr>
              <a:endParaRPr kumimoji="0" lang="en-US" altLang="en-US" sz="2500" b="1" i="0" u="none" strike="noStrike" cap="none" normalizeH="0" baseline="0" dirty="0">
                <a:ln>
                  <a:noFill/>
                </a:ln>
                <a:solidFill>
                  <a:srgbClr val="000000"/>
                </a:solidFill>
                <a:effectLst/>
                <a:latin typeface="Candara" panose="020E0502030303020204" pitchFamily="34" charset="0"/>
              </a:endParaRPr>
            </a:p>
            <a:p>
              <a:pPr marL="0" marR="10160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Groveland Ranger District Highway 120 Corridor</a:t>
              </a:r>
              <a:endParaRPr kumimoji="0" lang="en-US" altLang="en-US" sz="1100" b="1" i="0" u="none" strike="noStrike" cap="none" normalizeH="0" baseline="0" dirty="0">
                <a:ln>
                  <a:noFill/>
                </a:ln>
                <a:solidFill>
                  <a:srgbClr val="000000"/>
                </a:solidFill>
                <a:effectLst/>
                <a:latin typeface="Candara" panose="020E0502030303020204" pitchFamily="34" charset="0"/>
              </a:endParaRPr>
            </a:p>
            <a:p>
              <a:pPr marL="0" marR="10160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24545 Highway 120</a:t>
              </a:r>
            </a:p>
            <a:p>
              <a:pPr marL="0" marR="10160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Groveland, CA 95321 </a:t>
              </a:r>
            </a:p>
            <a:p>
              <a:pPr marL="0" marR="101600" lvl="0" indent="0" algn="l" defTabSz="914400" rtl="0" eaLnBrk="0" fontAlgn="base" latinLnBrk="0" hangingPunct="0">
                <a:lnSpc>
                  <a:spcPct val="10000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(209) 962-7825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ndara" panose="020E0502030303020204" pitchFamily="34" charset="0"/>
                </a:rPr>
                <a:t>Calaveras Ranger District                               Highway 4 Corridor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5519 Highway 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Hathaway Pines, CA 95223</a:t>
              </a:r>
            </a:p>
            <a:p>
              <a:pPr marL="0" marR="0" lvl="0" indent="0" algn="l" defTabSz="914400" rtl="0" eaLnBrk="0" fontAlgn="base" latinLnBrk="0" hangingPunct="0">
                <a:lnSpc>
                  <a:spcPct val="10000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(209) 795-1381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80572B2C-C25C-7073-302E-5C1C7ED7874B}"/>
                </a:ext>
              </a:extLst>
            </p:cNvPr>
            <p:cNvSpPr txBox="1">
              <a:spLocks noChangeArrowheads="1"/>
            </p:cNvSpPr>
            <p:nvPr/>
          </p:nvSpPr>
          <p:spPr bwMode="auto">
            <a:xfrm>
              <a:off x="11643709" y="9152735"/>
              <a:ext cx="3383950" cy="363062"/>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17463"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Most offices are open Monday through Friday, call or visit https://www.fs.usda.gov/stanislaus for current hours.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29">
              <a:extLst>
                <a:ext uri="{FF2B5EF4-FFF2-40B4-BE49-F238E27FC236}">
                  <a16:creationId xmlns:a16="http://schemas.microsoft.com/office/drawing/2014/main" id="{17A06502-D5EB-BC8E-EAB8-CD5351724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98" b="13507"/>
            <a:stretch>
              <a:fillRect/>
            </a:stretch>
          </p:blipFill>
          <p:spPr bwMode="auto">
            <a:xfrm>
              <a:off x="7977220" y="516529"/>
              <a:ext cx="3553216" cy="2694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65FF"/>
                    </a:outerShdw>
                  </a:effectLst>
                </a14:hiddenEffects>
              </a:ext>
            </a:extLst>
          </p:spPr>
        </p:pic>
      </p:grpSp>
      <p:sp>
        <p:nvSpPr>
          <p:cNvPr id="2" name="TextBox 1">
            <a:extLst>
              <a:ext uri="{FF2B5EF4-FFF2-40B4-BE49-F238E27FC236}">
                <a16:creationId xmlns:a16="http://schemas.microsoft.com/office/drawing/2014/main" id="{9B387698-EEBA-6A7B-F41D-00211D0B3125}"/>
              </a:ext>
            </a:extLst>
          </p:cNvPr>
          <p:cNvSpPr txBox="1"/>
          <p:nvPr/>
        </p:nvSpPr>
        <p:spPr>
          <a:xfrm>
            <a:off x="454415" y="530352"/>
            <a:ext cx="3621024" cy="4197096"/>
          </a:xfrm>
          <a:prstGeom prst="rect">
            <a:avLst/>
          </a:prstGeom>
          <a:solidFill>
            <a:schemeClr val="accent2">
              <a:lumMod val="40000"/>
              <a:lumOff val="60000"/>
            </a:schemeClr>
          </a:solidFill>
          <a:ln>
            <a:noFill/>
          </a:ln>
        </p:spPr>
        <p:txBody>
          <a:bodyPr wrap="square" rtlCol="0">
            <a:spAutoFit/>
          </a:bodyPr>
          <a:lstStyle/>
          <a:p>
            <a:endParaRPr lang="en-US" dirty="0"/>
          </a:p>
        </p:txBody>
      </p:sp>
      <p:sp>
        <p:nvSpPr>
          <p:cNvPr id="26" name="Text Box 30">
            <a:extLst>
              <a:ext uri="{FF2B5EF4-FFF2-40B4-BE49-F238E27FC236}">
                <a16:creationId xmlns:a16="http://schemas.microsoft.com/office/drawing/2014/main" id="{F23D070C-7A9C-E73A-0B7E-FB1707B8CBAE}"/>
              </a:ext>
            </a:extLst>
          </p:cNvPr>
          <p:cNvSpPr txBox="1">
            <a:spLocks/>
          </p:cNvSpPr>
          <p:nvPr/>
        </p:nvSpPr>
        <p:spPr bwMode="auto">
          <a:xfrm>
            <a:off x="457203" y="457201"/>
            <a:ext cx="14629761" cy="45720"/>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7">
            <a:extLst>
              <a:ext uri="{FF2B5EF4-FFF2-40B4-BE49-F238E27FC236}">
                <a16:creationId xmlns:a16="http://schemas.microsoft.com/office/drawing/2014/main" id="{6C87FEA6-B6FF-9800-ED14-42674EA6D5D6}"/>
              </a:ext>
            </a:extLst>
          </p:cNvPr>
          <p:cNvSpPr txBox="1">
            <a:spLocks noGrp="1" noRot="1" noMove="1" noResize="1" noEditPoints="1" noAdjustHandles="1" noChangeArrowheads="1" noChangeShapeType="1"/>
          </p:cNvSpPr>
          <p:nvPr/>
        </p:nvSpPr>
        <p:spPr bwMode="auto">
          <a:xfrm>
            <a:off x="457198" y="9601202"/>
            <a:ext cx="14630400" cy="45719"/>
          </a:xfrm>
          <a:prstGeom prst="rect">
            <a:avLst/>
          </a:prstGeom>
          <a:solidFill>
            <a:srgbClr val="0033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4">
            <a:extLst>
              <a:ext uri="{FF2B5EF4-FFF2-40B4-BE49-F238E27FC236}">
                <a16:creationId xmlns:a16="http://schemas.microsoft.com/office/drawing/2014/main" id="{41458D12-E3E8-7E64-7499-0B6130CA232B}"/>
              </a:ext>
            </a:extLst>
          </p:cNvPr>
          <p:cNvSpPr txBox="1">
            <a:spLocks noChangeArrowheads="1"/>
          </p:cNvSpPr>
          <p:nvPr/>
        </p:nvSpPr>
        <p:spPr bwMode="auto">
          <a:xfrm>
            <a:off x="457193" y="502920"/>
            <a:ext cx="7312420" cy="9098280"/>
          </a:xfrm>
          <a:prstGeom prst="rect">
            <a:avLst/>
          </a:prstGeom>
          <a:noFill/>
          <a:ln>
            <a:noFill/>
          </a:ln>
          <a:effectLst/>
          <a:extLst>
            <a:ext uri="{909E8E84-426E-40DD-AFC4-6F175D3DCCD1}">
              <a14:hiddenFill xmlns:a14="http://schemas.microsoft.com/office/drawing/2010/main">
                <a:solidFill>
                  <a:srgbClr val="FF975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54864" rIns="73152" bIns="54864" numCol="2" spcCol="91440" anchor="ctr" anchorCtr="0" compatLnSpc="1">
            <a:prstTxWarp prst="textNoShape">
              <a:avLst/>
            </a:prstTxWarp>
          </a:bodyPr>
          <a:lstStyle/>
          <a:p>
            <a:pPr marL="0" marR="0" lvl="0" indent="0" algn="l" defTabSz="914400" rtl="0" eaLnBrk="0" fontAlgn="base" latinLnBrk="0" hangingPunct="0">
              <a:lnSpc>
                <a:spcPct val="100000"/>
              </a:lnSpc>
              <a:spcBef>
                <a:spcPts val="10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Stoves and Fires</a:t>
            </a:r>
          </a:p>
          <a:p>
            <a:pPr marL="0" marR="0" lvl="0" indent="0" algn="ctr" defTabSz="914400" rtl="0" eaLnBrk="0" fontAlgn="base" latinLnBrk="0" hangingPunct="0">
              <a:lnSpc>
                <a:spcPct val="100000"/>
              </a:lnSpc>
              <a:spcBef>
                <a:spcPct val="0"/>
              </a:spcBef>
              <a:spcAft>
                <a:spcPts val="400"/>
              </a:spcAft>
              <a:buClrTx/>
              <a:buSzTx/>
              <a:buFontTx/>
              <a:buNone/>
              <a:tabLst/>
            </a:pPr>
            <a:r>
              <a:rPr kumimoji="0" lang="en-US" altLang="en-US" sz="1100" b="1" i="0" u="sng" strike="noStrike" cap="none" normalizeH="0" baseline="0" dirty="0">
                <a:ln>
                  <a:noFill/>
                </a:ln>
                <a:effectLst/>
                <a:latin typeface="Candara" panose="020E0502030303020204" pitchFamily="34" charset="0"/>
              </a:rPr>
              <a:t>You </a:t>
            </a:r>
            <a:r>
              <a:rPr kumimoji="0" lang="en-US" altLang="en-US" sz="1100" b="1" i="0" u="sng" strike="noStrike" cap="none" normalizeH="0" baseline="0" dirty="0">
                <a:ln>
                  <a:noFill/>
                </a:ln>
                <a:effectLst/>
                <a:latin typeface="Calibri" panose="020F0502020204030204" pitchFamily="34" charset="0"/>
              </a:rPr>
              <a:t>must obtain a free California Campfire Permit from CalFire for the use of all stoves and fires. </a:t>
            </a:r>
            <a:r>
              <a:rPr kumimoji="0" lang="en-US" altLang="en-US" sz="1100" i="0" u="none" strike="noStrike" cap="none" normalizeH="0" baseline="0" dirty="0">
                <a:ln>
                  <a:noFill/>
                </a:ln>
                <a:solidFill>
                  <a:srgbClr val="000000"/>
                </a:solidFill>
                <a:effectLst/>
                <a:latin typeface="Calibri" panose="020F0502020204030204" pitchFamily="34" charset="0"/>
              </a:rPr>
              <a:t>www.readyforwildfire.org/permits/                                                     </a:t>
            </a:r>
            <a:r>
              <a:rPr kumimoji="0" lang="en-US" altLang="en-US" sz="1100" b="1" i="0" u="none" strike="noStrike" cap="none" normalizeH="0" baseline="0" dirty="0">
                <a:ln>
                  <a:noFill/>
                </a:ln>
                <a:solidFill>
                  <a:srgbClr val="000000"/>
                </a:solidFill>
                <a:effectLst/>
                <a:latin typeface="Calibri" panose="020F0502020204030204" pitchFamily="34" charset="0"/>
              </a:rPr>
              <a:t>You are legally required to know and comply with all   current fire restrictions for the area.</a:t>
            </a:r>
            <a:endParaRPr kumimoji="0" lang="en-US" altLang="en-US" sz="1200" b="1" i="0" u="none" strike="noStrike" cap="none" normalizeH="0" baseline="0" dirty="0">
              <a:ln>
                <a:noFill/>
              </a:ln>
              <a:solidFill>
                <a:srgbClr val="000000"/>
              </a:solidFill>
              <a:effectLst/>
              <a:latin typeface="Candara" panose="020E0502030303020204" pitchFamily="34" charset="0"/>
            </a:endParaRPr>
          </a:p>
          <a:p>
            <a:pPr defTabSz="914400" eaLnBrk="0" fontAlgn="base" hangingPunct="0">
              <a:spcBef>
                <a:spcPct val="0"/>
              </a:spcBef>
              <a:spcAft>
                <a:spcPts val="400"/>
              </a:spcAft>
            </a:pPr>
            <a:r>
              <a:rPr kumimoji="0" lang="en-US" altLang="en-US" sz="1100" b="0" i="0" u="none" strike="noStrike" cap="none" normalizeH="0" baseline="0" dirty="0">
                <a:ln>
                  <a:noFill/>
                </a:ln>
                <a:solidFill>
                  <a:srgbClr val="000000"/>
                </a:solidFill>
                <a:effectLst/>
                <a:latin typeface="Calibri" panose="020F0502020204030204" pitchFamily="34" charset="0"/>
              </a:rPr>
              <a:t>The use of gas stoves with regulators is encouraged for fire safety and to avoid depletion of wood. If you do have a fire, use existing fire rings, please do not build new ones. C</a:t>
            </a:r>
            <a:r>
              <a:rPr lang="en-US" altLang="en-US" sz="1100" dirty="0">
                <a:solidFill>
                  <a:srgbClr val="000000"/>
                </a:solidFill>
                <a:latin typeface="Calibri" panose="020F0502020204030204" pitchFamily="34" charset="0"/>
              </a:rPr>
              <a:t>ampfires are not permitted in locations above 9,000 feet. </a:t>
            </a:r>
            <a:r>
              <a:rPr kumimoji="0" lang="en-US" altLang="en-US" sz="1100" b="0" i="0" u="none" strike="noStrike" cap="none" normalizeH="0" baseline="0" dirty="0">
                <a:ln>
                  <a:noFill/>
                </a:ln>
                <a:solidFill>
                  <a:srgbClr val="000000"/>
                </a:solidFill>
                <a:effectLst/>
                <a:latin typeface="Calibri" panose="020F0502020204030204" pitchFamily="34" charset="0"/>
              </a:rPr>
              <a:t>If you find a fire ring where one shouldn't be, (too close to any natural resources</a:t>
            </a:r>
            <a:r>
              <a:rPr lang="en-US" altLang="en-US" sz="1100" dirty="0">
                <a:solidFill>
                  <a:srgbClr val="000000"/>
                </a:solidFill>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above 9,000 feet, etc</a:t>
            </a:r>
            <a:r>
              <a:rPr lang="en-US" altLang="en-US" sz="1100" dirty="0">
                <a:solidFill>
                  <a:srgbClr val="000000"/>
                </a:solidFill>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please do not use it. If you have the capability, take a GPS point or an accurate location description and contact someone at a ranger </a:t>
            </a:r>
            <a:r>
              <a:rPr lang="en-US" altLang="en-US" sz="1100" dirty="0">
                <a:solidFill>
                  <a:srgbClr val="000000"/>
                </a:solidFill>
                <a:latin typeface="Calibri" panose="020F0502020204030204" pitchFamily="34" charset="0"/>
              </a:rPr>
              <a:t>s</a:t>
            </a:r>
            <a:r>
              <a:rPr kumimoji="0" lang="en-US" altLang="en-US" sz="1100" b="0" i="0" u="none" strike="noStrike" cap="none" normalizeH="0" baseline="0" dirty="0">
                <a:ln>
                  <a:noFill/>
                </a:ln>
                <a:solidFill>
                  <a:srgbClr val="000000"/>
                </a:solidFill>
                <a:effectLst/>
                <a:latin typeface="Calibri" panose="020F0502020204030204" pitchFamily="34" charset="0"/>
              </a:rPr>
              <a:t>tation to let them know of any problem fire rings.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Use wood found on the ground that has a diameter no  greater than three inches. Keep fires small</a:t>
            </a:r>
            <a:r>
              <a:rPr lang="en-US" altLang="en-US" sz="1100" dirty="0">
                <a:solidFill>
                  <a:srgbClr val="000000"/>
                </a:solidFill>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no bonfires. Clear all flammable materials from the ground for 5 feet in all directions. Always personally supervise the campfire until it is completely extinguished. If you plan to have a campfire, carry a collapsable bucket and trowel</a:t>
            </a:r>
            <a:r>
              <a:rPr lang="en-US" altLang="en-US" sz="1100" dirty="0">
                <a:solidFill>
                  <a:srgbClr val="000000"/>
                </a:solidFill>
                <a:latin typeface="Calibri" panose="020F0502020204030204" pitchFamily="34" charset="0"/>
              </a:rPr>
              <a:t> to stir coals and water to make sure it is completely extinguished. DROWN–STIR–FEEL–REPEAT until it is out. </a:t>
            </a:r>
            <a:r>
              <a:rPr kumimoji="0" lang="en-US" altLang="en-US" sz="1100" b="0" i="0" u="none" strike="noStrike" cap="none" normalizeH="0" baseline="0" dirty="0">
                <a:ln>
                  <a:noFill/>
                </a:ln>
                <a:solidFill>
                  <a:srgbClr val="000000"/>
                </a:solidFill>
                <a:effectLst/>
                <a:latin typeface="Calibri" panose="020F0502020204030204" pitchFamily="34" charset="0"/>
              </a:rPr>
              <a:t>You are legally responsible for any fire you start and may be financially liable if </a:t>
            </a:r>
            <a:r>
              <a:rPr lang="en-US" altLang="en-US" sz="1100" dirty="0">
                <a:solidFill>
                  <a:srgbClr val="000000"/>
                </a:solidFill>
                <a:latin typeface="Calibri" panose="020F0502020204030204" pitchFamily="34" charset="0"/>
              </a:rPr>
              <a:t>it</a:t>
            </a:r>
            <a:r>
              <a:rPr kumimoji="0" lang="en-US" altLang="en-US" sz="1100" b="0" i="0" u="none" strike="noStrike" cap="none" normalizeH="0" baseline="0" dirty="0">
                <a:ln>
                  <a:noFill/>
                </a:ln>
                <a:solidFill>
                  <a:srgbClr val="000000"/>
                </a:solidFill>
                <a:effectLst/>
                <a:latin typeface="Calibri" panose="020F0502020204030204" pitchFamily="34" charset="0"/>
              </a:rPr>
              <a:t> escapes. </a:t>
            </a:r>
            <a:endParaRPr kumimoji="0" lang="en-US" altLang="en-US" sz="9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Breaking Camp– PACK IT OUT</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Be sure to carry out all trash</a:t>
            </a:r>
            <a:r>
              <a:rPr lang="en-US" altLang="en-US" sz="1100" dirty="0">
                <a:solidFill>
                  <a:srgbClr val="000000"/>
                </a:solidFill>
                <a:latin typeface="Calibri" panose="020F0502020204030204" pitchFamily="34" charset="0"/>
              </a:rPr>
              <a:t>–</a:t>
            </a:r>
            <a:r>
              <a:rPr kumimoji="0" lang="en-US" altLang="en-US" sz="1100" b="0" i="0" u="none" strike="noStrike" cap="none" normalizeH="0" baseline="0" dirty="0">
                <a:ln>
                  <a:noFill/>
                </a:ln>
                <a:solidFill>
                  <a:srgbClr val="000000"/>
                </a:solidFill>
                <a:effectLst/>
                <a:latin typeface="Calibri" panose="020F0502020204030204" pitchFamily="34" charset="0"/>
              </a:rPr>
              <a:t> including foil, cans, plastic, glass, cigarette butts, and cooking grills. Do not bury or burn food scraps, you must pack them out. Buried garbage attracts animals and </a:t>
            </a:r>
            <a:r>
              <a:rPr lang="en-US" altLang="en-US" sz="1100" dirty="0">
                <a:solidFill>
                  <a:srgbClr val="000000"/>
                </a:solidFill>
                <a:latin typeface="Calibri" panose="020F0502020204030204" pitchFamily="34" charset="0"/>
              </a:rPr>
              <a:t>is</a:t>
            </a:r>
            <a:r>
              <a:rPr kumimoji="0" lang="en-US" altLang="en-US" sz="1100" b="0" i="0" u="none" strike="noStrike" cap="none" normalizeH="0" baseline="0" dirty="0">
                <a:ln>
                  <a:noFill/>
                </a:ln>
                <a:solidFill>
                  <a:srgbClr val="000000"/>
                </a:solidFill>
                <a:effectLst/>
                <a:latin typeface="Calibri" panose="020F0502020204030204" pitchFamily="34" charset="0"/>
              </a:rPr>
              <a:t> harmful to them. Sweep your site to make sure you picked everything up. Leave the wilderness better than you found it and carry out trash that isn’t yours!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Sanitation</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Human and canine feces left unburied or close to water can spread disease and contaminate water sources. Dig a cathole six to eight inches deep to bury human and canine feces– at least 200 feet from water, trails, and campsites. Pack out toilet paper and any other refuse (tampons, pads, diapers, wipes, etc.). Clean fish far from water and camp sites, at least 200 feet. Remember, all foreign substances </a:t>
            </a:r>
            <a:r>
              <a:rPr lang="en-US" altLang="en-US" sz="1100" dirty="0">
                <a:solidFill>
                  <a:srgbClr val="000000"/>
                </a:solidFill>
                <a:latin typeface="Calibri" panose="020F0502020204030204" pitchFamily="34" charset="0"/>
              </a:rPr>
              <a:t>are pollutants. Sunscreen, bug spray, etc.– e</a:t>
            </a:r>
            <a:r>
              <a:rPr kumimoji="0" lang="en-US" altLang="en-US" sz="1100" b="0" i="0" u="none" strike="noStrike" cap="none" normalizeH="0" baseline="0" dirty="0">
                <a:ln>
                  <a:noFill/>
                </a:ln>
                <a:solidFill>
                  <a:srgbClr val="000000"/>
                </a:solidFill>
                <a:effectLst/>
                <a:latin typeface="Calibri" panose="020F0502020204030204" pitchFamily="34" charset="0"/>
              </a:rPr>
              <a:t>ven </a:t>
            </a:r>
            <a:r>
              <a:rPr kumimoji="0" lang="en-US" altLang="en-US" sz="1080" b="0" i="0" u="none" strike="noStrike" cap="none" normalizeH="0" baseline="0" dirty="0">
                <a:ln>
                  <a:noFill/>
                </a:ln>
                <a:solidFill>
                  <a:srgbClr val="000000"/>
                </a:solidFill>
                <a:effectLst/>
                <a:latin typeface="Calibri" panose="020F0502020204030204" pitchFamily="34" charset="0"/>
              </a:rPr>
              <a:t>biodegradable</a:t>
            </a:r>
            <a:r>
              <a:rPr kumimoji="0" lang="en-US" altLang="en-US" sz="1100" b="0" i="0" u="none" strike="noStrike" cap="none" normalizeH="0" baseline="0" dirty="0">
                <a:ln>
                  <a:noFill/>
                </a:ln>
                <a:solidFill>
                  <a:srgbClr val="000000"/>
                </a:solidFill>
                <a:effectLst/>
                <a:latin typeface="Calibri" panose="020F0502020204030204" pitchFamily="34" charset="0"/>
              </a:rPr>
              <a:t> soaps are a shock to fragile and pristine aquatic ecosystems. </a:t>
            </a:r>
            <a:r>
              <a:rPr lang="en-US" altLang="en-US" sz="1100" dirty="0">
                <a:solidFill>
                  <a:srgbClr val="000000"/>
                </a:solidFill>
                <a:latin typeface="Calibri" panose="020F0502020204030204" pitchFamily="34" charset="0"/>
              </a:rPr>
              <a:t>I</a:t>
            </a:r>
            <a:r>
              <a:rPr kumimoji="0" lang="en-US" altLang="en-US" sz="1100" b="0" i="0" u="none" strike="noStrike" cap="none" normalizeH="0" baseline="0" dirty="0">
                <a:ln>
                  <a:noFill/>
                </a:ln>
                <a:solidFill>
                  <a:srgbClr val="000000"/>
                </a:solidFill>
                <a:effectLst/>
                <a:latin typeface="Calibri" panose="020F0502020204030204" pitchFamily="34" charset="0"/>
              </a:rPr>
              <a:t>f swimming or wading, p</a:t>
            </a:r>
            <a:r>
              <a:rPr lang="en-US" sz="1100" dirty="0"/>
              <a:t>lease wipe anything off before entering the water</a:t>
            </a:r>
            <a:r>
              <a:rPr kumimoji="0" lang="en-US" altLang="en-US" sz="1100" b="0" i="0" u="none" strike="noStrike" cap="none" normalizeH="0" baseline="0" dirty="0">
                <a:ln>
                  <a:noFill/>
                </a:ln>
                <a:solidFill>
                  <a:srgbClr val="000000"/>
                </a:solidFill>
                <a:effectLst/>
                <a:latin typeface="Calibri" panose="020F0502020204030204" pitchFamily="34" charset="0"/>
              </a:rPr>
              <a:t> and do not bathe in waterways</a:t>
            </a:r>
            <a:r>
              <a:rPr lang="en-US" sz="1100" dirty="0"/>
              <a:t>. </a:t>
            </a:r>
            <a:r>
              <a:rPr kumimoji="0" lang="en-US" altLang="en-US" sz="1100" b="0" i="0" u="none" strike="noStrike" cap="none" normalizeH="0" baseline="0" dirty="0">
                <a:ln>
                  <a:noFill/>
                </a:ln>
                <a:solidFill>
                  <a:srgbClr val="000000"/>
                </a:solidFill>
                <a:effectLst/>
                <a:latin typeface="Calibri" panose="020F0502020204030204" pitchFamily="34" charset="0"/>
              </a:rPr>
              <a:t>If you must wash dishes, use a bucket at least 200 feet away from </a:t>
            </a:r>
            <a:r>
              <a:rPr lang="en-US" altLang="en-US" sz="1100" dirty="0">
                <a:solidFill>
                  <a:srgbClr val="000000"/>
                </a:solidFill>
                <a:latin typeface="Calibri" panose="020F0502020204030204" pitchFamily="34" charset="0"/>
              </a:rPr>
              <a:t>any</a:t>
            </a:r>
            <a:r>
              <a:rPr kumimoji="0" lang="en-US" altLang="en-US" sz="1100" b="0" i="0" u="none" strike="noStrike" cap="none" normalizeH="0" baseline="0" dirty="0">
                <a:ln>
                  <a:noFill/>
                </a:ln>
                <a:solidFill>
                  <a:srgbClr val="000000"/>
                </a:solidFill>
                <a:effectLst/>
                <a:latin typeface="Calibri" panose="020F0502020204030204" pitchFamily="34" charset="0"/>
              </a:rPr>
              <a:t> water source, campsite, or trail</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and dispose of the </a:t>
            </a:r>
            <a:r>
              <a:rPr lang="en-US" altLang="en-US" sz="1100" dirty="0">
                <a:solidFill>
                  <a:srgbClr val="000000"/>
                </a:solidFill>
                <a:latin typeface="Calibri" panose="020F0502020204030204" pitchFamily="34" charset="0"/>
              </a:rPr>
              <a:t>dirty</a:t>
            </a:r>
            <a:r>
              <a:rPr kumimoji="0" lang="en-US" altLang="en-US" sz="1100" b="0" i="0" u="none" strike="noStrike" cap="none" normalizeH="0" baseline="0" dirty="0">
                <a:ln>
                  <a:noFill/>
                </a:ln>
                <a:solidFill>
                  <a:srgbClr val="000000"/>
                </a:solidFill>
                <a:effectLst/>
                <a:latin typeface="Calibri" panose="020F0502020204030204" pitchFamily="34" charset="0"/>
              </a:rPr>
              <a:t> water in a cathole.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Water Quality</a:t>
            </a:r>
          </a:p>
          <a:p>
            <a:pPr marL="0" marR="0" lvl="0" indent="0" algn="l" defTabSz="914400" rtl="0" eaLnBrk="0" fontAlgn="base" latinLnBrk="0" hangingPunct="0">
              <a:lnSpc>
                <a:spcPct val="100000"/>
              </a:lnSpc>
              <a:spcBef>
                <a:spcPct val="0"/>
              </a:spcBef>
              <a:spcAft>
                <a:spcPts val="4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Lakes and streams can be contaminated even though they look and taste pure. The surest method of treatment to make water safe for drinking is to boil it for five minutes. Other methods involve filtering or using chemical disinfectants (such as iodine or chlorine tablets and drops).                                                         A 0.5-micron filter can remove most harmful bacteria and protozoa– including giardia. Although not designed to kill giardia, these filters work well against most waterborne, disease-causing bacteria and viruses. For increased safety, you can treat filtered water with chemical disinfectants.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On the Trail  </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Cutting across trail switchbacks causes soil erosion and damages trails. Staying on trail is safer, easier and saves trail maintenance costs. Do not leave trail markers of any kind. For both your and their safety, </a:t>
            </a:r>
            <a:r>
              <a:rPr kumimoji="0" lang="en-US" altLang="en-US" sz="1100" b="1" i="0" u="none" strike="noStrike" cap="none" normalizeH="0" baseline="0" dirty="0">
                <a:ln>
                  <a:noFill/>
                </a:ln>
                <a:solidFill>
                  <a:srgbClr val="000000"/>
                </a:solidFill>
                <a:effectLst/>
                <a:latin typeface="Calibri" panose="020F0502020204030204" pitchFamily="34" charset="0"/>
              </a:rPr>
              <a:t>always give stock/horses the right of way by moving well off the trail on the downhill side</a:t>
            </a:r>
            <a:r>
              <a:rPr kumimoji="0" lang="en-US" altLang="en-US" sz="1100" b="0" i="0" u="none" strike="noStrike" cap="none" normalizeH="0" baseline="0" dirty="0">
                <a:ln>
                  <a:noFill/>
                </a:ln>
                <a:solidFill>
                  <a:srgbClr val="000000"/>
                </a:solidFill>
                <a:effectLst/>
                <a:latin typeface="Calibri" panose="020F0502020204030204" pitchFamily="34" charset="0"/>
              </a:rPr>
              <a:t>. </a:t>
            </a:r>
            <a:r>
              <a:rPr lang="en-US" sz="1100" dirty="0"/>
              <a:t>Please verbally communicate with the horse user and follow their instructions if necessary. </a:t>
            </a:r>
            <a:r>
              <a:rPr kumimoji="0" lang="en-US" altLang="en-US" sz="1100" b="0" i="0" u="none" strike="noStrike" cap="none" normalizeH="0" baseline="0" dirty="0">
                <a:ln>
                  <a:noFill/>
                </a:ln>
                <a:solidFill>
                  <a:srgbClr val="000000"/>
                </a:solidFill>
                <a:effectLst/>
                <a:latin typeface="Calibri" panose="020F0502020204030204" pitchFamily="34" charset="0"/>
              </a:rPr>
              <a:t>If you are bringing a dog, you must pick up and dispose of their waste, make sure you know and adhere to leash laws for the county you are in. Dogs</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accompanying</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stock</a:t>
            </a:r>
            <a:r>
              <a:rPr kumimoji="0" lang="en-US" altLang="en-US" sz="1050" b="0" i="0" u="none" strike="noStrike" cap="none" normalizeH="0" baseline="0" dirty="0">
                <a:ln>
                  <a:noFill/>
                </a:ln>
                <a:solidFill>
                  <a:srgbClr val="000000"/>
                </a:solidFill>
                <a:effectLst/>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groups may be under voice control.</a:t>
            </a:r>
            <a:endParaRPr lang="en-US" altLang="en-US" sz="11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Solitude</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Perhaps the most important aspect of the wilderness experience is the quality of solitude</a:t>
            </a: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freedom from the intrusion of human sights, sounds, and odors. Help preserve this aspect for everyone who visits by observing a few considerations for your wilderness neighbor. While hiking or camping, groups should be separate as much as possible to minimize adverse impact on resources. Avoid acting boisterous</a:t>
            </a:r>
            <a:r>
              <a:rPr lang="en-US" altLang="en-US" sz="1100" dirty="0">
                <a:solidFill>
                  <a:srgbClr val="000000"/>
                </a:solidFill>
                <a:latin typeface="Calibri" panose="020F0502020204030204" pitchFamily="34" charset="0"/>
              </a:rPr>
              <a:t> or</a:t>
            </a:r>
            <a:r>
              <a:rPr kumimoji="0" lang="en-US" altLang="en-US" sz="1100" b="0" i="0" u="none" strike="noStrike" cap="none" normalizeH="0" baseline="0" dirty="0">
                <a:ln>
                  <a:noFill/>
                </a:ln>
                <a:solidFill>
                  <a:srgbClr val="000000"/>
                </a:solidFill>
                <a:effectLst/>
                <a:latin typeface="Calibri" panose="020F0502020204030204" pitchFamily="34" charset="0"/>
              </a:rPr>
              <a:t> playing music. Using drones in wilderness areas is prohibited. Mechanized (includes anything with wheels) and motorized equipment are prohibited</a:t>
            </a:r>
            <a:r>
              <a:rPr lang="en-US" altLang="en-US" sz="1100" dirty="0">
                <a:solidFill>
                  <a:srgbClr val="000000"/>
                </a:solidFill>
                <a:latin typeface="Calibri" panose="020F0502020204030204" pitchFamily="34" charset="0"/>
              </a:rPr>
              <a:t>, (see Regulations).</a:t>
            </a:r>
            <a:endParaRPr kumimoji="0" lang="en-US"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ndara" panose="020E0502030303020204" pitchFamily="34" charset="0"/>
              </a:rPr>
              <a:t>Food Storage and Bear Safety</a:t>
            </a:r>
            <a:endParaRPr kumimoji="0" lang="en-US" altLang="en-US" sz="1100" b="0" i="0" u="none" strike="noStrike" cap="none" normalizeH="0" baseline="0" dirty="0">
              <a:ln>
                <a:noFill/>
              </a:ln>
              <a:solidFill>
                <a:srgbClr val="000000"/>
              </a:solidFill>
              <a:effectLst/>
              <a:latin typeface="Calibri" panose="020F0502020204030204" pitchFamily="34" charset="0"/>
            </a:endParaRPr>
          </a:p>
          <a:p>
            <a:pPr defTabSz="914400" eaLnBrk="0" fontAlgn="base" hangingPunct="0">
              <a:spcBef>
                <a:spcPct val="0"/>
              </a:spcBef>
              <a:spcAft>
                <a:spcPts val="400"/>
              </a:spcAft>
            </a:pPr>
            <a:r>
              <a:rPr lang="en-US" altLang="en-US" sz="1100" dirty="0">
                <a:solidFill>
                  <a:srgbClr val="000000"/>
                </a:solidFill>
                <a:latin typeface="Calibri" panose="020F0502020204030204" pitchFamily="34" charset="0"/>
              </a:rPr>
              <a:t>Anything that goes in your body or on your body should be secured at all times. This means that those items should be either in your pack that is on your back, in a bear resistant food container, or properly hung. Never leave a pack with food or scented items unattended. </a:t>
            </a:r>
          </a:p>
          <a:p>
            <a:pPr defTabSz="914400" eaLnBrk="0" fontAlgn="base" hangingPunct="0">
              <a:spcBef>
                <a:spcPct val="0"/>
              </a:spcBef>
              <a:spcAft>
                <a:spcPts val="400"/>
              </a:spcAft>
            </a:pPr>
            <a:r>
              <a:rPr kumimoji="0" lang="en-US" altLang="en-US" sz="1100" b="0" i="0" u="none" strike="noStrike" cap="none" normalizeH="0" baseline="0" dirty="0">
                <a:ln>
                  <a:noFill/>
                </a:ln>
                <a:solidFill>
                  <a:srgbClr val="000000"/>
                </a:solidFill>
                <a:effectLst/>
                <a:latin typeface="Calibri" panose="020F0502020204030204" pitchFamily="34" charset="0"/>
              </a:rPr>
              <a:t>You must store your food, trash, and any other scented items such that they are inaccessible to wildlife. A bear resistant food </a:t>
            </a:r>
            <a:r>
              <a:rPr lang="en-US" altLang="en-US" sz="1100" dirty="0">
                <a:solidFill>
                  <a:srgbClr val="000000"/>
                </a:solidFill>
                <a:latin typeface="Calibri" panose="020F0502020204030204" pitchFamily="34" charset="0"/>
              </a:rPr>
              <a:t>container (see the </a:t>
            </a:r>
            <a:r>
              <a:rPr lang="en-US" altLang="en-US" sz="1100" i="1" dirty="0">
                <a:solidFill>
                  <a:srgbClr val="000000"/>
                </a:solidFill>
                <a:latin typeface="Calibri" panose="020F0502020204030204" pitchFamily="34" charset="0"/>
              </a:rPr>
              <a:t>Interagency Grizzly Bear Council</a:t>
            </a:r>
            <a:r>
              <a:rPr lang="en-US" altLang="en-US" sz="1100" dirty="0">
                <a:solidFill>
                  <a:srgbClr val="000000"/>
                </a:solidFill>
                <a:latin typeface="Calibri" panose="020F0502020204030204" pitchFamily="34" charset="0"/>
              </a:rPr>
              <a:t>’s website for a list of tested products)</a:t>
            </a:r>
            <a:r>
              <a:rPr kumimoji="0" lang="en-US" altLang="en-US" sz="1100" b="0" i="0" u="none" strike="noStrike" cap="none" normalizeH="0" baseline="0" dirty="0">
                <a:ln>
                  <a:noFill/>
                </a:ln>
                <a:solidFill>
                  <a:srgbClr val="000000"/>
                </a:solidFill>
                <a:effectLst/>
                <a:latin typeface="Calibri" panose="020F0502020204030204" pitchFamily="34" charset="0"/>
              </a:rPr>
              <a:t> is the most effective method, given </a:t>
            </a:r>
            <a:r>
              <a:rPr lang="en-US" altLang="en-US" sz="1100" dirty="0">
                <a:solidFill>
                  <a:srgbClr val="000000"/>
                </a:solidFill>
                <a:latin typeface="Calibri" panose="020F0502020204030204" pitchFamily="34" charset="0"/>
              </a:rPr>
              <a:t>that it is appropriately used and </a:t>
            </a:r>
            <a:r>
              <a:rPr kumimoji="0" lang="en-US" altLang="en-US" sz="1100" b="0" i="0" u="none" strike="noStrike" cap="none" normalizeH="0" baseline="0" dirty="0">
                <a:ln>
                  <a:noFill/>
                </a:ln>
                <a:solidFill>
                  <a:srgbClr val="000000"/>
                </a:solidFill>
                <a:effectLst/>
                <a:latin typeface="Calibri" panose="020F0502020204030204" pitchFamily="34" charset="0"/>
              </a:rPr>
              <a:t>kept the proper distance </a:t>
            </a:r>
            <a:r>
              <a:rPr lang="en-US" altLang="en-US" sz="1100" dirty="0">
                <a:solidFill>
                  <a:srgbClr val="000000"/>
                </a:solidFill>
                <a:latin typeface="Calibri" panose="020F0502020204030204" pitchFamily="34" charset="0"/>
              </a:rPr>
              <a:t>away and downwind from your campsite</a:t>
            </a:r>
            <a:r>
              <a:rPr kumimoji="0" lang="en-US" altLang="en-US" sz="1100" b="0" i="0" u="none" strike="noStrike" cap="none" normalizeH="0" baseline="0" dirty="0">
                <a:ln>
                  <a:noFill/>
                </a:ln>
                <a:solidFill>
                  <a:srgbClr val="000000"/>
                </a:solidFill>
                <a:effectLst/>
                <a:latin typeface="Calibri" panose="020F0502020204030204" pitchFamily="34" charset="0"/>
              </a:rPr>
              <a:t>. Bear canisters are required in Yosemite National Park and the Hoover Wilderness. </a:t>
            </a:r>
            <a:r>
              <a:rPr lang="en-US" altLang="en-US" sz="1100" dirty="0">
                <a:solidFill>
                  <a:srgbClr val="000000"/>
                </a:solidFill>
                <a:latin typeface="Calibri" panose="020F0502020204030204" pitchFamily="34" charset="0"/>
              </a:rPr>
              <a:t>A proper bear hang is permissible on the Stanislaus</a:t>
            </a:r>
            <a:r>
              <a:rPr kumimoji="0" lang="en-US" altLang="en-US" sz="1100" b="0" i="0" u="none" strike="noStrike" cap="none" normalizeH="0" baseline="0" dirty="0">
                <a:ln>
                  <a:noFill/>
                </a:ln>
                <a:solidFill>
                  <a:srgbClr val="000000"/>
                </a:solidFill>
                <a:effectLst/>
                <a:latin typeface="Calibri" panose="020F0502020204030204" pitchFamily="34" charset="0"/>
              </a:rPr>
              <a:t> but </a:t>
            </a:r>
            <a:r>
              <a:rPr lang="en-US" altLang="en-US" sz="1100" dirty="0">
                <a:solidFill>
                  <a:srgbClr val="000000"/>
                </a:solidFill>
                <a:latin typeface="Calibri" panose="020F0502020204030204" pitchFamily="34" charset="0"/>
              </a:rPr>
              <a:t>can be</a:t>
            </a:r>
            <a:r>
              <a:rPr kumimoji="0" lang="en-US" altLang="en-US" sz="1100" b="0" i="0" u="none" strike="noStrike" cap="none" normalizeH="0" baseline="0" dirty="0">
                <a:ln>
                  <a:noFill/>
                </a:ln>
                <a:solidFill>
                  <a:srgbClr val="000000"/>
                </a:solidFill>
                <a:effectLst/>
                <a:latin typeface="Calibri" panose="020F0502020204030204" pitchFamily="34" charset="0"/>
              </a:rPr>
              <a:t> an unreliable method. </a:t>
            </a:r>
            <a:r>
              <a:rPr lang="en-US" altLang="en-US" sz="1100" dirty="0">
                <a:solidFill>
                  <a:srgbClr val="000000"/>
                </a:solidFill>
                <a:latin typeface="Calibri" panose="020F0502020204030204" pitchFamily="34" charset="0"/>
              </a:rPr>
              <a:t>I</a:t>
            </a:r>
            <a:r>
              <a:rPr kumimoji="0" lang="en-US" altLang="en-US" sz="1100" b="0" i="0" u="none" strike="noStrike" cap="none" normalizeH="0" baseline="0" dirty="0">
                <a:ln>
                  <a:noFill/>
                </a:ln>
                <a:solidFill>
                  <a:srgbClr val="000000"/>
                </a:solidFill>
                <a:effectLst/>
                <a:latin typeface="Calibri" panose="020F0502020204030204" pitchFamily="34" charset="0"/>
              </a:rPr>
              <a:t>t leaves room for human error and bears sniff out any mistake a person makes. If you are planning to hang your food, practice your technique before you leave home and make sure you are confident in your skill and equipment. Note that in alpine areas adequate trees to hang may not always be available, and if they are, you must take extra care not to damage them as organisms in </a:t>
            </a:r>
            <a:r>
              <a:rPr lang="en-US" altLang="en-US" sz="1100" dirty="0">
                <a:solidFill>
                  <a:srgbClr val="000000"/>
                </a:solidFill>
                <a:latin typeface="Calibri" panose="020F0502020204030204" pitchFamily="34" charset="0"/>
              </a:rPr>
              <a:t>these low nutrient</a:t>
            </a:r>
            <a:r>
              <a:rPr kumimoji="0" lang="en-US" altLang="en-US" sz="1100" b="0" i="0" u="none" strike="noStrike" cap="none" normalizeH="0" baseline="0" dirty="0">
                <a:ln>
                  <a:noFill/>
                </a:ln>
                <a:solidFill>
                  <a:srgbClr val="000000"/>
                </a:solidFill>
                <a:effectLst/>
                <a:latin typeface="Calibri" panose="020F0502020204030204" pitchFamily="34" charset="0"/>
              </a:rPr>
              <a:t> environments can take years to recover. </a:t>
            </a:r>
          </a:p>
          <a:p>
            <a:pPr defTabSz="914400" eaLnBrk="0" fontAlgn="base" hangingPunct="0">
              <a:spcBef>
                <a:spcPct val="0"/>
              </a:spcBef>
              <a:spcAft>
                <a:spcPts val="400"/>
              </a:spcAft>
            </a:pPr>
            <a:r>
              <a:rPr lang="en-US" altLang="en-US" sz="1100" dirty="0">
                <a:solidFill>
                  <a:srgbClr val="000000"/>
                </a:solidFill>
                <a:latin typeface="Calibri" panose="020F0502020204030204" pitchFamily="34" charset="0"/>
              </a:rPr>
              <a:t>Contact someone at a ranger station to report any concerning bear behavior or if a bear obtains a food reward.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793CC17-696A-FE77-2E3A-A68C0224513E}"/>
              </a:ext>
            </a:extLst>
          </p:cNvPr>
          <p:cNvPicPr>
            <a:picLocks noChangeAspect="1"/>
          </p:cNvPicPr>
          <p:nvPr/>
        </p:nvPicPr>
        <p:blipFill rotWithShape="1">
          <a:blip r:embed="rId4"/>
          <a:srcRect l="1310" t="1510" r="1661" b="279"/>
          <a:stretch/>
        </p:blipFill>
        <p:spPr>
          <a:xfrm>
            <a:off x="11564158" y="2381897"/>
            <a:ext cx="3425447" cy="4369279"/>
          </a:xfrm>
          <a:prstGeom prst="rect">
            <a:avLst/>
          </a:prstGeom>
        </p:spPr>
      </p:pic>
    </p:spTree>
    <p:extLst>
      <p:ext uri="{BB962C8B-B14F-4D97-AF65-F5344CB8AC3E}">
        <p14:creationId xmlns:p14="http://schemas.microsoft.com/office/powerpoint/2010/main" val="241771130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3380"/>
      </a:dk2>
      <a:lt2>
        <a:srgbClr val="FFF5CC"/>
      </a:lt2>
      <a:accent1>
        <a:srgbClr val="0065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F71EC9EEFE854D98912A43AE26E3D9" ma:contentTypeVersion="12" ma:contentTypeDescription="Create a new document." ma:contentTypeScope="" ma:versionID="c5f0d9a5345b9ac6ad743ffc01bd1bb2">
  <xsd:schema xmlns:xsd="http://www.w3.org/2001/XMLSchema" xmlns:xs="http://www.w3.org/2001/XMLSchema" xmlns:p="http://schemas.microsoft.com/office/2006/metadata/properties" xmlns:ns3="b78d849c-aa0f-4784-9582-e2bdcf0be2dd" xmlns:ns4="4d1a6629-6603-40e8-8259-196949a6d691" targetNamespace="http://schemas.microsoft.com/office/2006/metadata/properties" ma:root="true" ma:fieldsID="8962ccb4d4dbcb46a076d6e16ac27f70" ns3:_="" ns4:_="">
    <xsd:import namespace="b78d849c-aa0f-4784-9582-e2bdcf0be2dd"/>
    <xsd:import namespace="4d1a6629-6603-40e8-8259-196949a6d69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d849c-aa0f-4784-9582-e2bdcf0be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1a6629-6603-40e8-8259-196949a6d6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78d849c-aa0f-4784-9582-e2bdcf0be2dd" xsi:nil="true"/>
  </documentManagement>
</p:properties>
</file>

<file path=customXml/itemProps1.xml><?xml version="1.0" encoding="utf-8"?>
<ds:datastoreItem xmlns:ds="http://schemas.openxmlformats.org/officeDocument/2006/customXml" ds:itemID="{81622EE7-7147-462F-A607-9BF88D53E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d849c-aa0f-4784-9582-e2bdcf0be2dd"/>
    <ds:schemaRef ds:uri="4d1a6629-6603-40e8-8259-196949a6d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115D5F-9DA7-45BD-AA17-7201514C8F61}">
  <ds:schemaRefs>
    <ds:schemaRef ds:uri="http://schemas.microsoft.com/sharepoint/v3/contenttype/forms"/>
  </ds:schemaRefs>
</ds:datastoreItem>
</file>

<file path=customXml/itemProps3.xml><?xml version="1.0" encoding="utf-8"?>
<ds:datastoreItem xmlns:ds="http://schemas.openxmlformats.org/officeDocument/2006/customXml" ds:itemID="{7099DEFA-A61C-49F2-B9DD-D1BBA8C2052F}">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4d1a6629-6603-40e8-8259-196949a6d691"/>
    <ds:schemaRef ds:uri="b78d849c-aa0f-4784-9582-e2bdcf0be2d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15299</TotalTime>
  <Words>2908</Words>
  <Application>Microsoft Office PowerPoint</Application>
  <PresentationFormat>Custom</PresentationFormat>
  <Paragraphs>104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Candara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Cassidy - FS, CA</dc:creator>
  <cp:lastModifiedBy>Garrett, Cassidy - FS, CA</cp:lastModifiedBy>
  <cp:revision>41</cp:revision>
  <dcterms:created xsi:type="dcterms:W3CDTF">2024-05-08T04:10:52Z</dcterms:created>
  <dcterms:modified xsi:type="dcterms:W3CDTF">2024-08-23T06:13:29Z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0x0101002AF71EC9EEFE854D98912A43AE26E3D9</vt:lpwstr>
  </property>
</Properties>
</file>