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handoutMasterIdLst>
    <p:handoutMasterId r:id="rId42"/>
  </p:handoutMasterIdLst>
  <p:sldIdLst>
    <p:sldId id="481" r:id="rId5"/>
    <p:sldId id="391" r:id="rId6"/>
    <p:sldId id="394" r:id="rId7"/>
    <p:sldId id="256" r:id="rId8"/>
    <p:sldId id="482" r:id="rId9"/>
    <p:sldId id="483" r:id="rId10"/>
    <p:sldId id="484" r:id="rId11"/>
    <p:sldId id="485" r:id="rId12"/>
    <p:sldId id="486" r:id="rId13"/>
    <p:sldId id="315" r:id="rId14"/>
    <p:sldId id="392" r:id="rId15"/>
    <p:sldId id="487" r:id="rId16"/>
    <p:sldId id="395" r:id="rId17"/>
    <p:sldId id="489" r:id="rId18"/>
    <p:sldId id="490" r:id="rId19"/>
    <p:sldId id="491" r:id="rId20"/>
    <p:sldId id="397" r:id="rId21"/>
    <p:sldId id="398" r:id="rId22"/>
    <p:sldId id="432" r:id="rId23"/>
    <p:sldId id="400" r:id="rId24"/>
    <p:sldId id="401" r:id="rId25"/>
    <p:sldId id="402" r:id="rId26"/>
    <p:sldId id="418" r:id="rId27"/>
    <p:sldId id="405" r:id="rId28"/>
    <p:sldId id="406" r:id="rId29"/>
    <p:sldId id="407" r:id="rId30"/>
    <p:sldId id="408" r:id="rId31"/>
    <p:sldId id="409" r:id="rId32"/>
    <p:sldId id="410" r:id="rId33"/>
    <p:sldId id="411" r:id="rId34"/>
    <p:sldId id="473" r:id="rId35"/>
    <p:sldId id="492" r:id="rId36"/>
    <p:sldId id="493" r:id="rId37"/>
    <p:sldId id="494" r:id="rId38"/>
    <p:sldId id="419" r:id="rId39"/>
    <p:sldId id="416"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guidance" id="{BF92344F-5774-49D2-A970-150FD0334CFD}">
          <p14:sldIdLst>
            <p14:sldId id="481"/>
            <p14:sldId id="391"/>
          </p14:sldIdLst>
        </p14:section>
        <p14:section name="Intro slides - Gov Guide" id="{D6F59CED-7CA8-4E66-A91C-4A876DFA7A23}">
          <p14:sldIdLst>
            <p14:sldId id="394"/>
            <p14:sldId id="256"/>
            <p14:sldId id="482"/>
            <p14:sldId id="483"/>
            <p14:sldId id="484"/>
            <p14:sldId id="485"/>
            <p14:sldId id="486"/>
            <p14:sldId id="315"/>
            <p14:sldId id="392"/>
            <p14:sldId id="487"/>
            <p14:sldId id="395"/>
            <p14:sldId id="489"/>
            <p14:sldId id="490"/>
            <p14:sldId id="491"/>
            <p14:sldId id="397"/>
            <p14:sldId id="398"/>
            <p14:sldId id="432"/>
            <p14:sldId id="400"/>
            <p14:sldId id="401"/>
            <p14:sldId id="402"/>
            <p14:sldId id="418"/>
            <p14:sldId id="405"/>
            <p14:sldId id="406"/>
            <p14:sldId id="407"/>
            <p14:sldId id="408"/>
            <p14:sldId id="409"/>
            <p14:sldId id="410"/>
            <p14:sldId id="411"/>
            <p14:sldId id="473"/>
            <p14:sldId id="492"/>
            <p14:sldId id="493"/>
            <p14:sldId id="494"/>
            <p14:sldId id="419"/>
            <p14:sldId id="4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AFF"/>
    <a:srgbClr val="669900"/>
    <a:srgbClr val="E37303"/>
    <a:srgbClr val="E89B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49372" autoAdjust="0"/>
  </p:normalViewPr>
  <p:slideViewPr>
    <p:cSldViewPr>
      <p:cViewPr varScale="1">
        <p:scale>
          <a:sx n="56" d="100"/>
          <a:sy n="56" d="100"/>
        </p:scale>
        <p:origin x="26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1" tIns="46586" rIns="93171" bIns="46586" rtlCol="0"/>
          <a:lstStyle>
            <a:lvl1pPr algn="r">
              <a:defRPr sz="1200"/>
            </a:lvl1pPr>
          </a:lstStyle>
          <a:p>
            <a:fld id="{C54D812D-544E-4310-AFCE-011D0A658B5E}" type="datetimeFigureOut">
              <a:rPr lang="en-US" smtClean="0"/>
              <a:pPr/>
              <a:t>2/27/2017</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1" tIns="46586" rIns="93171"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1" tIns="46586" rIns="93171" bIns="46586" rtlCol="0" anchor="b"/>
          <a:lstStyle>
            <a:lvl1pPr algn="r">
              <a:defRPr sz="1200"/>
            </a:lvl1pPr>
          </a:lstStyle>
          <a:p>
            <a:fld id="{9ADCAC41-E2B6-4932-ACBE-40155F19A704}" type="slidenum">
              <a:rPr lang="en-US" smtClean="0"/>
              <a:pPr/>
              <a:t>‹#›</a:t>
            </a:fld>
            <a:endParaRPr lang="en-US"/>
          </a:p>
        </p:txBody>
      </p:sp>
    </p:spTree>
    <p:extLst>
      <p:ext uri="{BB962C8B-B14F-4D97-AF65-F5344CB8AC3E}">
        <p14:creationId xmlns:p14="http://schemas.microsoft.com/office/powerpoint/2010/main" val="3025866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1" tIns="46586" rIns="93171" bIns="46586" rtlCol="0"/>
          <a:lstStyle>
            <a:lvl1pPr algn="r">
              <a:defRPr sz="1200"/>
            </a:lvl1pPr>
          </a:lstStyle>
          <a:p>
            <a:fld id="{4E59D039-1BD2-4851-94CE-537CB001E7D1}" type="datetimeFigureOut">
              <a:rPr lang="en-US" smtClean="0"/>
              <a:pPr/>
              <a:t>2/27/2017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1" tIns="46586" rIns="93171"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1" tIns="46586" rIns="93171"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1" tIns="46586" rIns="93171" bIns="46586" rtlCol="0" anchor="b"/>
          <a:lstStyle>
            <a:lvl1pPr algn="r">
              <a:defRPr sz="1200"/>
            </a:lvl1pPr>
          </a:lstStyle>
          <a:p>
            <a:fld id="{D618E6DB-49B5-4DF5-8A6A-3C5D03780CE9}" type="slidenum">
              <a:rPr lang="en-US" smtClean="0"/>
              <a:pPr/>
              <a:t>‹#›</a:t>
            </a:fld>
            <a:endParaRPr lang="en-US"/>
          </a:p>
        </p:txBody>
      </p:sp>
    </p:spTree>
    <p:extLst>
      <p:ext uri="{BB962C8B-B14F-4D97-AF65-F5344CB8AC3E}">
        <p14:creationId xmlns:p14="http://schemas.microsoft.com/office/powerpoint/2010/main" val="1255683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alternate</a:t>
            </a:r>
            <a:r>
              <a:rPr lang="en-US" baseline="0" dirty="0" smtClean="0"/>
              <a:t> slides in the deck; users can customize the deck to suite their needs</a:t>
            </a:r>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2</a:t>
            </a:fld>
            <a:endParaRPr lang="en-US"/>
          </a:p>
        </p:txBody>
      </p:sp>
    </p:spTree>
    <p:extLst>
      <p:ext uri="{BB962C8B-B14F-4D97-AF65-F5344CB8AC3E}">
        <p14:creationId xmlns:p14="http://schemas.microsoft.com/office/powerpoint/2010/main" val="3916995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Forest Service uses a basic hierarchical structure for governance in planning.  This begins with the National Forest Management Act, a law that provides a basic requirement that the Department of Agriculture must provide regulations for the content of plans and the process for developing, amending and revising them and that each national forest and grassland must have a land management plan.  The plans are developed, amended and revised by the individual unit with participation of both local and national interests.  The plans in turn provide direction for individual projects such as where timber can or cannot be harvested, what lands are to be preserved as wilderness, or what lands are available for different forms of recreation.  The projects must be consistent with the land management plan direction.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12</a:t>
            </a:fld>
            <a:endParaRPr lang="en-US" dirty="0"/>
          </a:p>
        </p:txBody>
      </p:sp>
    </p:spTree>
    <p:extLst>
      <p:ext uri="{BB962C8B-B14F-4D97-AF65-F5344CB8AC3E}">
        <p14:creationId xmlns:p14="http://schemas.microsoft.com/office/powerpoint/2010/main" val="105261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Under the 2012 Planning Rule, the planning process consists of three major phases: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Assessment. </a:t>
            </a:r>
            <a:r>
              <a:rPr lang="en-US" sz="1200" b="0" i="0" u="none" strike="noStrike" kern="1200" baseline="0" dirty="0" smtClean="0">
                <a:solidFill>
                  <a:schemeClr val="tx1"/>
                </a:solidFill>
                <a:latin typeface="+mn-lt"/>
                <a:ea typeface="+mn-ea"/>
                <a:cs typeface="+mn-cs"/>
              </a:rPr>
              <a:t>During assessment, the Forest Service and partners identify and evaluate existing economic, social, and ecological conditions in and around the national forest undergoing forest plan revision.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Plan development. </a:t>
            </a:r>
            <a:r>
              <a:rPr lang="en-US" sz="1200" b="0" i="0" u="none" strike="noStrike" kern="1200" baseline="0" dirty="0" smtClean="0">
                <a:solidFill>
                  <a:schemeClr val="tx1"/>
                </a:solidFill>
                <a:latin typeface="+mn-lt"/>
                <a:ea typeface="+mn-ea"/>
                <a:cs typeface="+mn-cs"/>
              </a:rPr>
              <a:t>This phase uses the information from the assessment, with input from the public, to revise a forest plan. Once the forest plan is approved, it will guide project-level decisions, like how and where to plan restoration or rehabilitation activities.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Monitoring. </a:t>
            </a:r>
            <a:r>
              <a:rPr lang="en-US" sz="1200" b="0" i="0" u="none" strike="noStrike" kern="1200" baseline="0" dirty="0" smtClean="0">
                <a:solidFill>
                  <a:schemeClr val="tx1"/>
                </a:solidFill>
                <a:latin typeface="+mn-lt"/>
                <a:ea typeface="+mn-ea"/>
                <a:cs typeface="+mn-cs"/>
              </a:rPr>
              <a:t>Studying conditions on the ground helps determine whether the forest plan is actually achieving its intended desired conditions and objectives. Monitoring information helps managers determine whether they need to propose amending or revising the forest plan.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2012 Planning Rule emphasizes </a:t>
            </a:r>
            <a:r>
              <a:rPr lang="en-US" sz="1200" b="1" i="0" u="none" strike="noStrike" kern="1200" baseline="0" dirty="0" smtClean="0">
                <a:solidFill>
                  <a:schemeClr val="tx1"/>
                </a:solidFill>
                <a:latin typeface="+mn-lt"/>
                <a:ea typeface="+mn-ea"/>
                <a:cs typeface="+mn-cs"/>
              </a:rPr>
              <a:t>public involvement </a:t>
            </a:r>
            <a:r>
              <a:rPr lang="en-US" sz="1200" b="0" i="0" u="none" strike="noStrike" kern="1200" baseline="0" dirty="0" smtClean="0">
                <a:solidFill>
                  <a:schemeClr val="tx1"/>
                </a:solidFill>
                <a:latin typeface="+mn-lt"/>
                <a:ea typeface="+mn-ea"/>
                <a:cs typeface="+mn-cs"/>
              </a:rPr>
              <a:t>through every step of the planning process and also specifies working with State, local, and Tribal Governments. </a:t>
            </a:r>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13</a:t>
            </a:fld>
            <a:endParaRPr lang="en-US" dirty="0"/>
          </a:p>
        </p:txBody>
      </p:sp>
    </p:spTree>
    <p:extLst>
      <p:ext uri="{BB962C8B-B14F-4D97-AF65-F5344CB8AC3E}">
        <p14:creationId xmlns:p14="http://schemas.microsoft.com/office/powerpoint/2010/main" val="496699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key themes in forest planning under the 2012 Planning Rule. While all of these are important, we will focus on the first theme around collaboration and public involvement.   </a:t>
            </a:r>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14</a:t>
            </a:fld>
            <a:endParaRPr lang="en-US" dirty="0"/>
          </a:p>
        </p:txBody>
      </p:sp>
    </p:spTree>
    <p:extLst>
      <p:ext uri="{BB962C8B-B14F-4D97-AF65-F5344CB8AC3E}">
        <p14:creationId xmlns:p14="http://schemas.microsoft.com/office/powerpoint/2010/main" val="2571940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smtClean="0"/>
              <a:t>Desired conditions </a:t>
            </a:r>
            <a:r>
              <a:rPr lang="en-US" sz="1200" dirty="0" smtClean="0"/>
              <a:t>– </a:t>
            </a:r>
            <a:r>
              <a:rPr lang="en-US" sz="1200" b="1" dirty="0" smtClean="0"/>
              <a:t>These are descriptions of specific social, economic, or ecological characteristics of the plan area, or a portion of the plan area, toward which management of the land and resources should be directed</a:t>
            </a:r>
          </a:p>
          <a:p>
            <a:endParaRPr lang="en-US" sz="1200" dirty="0" smtClean="0"/>
          </a:p>
          <a:p>
            <a:r>
              <a:rPr lang="en-US" sz="1200" u="sng" dirty="0" smtClean="0"/>
              <a:t>Objectives</a:t>
            </a:r>
            <a:r>
              <a:rPr lang="en-US" sz="1200" dirty="0" smtClean="0"/>
              <a:t> – </a:t>
            </a:r>
            <a:r>
              <a:rPr lang="en-US" sz="1200" b="1" dirty="0" smtClean="0"/>
              <a:t>These are conscious,</a:t>
            </a:r>
            <a:r>
              <a:rPr lang="en-US" sz="1200" b="1" baseline="0" dirty="0" smtClean="0"/>
              <a:t> measurable, and time-specific statements of a desired rate of progress toward a desired condition or conditions, based on reasonably foreseeable budgets</a:t>
            </a:r>
            <a:r>
              <a:rPr lang="en-US" sz="1200" baseline="0" dirty="0" smtClean="0"/>
              <a:t>.</a:t>
            </a:r>
            <a:endParaRPr lang="en-US" sz="1200" dirty="0" smtClean="0"/>
          </a:p>
          <a:p>
            <a:endParaRPr lang="en-US" sz="1200" dirty="0" smtClean="0"/>
          </a:p>
          <a:p>
            <a:r>
              <a:rPr lang="en-US" sz="1200" u="sng" dirty="0" smtClean="0"/>
              <a:t>Standards </a:t>
            </a:r>
            <a:r>
              <a:rPr lang="en-US" sz="1200" dirty="0" smtClean="0"/>
              <a:t>– </a:t>
            </a:r>
            <a:r>
              <a:rPr lang="en-US" sz="1200" b="1" dirty="0" smtClean="0"/>
              <a:t>These are mandatory constraints on project and activity decision-making,</a:t>
            </a:r>
            <a:r>
              <a:rPr lang="en-US" sz="1200" b="1" baseline="0" dirty="0" smtClean="0"/>
              <a:t> established to help achieve or maintain the desired condition or conditions, to avoid or mitigate undesirable effects, or to meet applicable legal requirements.</a:t>
            </a:r>
            <a:endParaRPr lang="en-US" sz="1200" b="1" dirty="0" smtClean="0"/>
          </a:p>
          <a:p>
            <a:endParaRPr lang="en-US" sz="1200" dirty="0" smtClean="0"/>
          </a:p>
          <a:p>
            <a:r>
              <a:rPr lang="en-US" sz="1200" u="sng" dirty="0" smtClean="0"/>
              <a:t>Guidelines</a:t>
            </a:r>
            <a:r>
              <a:rPr lang="en-US" sz="1200" baseline="0" dirty="0" smtClean="0"/>
              <a:t> – </a:t>
            </a:r>
            <a:r>
              <a:rPr lang="en-US" sz="1200" b="1" dirty="0" smtClean="0"/>
              <a:t>These are mandatory constraints on project and activity decision-making</a:t>
            </a:r>
            <a:r>
              <a:rPr lang="en-US" sz="1200" b="1" baseline="0" dirty="0" smtClean="0"/>
              <a:t> that provide flexibility for different situations so long as the purpose of the guideline is met.</a:t>
            </a:r>
            <a:endParaRPr lang="en-US" sz="1200" dirty="0" smtClean="0"/>
          </a:p>
          <a:p>
            <a:endParaRPr lang="en-US" sz="1200" dirty="0" smtClean="0"/>
          </a:p>
          <a:p>
            <a:r>
              <a:rPr lang="en-US" sz="1200" u="sng" dirty="0" smtClean="0"/>
              <a:t>Goals</a:t>
            </a:r>
            <a:r>
              <a:rPr lang="en-US" sz="1200" dirty="0" smtClean="0"/>
              <a:t> – </a:t>
            </a:r>
            <a:r>
              <a:rPr lang="en-US" sz="1200" b="1" dirty="0" smtClean="0"/>
              <a:t>These are broad statements of intent,</a:t>
            </a:r>
            <a:r>
              <a:rPr lang="en-US" sz="1200" b="1" baseline="0" dirty="0" smtClean="0"/>
              <a:t> other than desired conditions, that are usually related to process or interactions with the public</a:t>
            </a:r>
            <a:r>
              <a:rPr lang="en-US" sz="1200" baseline="0" dirty="0" smtClean="0"/>
              <a:t>.</a:t>
            </a:r>
            <a:endParaRPr lang="en-US" sz="1200" dirty="0" smtClean="0"/>
          </a:p>
          <a:p>
            <a:endParaRPr lang="en-US" sz="1200" dirty="0" smtClean="0"/>
          </a:p>
          <a:p>
            <a:r>
              <a:rPr lang="en-US" sz="1200" u="sng" dirty="0" smtClean="0"/>
              <a:t>Suitability of Lands </a:t>
            </a:r>
            <a:r>
              <a:rPr lang="en-US" sz="1200" dirty="0" smtClean="0"/>
              <a:t>– </a:t>
            </a:r>
            <a:r>
              <a:rPr lang="en-US" sz="1200" b="1" dirty="0" smtClean="0"/>
              <a:t>These plan components identify areas of land as</a:t>
            </a:r>
            <a:r>
              <a:rPr lang="en-US" sz="1200" b="1" baseline="0" dirty="0" smtClean="0"/>
              <a:t> suitable or not suitable for specific uses (such as timber or range production), based on the applicable desired conditions.</a:t>
            </a:r>
            <a:endParaRPr lang="en-US" b="1"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15</a:t>
            </a:fld>
            <a:endParaRPr lang="en-US" dirty="0"/>
          </a:p>
        </p:txBody>
      </p:sp>
    </p:spTree>
    <p:extLst>
      <p:ext uri="{BB962C8B-B14F-4D97-AF65-F5344CB8AC3E}">
        <p14:creationId xmlns:p14="http://schemas.microsoft.com/office/powerpoint/2010/main" val="3854593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smtClean="0"/>
              <a:t>Desired conditions </a:t>
            </a:r>
            <a:r>
              <a:rPr lang="en-US" sz="1200" dirty="0" smtClean="0"/>
              <a:t>– </a:t>
            </a:r>
            <a:r>
              <a:rPr lang="en-US" sz="1200" b="1" dirty="0" smtClean="0"/>
              <a:t>These are descriptions of specific social, economic, or ecological characteristics of the plan area, or a portion of the plan area, toward which management of the land and resources should be directed</a:t>
            </a:r>
          </a:p>
          <a:p>
            <a:endParaRPr lang="en-US" sz="1200" dirty="0" smtClean="0"/>
          </a:p>
          <a:p>
            <a:r>
              <a:rPr lang="en-US" sz="1200" u="sng" dirty="0" smtClean="0"/>
              <a:t>Objectives</a:t>
            </a:r>
            <a:r>
              <a:rPr lang="en-US" sz="1200" dirty="0" smtClean="0"/>
              <a:t> – </a:t>
            </a:r>
            <a:r>
              <a:rPr lang="en-US" sz="1200" b="1" dirty="0" smtClean="0"/>
              <a:t>These are conscious,</a:t>
            </a:r>
            <a:r>
              <a:rPr lang="en-US" sz="1200" b="1" baseline="0" dirty="0" smtClean="0"/>
              <a:t> measurable, and time-specific statements of a desired rate of progress toward a desired condition or conditions, based on reasonably foreseeable budgets</a:t>
            </a:r>
            <a:r>
              <a:rPr lang="en-US" sz="1200" baseline="0" dirty="0" smtClean="0"/>
              <a:t>.</a:t>
            </a:r>
            <a:endParaRPr lang="en-US" sz="1200" dirty="0" smtClean="0"/>
          </a:p>
          <a:p>
            <a:endParaRPr lang="en-US" sz="1200" dirty="0" smtClean="0"/>
          </a:p>
          <a:p>
            <a:r>
              <a:rPr lang="en-US" sz="1200" u="sng" dirty="0" smtClean="0"/>
              <a:t>Standards </a:t>
            </a:r>
            <a:r>
              <a:rPr lang="en-US" sz="1200" dirty="0" smtClean="0"/>
              <a:t>– </a:t>
            </a:r>
            <a:r>
              <a:rPr lang="en-US" sz="1200" b="1" dirty="0" smtClean="0"/>
              <a:t>These are mandatory constraints on project and activity decision-making,</a:t>
            </a:r>
            <a:r>
              <a:rPr lang="en-US" sz="1200" b="1" baseline="0" dirty="0" smtClean="0"/>
              <a:t> established to help achieve or maintain the desired condition or conditions, to avoid or mitigate undesirable effects, or to meet applicable legal requirements.</a:t>
            </a:r>
            <a:endParaRPr lang="en-US" sz="1200" b="1" dirty="0" smtClean="0"/>
          </a:p>
          <a:p>
            <a:endParaRPr lang="en-US" sz="1200" dirty="0" smtClean="0"/>
          </a:p>
          <a:p>
            <a:r>
              <a:rPr lang="en-US" sz="1200" u="sng" dirty="0" smtClean="0"/>
              <a:t>Guidelines</a:t>
            </a:r>
            <a:r>
              <a:rPr lang="en-US" sz="1200" baseline="0" dirty="0" smtClean="0"/>
              <a:t> – </a:t>
            </a:r>
            <a:r>
              <a:rPr lang="en-US" sz="1200" b="1" dirty="0" smtClean="0"/>
              <a:t>These are mandatory constraints on project and activity decision-making</a:t>
            </a:r>
            <a:r>
              <a:rPr lang="en-US" sz="1200" b="1" baseline="0" dirty="0" smtClean="0"/>
              <a:t> that provide flexibility for different situations so long as the purpose of the guideline is met.</a:t>
            </a:r>
            <a:endParaRPr lang="en-US" sz="1200" dirty="0" smtClean="0"/>
          </a:p>
          <a:p>
            <a:endParaRPr lang="en-US" sz="1200" dirty="0" smtClean="0"/>
          </a:p>
          <a:p>
            <a:r>
              <a:rPr lang="en-US" sz="1200" u="sng" dirty="0" smtClean="0"/>
              <a:t>Goals</a:t>
            </a:r>
            <a:r>
              <a:rPr lang="en-US" sz="1200" dirty="0" smtClean="0"/>
              <a:t> – </a:t>
            </a:r>
            <a:r>
              <a:rPr lang="en-US" sz="1200" b="1" dirty="0" smtClean="0"/>
              <a:t>These are broad statements of intent,</a:t>
            </a:r>
            <a:r>
              <a:rPr lang="en-US" sz="1200" b="1" baseline="0" dirty="0" smtClean="0"/>
              <a:t> other than desired conditions, that are usually related to process or interactions with the public</a:t>
            </a:r>
            <a:r>
              <a:rPr lang="en-US" sz="1200" baseline="0" dirty="0" smtClean="0"/>
              <a:t>.</a:t>
            </a:r>
            <a:endParaRPr lang="en-US" sz="1200" dirty="0" smtClean="0"/>
          </a:p>
          <a:p>
            <a:endParaRPr lang="en-US" sz="1200" dirty="0" smtClean="0"/>
          </a:p>
          <a:p>
            <a:r>
              <a:rPr lang="en-US" sz="1200" u="sng" dirty="0" smtClean="0"/>
              <a:t>Suitability of Lands </a:t>
            </a:r>
            <a:r>
              <a:rPr lang="en-US" sz="1200" dirty="0" smtClean="0"/>
              <a:t>– </a:t>
            </a:r>
            <a:r>
              <a:rPr lang="en-US" sz="1200" b="1" dirty="0" smtClean="0"/>
              <a:t>These plan components identify areas of land as</a:t>
            </a:r>
            <a:r>
              <a:rPr lang="en-US" sz="1200" b="1" baseline="0" dirty="0" smtClean="0"/>
              <a:t> suitable or not suitable for specific uses (such as timber or range production), based on the applicable desired conditions.</a:t>
            </a:r>
            <a:endParaRPr lang="en-US" b="1" dirty="0" smtClean="0"/>
          </a:p>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16</a:t>
            </a:fld>
            <a:endParaRPr lang="en-US"/>
          </a:p>
        </p:txBody>
      </p:sp>
    </p:spTree>
    <p:extLst>
      <p:ext uri="{BB962C8B-B14F-4D97-AF65-F5344CB8AC3E}">
        <p14:creationId xmlns:p14="http://schemas.microsoft.com/office/powerpoint/2010/main" val="3455239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 the Forest Service engages with the public, stakeholders, and government partners to develop plan components, it will begin the environmental analysis and review process required by NEPA, its implementing regulations, and Forest Service NEPA procedures.</a:t>
            </a:r>
            <a:r>
              <a:rPr lang="en-US" sz="1200" b="0" i="0" u="none" strike="noStrike" kern="1200" baseline="0" dirty="0" smtClean="0">
                <a:solidFill>
                  <a:schemeClr val="tx1"/>
                </a:solidFill>
                <a:latin typeface="+mn-lt"/>
                <a:ea typeface="+mn-ea"/>
                <a:cs typeface="+mn-cs"/>
              </a:rPr>
              <a:t> This is commonly referred to as “the NEPA process.” The Forest Service will alert the public when it is about to begin the NEPA process and will seek comments and input at regular intervals during the process. You will be able to participate in collaborative or other engagement opportunities with the Forest Service and others during the planning process, and you will have an opportunity to provide formal comments to the Forest Service during the NEPA process.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first step in the NEPA process, known as the “scoping” period</a:t>
            </a:r>
            <a:r>
              <a:rPr lang="en-US" sz="1200" b="0" i="0" u="none" strike="noStrike" kern="1200" baseline="0" dirty="0" smtClean="0">
                <a:solidFill>
                  <a:schemeClr val="tx1"/>
                </a:solidFill>
                <a:latin typeface="+mn-lt"/>
                <a:ea typeface="+mn-ea"/>
                <a:cs typeface="+mn-cs"/>
              </a:rPr>
              <a:t>, is when you can comment on the Forest Service’s preliminary proposal and say what you think are important issues for the agency to consider. </a:t>
            </a:r>
            <a:r>
              <a:rPr lang="en-US" sz="1200" b="1" i="0" u="none" strike="noStrike" kern="1200" baseline="0" dirty="0" smtClean="0">
                <a:solidFill>
                  <a:schemeClr val="tx1"/>
                </a:solidFill>
                <a:latin typeface="+mn-lt"/>
                <a:ea typeface="+mn-ea"/>
                <a:cs typeface="+mn-cs"/>
              </a:rPr>
              <a:t>After that, the Forest Service will develop a proposed plan, analyze the environmental effects of the proposed plan, as well as alternatives</a:t>
            </a:r>
            <a:r>
              <a:rPr lang="en-US" sz="1200" b="0" i="0" u="none" strike="noStrike" kern="1200" baseline="0" dirty="0" smtClean="0">
                <a:solidFill>
                  <a:schemeClr val="tx1"/>
                </a:solidFill>
                <a:latin typeface="+mn-lt"/>
                <a:ea typeface="+mn-ea"/>
                <a:cs typeface="+mn-cs"/>
              </a:rPr>
              <a:t>, in a detailed document called an environmental impact statement (EIS). </a:t>
            </a:r>
            <a:r>
              <a:rPr lang="en-US" sz="1200" b="1" i="0" u="none" strike="noStrike" kern="1200" baseline="0" dirty="0" smtClean="0">
                <a:solidFill>
                  <a:schemeClr val="tx1"/>
                </a:solidFill>
                <a:latin typeface="+mn-lt"/>
                <a:ea typeface="+mn-ea"/>
                <a:cs typeface="+mn-cs"/>
              </a:rPr>
              <a:t>The Forest Service will make the proposed plan and the draft EIS available for public review and comment.</a:t>
            </a:r>
            <a:r>
              <a:rPr lang="en-US" sz="1200" b="0" i="0" u="none" strike="noStrike" kern="1200" baseline="0" dirty="0" smtClean="0">
                <a:solidFill>
                  <a:schemeClr val="tx1"/>
                </a:solidFill>
                <a:latin typeface="+mn-lt"/>
                <a:ea typeface="+mn-ea"/>
                <a:cs typeface="+mn-cs"/>
              </a:rPr>
              <a:t> You will have </a:t>
            </a:r>
            <a:r>
              <a:rPr lang="en-US" sz="1200" b="1" i="0" u="none" strike="noStrike" kern="1200" baseline="0" dirty="0" smtClean="0">
                <a:solidFill>
                  <a:schemeClr val="tx1"/>
                </a:solidFill>
                <a:latin typeface="+mn-lt"/>
                <a:ea typeface="+mn-ea"/>
                <a:cs typeface="+mn-cs"/>
              </a:rPr>
              <a:t>at least 90 days to comment</a:t>
            </a:r>
            <a:r>
              <a:rPr lang="en-US" sz="1200" b="0" i="0" u="none" strike="noStrike" kern="1200" baseline="0" dirty="0" smtClean="0">
                <a:solidFill>
                  <a:schemeClr val="tx1"/>
                </a:solidFill>
                <a:latin typeface="+mn-lt"/>
                <a:ea typeface="+mn-ea"/>
                <a:cs typeface="+mn-cs"/>
              </a:rPr>
              <a:t> on the proposed plan and draft EIS for a plan revision. </a:t>
            </a:r>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19</a:t>
            </a:fld>
            <a:endParaRPr lang="en-US"/>
          </a:p>
        </p:txBody>
      </p:sp>
    </p:spTree>
    <p:extLst>
      <p:ext uri="{BB962C8B-B14F-4D97-AF65-F5344CB8AC3E}">
        <p14:creationId xmlns:p14="http://schemas.microsoft.com/office/powerpoint/2010/main" val="145866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Black" panose="020B0A04020102020204" pitchFamily="34" charset="0"/>
              </a:rPr>
              <a:t>Collaboration</a:t>
            </a:r>
            <a:r>
              <a:rPr lang="en-US" sz="1200" dirty="0" smtClean="0">
                <a:latin typeface="Arial Black" panose="020B0A04020102020204" pitchFamily="34" charset="0"/>
              </a:rPr>
              <a:t> is essentially people with diverse interests and ideas working together to achieve shared goals and to contribute to a broader understanding of the roles and contributions of a national forest as well as possible solutions to existing challenges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Black" panose="020B0A04020102020204" pitchFamily="34" charset="0"/>
              </a:rPr>
              <a:t>Cooperation</a:t>
            </a:r>
            <a:r>
              <a:rPr lang="en-US" sz="1200" dirty="0" smtClean="0">
                <a:latin typeface="Arial Black" panose="020B0A04020102020204" pitchFamily="34" charset="0"/>
              </a:rPr>
              <a:t> is achieved when partners work together to collect and share data.  A Memorandum of Understanding is utilized to define the roles and responsibilities that foster cooperative relationships related to the planning process creates a primary point of contact to collect and share data</a:t>
            </a:r>
          </a:p>
          <a:p>
            <a:endParaRPr lang="en-US" dirty="0" smtClean="0"/>
          </a:p>
          <a:p>
            <a:r>
              <a:rPr lang="en-US" b="1" dirty="0" smtClean="0"/>
              <a:t>Coordination</a:t>
            </a:r>
            <a:r>
              <a:rPr lang="en-US" dirty="0" smtClean="0"/>
              <a:t>:</a:t>
            </a:r>
          </a:p>
          <a:p>
            <a:pPr marL="171450" indent="-171450">
              <a:buFont typeface="Arial" panose="020B0604020202020204" pitchFamily="34" charset="0"/>
              <a:buChar char="•"/>
            </a:pPr>
            <a:r>
              <a:rPr lang="en-US" sz="1200" dirty="0" smtClean="0">
                <a:latin typeface="Arial Black" panose="020B0A04020102020204" pitchFamily="34" charset="0"/>
              </a:rPr>
              <a:t>National Forest Management Act (NFMA), “the Secretary of Agriculture shall develop, maintain and, as appropriate, revise land and resource management plans for units of the National Forest System, coordinated with the land and resource management planning processes of State and local governments and other Federal agencies,” [16 USC 1604(a)]. </a:t>
            </a:r>
          </a:p>
          <a:p>
            <a:pPr marL="171450" indent="-171450">
              <a:buFont typeface="Arial" panose="020B0604020202020204" pitchFamily="34" charset="0"/>
              <a:buChar char="•"/>
            </a:pPr>
            <a:r>
              <a:rPr lang="en-US" sz="1200" dirty="0" smtClean="0">
                <a:latin typeface="Arial Black" panose="020B0A04020102020204" pitchFamily="34" charset="0"/>
              </a:rPr>
              <a:t>Federal Land Policy and Management Act (FLPMA), “[I]n the development and revision of land use plans, the Secretary of Agriculture shall coordinate land use plans for lands in the National Forests with the land use planning and management programs of and for Indian tribes by, among other things, considering the policies of approved tribal land resource management programs” [43 USC 1712(b)]</a:t>
            </a:r>
          </a:p>
          <a:p>
            <a:pPr marL="0" indent="0">
              <a:buFont typeface="Arial" panose="020B0604020202020204" pitchFamily="34" charset="0"/>
              <a:buNone/>
            </a:pPr>
            <a:endParaRPr lang="en-US" sz="1200" dirty="0" smtClean="0">
              <a:latin typeface="Arial Black" panose="020B0A04020102020204" pitchFamily="34" charset="0"/>
            </a:endParaRPr>
          </a:p>
          <a:p>
            <a:pPr marL="0" indent="0">
              <a:buFont typeface="Arial" panose="020B0604020202020204" pitchFamily="34" charset="0"/>
              <a:buNone/>
            </a:pPr>
            <a:r>
              <a:rPr lang="en-US" sz="2000" b="1" dirty="0" smtClean="0">
                <a:latin typeface="Arial Black" panose="020B0A04020102020204" pitchFamily="34" charset="0"/>
              </a:rPr>
              <a:t>Cooperating Agency Status</a:t>
            </a:r>
            <a:r>
              <a:rPr lang="en-US" sz="2000" dirty="0" smtClean="0">
                <a:latin typeface="Arial Black" panose="020B0A04020102020204" pitchFamily="34" charset="0"/>
              </a:rPr>
              <a:t> is made available to State, local, and tribal governments (as well as other Federal agencies) under the National Environmental Policy Act (NEPA).</a:t>
            </a:r>
            <a:r>
              <a:rPr lang="en-US" sz="2000" baseline="0" dirty="0" smtClean="0">
                <a:latin typeface="Arial Black" panose="020B0A04020102020204" pitchFamily="34" charset="0"/>
              </a:rPr>
              <a:t> </a:t>
            </a:r>
            <a:r>
              <a:rPr lang="en-US" sz="1800" i="1" u="sng" dirty="0" smtClean="0">
                <a:latin typeface="Arial Black" panose="020B0A04020102020204" pitchFamily="34" charset="0"/>
              </a:rPr>
              <a:t>Applies only to that portion of the planning process that occurs during the environmental analysis process (also referred to as the NEPA process)</a:t>
            </a:r>
            <a:r>
              <a:rPr lang="en-US" sz="1800" i="1" dirty="0" smtClean="0">
                <a:latin typeface="Arial Black" panose="020B0A04020102020204" pitchFamily="34" charset="0"/>
              </a:rPr>
              <a:t> </a:t>
            </a:r>
          </a:p>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25</a:t>
            </a:fld>
            <a:endParaRPr lang="en-US"/>
          </a:p>
        </p:txBody>
      </p:sp>
    </p:spTree>
    <p:extLst>
      <p:ext uri="{BB962C8B-B14F-4D97-AF65-F5344CB8AC3E}">
        <p14:creationId xmlns:p14="http://schemas.microsoft.com/office/powerpoint/2010/main" val="3833419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None/>
            </a:pPr>
            <a:r>
              <a:rPr lang="en-US" sz="1200" b="1" dirty="0" smtClean="0"/>
              <a:t>The steps of the objection process are generally as follows:</a:t>
            </a:r>
          </a:p>
          <a:p>
            <a:pPr marL="0" indent="0">
              <a:buNone/>
            </a:pPr>
            <a:endParaRPr lang="en-US" sz="1200" b="1" dirty="0" smtClean="0"/>
          </a:p>
          <a:p>
            <a:r>
              <a:rPr lang="en-US" sz="1200" dirty="0" smtClean="0"/>
              <a:t>Following public notice by the Forest Service that the plan, environmental impact statement, and draft record of decision are available, there is a formal time period, normally 60 days, for the filing of an objection. Generally, only those parties who have submitted substantive formal comments on the plan are eligible to file an objection. Filed objections must relate to matters addressed in the comment. An exception to the requirement for a prior substantive formal comment is when the objection concerns an issue that arose after the opportunities for formal comment.</a:t>
            </a:r>
          </a:p>
          <a:p>
            <a:endParaRPr lang="en-US" sz="1200" dirty="0" smtClean="0"/>
          </a:p>
          <a:p>
            <a:r>
              <a:rPr lang="en-US" sz="1200" dirty="0" smtClean="0"/>
              <a:t>Within 10 days of the close of the objection filing period, the Responsible Official must post a list of all objections and provide information as to how an “interested person” can participate in the objection resolution process. An interested person may not want to object but may want to be involved in resolution of the conflict. An interested person must have previously submitted substantive formal comments on the proposed plan to participate.</a:t>
            </a:r>
          </a:p>
          <a:p>
            <a:endParaRPr lang="en-US" sz="1200" dirty="0" smtClean="0"/>
          </a:p>
          <a:p>
            <a:r>
              <a:rPr lang="en-US" sz="1200" dirty="0" smtClean="0"/>
              <a:t>The Planning Rule directives outline special provisions applicable to governmental entities in the objection process. The Forest Service must directly notify tribal governments and cooperating agencies of objections that have been filed and provide them the opportunity to participate in the objection process as interested parties. State and local governments that are not cooperating agencies but who participated in the planning process are to be informed of objections and provided the opportunity to file for interested person status.</a:t>
            </a:r>
          </a:p>
          <a:p>
            <a:endParaRPr lang="en-US" sz="1200" dirty="0" smtClean="0"/>
          </a:p>
          <a:p>
            <a:r>
              <a:rPr lang="en-US" dirty="0" smtClean="0"/>
              <a:t>Once revision of a land management plan is complete, the Forest Service      will begin managing the national forest or grassland consistent with the direction contained in the new plan. All projects, such as timber sales, motorized trail development, or wildlife habitat improvement, must be consistent with direction in the revised plan. </a:t>
            </a:r>
          </a:p>
          <a:p>
            <a:endParaRPr lang="en-US" dirty="0" smtClean="0"/>
          </a:p>
          <a:p>
            <a:r>
              <a:rPr lang="en-US" dirty="0" smtClean="0"/>
              <a:t>The Forest Service will continue to work with the public, other stakeholders, and government partners to develop these projects.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30</a:t>
            </a:fld>
            <a:endParaRPr lang="en-US"/>
          </a:p>
        </p:txBody>
      </p:sp>
    </p:spTree>
    <p:extLst>
      <p:ext uri="{BB962C8B-B14F-4D97-AF65-F5344CB8AC3E}">
        <p14:creationId xmlns:p14="http://schemas.microsoft.com/office/powerpoint/2010/main" val="3987878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Under the 2012 Planning Rule, the planning process consists of three major phases: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Assessment. </a:t>
            </a:r>
            <a:r>
              <a:rPr lang="en-US" sz="1200" b="0" i="0" u="none" strike="noStrike" kern="1200" baseline="0" dirty="0" smtClean="0">
                <a:solidFill>
                  <a:schemeClr val="tx1"/>
                </a:solidFill>
                <a:latin typeface="+mn-lt"/>
                <a:ea typeface="+mn-ea"/>
                <a:cs typeface="+mn-cs"/>
              </a:rPr>
              <a:t>During assessment, the Forest Service and partners identify and evaluate existing economic, social, and ecological conditions in and around the national forest undergoing forest plan revision.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Plan development. </a:t>
            </a:r>
            <a:r>
              <a:rPr lang="en-US" sz="1200" b="0" i="0" u="none" strike="noStrike" kern="1200" baseline="0" dirty="0" smtClean="0">
                <a:solidFill>
                  <a:schemeClr val="tx1"/>
                </a:solidFill>
                <a:latin typeface="+mn-lt"/>
                <a:ea typeface="+mn-ea"/>
                <a:cs typeface="+mn-cs"/>
              </a:rPr>
              <a:t>This phase uses the information from the assessment, with input from the public, to revise a forest plan. Once the forest plan is approved, it will guide project-level decisions, like how and where to plan restoration or rehabilitation activities.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Monitoring. </a:t>
            </a:r>
            <a:r>
              <a:rPr lang="en-US" sz="1200" b="0" i="0" u="none" strike="noStrike" kern="1200" baseline="0" dirty="0" smtClean="0">
                <a:solidFill>
                  <a:schemeClr val="tx1"/>
                </a:solidFill>
                <a:latin typeface="+mn-lt"/>
                <a:ea typeface="+mn-ea"/>
                <a:cs typeface="+mn-cs"/>
              </a:rPr>
              <a:t>Studying conditions on the ground helps determine whether the forest plan is actually achieving its intended desired conditions and objectives. Monitoring information helps managers determine whether they need to propose amending or revising the forest plan.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2012 Planning Rule emphasizes </a:t>
            </a:r>
            <a:r>
              <a:rPr lang="en-US" sz="1200" b="1" i="0" u="none" strike="noStrike" kern="1200" baseline="0" dirty="0" smtClean="0">
                <a:solidFill>
                  <a:schemeClr val="tx1"/>
                </a:solidFill>
                <a:latin typeface="+mn-lt"/>
                <a:ea typeface="+mn-ea"/>
                <a:cs typeface="+mn-cs"/>
              </a:rPr>
              <a:t>public involvement </a:t>
            </a:r>
            <a:r>
              <a:rPr lang="en-US" sz="1200" b="0" i="0" u="none" strike="noStrike" kern="1200" baseline="0" dirty="0" smtClean="0">
                <a:solidFill>
                  <a:schemeClr val="tx1"/>
                </a:solidFill>
                <a:latin typeface="+mn-lt"/>
                <a:ea typeface="+mn-ea"/>
                <a:cs typeface="+mn-cs"/>
              </a:rPr>
              <a:t>through every step of the planning process and also specifies working with State, local, and Tribal Governments. </a:t>
            </a:r>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99849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3</a:t>
            </a:fld>
            <a:endParaRPr lang="en-US"/>
          </a:p>
        </p:txBody>
      </p:sp>
    </p:spTree>
    <p:extLst>
      <p:ext uri="{BB962C8B-B14F-4D97-AF65-F5344CB8AC3E}">
        <p14:creationId xmlns:p14="http://schemas.microsoft.com/office/powerpoint/2010/main" val="58064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4</a:t>
            </a:fld>
            <a:endParaRPr lang="en-US"/>
          </a:p>
        </p:txBody>
      </p:sp>
    </p:spTree>
    <p:extLst>
      <p:ext uri="{BB962C8B-B14F-4D97-AF65-F5344CB8AC3E}">
        <p14:creationId xmlns:p14="http://schemas.microsoft.com/office/powerpoint/2010/main" val="218583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2012, the Forest Service, an agency of the U.S. Department of Agriculture, adopted an innovative new rule to guide land management planning in the National Forest System. </a:t>
            </a:r>
          </a:p>
          <a:p>
            <a:endParaRPr lang="en-US" sz="1200" dirty="0" smtClean="0"/>
          </a:p>
          <a:p>
            <a:r>
              <a:rPr lang="en-US" sz="1200" dirty="0" smtClean="0"/>
              <a:t>The Planning Rule is a significant advance in citizen-based land management planning intended to benefit communities, and to protect national important landscapes and resources. </a:t>
            </a:r>
          </a:p>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5</a:t>
            </a:fld>
            <a:endParaRPr lang="en-US"/>
          </a:p>
        </p:txBody>
      </p:sp>
    </p:spTree>
    <p:extLst>
      <p:ext uri="{BB962C8B-B14F-4D97-AF65-F5344CB8AC3E}">
        <p14:creationId xmlns:p14="http://schemas.microsoft.com/office/powerpoint/2010/main" val="324763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Resources provided by national forests include timber used for wood products, forage for livestock and wildlife, mineral resources used in manufacturing and energy production, and many specialty products such as mushrooms, berries, and traditional medicines. </a:t>
            </a:r>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Healthy forest ecosystems purify the air we breathe; provide clean water for our cities, homes, and irrigation; reduce the effects of drought and floods; store carbon; generate fertile soils; provide wildlife habitat; maintain biodiversity; and provide aesthetic, spiritual, cultural values, and a wide variety of outdoor recreational experiences</a:t>
            </a:r>
          </a:p>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6</a:t>
            </a:fld>
            <a:endParaRPr lang="en-US"/>
          </a:p>
        </p:txBody>
      </p:sp>
    </p:spTree>
    <p:extLst>
      <p:ext uri="{BB962C8B-B14F-4D97-AF65-F5344CB8AC3E}">
        <p14:creationId xmlns:p14="http://schemas.microsoft.com/office/powerpoint/2010/main" val="2603015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u="sng" dirty="0" smtClean="0"/>
              <a:t>Provides a collaborative and science-based framework </a:t>
            </a:r>
            <a:r>
              <a:rPr lang="en-US" sz="1200" dirty="0" smtClean="0"/>
              <a:t>for land management planning in </a:t>
            </a:r>
            <a:r>
              <a:rPr lang="en-US" sz="1200" b="1" dirty="0" smtClean="0"/>
              <a:t>order to sustain and restore ecosystems and watersheds, protect wildlife, respond to a changing climate, and connect people to National Forest System lands</a:t>
            </a:r>
            <a:r>
              <a:rPr lang="en-US" sz="1200" dirty="0" smtClean="0"/>
              <a:t>. </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b="0" u="sng" dirty="0" smtClean="0"/>
              <a:t>Emphasizes balancing economic and social values</a:t>
            </a:r>
            <a:r>
              <a:rPr lang="en-US" sz="1200" b="0" dirty="0" smtClean="0"/>
              <a:t> </a:t>
            </a:r>
            <a:r>
              <a:rPr lang="en-US" sz="1200" dirty="0" smtClean="0"/>
              <a:t>with ecological integrity </a:t>
            </a:r>
            <a:r>
              <a:rPr lang="en-US" sz="1200" b="1" dirty="0" smtClean="0"/>
              <a:t>by supporting sustainable recreation and rural job opportunities</a:t>
            </a:r>
            <a:r>
              <a:rPr lang="en-US" sz="1200" dirty="0" smtClean="0"/>
              <a:t>. </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b="0" u="sng" dirty="0" smtClean="0"/>
              <a:t>Recognizes the importance of working with State, local, and tribal agencies</a:t>
            </a:r>
            <a:r>
              <a:rPr lang="en-US" sz="1200" b="1" u="sng" dirty="0" smtClean="0"/>
              <a:t> </a:t>
            </a:r>
            <a:r>
              <a:rPr lang="en-US" sz="1200" dirty="0" smtClean="0"/>
              <a:t>in creating plans </a:t>
            </a:r>
            <a:r>
              <a:rPr lang="en-US" sz="1200" b="1" dirty="0" smtClean="0"/>
              <a:t>that meet a wide range of community needs.</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8</a:t>
            </a:fld>
            <a:endParaRPr lang="en-US"/>
          </a:p>
        </p:txBody>
      </p:sp>
    </p:spTree>
    <p:extLst>
      <p:ext uri="{BB962C8B-B14F-4D97-AF65-F5344CB8AC3E}">
        <p14:creationId xmlns:p14="http://schemas.microsoft.com/office/powerpoint/2010/main" val="3122616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smtClean="0"/>
              <a:t>Requires reaching out to partners </a:t>
            </a:r>
            <a:r>
              <a:rPr lang="en-US" sz="1200" dirty="0" smtClean="0"/>
              <a:t>to look for </a:t>
            </a:r>
            <a:r>
              <a:rPr lang="en-US" sz="1200" b="1" dirty="0" smtClean="0"/>
              <a:t>opportunities to meet joint objectives and build efficiencies in planning, implementation, and monitoring</a:t>
            </a:r>
            <a:r>
              <a:rPr lang="en-US" sz="1200" dirty="0" smtClean="0"/>
              <a:t>. </a:t>
            </a:r>
          </a:p>
          <a:p>
            <a:endParaRPr lang="en-US" sz="1200" dirty="0" smtClean="0"/>
          </a:p>
          <a:p>
            <a:r>
              <a:rPr lang="en-US" sz="1200" u="sng" dirty="0" smtClean="0"/>
              <a:t>Strengthens the role of public involvement </a:t>
            </a:r>
            <a:r>
              <a:rPr lang="en-US" sz="1200" dirty="0" smtClean="0"/>
              <a:t>in the planning process and </a:t>
            </a:r>
            <a:r>
              <a:rPr lang="en-US" sz="1200" b="1" dirty="0" smtClean="0"/>
              <a:t>provides numerous opportunities for public participation and dialogue</a:t>
            </a:r>
            <a:r>
              <a:rPr lang="en-US" sz="1200" dirty="0" smtClean="0"/>
              <a:t>. </a:t>
            </a:r>
          </a:p>
          <a:p>
            <a:endParaRPr lang="en-US" sz="1200" dirty="0" smtClean="0"/>
          </a:p>
          <a:p>
            <a:r>
              <a:rPr lang="en-US" sz="1200" u="sng" dirty="0" smtClean="0"/>
              <a:t>Includes a strong emphasis on protecting and enhancing water resources</a:t>
            </a:r>
            <a:r>
              <a:rPr lang="en-US" sz="1200" dirty="0" smtClean="0"/>
              <a:t>. </a:t>
            </a:r>
          </a:p>
          <a:p>
            <a:endParaRPr lang="en-US" sz="1200" dirty="0" smtClean="0"/>
          </a:p>
          <a:p>
            <a:r>
              <a:rPr lang="en-US" sz="1200" u="sng" dirty="0" smtClean="0"/>
              <a:t>Establishes a pre-decisional administrative review process </a:t>
            </a:r>
            <a:r>
              <a:rPr lang="en-US" sz="1200" b="1" dirty="0" smtClean="0"/>
              <a:t>to provide individuals and groups an opportunity to resolve concerns before final approval of a plan amendment or plan revision</a:t>
            </a:r>
            <a:r>
              <a:rPr lang="en-US" sz="1200"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9</a:t>
            </a:fld>
            <a:endParaRPr lang="en-US"/>
          </a:p>
        </p:txBody>
      </p:sp>
    </p:spTree>
    <p:extLst>
      <p:ext uri="{BB962C8B-B14F-4D97-AF65-F5344CB8AC3E}">
        <p14:creationId xmlns:p14="http://schemas.microsoft.com/office/powerpoint/2010/main" val="1382692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a:t>
            </a:r>
            <a:r>
              <a:rPr lang="en-US" baseline="0" dirty="0" smtClean="0"/>
              <a:t> </a:t>
            </a:r>
            <a:r>
              <a:rPr lang="en-US" dirty="0" smtClean="0"/>
              <a:t>the National Forest System Lands.</a:t>
            </a:r>
            <a:r>
              <a:rPr lang="en-US" baseline="0" dirty="0" smtClean="0"/>
              <a:t>  All of the green areas are national forests and the yellow areas are national grasslands.  Note also the two national forests in Alaska which are not of the same scale, as well as small units in Hawaii and Puerto Rico.  You can notice that most of the lands are in the West that were reserved by the federal government from distribution to private individuals when the National Forests were created in the late 1800’s.  Most of the national forests in the East were purchased from private landowners after they had been initially harvested for timber under the Weeks Act in the 1900’s.  All of these national forests and grasslands must have land management plans.  These are federal lands and with some exceptions, are not available for permanent occupancy or development by people of the United States.</a:t>
            </a:r>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10</a:t>
            </a:fld>
            <a:endParaRPr lang="en-US"/>
          </a:p>
        </p:txBody>
      </p:sp>
    </p:spTree>
    <p:extLst>
      <p:ext uri="{BB962C8B-B14F-4D97-AF65-F5344CB8AC3E}">
        <p14:creationId xmlns:p14="http://schemas.microsoft.com/office/powerpoint/2010/main" val="136616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8E6DB-49B5-4DF5-8A6A-3C5D03780CE9}" type="slidenum">
              <a:rPr lang="en-US" smtClean="0"/>
              <a:pPr/>
              <a:t>11</a:t>
            </a:fld>
            <a:endParaRPr lang="en-US"/>
          </a:p>
        </p:txBody>
      </p:sp>
    </p:spTree>
    <p:extLst>
      <p:ext uri="{BB962C8B-B14F-4D97-AF65-F5344CB8AC3E}">
        <p14:creationId xmlns:p14="http://schemas.microsoft.com/office/powerpoint/2010/main" val="1314280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8" descr="fs shield"/>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153400" y="152400"/>
            <a:ext cx="549275" cy="609600"/>
          </a:xfrm>
          <a:prstGeom prst="rect">
            <a:avLst/>
          </a:prstGeom>
          <a:noFill/>
          <a:ln w="9525">
            <a:noFill/>
            <a:miter lim="800000"/>
            <a:headEnd/>
            <a:tailEnd/>
          </a:ln>
        </p:spPr>
      </p:pic>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03A5CEA3-1542-46A5-99E6-C32138FDF254}" type="datetimeFigureOut">
              <a:rPr lang="en-US"/>
              <a:pPr>
                <a:defRPr/>
              </a:pPr>
              <a:t>2/27/2017</a:t>
            </a:fld>
            <a:endParaRPr lang="en-US"/>
          </a:p>
        </p:txBody>
      </p:sp>
      <p:sp>
        <p:nvSpPr>
          <p:cNvPr id="11"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2"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FA42473E-74FB-44A2-BA60-F31337B5DE4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0421186-50A8-4C98-981C-4BCF8145E14C}" type="datetimeFigureOut">
              <a:rPr lang="en-US"/>
              <a:pPr>
                <a:defRPr/>
              </a:pPr>
              <a:t>2/27/2017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5A919E-B01D-469D-BEB4-480F78D05B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91151EF0-F389-4405-86F4-23A041916483}" type="datetimeFigureOut">
              <a:rPr lang="en-US"/>
              <a:pPr>
                <a:defRPr/>
              </a:pPr>
              <a:t>2/27/2017</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C6999636-3661-44C3-8DB3-6627EAAB997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B571611-CE2A-4DCA-BD7C-0F8EE2FC4618}" type="datetimeFigureOut">
              <a:rPr lang="en-US"/>
              <a:pPr>
                <a:defRPr/>
              </a:pPr>
              <a:t>2/27/2017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092B77D-D3E7-4586-ABA9-7DB152BAD1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9A41E171-2E4C-4175-B738-CF5E9F8E56F5}" type="datetimeFigureOut">
              <a:rPr lang="en-US"/>
              <a:pPr>
                <a:defRPr/>
              </a:pPr>
              <a:t>2/27/2017</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4A7D8A7B-B6EE-42E9-B99A-D0FE007AD7F1}"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B6117086-CC98-4F62-B659-91ED1FFD4561}" type="datetimeFigureOut">
              <a:rPr lang="en-US"/>
              <a:pPr>
                <a:defRPr/>
              </a:pPr>
              <a:t>2/27/2017</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00D72BD8-0612-48AD-BE0A-00221A6EA18F}"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30CA9A3F-1D1B-4989-9963-3240BA904B06}" type="datetimeFigureOut">
              <a:rPr lang="en-US"/>
              <a:pPr>
                <a:defRPr/>
              </a:pPr>
              <a:t>2/27/2017</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22DDA28F-FEC4-4E33-899A-A23A99D40F93}"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44999ECF-9256-4252-9909-6E50E1B7BB59}" type="datetimeFigureOut">
              <a:rPr lang="en-US"/>
              <a:pPr>
                <a:defRPr/>
              </a:pPr>
              <a:t>2/27/2017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CA4CEB5-001F-4990-94AD-A598172A487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7527075-AD57-4F4F-BFC5-9BB3A0F921D6}" type="datetimeFigureOut">
              <a:rPr lang="en-US"/>
              <a:pPr>
                <a:defRPr/>
              </a:pPr>
              <a:t>2/27/2017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4D1809C2-3414-45C5-AA72-EEAB9BF1AE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5DA5138-7BC4-4E2C-B2CE-6BCB894C0A29}" type="datetimeFigureOut">
              <a:rPr lang="en-US"/>
              <a:pPr>
                <a:defRPr/>
              </a:pPr>
              <a:t>2/27/2017</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5880EA6-CE1C-46B1-8D65-0E124B62406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84F8DB50-9408-477C-A19E-728563B8357E}" type="datetimeFigureOut">
              <a:rPr lang="en-US"/>
              <a:pPr>
                <a:defRPr/>
              </a:pPr>
              <a:t>2/27/2017</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9E19116F-F294-45E8-AE89-CE16D4DBC943}"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D28C21D3-B1EE-47D3-9019-F054B4E314EE}" type="datetimeFigureOut">
              <a:rPr lang="en-US"/>
              <a:pPr>
                <a:defRPr/>
              </a:pPr>
              <a:t>2/27/2017</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E432521C-4B84-4E29-9AA7-7977DB310203}" type="slidenum">
              <a:rPr lang="en-US"/>
              <a:pPr>
                <a:defRPr/>
              </a:pPr>
              <a:t>‹#›</a:t>
            </a:fld>
            <a:endParaRPr lang="en-US"/>
          </a:p>
        </p:txBody>
      </p:sp>
      <p:pic>
        <p:nvPicPr>
          <p:cNvPr id="1034" name="Picture 8" descr="fs shield"/>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8001000" y="381000"/>
            <a:ext cx="549275"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5" r:id="rId4"/>
    <p:sldLayoutId id="2147483686" r:id="rId5"/>
    <p:sldLayoutId id="2147483680" r:id="rId6"/>
    <p:sldLayoutId id="2147483687" r:id="rId7"/>
    <p:sldLayoutId id="2147483681" r:id="rId8"/>
    <p:sldLayoutId id="2147483688" r:id="rId9"/>
    <p:sldLayoutId id="2147483682" r:id="rId10"/>
    <p:sldLayoutId id="2147483689"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8CDD7"/>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C0BEAF"/>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descr="Background Only"/>
          <p:cNvSpPr/>
          <p:nvPr/>
        </p:nvSpPr>
        <p:spPr>
          <a:xfrm>
            <a:off x="-76200" y="381000"/>
            <a:ext cx="9296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descr="Background Only"/>
          <p:cNvGraphicFramePr>
            <a:graphicFrameLocks noChangeAspect="1"/>
          </p:cNvGraphicFramePr>
          <p:nvPr>
            <p:extLst>
              <p:ext uri="{D42A27DB-BD31-4B8C-83A1-F6EECF244321}">
                <p14:modId xmlns:p14="http://schemas.microsoft.com/office/powerpoint/2010/main" val="2445314878"/>
              </p:ext>
            </p:extLst>
          </p:nvPr>
        </p:nvGraphicFramePr>
        <p:xfrm>
          <a:off x="1027842" y="-685800"/>
          <a:ext cx="7088315" cy="9173957"/>
        </p:xfrm>
        <a:graphic>
          <a:graphicData uri="http://schemas.openxmlformats.org/presentationml/2006/ole">
            <mc:AlternateContent xmlns:mc="http://schemas.openxmlformats.org/markup-compatibility/2006">
              <mc:Choice xmlns:v="urn:schemas-microsoft-com:vml" Requires="v">
                <p:oleObj spid="_x0000_s1032" name="Acrobat Document" r:id="rId3" imgW="5829103" imgH="7543564" progId="AcroExch.Document.DC">
                  <p:embed/>
                </p:oleObj>
              </mc:Choice>
              <mc:Fallback>
                <p:oleObj name="Acrobat Document" r:id="rId3" imgW="5829103" imgH="7543564" progId="AcroExch.Document.DC">
                  <p:embed/>
                  <p:pic>
                    <p:nvPicPr>
                      <p:cNvPr id="0" name=""/>
                      <p:cNvPicPr/>
                      <p:nvPr/>
                    </p:nvPicPr>
                    <p:blipFill>
                      <a:blip r:embed="rId4"/>
                      <a:stretch>
                        <a:fillRect/>
                      </a:stretch>
                    </p:blipFill>
                    <p:spPr>
                      <a:xfrm>
                        <a:off x="1027842" y="-685800"/>
                        <a:ext cx="7088315" cy="9173957"/>
                      </a:xfrm>
                      <a:prstGeom prst="rect">
                        <a:avLst/>
                      </a:prstGeom>
                    </p:spPr>
                  </p:pic>
                </p:oleObj>
              </mc:Fallback>
            </mc:AlternateContent>
          </a:graphicData>
        </a:graphic>
      </p:graphicFrame>
    </p:spTree>
    <p:extLst>
      <p:ext uri="{BB962C8B-B14F-4D97-AF65-F5344CB8AC3E}">
        <p14:creationId xmlns:p14="http://schemas.microsoft.com/office/powerpoint/2010/main" val="357546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1139825"/>
          </a:xfrm>
        </p:spPr>
        <p:txBody>
          <a:bodyPr/>
          <a:lstStyle/>
          <a:p>
            <a:r>
              <a:rPr lang="en-US" dirty="0">
                <a:latin typeface="Century Gothic" panose="020B0502020202020204" pitchFamily="34" charset="0"/>
              </a:rPr>
              <a:t>National Forest System</a:t>
            </a:r>
          </a:p>
        </p:txBody>
      </p:sp>
      <p:sp>
        <p:nvSpPr>
          <p:cNvPr id="55299" name="Rectangle 3"/>
          <p:cNvSpPr>
            <a:spLocks noGrp="1" noChangeArrowheads="1"/>
          </p:cNvSpPr>
          <p:nvPr>
            <p:ph type="body" idx="1"/>
          </p:nvPr>
        </p:nvSpPr>
        <p:spPr/>
        <p:txBody>
          <a:bodyPr/>
          <a:lstStyle/>
          <a:p>
            <a:endParaRPr lang="en-US"/>
          </a:p>
        </p:txBody>
      </p:sp>
      <p:pic>
        <p:nvPicPr>
          <p:cNvPr id="55300" name="Picture 4" descr="guide_to_national_forests_20060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2175"/>
            <a:ext cx="9144000" cy="5965825"/>
          </a:xfrm>
          <a:prstGeom prst="rect">
            <a:avLst/>
          </a:prstGeom>
          <a:noFill/>
          <a:extLst>
            <a:ext uri="{909E8E84-426E-40DD-AFC4-6F175D3DCCD1}">
              <a14:hiddenFill xmlns:a14="http://schemas.microsoft.com/office/drawing/2010/main">
                <a:solidFill>
                  <a:srgbClr val="FFFFFF"/>
                </a:solidFill>
              </a14:hiddenFill>
            </a:ext>
          </a:extLst>
        </p:spPr>
      </p:pic>
      <p:grpSp>
        <p:nvGrpSpPr>
          <p:cNvPr id="55301" name="Group 5" descr="Background Only"/>
          <p:cNvGrpSpPr>
            <a:grpSpLocks/>
          </p:cNvGrpSpPr>
          <p:nvPr/>
        </p:nvGrpSpPr>
        <p:grpSpPr bwMode="auto">
          <a:xfrm>
            <a:off x="0" y="6248400"/>
            <a:ext cx="9144000" cy="609600"/>
            <a:chOff x="0" y="3936"/>
            <a:chExt cx="5760" cy="384"/>
          </a:xfrm>
        </p:grpSpPr>
        <p:sp>
          <p:nvSpPr>
            <p:cNvPr id="55302" name="Rectangle 6"/>
            <p:cNvSpPr>
              <a:spLocks noChangeArrowheads="1"/>
            </p:cNvSpPr>
            <p:nvPr/>
          </p:nvSpPr>
          <p:spPr bwMode="auto">
            <a:xfrm>
              <a:off x="0" y="3936"/>
              <a:ext cx="5760" cy="384"/>
            </a:xfrm>
            <a:prstGeom prst="rect">
              <a:avLst/>
            </a:prstGeom>
            <a:solidFill>
              <a:srgbClr val="CDDCB2">
                <a:alpha val="14999"/>
              </a:srgbClr>
            </a:solidFill>
            <a:ln>
              <a:noFill/>
            </a:ln>
            <a:effectLst/>
            <a:extLs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5303" name="Picture 7" descr="usdalogo_yllw"/>
            <p:cNvPicPr>
              <a:picLocks noChangeAspect="1" noChangeArrowheads="1"/>
            </p:cNvPicPr>
            <p:nvPr/>
          </p:nvPicPr>
          <p:blipFill>
            <a:blip r:embed="rId4" cstate="print">
              <a:lum bright="-16000"/>
              <a:extLst>
                <a:ext uri="{28A0092B-C50C-407E-A947-70E740481C1C}">
                  <a14:useLocalDpi xmlns:a14="http://schemas.microsoft.com/office/drawing/2010/main" val="0"/>
                </a:ext>
              </a:extLst>
            </a:blip>
            <a:srcRect/>
            <a:stretch>
              <a:fillRect/>
            </a:stretch>
          </p:blipFill>
          <p:spPr bwMode="auto">
            <a:xfrm>
              <a:off x="4944" y="3995"/>
              <a:ext cx="384" cy="265"/>
            </a:xfrm>
            <a:prstGeom prst="rect">
              <a:avLst/>
            </a:prstGeom>
            <a:noFill/>
            <a:extLst>
              <a:ext uri="{909E8E84-426E-40DD-AFC4-6F175D3DCCD1}">
                <a14:hiddenFill xmlns:a14="http://schemas.microsoft.com/office/drawing/2010/main">
                  <a:solidFill>
                    <a:srgbClr val="FFFFFF">
                      <a:alpha val="14999"/>
                    </a:srgbClr>
                  </a:solidFill>
                </a14:hiddenFill>
              </a:ext>
            </a:extLst>
          </p:spPr>
        </p:pic>
        <p:pic>
          <p:nvPicPr>
            <p:cNvPr id="55304" name="Picture 8" descr="fs_shie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 y="3984"/>
              <a:ext cx="260" cy="288"/>
            </a:xfrm>
            <a:prstGeom prst="rect">
              <a:avLst/>
            </a:prstGeom>
            <a:noFill/>
            <a:extLst>
              <a:ext uri="{909E8E84-426E-40DD-AFC4-6F175D3DCCD1}">
                <a14:hiddenFill xmlns:a14="http://schemas.microsoft.com/office/drawing/2010/main">
                  <a:solidFill>
                    <a:srgbClr val="FFFFFF">
                      <a:alpha val="14999"/>
                    </a:srgbClr>
                  </a:solidFill>
                </a14:hiddenFill>
              </a:ext>
            </a:extLst>
          </p:spPr>
        </p:pic>
      </p:grpSp>
    </p:spTree>
    <p:extLst>
      <p:ext uri="{BB962C8B-B14F-4D97-AF65-F5344CB8AC3E}">
        <p14:creationId xmlns:p14="http://schemas.microsoft.com/office/powerpoint/2010/main" val="2962910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1139825"/>
          </a:xfrm>
        </p:spPr>
        <p:txBody>
          <a:bodyPr/>
          <a:lstStyle/>
          <a:p>
            <a:r>
              <a:rPr lang="en-US" dirty="0" smtClean="0">
                <a:latin typeface="Century Gothic" panose="020B0502020202020204" pitchFamily="34" charset="0"/>
              </a:rPr>
              <a:t>[MY NF] National Forest</a:t>
            </a:r>
            <a:endParaRPr lang="en-US" dirty="0">
              <a:latin typeface="Century Gothic" panose="020B0502020202020204" pitchFamily="34" charset="0"/>
            </a:endParaRPr>
          </a:p>
        </p:txBody>
      </p:sp>
      <p:sp>
        <p:nvSpPr>
          <p:cNvPr id="55299" name="Rectangle 3"/>
          <p:cNvSpPr>
            <a:spLocks noGrp="1" noChangeArrowheads="1"/>
          </p:cNvSpPr>
          <p:nvPr>
            <p:ph type="body"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dirty="0" smtClean="0"/>
              <a:t>[INSERT A MAP OF YOUR NF HERE]</a:t>
            </a:r>
            <a:endParaRPr lang="en-US" dirty="0"/>
          </a:p>
        </p:txBody>
      </p:sp>
      <p:grpSp>
        <p:nvGrpSpPr>
          <p:cNvPr id="55301" name="Group 5" descr="Background Only"/>
          <p:cNvGrpSpPr>
            <a:grpSpLocks/>
          </p:cNvGrpSpPr>
          <p:nvPr/>
        </p:nvGrpSpPr>
        <p:grpSpPr bwMode="auto">
          <a:xfrm>
            <a:off x="0" y="6248400"/>
            <a:ext cx="9144000" cy="609600"/>
            <a:chOff x="0" y="3936"/>
            <a:chExt cx="5760" cy="384"/>
          </a:xfrm>
        </p:grpSpPr>
        <p:sp>
          <p:nvSpPr>
            <p:cNvPr id="55302" name="Rectangle 6"/>
            <p:cNvSpPr>
              <a:spLocks noChangeArrowheads="1"/>
            </p:cNvSpPr>
            <p:nvPr/>
          </p:nvSpPr>
          <p:spPr bwMode="auto">
            <a:xfrm>
              <a:off x="0" y="3936"/>
              <a:ext cx="5760" cy="384"/>
            </a:xfrm>
            <a:prstGeom prst="rect">
              <a:avLst/>
            </a:prstGeom>
            <a:solidFill>
              <a:srgbClr val="CDDCB2">
                <a:alpha val="14999"/>
              </a:srgbClr>
            </a:solidFill>
            <a:ln>
              <a:noFill/>
            </a:ln>
            <a:effectLst/>
            <a:extLst>
              <a:ext uri="{91240B29-F687-4F45-9708-019B960494DF}">
                <a14:hiddenLine xmlns:a14="http://schemas.microsoft.com/office/drawing/2010/main" w="9525">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5303" name="Picture 7" descr="usdalogo_yllw"/>
            <p:cNvPicPr>
              <a:picLocks noChangeAspect="1" noChangeArrowheads="1"/>
            </p:cNvPicPr>
            <p:nvPr/>
          </p:nvPicPr>
          <p:blipFill>
            <a:blip r:embed="rId3" cstate="print">
              <a:lum bright="-16000"/>
              <a:extLst>
                <a:ext uri="{28A0092B-C50C-407E-A947-70E740481C1C}">
                  <a14:useLocalDpi xmlns:a14="http://schemas.microsoft.com/office/drawing/2010/main" val="0"/>
                </a:ext>
              </a:extLst>
            </a:blip>
            <a:srcRect/>
            <a:stretch>
              <a:fillRect/>
            </a:stretch>
          </p:blipFill>
          <p:spPr bwMode="auto">
            <a:xfrm>
              <a:off x="4944" y="3995"/>
              <a:ext cx="384" cy="265"/>
            </a:xfrm>
            <a:prstGeom prst="rect">
              <a:avLst/>
            </a:prstGeom>
            <a:noFill/>
            <a:extLst>
              <a:ext uri="{909E8E84-426E-40DD-AFC4-6F175D3DCCD1}">
                <a14:hiddenFill xmlns:a14="http://schemas.microsoft.com/office/drawing/2010/main">
                  <a:solidFill>
                    <a:srgbClr val="FFFFFF">
                      <a:alpha val="14999"/>
                    </a:srgbClr>
                  </a:solidFill>
                </a14:hiddenFill>
              </a:ext>
            </a:extLst>
          </p:spPr>
        </p:pic>
        <p:pic>
          <p:nvPicPr>
            <p:cNvPr id="55304" name="Picture 8" descr="fs_shi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 y="3984"/>
              <a:ext cx="260" cy="288"/>
            </a:xfrm>
            <a:prstGeom prst="rect">
              <a:avLst/>
            </a:prstGeom>
            <a:noFill/>
            <a:extLst>
              <a:ext uri="{909E8E84-426E-40DD-AFC4-6F175D3DCCD1}">
                <a14:hiddenFill xmlns:a14="http://schemas.microsoft.com/office/drawing/2010/main">
                  <a:solidFill>
                    <a:srgbClr val="FFFFFF">
                      <a:alpha val="14999"/>
                    </a:srgbClr>
                  </a:solidFill>
                </a14:hiddenFill>
              </a:ext>
            </a:extLst>
          </p:spPr>
        </p:pic>
      </p:grpSp>
    </p:spTree>
    <p:extLst>
      <p:ext uri="{BB962C8B-B14F-4D97-AF65-F5344CB8AC3E}">
        <p14:creationId xmlns:p14="http://schemas.microsoft.com/office/powerpoint/2010/main" val="176648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entury Gothic" panose="020B0502020202020204" pitchFamily="34" charset="0"/>
              </a:rPr>
              <a:t>Hierarchy from Law to Projects</a:t>
            </a:r>
          </a:p>
        </p:txBody>
      </p:sp>
      <p:grpSp>
        <p:nvGrpSpPr>
          <p:cNvPr id="9" name="Group 8" descr="Background Only"/>
          <p:cNvGrpSpPr/>
          <p:nvPr/>
        </p:nvGrpSpPr>
        <p:grpSpPr>
          <a:xfrm>
            <a:off x="1333500" y="2011161"/>
            <a:ext cx="6477000" cy="4159947"/>
            <a:chOff x="1333500" y="2011161"/>
            <a:chExt cx="6477000" cy="4159947"/>
          </a:xfrm>
        </p:grpSpPr>
        <p:sp>
          <p:nvSpPr>
            <p:cNvPr id="5" name="Freeform 4"/>
            <p:cNvSpPr/>
            <p:nvPr/>
          </p:nvSpPr>
          <p:spPr>
            <a:xfrm>
              <a:off x="1333500" y="5602143"/>
              <a:ext cx="6477000" cy="568965"/>
            </a:xfrm>
            <a:custGeom>
              <a:avLst/>
              <a:gdLst>
                <a:gd name="connsiteX0" fmla="*/ 0 w 6477000"/>
                <a:gd name="connsiteY0" fmla="*/ 0 h 568965"/>
                <a:gd name="connsiteX1" fmla="*/ 6477000 w 6477000"/>
                <a:gd name="connsiteY1" fmla="*/ 0 h 568965"/>
                <a:gd name="connsiteX2" fmla="*/ 6477000 w 6477000"/>
                <a:gd name="connsiteY2" fmla="*/ 568965 h 568965"/>
                <a:gd name="connsiteX3" fmla="*/ 0 w 6477000"/>
                <a:gd name="connsiteY3" fmla="*/ 568965 h 568965"/>
                <a:gd name="connsiteX4" fmla="*/ 0 w 6477000"/>
                <a:gd name="connsiteY4" fmla="*/ 0 h 568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568965">
                  <a:moveTo>
                    <a:pt x="0" y="0"/>
                  </a:moveTo>
                  <a:lnTo>
                    <a:pt x="6477000" y="0"/>
                  </a:lnTo>
                  <a:lnTo>
                    <a:pt x="6477000" y="568965"/>
                  </a:lnTo>
                  <a:lnTo>
                    <a:pt x="0" y="568965"/>
                  </a:lnTo>
                  <a:lnTo>
                    <a:pt x="0" y="0"/>
                  </a:lnTo>
                  <a:close/>
                </a:path>
              </a:pathLst>
            </a:custGeom>
            <a:solidFill>
              <a:srgbClr val="FFC000"/>
            </a:solidFill>
          </p:spPr>
          <p:style>
            <a:lnRef idx="1">
              <a:schemeClr val="accent1"/>
            </a:lnRef>
            <a:fillRef idx="3">
              <a:schemeClr val="accent1"/>
            </a:fillRef>
            <a:effectRef idx="2">
              <a:schemeClr val="accent1"/>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anose="020B0A04020102020204" pitchFamily="34" charset="0"/>
                </a:rPr>
                <a:t>Project or Activity</a:t>
              </a:r>
              <a:endParaRPr lang="en-US" sz="2400" kern="1200" dirty="0">
                <a:latin typeface="Arial Black" panose="020B0A04020102020204" pitchFamily="34" charset="0"/>
              </a:endParaRPr>
            </a:p>
          </p:txBody>
        </p:sp>
        <p:sp>
          <p:nvSpPr>
            <p:cNvPr id="6" name="Freeform 5"/>
            <p:cNvSpPr/>
            <p:nvPr/>
          </p:nvSpPr>
          <p:spPr>
            <a:xfrm>
              <a:off x="1333500" y="4196071"/>
              <a:ext cx="6477000" cy="1422432"/>
            </a:xfrm>
            <a:custGeom>
              <a:avLst/>
              <a:gdLst>
                <a:gd name="connsiteX0" fmla="*/ 0 w 6477000"/>
                <a:gd name="connsiteY0" fmla="*/ 498178 h 1422431"/>
                <a:gd name="connsiteX1" fmla="*/ 3060696 w 6477000"/>
                <a:gd name="connsiteY1" fmla="*/ 498178 h 1422431"/>
                <a:gd name="connsiteX2" fmla="*/ 3060696 w 6477000"/>
                <a:gd name="connsiteY2" fmla="*/ 355608 h 1422431"/>
                <a:gd name="connsiteX3" fmla="*/ 2882892 w 6477000"/>
                <a:gd name="connsiteY3" fmla="*/ 355608 h 1422431"/>
                <a:gd name="connsiteX4" fmla="*/ 3238500 w 6477000"/>
                <a:gd name="connsiteY4" fmla="*/ 0 h 1422431"/>
                <a:gd name="connsiteX5" fmla="*/ 3594108 w 6477000"/>
                <a:gd name="connsiteY5" fmla="*/ 355608 h 1422431"/>
                <a:gd name="connsiteX6" fmla="*/ 3416304 w 6477000"/>
                <a:gd name="connsiteY6" fmla="*/ 355608 h 1422431"/>
                <a:gd name="connsiteX7" fmla="*/ 3416304 w 6477000"/>
                <a:gd name="connsiteY7" fmla="*/ 498178 h 1422431"/>
                <a:gd name="connsiteX8" fmla="*/ 6477000 w 6477000"/>
                <a:gd name="connsiteY8" fmla="*/ 498178 h 1422431"/>
                <a:gd name="connsiteX9" fmla="*/ 6477000 w 6477000"/>
                <a:gd name="connsiteY9" fmla="*/ 1422431 h 1422431"/>
                <a:gd name="connsiteX10" fmla="*/ 0 w 6477000"/>
                <a:gd name="connsiteY10" fmla="*/ 1422431 h 1422431"/>
                <a:gd name="connsiteX11" fmla="*/ 0 w 6477000"/>
                <a:gd name="connsiteY11" fmla="*/ 498178 h 142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7000" h="1422431">
                  <a:moveTo>
                    <a:pt x="6477000" y="924253"/>
                  </a:moveTo>
                  <a:lnTo>
                    <a:pt x="3416304" y="924253"/>
                  </a:lnTo>
                  <a:lnTo>
                    <a:pt x="3416304" y="1066823"/>
                  </a:lnTo>
                  <a:lnTo>
                    <a:pt x="3594108" y="1066823"/>
                  </a:lnTo>
                  <a:lnTo>
                    <a:pt x="3238500" y="1422430"/>
                  </a:lnTo>
                  <a:lnTo>
                    <a:pt x="2882892" y="1066823"/>
                  </a:lnTo>
                  <a:lnTo>
                    <a:pt x="3060696" y="1066823"/>
                  </a:lnTo>
                  <a:lnTo>
                    <a:pt x="3060696" y="924253"/>
                  </a:lnTo>
                  <a:lnTo>
                    <a:pt x="0" y="924253"/>
                  </a:lnTo>
                  <a:lnTo>
                    <a:pt x="0" y="1"/>
                  </a:lnTo>
                  <a:lnTo>
                    <a:pt x="6477000" y="1"/>
                  </a:lnTo>
                  <a:lnTo>
                    <a:pt x="6477000" y="924253"/>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70688" tIns="170689" rIns="170688" bIns="668866"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anose="020B0A04020102020204" pitchFamily="34" charset="0"/>
                </a:rPr>
                <a:t>Land Management Plans (Forests/Grasslands)</a:t>
              </a:r>
              <a:endParaRPr lang="en-US" sz="2400" kern="1200" dirty="0">
                <a:latin typeface="Arial Black" panose="020B0A04020102020204" pitchFamily="34" charset="0"/>
              </a:endParaRPr>
            </a:p>
          </p:txBody>
        </p:sp>
        <p:sp>
          <p:nvSpPr>
            <p:cNvPr id="7" name="Freeform 6"/>
            <p:cNvSpPr/>
            <p:nvPr/>
          </p:nvSpPr>
          <p:spPr>
            <a:xfrm>
              <a:off x="1333500" y="3140538"/>
              <a:ext cx="6477000" cy="1071895"/>
            </a:xfrm>
            <a:custGeom>
              <a:avLst/>
              <a:gdLst>
                <a:gd name="connsiteX0" fmla="*/ 0 w 6477000"/>
                <a:gd name="connsiteY0" fmla="*/ 375409 h 1071893"/>
                <a:gd name="connsiteX1" fmla="*/ 3104513 w 6477000"/>
                <a:gd name="connsiteY1" fmla="*/ 375409 h 1071893"/>
                <a:gd name="connsiteX2" fmla="*/ 3104513 w 6477000"/>
                <a:gd name="connsiteY2" fmla="*/ 267973 h 1071893"/>
                <a:gd name="connsiteX3" fmla="*/ 2970527 w 6477000"/>
                <a:gd name="connsiteY3" fmla="*/ 267973 h 1071893"/>
                <a:gd name="connsiteX4" fmla="*/ 3238500 w 6477000"/>
                <a:gd name="connsiteY4" fmla="*/ 0 h 1071893"/>
                <a:gd name="connsiteX5" fmla="*/ 3506473 w 6477000"/>
                <a:gd name="connsiteY5" fmla="*/ 267973 h 1071893"/>
                <a:gd name="connsiteX6" fmla="*/ 3372487 w 6477000"/>
                <a:gd name="connsiteY6" fmla="*/ 267973 h 1071893"/>
                <a:gd name="connsiteX7" fmla="*/ 3372487 w 6477000"/>
                <a:gd name="connsiteY7" fmla="*/ 375409 h 1071893"/>
                <a:gd name="connsiteX8" fmla="*/ 6477000 w 6477000"/>
                <a:gd name="connsiteY8" fmla="*/ 375409 h 1071893"/>
                <a:gd name="connsiteX9" fmla="*/ 6477000 w 6477000"/>
                <a:gd name="connsiteY9" fmla="*/ 1071893 h 1071893"/>
                <a:gd name="connsiteX10" fmla="*/ 0 w 6477000"/>
                <a:gd name="connsiteY10" fmla="*/ 1071893 h 1071893"/>
                <a:gd name="connsiteX11" fmla="*/ 0 w 6477000"/>
                <a:gd name="connsiteY11" fmla="*/ 375409 h 107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7000" h="1071893">
                  <a:moveTo>
                    <a:pt x="6477000" y="696484"/>
                  </a:moveTo>
                  <a:lnTo>
                    <a:pt x="3372487" y="696484"/>
                  </a:lnTo>
                  <a:lnTo>
                    <a:pt x="3372487" y="803920"/>
                  </a:lnTo>
                  <a:lnTo>
                    <a:pt x="3506473" y="803920"/>
                  </a:lnTo>
                  <a:lnTo>
                    <a:pt x="3238500" y="1071892"/>
                  </a:lnTo>
                  <a:lnTo>
                    <a:pt x="2970527" y="803920"/>
                  </a:lnTo>
                  <a:lnTo>
                    <a:pt x="3104513" y="803920"/>
                  </a:lnTo>
                  <a:lnTo>
                    <a:pt x="3104513" y="696484"/>
                  </a:lnTo>
                  <a:lnTo>
                    <a:pt x="0" y="696484"/>
                  </a:lnTo>
                  <a:lnTo>
                    <a:pt x="0" y="1"/>
                  </a:lnTo>
                  <a:lnTo>
                    <a:pt x="6477000" y="1"/>
                  </a:lnTo>
                  <a:lnTo>
                    <a:pt x="6477000" y="696484"/>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70687" tIns="170689" rIns="170688" bIns="546098" numCol="1" spcCol="1270" anchor="ctr" anchorCtr="0">
              <a:noAutofit/>
            </a:bodyPr>
            <a:lstStyle/>
            <a:p>
              <a:pPr lvl="0" algn="ctr" defTabSz="1066800">
                <a:lnSpc>
                  <a:spcPct val="90000"/>
                </a:lnSpc>
                <a:spcBef>
                  <a:spcPct val="0"/>
                </a:spcBef>
                <a:spcAft>
                  <a:spcPct val="35000"/>
                </a:spcAft>
              </a:pPr>
              <a:r>
                <a:rPr lang="en-US" sz="2400" kern="1200" dirty="0" smtClean="0">
                  <a:latin typeface="Arial Black" panose="020B0A04020102020204" pitchFamily="34" charset="0"/>
                </a:rPr>
                <a:t>Forest Service Planning Rule</a:t>
              </a:r>
              <a:endParaRPr lang="en-US" sz="2400" kern="1200" dirty="0">
                <a:latin typeface="Arial Black" panose="020B0A04020102020204" pitchFamily="34" charset="0"/>
              </a:endParaRPr>
            </a:p>
          </p:txBody>
        </p:sp>
        <p:sp>
          <p:nvSpPr>
            <p:cNvPr id="8" name="Freeform 7"/>
            <p:cNvSpPr/>
            <p:nvPr/>
          </p:nvSpPr>
          <p:spPr>
            <a:xfrm>
              <a:off x="1333500" y="2011161"/>
              <a:ext cx="6477000" cy="1174611"/>
            </a:xfrm>
            <a:custGeom>
              <a:avLst/>
              <a:gdLst>
                <a:gd name="connsiteX0" fmla="*/ 0 w 6477000"/>
                <a:gd name="connsiteY0" fmla="*/ 411383 h 1174609"/>
                <a:gd name="connsiteX1" fmla="*/ 3091674 w 6477000"/>
                <a:gd name="connsiteY1" fmla="*/ 411383 h 1174609"/>
                <a:gd name="connsiteX2" fmla="*/ 3091674 w 6477000"/>
                <a:gd name="connsiteY2" fmla="*/ 293652 h 1174609"/>
                <a:gd name="connsiteX3" fmla="*/ 2944848 w 6477000"/>
                <a:gd name="connsiteY3" fmla="*/ 293652 h 1174609"/>
                <a:gd name="connsiteX4" fmla="*/ 3238500 w 6477000"/>
                <a:gd name="connsiteY4" fmla="*/ 0 h 1174609"/>
                <a:gd name="connsiteX5" fmla="*/ 3532152 w 6477000"/>
                <a:gd name="connsiteY5" fmla="*/ 293652 h 1174609"/>
                <a:gd name="connsiteX6" fmla="*/ 3385326 w 6477000"/>
                <a:gd name="connsiteY6" fmla="*/ 293652 h 1174609"/>
                <a:gd name="connsiteX7" fmla="*/ 3385326 w 6477000"/>
                <a:gd name="connsiteY7" fmla="*/ 411383 h 1174609"/>
                <a:gd name="connsiteX8" fmla="*/ 6477000 w 6477000"/>
                <a:gd name="connsiteY8" fmla="*/ 411383 h 1174609"/>
                <a:gd name="connsiteX9" fmla="*/ 6477000 w 6477000"/>
                <a:gd name="connsiteY9" fmla="*/ 1174609 h 1174609"/>
                <a:gd name="connsiteX10" fmla="*/ 0 w 6477000"/>
                <a:gd name="connsiteY10" fmla="*/ 1174609 h 1174609"/>
                <a:gd name="connsiteX11" fmla="*/ 0 w 6477000"/>
                <a:gd name="connsiteY11" fmla="*/ 411383 h 117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77000" h="1174609">
                  <a:moveTo>
                    <a:pt x="6477000" y="763226"/>
                  </a:moveTo>
                  <a:lnTo>
                    <a:pt x="3385326" y="763226"/>
                  </a:lnTo>
                  <a:lnTo>
                    <a:pt x="3385326" y="880957"/>
                  </a:lnTo>
                  <a:lnTo>
                    <a:pt x="3532152" y="880957"/>
                  </a:lnTo>
                  <a:lnTo>
                    <a:pt x="3238500" y="1174608"/>
                  </a:lnTo>
                  <a:lnTo>
                    <a:pt x="2944848" y="880957"/>
                  </a:lnTo>
                  <a:lnTo>
                    <a:pt x="3091674" y="880957"/>
                  </a:lnTo>
                  <a:lnTo>
                    <a:pt x="3091674" y="763226"/>
                  </a:lnTo>
                  <a:lnTo>
                    <a:pt x="0" y="763226"/>
                  </a:lnTo>
                  <a:lnTo>
                    <a:pt x="0" y="1"/>
                  </a:lnTo>
                  <a:lnTo>
                    <a:pt x="6477000" y="1"/>
                  </a:lnTo>
                  <a:lnTo>
                    <a:pt x="6477000" y="763226"/>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70687" tIns="170689" rIns="170688" bIns="582072" numCol="1" spcCol="1270" anchor="ctr" anchorCtr="0">
              <a:noAutofit/>
            </a:bodyPr>
            <a:lstStyle/>
            <a:p>
              <a:pPr lvl="0" algn="ctr" defTabSz="1066800">
                <a:lnSpc>
                  <a:spcPct val="90000"/>
                </a:lnSpc>
                <a:spcBef>
                  <a:spcPct val="0"/>
                </a:spcBef>
                <a:spcAft>
                  <a:spcPct val="35000"/>
                </a:spcAft>
              </a:pPr>
              <a:r>
                <a:rPr lang="en-US" sz="2400" b="0" kern="1200" dirty="0" smtClean="0">
                  <a:latin typeface="Arial Black" panose="020B0A04020102020204" pitchFamily="34" charset="0"/>
                </a:rPr>
                <a:t>National Forest Management Act</a:t>
              </a:r>
              <a:endParaRPr lang="en-US" sz="2400" b="0" kern="1200" dirty="0">
                <a:latin typeface="Arial Black" panose="020B0A04020102020204" pitchFamily="34" charset="0"/>
              </a:endParaRPr>
            </a:p>
          </p:txBody>
        </p:sp>
      </p:grpSp>
    </p:spTree>
    <p:extLst>
      <p:ext uri="{BB962C8B-B14F-4D97-AF65-F5344CB8AC3E}">
        <p14:creationId xmlns:p14="http://schemas.microsoft.com/office/powerpoint/2010/main" val="777174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entury Gothic" panose="020B0502020202020204" pitchFamily="34" charset="0"/>
              </a:rPr>
              <a:t>The Planning Process</a:t>
            </a:r>
          </a:p>
        </p:txBody>
      </p:sp>
      <p:pic>
        <p:nvPicPr>
          <p:cNvPr id="5" name="Content Placeholder 2" descr="Background only"/>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3749" t="15366" r="195" b="35593"/>
          <a:stretch/>
        </p:blipFill>
        <p:spPr>
          <a:xfrm>
            <a:off x="381000" y="1548480"/>
            <a:ext cx="8382000" cy="5538120"/>
          </a:xfrm>
        </p:spPr>
      </p:pic>
    </p:spTree>
    <p:extLst>
      <p:ext uri="{BB962C8B-B14F-4D97-AF65-F5344CB8AC3E}">
        <p14:creationId xmlns:p14="http://schemas.microsoft.com/office/powerpoint/2010/main" val="342359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themes of the Planning Rule</a:t>
            </a:r>
            <a:endParaRPr lang="en-US" dirty="0"/>
          </a:p>
        </p:txBody>
      </p:sp>
      <p:sp>
        <p:nvSpPr>
          <p:cNvPr id="3" name="Content Placeholder 2"/>
          <p:cNvSpPr>
            <a:spLocks noGrp="1"/>
          </p:cNvSpPr>
          <p:nvPr>
            <p:ph sz="quarter" idx="1"/>
          </p:nvPr>
        </p:nvSpPr>
        <p:spPr>
          <a:xfrm>
            <a:off x="612648" y="1828800"/>
            <a:ext cx="8153400" cy="4495800"/>
          </a:xfrm>
        </p:spPr>
        <p:txBody>
          <a:bodyPr/>
          <a:lstStyle/>
          <a:p>
            <a:r>
              <a:rPr lang="en-US" sz="2400" dirty="0"/>
              <a:t>Plan Components and Plan Content </a:t>
            </a:r>
          </a:p>
          <a:p>
            <a:r>
              <a:rPr lang="en-US" sz="2400" dirty="0"/>
              <a:t>Science</a:t>
            </a:r>
          </a:p>
          <a:p>
            <a:r>
              <a:rPr lang="en-US" sz="2400" dirty="0" smtClean="0"/>
              <a:t>Collaboration </a:t>
            </a:r>
            <a:r>
              <a:rPr lang="en-US" sz="2400" dirty="0"/>
              <a:t>and Public Involvement</a:t>
            </a:r>
          </a:p>
          <a:p>
            <a:r>
              <a:rPr lang="en-US" sz="2400" dirty="0" smtClean="0"/>
              <a:t>Assessments </a:t>
            </a:r>
            <a:endParaRPr lang="en-US" sz="2400" dirty="0"/>
          </a:p>
          <a:p>
            <a:r>
              <a:rPr lang="en-US" sz="2400" dirty="0"/>
              <a:t>Determine Need to Change </a:t>
            </a:r>
          </a:p>
          <a:p>
            <a:r>
              <a:rPr lang="en-US" sz="2400" dirty="0" smtClean="0"/>
              <a:t>Diversity </a:t>
            </a:r>
            <a:r>
              <a:rPr lang="en-US" sz="2400" dirty="0"/>
              <a:t>and Sustainability </a:t>
            </a:r>
          </a:p>
          <a:p>
            <a:r>
              <a:rPr lang="en-US" sz="2400" dirty="0"/>
              <a:t>Objections</a:t>
            </a:r>
          </a:p>
          <a:p>
            <a:r>
              <a:rPr lang="en-US" sz="2400" dirty="0"/>
              <a:t>Monitoring</a:t>
            </a:r>
          </a:p>
          <a:p>
            <a:pPr lvl="1"/>
            <a:endParaRPr lang="en-US" dirty="0" smtClean="0"/>
          </a:p>
          <a:p>
            <a:endParaRPr lang="en-US" dirty="0"/>
          </a:p>
        </p:txBody>
      </p:sp>
    </p:spTree>
    <p:extLst>
      <p:ext uri="{BB962C8B-B14F-4D97-AF65-F5344CB8AC3E}">
        <p14:creationId xmlns:p14="http://schemas.microsoft.com/office/powerpoint/2010/main" val="275058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39179"/>
            <a:ext cx="8153400" cy="769441"/>
          </a:xfrm>
        </p:spPr>
        <p:txBody>
          <a:bodyPr>
            <a:spAutoFit/>
          </a:bodyPr>
          <a:lstStyle/>
          <a:p>
            <a:r>
              <a:rPr lang="en-US" dirty="0" smtClean="0"/>
              <a:t>Plan Components</a:t>
            </a:r>
            <a:endParaRPr lang="en-US" dirty="0"/>
          </a:p>
        </p:txBody>
      </p:sp>
      <p:sp>
        <p:nvSpPr>
          <p:cNvPr id="3" name="Content Placeholder 2"/>
          <p:cNvSpPr>
            <a:spLocks noGrp="1"/>
          </p:cNvSpPr>
          <p:nvPr>
            <p:ph sz="quarter" idx="1"/>
          </p:nvPr>
        </p:nvSpPr>
        <p:spPr>
          <a:xfrm>
            <a:off x="612648" y="1828800"/>
            <a:ext cx="8153400" cy="3770263"/>
          </a:xfrm>
        </p:spPr>
        <p:txBody>
          <a:bodyPr>
            <a:spAutoFit/>
          </a:bodyPr>
          <a:lstStyle/>
          <a:p>
            <a:r>
              <a:rPr lang="en-US" sz="2400" dirty="0" smtClean="0"/>
              <a:t>Desired conditions</a:t>
            </a:r>
            <a:endParaRPr lang="en-US" sz="2400" dirty="0"/>
          </a:p>
          <a:p>
            <a:r>
              <a:rPr lang="en-US" sz="2400" dirty="0" smtClean="0"/>
              <a:t>Objectives</a:t>
            </a:r>
            <a:endParaRPr lang="en-US" sz="2400" dirty="0"/>
          </a:p>
          <a:p>
            <a:r>
              <a:rPr lang="en-US" sz="2400" dirty="0" smtClean="0"/>
              <a:t>Standards </a:t>
            </a:r>
            <a:endParaRPr lang="en-US" sz="2400" dirty="0"/>
          </a:p>
          <a:p>
            <a:r>
              <a:rPr lang="en-US" sz="2400" dirty="0" smtClean="0"/>
              <a:t>Guidelines </a:t>
            </a:r>
            <a:endParaRPr lang="en-US" sz="2400" dirty="0"/>
          </a:p>
          <a:p>
            <a:r>
              <a:rPr lang="en-US" sz="2400" dirty="0" smtClean="0"/>
              <a:t>Goals</a:t>
            </a:r>
            <a:endParaRPr lang="en-US" sz="2400" dirty="0"/>
          </a:p>
          <a:p>
            <a:r>
              <a:rPr lang="en-US" sz="2400" dirty="0" smtClean="0"/>
              <a:t>Suitability of Lands </a:t>
            </a:r>
            <a:endParaRPr lang="en-US" sz="2400" dirty="0"/>
          </a:p>
          <a:p>
            <a:pPr lvl="1"/>
            <a:endParaRPr lang="en-US" dirty="0" smtClean="0"/>
          </a:p>
          <a:p>
            <a:endParaRPr lang="en-US" dirty="0"/>
          </a:p>
        </p:txBody>
      </p:sp>
    </p:spTree>
    <p:extLst>
      <p:ext uri="{BB962C8B-B14F-4D97-AF65-F5344CB8AC3E}">
        <p14:creationId xmlns:p14="http://schemas.microsoft.com/office/powerpoint/2010/main" val="3514560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n Components Title"/>
          <p:cNvSpPr>
            <a:spLocks noGrp="1"/>
          </p:cNvSpPr>
          <p:nvPr>
            <p:ph type="title"/>
          </p:nvPr>
        </p:nvSpPr>
        <p:spPr>
          <a:xfrm>
            <a:off x="609600" y="304800"/>
            <a:ext cx="8153400" cy="769441"/>
          </a:xfrm>
        </p:spPr>
        <p:txBody>
          <a:bodyPr>
            <a:spAutoFit/>
          </a:bodyPr>
          <a:lstStyle/>
          <a:p>
            <a:r>
              <a:rPr lang="en-US" dirty="0"/>
              <a:t>Plan Components</a:t>
            </a:r>
          </a:p>
        </p:txBody>
      </p:sp>
      <p:pic>
        <p:nvPicPr>
          <p:cNvPr id="4" name="Content Placeholder 3" descr="Background only"/>
          <p:cNvPicPr>
            <a:picLocks noGrp="1" noChangeAspect="1"/>
          </p:cNvPicPr>
          <p:nvPr>
            <p:ph sz="quarter" idx="1"/>
          </p:nvPr>
        </p:nvPicPr>
        <p:blipFill>
          <a:blip r:embed="rId3"/>
          <a:stretch>
            <a:fillRect/>
          </a:stretch>
        </p:blipFill>
        <p:spPr>
          <a:xfrm>
            <a:off x="1943100" y="1619503"/>
            <a:ext cx="5257800" cy="5206875"/>
          </a:xfrm>
          <a:prstGeom prst="rect">
            <a:avLst/>
          </a:prstGeom>
        </p:spPr>
      </p:pic>
    </p:spTree>
    <p:extLst>
      <p:ext uri="{BB962C8B-B14F-4D97-AF65-F5344CB8AC3E}">
        <p14:creationId xmlns:p14="http://schemas.microsoft.com/office/powerpoint/2010/main" val="2846119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86700" cy="994172"/>
          </a:xfrm>
        </p:spPr>
        <p:txBody>
          <a:bodyPr/>
          <a:lstStyle/>
          <a:p>
            <a:pPr algn="ctr"/>
            <a:r>
              <a:rPr lang="en-US" dirty="0" smtClean="0">
                <a:latin typeface="Century Gothic" panose="020B0502020202020204" pitchFamily="34" charset="0"/>
              </a:rPr>
              <a:t>Purpose</a:t>
            </a:r>
            <a:endParaRPr lang="en-US" dirty="0">
              <a:latin typeface="Century Gothic" panose="020B0502020202020204" pitchFamily="34" charset="0"/>
            </a:endParaRPr>
          </a:p>
        </p:txBody>
      </p:sp>
      <p:sp>
        <p:nvSpPr>
          <p:cNvPr id="3" name="Content Placeholder 2"/>
          <p:cNvSpPr>
            <a:spLocks noGrp="1"/>
          </p:cNvSpPr>
          <p:nvPr>
            <p:ph idx="1"/>
          </p:nvPr>
        </p:nvSpPr>
        <p:spPr>
          <a:xfrm>
            <a:off x="609600" y="1905000"/>
            <a:ext cx="8153400" cy="4191000"/>
          </a:xfrm>
        </p:spPr>
        <p:txBody>
          <a:bodyPr>
            <a:normAutofit/>
          </a:bodyPr>
          <a:lstStyle/>
          <a:p>
            <a:r>
              <a:rPr lang="en-US" sz="2400" dirty="0" smtClean="0"/>
              <a:t>Help </a:t>
            </a:r>
            <a:r>
              <a:rPr lang="en-US" sz="2400" dirty="0"/>
              <a:t>State, local, and tribal governments better understand their opportunities for being effectively involved in the Forest Service’s land management planning process.</a:t>
            </a:r>
          </a:p>
          <a:p>
            <a:r>
              <a:rPr lang="en-US" sz="2400" dirty="0"/>
              <a:t>To promote Intergovernmental participation with a mutual respect for the rights and responsibilities of each government producing a more robust land management plan that would meet the needs of those </a:t>
            </a:r>
            <a:r>
              <a:rPr lang="en-US" sz="2400" dirty="0" smtClean="0"/>
              <a:t>governments. </a:t>
            </a:r>
            <a:endParaRPr lang="en-US" sz="2400" dirty="0"/>
          </a:p>
          <a:p>
            <a:r>
              <a:rPr lang="en-US" sz="2400" dirty="0"/>
              <a:t>To more effectively coordinate the best use of limited resources, staffs, and budgets, while cooperatively managing forest resources across multiple jurisdictions.</a:t>
            </a:r>
          </a:p>
        </p:txBody>
      </p:sp>
    </p:spTree>
    <p:extLst>
      <p:ext uri="{BB962C8B-B14F-4D97-AF65-F5344CB8AC3E}">
        <p14:creationId xmlns:p14="http://schemas.microsoft.com/office/powerpoint/2010/main" val="4230371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noAutofit/>
          </a:bodyPr>
          <a:lstStyle/>
          <a:p>
            <a:pPr marL="2743200" indent="-2743200"/>
            <a:r>
              <a:rPr lang="en-US" sz="3600" dirty="0">
                <a:latin typeface="Century Gothic" panose="020B0502020202020204" pitchFamily="34" charset="0"/>
              </a:rPr>
              <a:t>What Defines </a:t>
            </a:r>
            <a:r>
              <a:rPr lang="en-US" sz="3600" dirty="0" smtClean="0">
                <a:latin typeface="Century Gothic" panose="020B0502020202020204" pitchFamily="34" charset="0"/>
              </a:rPr>
              <a:t>a State</a:t>
            </a:r>
            <a:r>
              <a:rPr lang="en-US" sz="3600" dirty="0">
                <a:latin typeface="Century Gothic" panose="020B0502020202020204" pitchFamily="34" charset="0"/>
              </a:rPr>
              <a:t>, Local </a:t>
            </a:r>
            <a:r>
              <a:rPr lang="en-US" sz="3600" dirty="0" smtClean="0">
                <a:latin typeface="Century Gothic" panose="020B0502020202020204" pitchFamily="34" charset="0"/>
              </a:rPr>
              <a:t>or</a:t>
            </a:r>
            <a:br>
              <a:rPr lang="en-US" sz="3600" dirty="0" smtClean="0">
                <a:latin typeface="Century Gothic" panose="020B0502020202020204" pitchFamily="34" charset="0"/>
              </a:rPr>
            </a:br>
            <a:r>
              <a:rPr lang="en-US" sz="3600" dirty="0" smtClean="0">
                <a:latin typeface="Century Gothic" panose="020B0502020202020204" pitchFamily="34" charset="0"/>
              </a:rPr>
              <a:t>Tribal Government?</a:t>
            </a:r>
            <a:endParaRPr lang="en-US" sz="3600" dirty="0">
              <a:latin typeface="Century Gothic" panose="020B0502020202020204" pitchFamily="34" charset="0"/>
            </a:endParaRPr>
          </a:p>
        </p:txBody>
      </p:sp>
      <p:sp>
        <p:nvSpPr>
          <p:cNvPr id="3" name="Content Placeholder 2"/>
          <p:cNvSpPr>
            <a:spLocks noGrp="1"/>
          </p:cNvSpPr>
          <p:nvPr>
            <p:ph idx="1"/>
          </p:nvPr>
        </p:nvSpPr>
        <p:spPr>
          <a:xfrm>
            <a:off x="609600" y="1600200"/>
            <a:ext cx="8153400" cy="4495800"/>
          </a:xfrm>
        </p:spPr>
        <p:txBody>
          <a:bodyPr>
            <a:normAutofit/>
          </a:bodyPr>
          <a:lstStyle/>
          <a:p>
            <a:endParaRPr lang="en-US" sz="2000" dirty="0" smtClean="0">
              <a:latin typeface="Arial Black" panose="020B0A04020102020204" pitchFamily="34" charset="0"/>
            </a:endParaRPr>
          </a:p>
          <a:p>
            <a:r>
              <a:rPr lang="en-US" sz="2400" dirty="0"/>
              <a:t>State, local, or tribal governments must be recognized as a governmental entity applicable by State laws.</a:t>
            </a:r>
          </a:p>
          <a:p>
            <a:r>
              <a:rPr lang="en-US" sz="2400" dirty="0"/>
              <a:t>Tribal entities are determined by Federal and Tribal </a:t>
            </a:r>
            <a:r>
              <a:rPr lang="en-US" sz="2400" dirty="0" smtClean="0"/>
              <a:t>Law.</a:t>
            </a:r>
            <a:endParaRPr lang="en-US" sz="2400" dirty="0"/>
          </a:p>
        </p:txBody>
      </p:sp>
    </p:spTree>
    <p:extLst>
      <p:ext uri="{BB962C8B-B14F-4D97-AF65-F5344CB8AC3E}">
        <p14:creationId xmlns:p14="http://schemas.microsoft.com/office/powerpoint/2010/main" val="2199843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648" y="339179"/>
            <a:ext cx="8153400" cy="769441"/>
          </a:xfrm>
        </p:spPr>
        <p:txBody>
          <a:bodyPr>
            <a:spAutoFit/>
          </a:bodyPr>
          <a:lstStyle/>
          <a:p>
            <a:r>
              <a:rPr lang="en-US" dirty="0" smtClean="0">
                <a:latin typeface="Century Gothic" panose="020B0502020202020204" pitchFamily="34" charset="0"/>
              </a:rPr>
              <a:t>NEPA and Planning</a:t>
            </a:r>
            <a:endParaRPr lang="en-US" dirty="0">
              <a:latin typeface="Century Gothic" panose="020B0502020202020204" pitchFamily="34" charset="0"/>
            </a:endParaRPr>
          </a:p>
        </p:txBody>
      </p:sp>
      <p:pic>
        <p:nvPicPr>
          <p:cNvPr id="6" name="Content Placeholder 5" descr="Background only"/>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318582" y="1600200"/>
            <a:ext cx="6506837" cy="5029200"/>
          </a:xfrm>
        </p:spPr>
      </p:pic>
    </p:spTree>
    <p:extLst>
      <p:ext uri="{BB962C8B-B14F-4D97-AF65-F5344CB8AC3E}">
        <p14:creationId xmlns:p14="http://schemas.microsoft.com/office/powerpoint/2010/main" val="3504953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Slides in the deck</a:t>
            </a:r>
            <a:endParaRPr lang="en-US" dirty="0"/>
          </a:p>
        </p:txBody>
      </p:sp>
      <p:sp>
        <p:nvSpPr>
          <p:cNvPr id="3" name="Content Placeholder 2"/>
          <p:cNvSpPr>
            <a:spLocks noGrp="1"/>
          </p:cNvSpPr>
          <p:nvPr>
            <p:ph sz="quarter" idx="1"/>
          </p:nvPr>
        </p:nvSpPr>
        <p:spPr>
          <a:xfrm>
            <a:off x="612648" y="1600200"/>
            <a:ext cx="8153400" cy="5029200"/>
          </a:xfrm>
        </p:spPr>
        <p:txBody>
          <a:bodyPr/>
          <a:lstStyle/>
          <a:p>
            <a:r>
              <a:rPr lang="en-US" dirty="0"/>
              <a:t>Slide </a:t>
            </a:r>
            <a:r>
              <a:rPr lang="en-US" dirty="0" smtClean="0"/>
              <a:t>3 </a:t>
            </a:r>
            <a:r>
              <a:rPr lang="en-US" dirty="0"/>
              <a:t>&amp; Slide </a:t>
            </a:r>
            <a:r>
              <a:rPr lang="en-US" dirty="0" smtClean="0"/>
              <a:t>4 – are Alternate title slides; Slide #3 has the cover of the </a:t>
            </a:r>
            <a:r>
              <a:rPr lang="en-US" dirty="0" err="1" smtClean="0"/>
              <a:t>Gov</a:t>
            </a:r>
            <a:r>
              <a:rPr lang="en-US" dirty="0" smtClean="0"/>
              <a:t> Guide as the background; Slide #4 just has the picture with slightly different wording</a:t>
            </a:r>
          </a:p>
          <a:p>
            <a:r>
              <a:rPr lang="en-US" dirty="0" smtClean="0"/>
              <a:t>Slide 10 &amp; Slide 11 – slide #10 is a map with  all the NFs across the US; Slide #11 is a blank template to insert your local NF map</a:t>
            </a:r>
          </a:p>
          <a:p>
            <a:r>
              <a:rPr lang="en-US" dirty="0" smtClean="0"/>
              <a:t>Slides 26, 27, 28, and 29 – Provided as alternatives; notes on slide 25 have same language</a:t>
            </a:r>
          </a:p>
          <a:p>
            <a:r>
              <a:rPr lang="en-US" dirty="0" smtClean="0"/>
              <a:t>Slide 34 – Provided as additional information</a:t>
            </a:r>
            <a:endParaRPr lang="en-US" dirty="0"/>
          </a:p>
        </p:txBody>
      </p:sp>
    </p:spTree>
    <p:extLst>
      <p:ext uri="{BB962C8B-B14F-4D97-AF65-F5344CB8AC3E}">
        <p14:creationId xmlns:p14="http://schemas.microsoft.com/office/powerpoint/2010/main" val="354365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596" y="152400"/>
            <a:ext cx="7886700" cy="994172"/>
          </a:xfrm>
        </p:spPr>
        <p:txBody>
          <a:bodyPr/>
          <a:lstStyle/>
          <a:p>
            <a:r>
              <a:rPr lang="en-US" sz="3200" dirty="0" smtClean="0">
                <a:latin typeface="Century Gothic" panose="020B0502020202020204" pitchFamily="34" charset="0"/>
              </a:rPr>
              <a:t>Roles and Responsibilities of Participating Governments</a:t>
            </a:r>
            <a:endParaRPr lang="en-US" sz="3200" dirty="0">
              <a:latin typeface="Century Gothic" panose="020B0502020202020204" pitchFamily="34" charset="0"/>
            </a:endParaRPr>
          </a:p>
        </p:txBody>
      </p:sp>
      <p:sp>
        <p:nvSpPr>
          <p:cNvPr id="3" name="Content Placeholder 2"/>
          <p:cNvSpPr>
            <a:spLocks noGrp="1"/>
          </p:cNvSpPr>
          <p:nvPr>
            <p:ph idx="1"/>
          </p:nvPr>
        </p:nvSpPr>
        <p:spPr>
          <a:xfrm>
            <a:off x="607596" y="1752600"/>
            <a:ext cx="8009523" cy="3263504"/>
          </a:xfrm>
        </p:spPr>
        <p:txBody>
          <a:bodyPr/>
          <a:lstStyle/>
          <a:p>
            <a:pPr marL="0" lvl="1" indent="0">
              <a:buNone/>
            </a:pPr>
            <a:r>
              <a:rPr lang="en-US" sz="2400" dirty="0"/>
              <a:t>The Planning Rule requires that responsible officials identify and consider relevant existing governmental information, such as State Forest assessments and strategies, State wildlife data, relevant land management plans, local knowledge, etc.</a:t>
            </a:r>
          </a:p>
        </p:txBody>
      </p:sp>
    </p:spTree>
    <p:extLst>
      <p:ext uri="{BB962C8B-B14F-4D97-AF65-F5344CB8AC3E}">
        <p14:creationId xmlns:p14="http://schemas.microsoft.com/office/powerpoint/2010/main" val="2344888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83552" cy="990600"/>
          </a:xfrm>
        </p:spPr>
        <p:txBody>
          <a:bodyPr/>
          <a:lstStyle/>
          <a:p>
            <a:r>
              <a:rPr lang="en-US" sz="3600" dirty="0" smtClean="0">
                <a:latin typeface="Century Gothic" panose="020B0502020202020204" pitchFamily="34" charset="0"/>
              </a:rPr>
              <a:t>State, Local and Tribal Governments Requirements</a:t>
            </a:r>
            <a:endParaRPr lang="en-US" sz="3600" dirty="0">
              <a:latin typeface="Century Gothic" panose="020B0502020202020204" pitchFamily="34" charset="0"/>
            </a:endParaRPr>
          </a:p>
        </p:txBody>
      </p:sp>
      <p:sp>
        <p:nvSpPr>
          <p:cNvPr id="3" name="Content Placeholder 2"/>
          <p:cNvSpPr>
            <a:spLocks noGrp="1"/>
          </p:cNvSpPr>
          <p:nvPr>
            <p:ph idx="1"/>
          </p:nvPr>
        </p:nvSpPr>
        <p:spPr>
          <a:xfrm>
            <a:off x="612649" y="1371600"/>
            <a:ext cx="8074152" cy="5168504"/>
          </a:xfrm>
        </p:spPr>
        <p:txBody>
          <a:bodyPr>
            <a:normAutofit fontScale="92500" lnSpcReduction="10000"/>
          </a:bodyPr>
          <a:lstStyle/>
          <a:p>
            <a:endParaRPr lang="en-US" sz="2000" dirty="0" smtClean="0">
              <a:latin typeface="Arial Black" panose="020B0A04020102020204" pitchFamily="34" charset="0"/>
            </a:endParaRPr>
          </a:p>
          <a:p>
            <a:r>
              <a:rPr lang="en-US" sz="2600" dirty="0"/>
              <a:t>Provide all information believed relevant to inform planning or the context for planning in the assessment </a:t>
            </a:r>
            <a:r>
              <a:rPr lang="en-US" sz="2600" dirty="0" smtClean="0"/>
              <a:t>phase. </a:t>
            </a:r>
            <a:endParaRPr lang="en-US" sz="2600" dirty="0"/>
          </a:p>
          <a:p>
            <a:r>
              <a:rPr lang="en-US" sz="2600" dirty="0"/>
              <a:t>Identify and consider relevant existing governmental information, such as State forest assessments and strategies, State wildlife data, relevant land management plans, local knowledge, etc.</a:t>
            </a:r>
          </a:p>
          <a:p>
            <a:r>
              <a:rPr lang="en-US" sz="2600" dirty="0"/>
              <a:t>Determine individual need for </a:t>
            </a:r>
            <a:r>
              <a:rPr lang="en-US" sz="2600" dirty="0" smtClean="0"/>
              <a:t>participation.</a:t>
            </a:r>
            <a:endParaRPr lang="en-US" sz="2600" dirty="0"/>
          </a:p>
          <a:p>
            <a:r>
              <a:rPr lang="en-US" sz="2600" dirty="0"/>
              <a:t>Demonstrate willingness to make an investment of time to build and cultivate </a:t>
            </a:r>
            <a:r>
              <a:rPr lang="en-US" sz="2600" dirty="0" smtClean="0"/>
              <a:t>relationships. </a:t>
            </a:r>
            <a:endParaRPr lang="en-US" sz="2600" dirty="0"/>
          </a:p>
          <a:p>
            <a:r>
              <a:rPr lang="en-US" sz="2600" dirty="0"/>
              <a:t>Attend meetings, read planning documents, and develop an understanding of the planning and environmental analysis </a:t>
            </a:r>
            <a:r>
              <a:rPr lang="en-US" sz="2600" dirty="0" smtClean="0"/>
              <a:t>process.  </a:t>
            </a:r>
            <a:endParaRPr lang="en-US" sz="2600" dirty="0"/>
          </a:p>
          <a:p>
            <a:pPr lvl="1"/>
            <a:endParaRPr lang="en-US" sz="2400" dirty="0"/>
          </a:p>
        </p:txBody>
      </p:sp>
    </p:spTree>
    <p:extLst>
      <p:ext uri="{BB962C8B-B14F-4D97-AF65-F5344CB8AC3E}">
        <p14:creationId xmlns:p14="http://schemas.microsoft.com/office/powerpoint/2010/main" val="2860943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837" y="228600"/>
            <a:ext cx="7886700" cy="857250"/>
          </a:xfrm>
        </p:spPr>
        <p:txBody>
          <a:bodyPr/>
          <a:lstStyle/>
          <a:p>
            <a:r>
              <a:rPr lang="en-US" sz="4000" dirty="0" smtClean="0">
                <a:latin typeface="Century Gothic" panose="020B0502020202020204" pitchFamily="34" charset="0"/>
              </a:rPr>
              <a:t>Forest Service Requirements</a:t>
            </a:r>
            <a:endParaRPr lang="en-US" sz="4000" u="sng" dirty="0">
              <a:latin typeface="Century Gothic" panose="020B0502020202020204" pitchFamily="34" charset="0"/>
            </a:endParaRPr>
          </a:p>
        </p:txBody>
      </p:sp>
      <p:sp>
        <p:nvSpPr>
          <p:cNvPr id="3" name="Content Placeholder 2"/>
          <p:cNvSpPr>
            <a:spLocks noGrp="1"/>
          </p:cNvSpPr>
          <p:nvPr>
            <p:ph idx="1"/>
          </p:nvPr>
        </p:nvSpPr>
        <p:spPr>
          <a:xfrm>
            <a:off x="604837" y="1524000"/>
            <a:ext cx="8081963" cy="5334000"/>
          </a:xfrm>
        </p:spPr>
        <p:txBody>
          <a:bodyPr>
            <a:normAutofit/>
          </a:bodyPr>
          <a:lstStyle/>
          <a:p>
            <a:pPr lvl="1"/>
            <a:endParaRPr lang="en-US" sz="1950" dirty="0" smtClean="0"/>
          </a:p>
          <a:p>
            <a:r>
              <a:rPr lang="en-US" sz="2400" dirty="0"/>
              <a:t>Identify opportunities to contribute to mutual objectives, resolve or reduce conflicts, and achieve mutually agreeable outcomes.</a:t>
            </a:r>
          </a:p>
          <a:p>
            <a:r>
              <a:rPr lang="en-US" sz="2400" dirty="0"/>
              <a:t>Communicate with water management, emergency management services, and travel management planning.</a:t>
            </a:r>
          </a:p>
          <a:p>
            <a:r>
              <a:rPr lang="en-US" sz="2400" dirty="0"/>
              <a:t>Optimize collaborative potential of intergovernmental relationships with outreach to other Federal agencies, interested State, local and tribal governments as well as Alaska Native Corporations.</a:t>
            </a:r>
          </a:p>
          <a:p>
            <a:r>
              <a:rPr lang="en-US" sz="2400" dirty="0"/>
              <a:t>Review relevant planning and land use policies of other government entities.</a:t>
            </a:r>
          </a:p>
          <a:p>
            <a:pPr lvl="1"/>
            <a:endParaRPr lang="en-US" sz="2400" dirty="0"/>
          </a:p>
          <a:p>
            <a:pPr lvl="1"/>
            <a:endParaRPr lang="pt-BR" sz="1950" dirty="0"/>
          </a:p>
          <a:p>
            <a:endParaRPr lang="en-US" dirty="0"/>
          </a:p>
        </p:txBody>
      </p:sp>
    </p:spTree>
    <p:extLst>
      <p:ext uri="{BB962C8B-B14F-4D97-AF65-F5344CB8AC3E}">
        <p14:creationId xmlns:p14="http://schemas.microsoft.com/office/powerpoint/2010/main" val="2348032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est Service Requirements Title"/>
          <p:cNvSpPr>
            <a:spLocks noGrp="1"/>
          </p:cNvSpPr>
          <p:nvPr>
            <p:ph type="title"/>
          </p:nvPr>
        </p:nvSpPr>
        <p:spPr>
          <a:xfrm>
            <a:off x="604837" y="228600"/>
            <a:ext cx="7886700" cy="857250"/>
          </a:xfrm>
        </p:spPr>
        <p:txBody>
          <a:bodyPr/>
          <a:lstStyle/>
          <a:p>
            <a:r>
              <a:rPr lang="en-US" sz="4000" dirty="0" smtClean="0">
                <a:latin typeface="Century Gothic" panose="020B0502020202020204" pitchFamily="34" charset="0"/>
              </a:rPr>
              <a:t>Forest Service Requirements</a:t>
            </a:r>
            <a:endParaRPr lang="en-US" sz="4000" u="sng" dirty="0">
              <a:latin typeface="Century Gothic" panose="020B0502020202020204" pitchFamily="34" charset="0"/>
            </a:endParaRPr>
          </a:p>
        </p:txBody>
      </p:sp>
      <p:sp>
        <p:nvSpPr>
          <p:cNvPr id="3" name="Content Placeholder 2"/>
          <p:cNvSpPr>
            <a:spLocks noGrp="1"/>
          </p:cNvSpPr>
          <p:nvPr>
            <p:ph idx="1"/>
          </p:nvPr>
        </p:nvSpPr>
        <p:spPr>
          <a:xfrm>
            <a:off x="604837" y="1600200"/>
            <a:ext cx="8081963" cy="4914899"/>
          </a:xfrm>
        </p:spPr>
        <p:txBody>
          <a:bodyPr>
            <a:normAutofit/>
          </a:bodyPr>
          <a:lstStyle/>
          <a:p>
            <a:pPr lvl="1"/>
            <a:endParaRPr lang="en-US" sz="2000" dirty="0" smtClean="0"/>
          </a:p>
          <a:p>
            <a:r>
              <a:rPr lang="en-US" sz="2400" dirty="0"/>
              <a:t>Engage State, local, and tribal governments in land management planning.</a:t>
            </a:r>
          </a:p>
          <a:p>
            <a:r>
              <a:rPr lang="en-US" sz="2400" dirty="0"/>
              <a:t>Develop a formal Memorandum of Understanding outlining the terms of the cooperation.</a:t>
            </a:r>
          </a:p>
          <a:p>
            <a:r>
              <a:rPr lang="en-US" sz="2400" dirty="0"/>
              <a:t>Engaging State, local, and tribal representatives well in advance of formally initiating the planning process.</a:t>
            </a:r>
          </a:p>
          <a:p>
            <a:r>
              <a:rPr lang="en-US" sz="2400" dirty="0"/>
              <a:t>Attend meetings when participating entities request Forest Service presence.</a:t>
            </a:r>
          </a:p>
          <a:p>
            <a:pPr lvl="1"/>
            <a:endParaRPr lang="en-US" sz="1950" dirty="0" smtClean="0"/>
          </a:p>
          <a:p>
            <a:pPr lvl="1"/>
            <a:endParaRPr lang="pt-BR" sz="1950" dirty="0"/>
          </a:p>
          <a:p>
            <a:endParaRPr lang="en-US" dirty="0"/>
          </a:p>
        </p:txBody>
      </p:sp>
    </p:spTree>
    <p:extLst>
      <p:ext uri="{BB962C8B-B14F-4D97-AF65-F5344CB8AC3E}">
        <p14:creationId xmlns:p14="http://schemas.microsoft.com/office/powerpoint/2010/main" val="782267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7" y="381000"/>
            <a:ext cx="7886700" cy="523875"/>
          </a:xfrm>
        </p:spPr>
        <p:txBody>
          <a:bodyPr/>
          <a:lstStyle/>
          <a:p>
            <a:pPr marL="4114800" indent="-4114800"/>
            <a:r>
              <a:rPr lang="en-US" sz="3200" dirty="0" smtClean="0">
                <a:latin typeface="Century Gothic" panose="020B0502020202020204" pitchFamily="34" charset="0"/>
              </a:rPr>
              <a:t>Participating Agencies</a:t>
            </a:r>
            <a:br>
              <a:rPr lang="en-US" sz="3200" dirty="0" smtClean="0">
                <a:latin typeface="Century Gothic" panose="020B0502020202020204" pitchFamily="34" charset="0"/>
              </a:rPr>
            </a:br>
            <a:r>
              <a:rPr lang="en-US" sz="3200" dirty="0" smtClean="0">
                <a:latin typeface="Century Gothic" panose="020B0502020202020204" pitchFamily="34" charset="0"/>
              </a:rPr>
              <a:t>Responsibilities</a:t>
            </a:r>
            <a:endParaRPr lang="en-US" sz="3200" dirty="0">
              <a:latin typeface="Century Gothic" panose="020B0502020202020204" pitchFamily="34" charset="0"/>
            </a:endParaRPr>
          </a:p>
        </p:txBody>
      </p:sp>
      <p:sp>
        <p:nvSpPr>
          <p:cNvPr id="3" name="Content Placeholder 2"/>
          <p:cNvSpPr>
            <a:spLocks noGrp="1"/>
          </p:cNvSpPr>
          <p:nvPr>
            <p:ph idx="1"/>
          </p:nvPr>
        </p:nvSpPr>
        <p:spPr>
          <a:xfrm>
            <a:off x="642937" y="1524000"/>
            <a:ext cx="8052828" cy="4564856"/>
          </a:xfrm>
        </p:spPr>
        <p:txBody>
          <a:bodyPr/>
          <a:lstStyle/>
          <a:p>
            <a:pPr lvl="1"/>
            <a:endParaRPr lang="en-US" sz="2000" dirty="0" smtClean="0">
              <a:latin typeface="Arial Black" panose="020B0A04020102020204" pitchFamily="34" charset="0"/>
            </a:endParaRPr>
          </a:p>
          <a:p>
            <a:r>
              <a:rPr lang="en-US" sz="2400" dirty="0"/>
              <a:t>Assess water management, emergency management services, and travel management planning to provide important social, cultural, and economic opportunities for affected </a:t>
            </a:r>
            <a:r>
              <a:rPr lang="en-US" sz="2400" dirty="0" smtClean="0"/>
              <a:t>communities.</a:t>
            </a:r>
            <a:endParaRPr lang="en-US" sz="2400" dirty="0"/>
          </a:p>
          <a:p>
            <a:r>
              <a:rPr lang="en-US" sz="2400" dirty="0"/>
              <a:t>Foster collaborative community involvement and develop input that represents broad community </a:t>
            </a:r>
            <a:r>
              <a:rPr lang="en-US" sz="2400" dirty="0" smtClean="0"/>
              <a:t>consensus. </a:t>
            </a:r>
            <a:endParaRPr lang="en-US" sz="2400" dirty="0"/>
          </a:p>
          <a:p>
            <a:r>
              <a:rPr lang="en-US" sz="2400" dirty="0"/>
              <a:t>Facilitate efforts to increase public support, understanding, and mutually beneficial </a:t>
            </a:r>
            <a:r>
              <a:rPr lang="en-US" sz="2400" dirty="0" smtClean="0"/>
              <a:t>outcomes.</a:t>
            </a:r>
            <a:endParaRPr lang="en-US" sz="2400" dirty="0"/>
          </a:p>
        </p:txBody>
      </p:sp>
    </p:spTree>
    <p:extLst>
      <p:ext uri="{BB962C8B-B14F-4D97-AF65-F5344CB8AC3E}">
        <p14:creationId xmlns:p14="http://schemas.microsoft.com/office/powerpoint/2010/main" val="2934306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1475"/>
            <a:ext cx="7886700" cy="542925"/>
          </a:xfrm>
        </p:spPr>
        <p:txBody>
          <a:bodyPr/>
          <a:lstStyle/>
          <a:p>
            <a:r>
              <a:rPr lang="en-US" sz="4000" dirty="0" smtClean="0">
                <a:latin typeface="Century Gothic" panose="020B0502020202020204" pitchFamily="34" charset="0"/>
              </a:rPr>
              <a:t>Methods of Engagement</a:t>
            </a:r>
            <a:endParaRPr lang="en-US" sz="4000" dirty="0">
              <a:latin typeface="Century Gothic" panose="020B0502020202020204" pitchFamily="34" charset="0"/>
            </a:endParaRPr>
          </a:p>
        </p:txBody>
      </p:sp>
      <p:sp>
        <p:nvSpPr>
          <p:cNvPr id="3" name="Content Placeholder 2"/>
          <p:cNvSpPr>
            <a:spLocks noGrp="1"/>
          </p:cNvSpPr>
          <p:nvPr>
            <p:ph idx="1"/>
          </p:nvPr>
        </p:nvSpPr>
        <p:spPr>
          <a:xfrm>
            <a:off x="628650" y="1752600"/>
            <a:ext cx="8058150" cy="3263504"/>
          </a:xfrm>
        </p:spPr>
        <p:txBody>
          <a:bodyPr/>
          <a:lstStyle/>
          <a:p>
            <a:pPr marL="0" lvl="1" indent="0">
              <a:buNone/>
            </a:pPr>
            <a:r>
              <a:rPr lang="en-US" sz="2400" i="1" dirty="0"/>
              <a:t>There are four key methods of engagement governments can choose to be involved with Forest Service land management planning: </a:t>
            </a:r>
          </a:p>
          <a:p>
            <a:r>
              <a:rPr lang="en-US" sz="2400" b="1" dirty="0"/>
              <a:t>Collaboration </a:t>
            </a:r>
          </a:p>
          <a:p>
            <a:r>
              <a:rPr lang="en-US" sz="2400" b="1" dirty="0"/>
              <a:t>Cooperation</a:t>
            </a:r>
          </a:p>
          <a:p>
            <a:r>
              <a:rPr lang="en-US" sz="2400" b="1" dirty="0"/>
              <a:t>Coordination</a:t>
            </a:r>
          </a:p>
          <a:p>
            <a:r>
              <a:rPr lang="en-US" sz="2400" b="1" dirty="0"/>
              <a:t>Cooperating Agency Status</a:t>
            </a:r>
          </a:p>
          <a:p>
            <a:pPr lvl="1"/>
            <a:endParaRPr lang="en-US" b="1" i="1" dirty="0" smtClean="0"/>
          </a:p>
          <a:p>
            <a:pPr lvl="1"/>
            <a:endParaRPr lang="en-US" dirty="0"/>
          </a:p>
        </p:txBody>
      </p:sp>
    </p:spTree>
    <p:extLst>
      <p:ext uri="{BB962C8B-B14F-4D97-AF65-F5344CB8AC3E}">
        <p14:creationId xmlns:p14="http://schemas.microsoft.com/office/powerpoint/2010/main" val="4055846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571500"/>
          </a:xfrm>
        </p:spPr>
        <p:txBody>
          <a:bodyPr/>
          <a:lstStyle/>
          <a:p>
            <a:pPr algn="ctr"/>
            <a:r>
              <a:rPr lang="en-US" sz="3600" dirty="0" smtClean="0">
                <a:latin typeface="Century Gothic" panose="020B0502020202020204" pitchFamily="34" charset="0"/>
              </a:rPr>
              <a:t>Collaboration</a:t>
            </a:r>
            <a:endParaRPr lang="en-US" sz="3600" dirty="0">
              <a:latin typeface="Century Gothic" panose="020B0502020202020204" pitchFamily="34" charset="0"/>
            </a:endParaRPr>
          </a:p>
        </p:txBody>
      </p:sp>
      <p:sp>
        <p:nvSpPr>
          <p:cNvPr id="3" name="Content Placeholder 2"/>
          <p:cNvSpPr>
            <a:spLocks noGrp="1"/>
          </p:cNvSpPr>
          <p:nvPr>
            <p:ph idx="1"/>
          </p:nvPr>
        </p:nvSpPr>
        <p:spPr>
          <a:xfrm>
            <a:off x="628651" y="1752600"/>
            <a:ext cx="8058150" cy="3263504"/>
          </a:xfrm>
        </p:spPr>
        <p:txBody>
          <a:bodyPr/>
          <a:lstStyle/>
          <a:p>
            <a:pPr marL="0" lvl="1" indent="0">
              <a:buNone/>
            </a:pPr>
            <a:r>
              <a:rPr lang="en-US" sz="2400" dirty="0"/>
              <a:t>Collaboration is essentially people with diverse interests and ideas working together to achieve shared goals and to contribute to a broader understanding of the roles and contributions of a national forest as well as possible solutions to existing </a:t>
            </a:r>
            <a:r>
              <a:rPr lang="en-US" sz="2400" dirty="0" smtClean="0"/>
              <a:t>challenges. </a:t>
            </a:r>
            <a:endParaRPr lang="en-US" sz="2400" dirty="0"/>
          </a:p>
        </p:txBody>
      </p:sp>
    </p:spTree>
    <p:extLst>
      <p:ext uri="{BB962C8B-B14F-4D97-AF65-F5344CB8AC3E}">
        <p14:creationId xmlns:p14="http://schemas.microsoft.com/office/powerpoint/2010/main" val="350616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0"/>
            <a:ext cx="7886700" cy="552449"/>
          </a:xfrm>
        </p:spPr>
        <p:txBody>
          <a:bodyPr/>
          <a:lstStyle/>
          <a:p>
            <a:pPr algn="ctr"/>
            <a:r>
              <a:rPr lang="en-US" sz="3600" dirty="0" smtClean="0">
                <a:latin typeface="Century Gothic" panose="020B0502020202020204" pitchFamily="34" charset="0"/>
              </a:rPr>
              <a:t>Cooperation</a:t>
            </a:r>
            <a:endParaRPr lang="en-US" sz="3600" dirty="0">
              <a:latin typeface="Century Gothic" panose="020B0502020202020204" pitchFamily="34" charset="0"/>
            </a:endParaRPr>
          </a:p>
        </p:txBody>
      </p:sp>
      <p:sp>
        <p:nvSpPr>
          <p:cNvPr id="3" name="Content Placeholder 2"/>
          <p:cNvSpPr>
            <a:spLocks noGrp="1"/>
          </p:cNvSpPr>
          <p:nvPr>
            <p:ph idx="1"/>
          </p:nvPr>
        </p:nvSpPr>
        <p:spPr>
          <a:xfrm>
            <a:off x="628650" y="1752600"/>
            <a:ext cx="8058150" cy="3263504"/>
          </a:xfrm>
        </p:spPr>
        <p:txBody>
          <a:bodyPr>
            <a:normAutofit/>
          </a:bodyPr>
          <a:lstStyle/>
          <a:p>
            <a:pPr marL="0" lvl="1" indent="0">
              <a:buNone/>
            </a:pPr>
            <a:r>
              <a:rPr lang="en-US" sz="2400" dirty="0"/>
              <a:t>Cooperation is achieved when partners work together to collect and share data.  A Memorandum of Understanding is utilized to define the roles and responsibilities that foster cooperative relationships related to the planning process creates a primary point of contact to collect and share </a:t>
            </a:r>
            <a:r>
              <a:rPr lang="en-US" sz="2400" dirty="0" smtClean="0"/>
              <a:t>data.</a:t>
            </a:r>
            <a:endParaRPr lang="en-US" sz="2400" dirty="0"/>
          </a:p>
          <a:p>
            <a:pPr marL="342900" lvl="1" indent="0">
              <a:buNone/>
            </a:pPr>
            <a:endParaRPr lang="en-US" dirty="0"/>
          </a:p>
          <a:p>
            <a:pPr marL="342900" lvl="1" indent="0">
              <a:buNone/>
            </a:pPr>
            <a:r>
              <a:rPr lang="en-US" dirty="0" smtClean="0"/>
              <a:t> </a:t>
            </a:r>
            <a:endParaRPr lang="en-US" sz="1800" dirty="0"/>
          </a:p>
        </p:txBody>
      </p:sp>
    </p:spTree>
    <p:extLst>
      <p:ext uri="{BB962C8B-B14F-4D97-AF65-F5344CB8AC3E}">
        <p14:creationId xmlns:p14="http://schemas.microsoft.com/office/powerpoint/2010/main" val="3958862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3887" y="381000"/>
            <a:ext cx="7886700" cy="514350"/>
          </a:xfrm>
        </p:spPr>
        <p:txBody>
          <a:bodyPr>
            <a:noAutofit/>
          </a:bodyPr>
          <a:lstStyle/>
          <a:p>
            <a:pPr algn="ctr"/>
            <a:r>
              <a:rPr lang="en-US" sz="3600" dirty="0" smtClean="0">
                <a:latin typeface="Century Gothic" panose="020B0502020202020204" pitchFamily="34" charset="0"/>
              </a:rPr>
              <a:t>Coordination</a:t>
            </a:r>
            <a:endParaRPr lang="en-US" sz="3600" dirty="0">
              <a:latin typeface="Century Gothic" panose="020B0502020202020204" pitchFamily="34" charset="0"/>
            </a:endParaRPr>
          </a:p>
        </p:txBody>
      </p:sp>
      <p:sp>
        <p:nvSpPr>
          <p:cNvPr id="3" name="Content Placeholder 2"/>
          <p:cNvSpPr>
            <a:spLocks noGrp="1"/>
          </p:cNvSpPr>
          <p:nvPr>
            <p:ph idx="1"/>
          </p:nvPr>
        </p:nvSpPr>
        <p:spPr>
          <a:xfrm>
            <a:off x="623887" y="1600200"/>
            <a:ext cx="8062913" cy="4983956"/>
          </a:xfrm>
        </p:spPr>
        <p:txBody>
          <a:bodyPr>
            <a:normAutofit/>
          </a:bodyPr>
          <a:lstStyle/>
          <a:p>
            <a:pPr lvl="1">
              <a:buFont typeface="Wingdings" panose="05000000000000000000" pitchFamily="2" charset="2"/>
              <a:buChar char="q"/>
            </a:pPr>
            <a:r>
              <a:rPr lang="en-US" sz="2000" dirty="0"/>
              <a:t>National Forest Management Act (NFMA), “the Secretary of Agriculture shall develop, maintain and, as appropriate, revise land and resource management plans for units of the National Forest System, coordinated with the land and resource management planning processes of State and local governments and other Federal agencies,” [16 USC 1604(a)]. </a:t>
            </a:r>
          </a:p>
          <a:p>
            <a:pPr lvl="1">
              <a:buFont typeface="Wingdings" panose="05000000000000000000" pitchFamily="2" charset="2"/>
              <a:buChar char="q"/>
            </a:pPr>
            <a:r>
              <a:rPr lang="en-US" sz="2000" dirty="0"/>
              <a:t>Federal Land Policy and Management Act (FLPMA), “[I]n the development and revision of land use plans, the Secretary of Agriculture shall coordinate land use plans for lands in the National Forests with the land use planning and management programs of and for Indian tribes by, among other things, considering the policies of approved tribal land resource management programs” [43 USC 1712(b</a:t>
            </a:r>
            <a:r>
              <a:rPr lang="en-US" sz="2000" dirty="0" smtClean="0"/>
              <a:t>)].</a:t>
            </a:r>
            <a:endParaRPr lang="en-US" sz="2000" dirty="0"/>
          </a:p>
        </p:txBody>
      </p:sp>
    </p:spTree>
    <p:extLst>
      <p:ext uri="{BB962C8B-B14F-4D97-AF65-F5344CB8AC3E}">
        <p14:creationId xmlns:p14="http://schemas.microsoft.com/office/powerpoint/2010/main" val="1969163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685800"/>
          </a:xfrm>
        </p:spPr>
        <p:txBody>
          <a:bodyPr/>
          <a:lstStyle/>
          <a:p>
            <a:r>
              <a:rPr lang="en-US" sz="3600" dirty="0" smtClean="0">
                <a:latin typeface="Century Gothic" panose="020B0502020202020204" pitchFamily="34" charset="0"/>
              </a:rPr>
              <a:t>Cooperating Agency Status</a:t>
            </a:r>
            <a:endParaRPr lang="en-US" sz="3600" dirty="0">
              <a:latin typeface="Century Gothic" panose="020B0502020202020204" pitchFamily="34" charset="0"/>
            </a:endParaRPr>
          </a:p>
        </p:txBody>
      </p:sp>
      <p:sp>
        <p:nvSpPr>
          <p:cNvPr id="3" name="Content Placeholder 2"/>
          <p:cNvSpPr>
            <a:spLocks noGrp="1"/>
          </p:cNvSpPr>
          <p:nvPr>
            <p:ph idx="1"/>
          </p:nvPr>
        </p:nvSpPr>
        <p:spPr>
          <a:xfrm>
            <a:off x="628650" y="1676400"/>
            <a:ext cx="8058150" cy="3263504"/>
          </a:xfrm>
        </p:spPr>
        <p:txBody>
          <a:bodyPr/>
          <a:lstStyle/>
          <a:p>
            <a:pPr marL="0" lvl="1" indent="0">
              <a:buNone/>
            </a:pPr>
            <a:r>
              <a:rPr lang="en-US" sz="2400" dirty="0"/>
              <a:t>Cooperating Agency Status is made available to State, local, and tribal governments (as well as other Federal agencies) under the National Environmental Policy Act (NEPA</a:t>
            </a:r>
            <a:r>
              <a:rPr lang="en-US" sz="2400" dirty="0" smtClean="0"/>
              <a:t>).</a:t>
            </a:r>
            <a:endParaRPr lang="en-US" sz="2400" dirty="0"/>
          </a:p>
          <a:p>
            <a:pPr marL="0" lvl="1" indent="0">
              <a:buNone/>
            </a:pPr>
            <a:endParaRPr lang="en-US" sz="2400" dirty="0"/>
          </a:p>
          <a:p>
            <a:pPr marL="0" lvl="1" indent="0">
              <a:buNone/>
            </a:pPr>
            <a:r>
              <a:rPr lang="en-US" sz="2400" i="1" dirty="0"/>
              <a:t>Applies only to that portion of the planning process that occurs during the environmental analysis process (also referred to as the NEPA process</a:t>
            </a:r>
            <a:r>
              <a:rPr lang="en-US" sz="2400" i="1" dirty="0" smtClean="0"/>
              <a:t>). </a:t>
            </a:r>
            <a:endParaRPr lang="en-US" sz="2400" i="1" dirty="0"/>
          </a:p>
          <a:p>
            <a:pPr marL="685800" lvl="2" indent="0">
              <a:buNone/>
            </a:pPr>
            <a:endParaRPr lang="en-US" dirty="0"/>
          </a:p>
        </p:txBody>
      </p:sp>
    </p:spTree>
    <p:extLst>
      <p:ext uri="{BB962C8B-B14F-4D97-AF65-F5344CB8AC3E}">
        <p14:creationId xmlns:p14="http://schemas.microsoft.com/office/powerpoint/2010/main" val="3664336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429000"/>
            <a:ext cx="7696200" cy="1828800"/>
          </a:xfrm>
        </p:spPr>
        <p:txBody>
          <a:bodyPr>
            <a:normAutofit fontScale="90000"/>
          </a:bodyPr>
          <a:lstStyle/>
          <a:p>
            <a:pPr fontAlgn="auto">
              <a:spcAft>
                <a:spcPts val="0"/>
              </a:spcAft>
              <a:defRPr/>
            </a:pPr>
            <a:r>
              <a:rPr lang="en-US" dirty="0" smtClean="0">
                <a:solidFill>
                  <a:schemeClr val="bg1"/>
                </a:solidFill>
                <a:latin typeface="Century Gothic" panose="020B0502020202020204" pitchFamily="34" charset="0"/>
              </a:rPr>
              <a:t>NATIONAL FOREST Planning </a:t>
            </a:r>
            <a:br>
              <a:rPr lang="en-US" dirty="0" smtClean="0">
                <a:solidFill>
                  <a:schemeClr val="bg1"/>
                </a:solidFill>
                <a:latin typeface="Century Gothic" panose="020B0502020202020204" pitchFamily="34" charset="0"/>
              </a:rPr>
            </a:br>
            <a:r>
              <a:rPr lang="en-US" dirty="0" smtClean="0">
                <a:solidFill>
                  <a:schemeClr val="tx1"/>
                </a:solidFill>
                <a:latin typeface="Century Gothic" panose="020B0502020202020204" pitchFamily="34" charset="0"/>
              </a:rPr>
              <a:t>USDA </a:t>
            </a:r>
            <a:r>
              <a:rPr lang="en-US" dirty="0">
                <a:solidFill>
                  <a:schemeClr val="tx1"/>
                </a:solidFill>
                <a:latin typeface="Century Gothic" panose="020B0502020202020204" pitchFamily="34" charset="0"/>
              </a:rPr>
              <a:t>Forest Service </a:t>
            </a:r>
          </a:p>
        </p:txBody>
      </p:sp>
      <p:sp>
        <p:nvSpPr>
          <p:cNvPr id="9219" name="Subtitle 2"/>
          <p:cNvSpPr>
            <a:spLocks noGrp="1"/>
          </p:cNvSpPr>
          <p:nvPr>
            <p:ph type="subTitle" idx="1"/>
          </p:nvPr>
        </p:nvSpPr>
        <p:spPr>
          <a:xfrm>
            <a:off x="2362200" y="6049963"/>
            <a:ext cx="6781800" cy="685800"/>
          </a:xfrm>
          <a:solidFill>
            <a:srgbClr val="669900"/>
          </a:solidFill>
        </p:spPr>
        <p:txBody>
          <a:bodyPr>
            <a:normAutofit fontScale="77500" lnSpcReduction="20000"/>
          </a:bodyPr>
          <a:lstStyle/>
          <a:p>
            <a:r>
              <a:rPr lang="en-US" dirty="0" smtClean="0"/>
              <a:t>[Your name] [your email]@fs.fed.us</a:t>
            </a:r>
          </a:p>
          <a:p>
            <a:r>
              <a:rPr lang="en-US" dirty="0" smtClean="0"/>
              <a:t>[Your city &amp; state],  [current date]</a:t>
            </a:r>
          </a:p>
        </p:txBody>
      </p:sp>
    </p:spTree>
    <p:extLst>
      <p:ext uri="{BB962C8B-B14F-4D97-AF65-F5344CB8AC3E}">
        <p14:creationId xmlns:p14="http://schemas.microsoft.com/office/powerpoint/2010/main" val="2544927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561975"/>
          </a:xfrm>
        </p:spPr>
        <p:txBody>
          <a:bodyPr/>
          <a:lstStyle/>
          <a:p>
            <a:r>
              <a:rPr lang="en-US" dirty="0" smtClean="0">
                <a:latin typeface="Century Gothic" panose="020B0502020202020204" pitchFamily="34" charset="0"/>
              </a:rPr>
              <a:t>Conflict Resolution</a:t>
            </a:r>
            <a:endParaRPr lang="en-US" dirty="0">
              <a:latin typeface="Century Gothic" panose="020B0502020202020204" pitchFamily="34" charset="0"/>
            </a:endParaRPr>
          </a:p>
        </p:txBody>
      </p:sp>
      <p:sp>
        <p:nvSpPr>
          <p:cNvPr id="3" name="Content Placeholder 2"/>
          <p:cNvSpPr>
            <a:spLocks noGrp="1"/>
          </p:cNvSpPr>
          <p:nvPr>
            <p:ph idx="1"/>
          </p:nvPr>
        </p:nvSpPr>
        <p:spPr>
          <a:xfrm>
            <a:off x="628650" y="1524000"/>
            <a:ext cx="8258175" cy="4953000"/>
          </a:xfrm>
        </p:spPr>
        <p:txBody>
          <a:bodyPr>
            <a:normAutofit/>
          </a:bodyPr>
          <a:lstStyle/>
          <a:p>
            <a:endParaRPr lang="en-US" sz="1800" b="1" dirty="0"/>
          </a:p>
          <a:p>
            <a:pPr marL="0" lvl="1" indent="0">
              <a:buNone/>
            </a:pPr>
            <a:r>
              <a:rPr lang="en-US" sz="2400" dirty="0"/>
              <a:t>OBJECTION PROCESS:</a:t>
            </a:r>
          </a:p>
          <a:p>
            <a:pPr marL="0" lvl="1" indent="0">
              <a:buNone/>
            </a:pPr>
            <a:r>
              <a:rPr lang="en-US" sz="2400" dirty="0"/>
              <a:t>The intent of the objection process is to allow the public and governmental entities the opportunity to review final plans and documents, and to work with the Forest Service to resolve any outstanding conflicts before a plan is approved. </a:t>
            </a:r>
          </a:p>
          <a:p>
            <a:pPr marL="0" lvl="1" indent="0">
              <a:buNone/>
            </a:pPr>
            <a:endParaRPr lang="en-US" sz="2400" dirty="0"/>
          </a:p>
          <a:p>
            <a:pPr marL="0" lvl="1" indent="0">
              <a:buNone/>
            </a:pPr>
            <a:r>
              <a:rPr lang="en-US" sz="2400" i="1" dirty="0"/>
              <a:t>Plans processed under the 2012 Planning Rule are governed by the pre-decisional administrative review </a:t>
            </a:r>
            <a:r>
              <a:rPr lang="en-US" sz="2400" i="1" dirty="0" smtClean="0"/>
              <a:t>process. </a:t>
            </a:r>
            <a:endParaRPr lang="en-US" sz="2400" i="1" dirty="0"/>
          </a:p>
        </p:txBody>
      </p:sp>
    </p:spTree>
    <p:extLst>
      <p:ext uri="{BB962C8B-B14F-4D97-AF65-F5344CB8AC3E}">
        <p14:creationId xmlns:p14="http://schemas.microsoft.com/office/powerpoint/2010/main" val="4017834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Objections Process</a:t>
            </a:r>
            <a:endParaRPr lang="en-US" dirty="0">
              <a:latin typeface="Century Gothic" panose="020B0502020202020204" pitchFamily="34" charset="0"/>
            </a:endParaRPr>
          </a:p>
        </p:txBody>
      </p:sp>
      <p:grpSp>
        <p:nvGrpSpPr>
          <p:cNvPr id="6" name="Group 5" descr="Background only"/>
          <p:cNvGrpSpPr/>
          <p:nvPr/>
        </p:nvGrpSpPr>
        <p:grpSpPr>
          <a:xfrm>
            <a:off x="784328" y="2420449"/>
            <a:ext cx="7641215" cy="2172788"/>
            <a:chOff x="784328" y="2420449"/>
            <a:chExt cx="7641215" cy="2172788"/>
          </a:xfrm>
        </p:grpSpPr>
        <p:pic>
          <p:nvPicPr>
            <p:cNvPr id="1134" name="Picture 70" descr="Background on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7394" y="4081362"/>
              <a:ext cx="61913"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Freeform 44"/>
            <p:cNvSpPr>
              <a:spLocks/>
            </p:cNvSpPr>
            <p:nvPr/>
          </p:nvSpPr>
          <p:spPr bwMode="auto">
            <a:xfrm>
              <a:off x="1312966" y="2593090"/>
              <a:ext cx="1003697" cy="664369"/>
            </a:xfrm>
            <a:custGeom>
              <a:avLst/>
              <a:gdLst>
                <a:gd name="T0" fmla="*/ 639 w 686"/>
                <a:gd name="T1" fmla="*/ 0 h 503"/>
                <a:gd name="T2" fmla="*/ 72 w 686"/>
                <a:gd name="T3" fmla="*/ 0 h 503"/>
                <a:gd name="T4" fmla="*/ 72 w 686"/>
                <a:gd name="T5" fmla="*/ 1 h 503"/>
                <a:gd name="T6" fmla="*/ 55 w 686"/>
                <a:gd name="T7" fmla="*/ 7 h 503"/>
                <a:gd name="T8" fmla="*/ 40 w 686"/>
                <a:gd name="T9" fmla="*/ 21 h 503"/>
                <a:gd name="T10" fmla="*/ 27 w 686"/>
                <a:gd name="T11" fmla="*/ 41 h 503"/>
                <a:gd name="T12" fmla="*/ 16 w 686"/>
                <a:gd name="T13" fmla="*/ 68 h 503"/>
                <a:gd name="T14" fmla="*/ 7 w 686"/>
                <a:gd name="T15" fmla="*/ 98 h 503"/>
                <a:gd name="T16" fmla="*/ 2 w 686"/>
                <a:gd name="T17" fmla="*/ 133 h 503"/>
                <a:gd name="T18" fmla="*/ 0 w 686"/>
                <a:gd name="T19" fmla="*/ 171 h 503"/>
                <a:gd name="T20" fmla="*/ 2 w 686"/>
                <a:gd name="T21" fmla="*/ 208 h 503"/>
                <a:gd name="T22" fmla="*/ 7 w 686"/>
                <a:gd name="T23" fmla="*/ 243 h 503"/>
                <a:gd name="T24" fmla="*/ 16 w 686"/>
                <a:gd name="T25" fmla="*/ 273 h 503"/>
                <a:gd name="T26" fmla="*/ 27 w 686"/>
                <a:gd name="T27" fmla="*/ 299 h 503"/>
                <a:gd name="T28" fmla="*/ 40 w 686"/>
                <a:gd name="T29" fmla="*/ 320 h 503"/>
                <a:gd name="T30" fmla="*/ 55 w 686"/>
                <a:gd name="T31" fmla="*/ 334 h 503"/>
                <a:gd name="T32" fmla="*/ 72 w 686"/>
                <a:gd name="T33" fmla="*/ 340 h 503"/>
                <a:gd name="T34" fmla="*/ 72 w 686"/>
                <a:gd name="T35" fmla="*/ 341 h 503"/>
                <a:gd name="T36" fmla="*/ 475 w 686"/>
                <a:gd name="T37" fmla="*/ 341 h 503"/>
                <a:gd name="T38" fmla="*/ 501 w 686"/>
                <a:gd name="T39" fmla="*/ 366 h 503"/>
                <a:gd name="T40" fmla="*/ 494 w 686"/>
                <a:gd name="T41" fmla="*/ 422 h 503"/>
                <a:gd name="T42" fmla="*/ 475 w 686"/>
                <a:gd name="T43" fmla="*/ 478 h 503"/>
                <a:gd name="T44" fmla="*/ 464 w 686"/>
                <a:gd name="T45" fmla="*/ 503 h 503"/>
                <a:gd name="T46" fmla="*/ 546 w 686"/>
                <a:gd name="T47" fmla="*/ 341 h 503"/>
                <a:gd name="T48" fmla="*/ 676 w 686"/>
                <a:gd name="T49" fmla="*/ 91 h 503"/>
                <a:gd name="T50" fmla="*/ 678 w 686"/>
                <a:gd name="T51" fmla="*/ 84 h 503"/>
                <a:gd name="T52" fmla="*/ 683 w 686"/>
                <a:gd name="T53" fmla="*/ 68 h 503"/>
                <a:gd name="T54" fmla="*/ 686 w 686"/>
                <a:gd name="T55" fmla="*/ 46 h 503"/>
                <a:gd name="T56" fmla="*/ 682 w 686"/>
                <a:gd name="T57" fmla="*/ 24 h 503"/>
                <a:gd name="T58" fmla="*/ 669 w 686"/>
                <a:gd name="T59" fmla="*/ 8 h 503"/>
                <a:gd name="T60" fmla="*/ 641 w 686"/>
                <a:gd name="T61" fmla="*/ 0 h 503"/>
                <a:gd name="T62" fmla="*/ 640 w 686"/>
                <a:gd name="T63" fmla="*/ 0 h 503"/>
                <a:gd name="T64" fmla="*/ 639 w 686"/>
                <a:gd name="T65"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6" h="503">
                  <a:moveTo>
                    <a:pt x="639" y="0"/>
                  </a:moveTo>
                  <a:lnTo>
                    <a:pt x="72" y="0"/>
                  </a:lnTo>
                  <a:lnTo>
                    <a:pt x="72" y="1"/>
                  </a:lnTo>
                  <a:lnTo>
                    <a:pt x="55" y="7"/>
                  </a:lnTo>
                  <a:lnTo>
                    <a:pt x="40" y="21"/>
                  </a:lnTo>
                  <a:lnTo>
                    <a:pt x="27" y="41"/>
                  </a:lnTo>
                  <a:lnTo>
                    <a:pt x="16" y="68"/>
                  </a:lnTo>
                  <a:lnTo>
                    <a:pt x="7" y="98"/>
                  </a:lnTo>
                  <a:lnTo>
                    <a:pt x="2" y="133"/>
                  </a:lnTo>
                  <a:lnTo>
                    <a:pt x="0" y="171"/>
                  </a:lnTo>
                  <a:lnTo>
                    <a:pt x="2" y="208"/>
                  </a:lnTo>
                  <a:lnTo>
                    <a:pt x="7" y="243"/>
                  </a:lnTo>
                  <a:lnTo>
                    <a:pt x="16" y="273"/>
                  </a:lnTo>
                  <a:lnTo>
                    <a:pt x="27" y="299"/>
                  </a:lnTo>
                  <a:lnTo>
                    <a:pt x="40" y="320"/>
                  </a:lnTo>
                  <a:lnTo>
                    <a:pt x="55" y="334"/>
                  </a:lnTo>
                  <a:lnTo>
                    <a:pt x="72" y="340"/>
                  </a:lnTo>
                  <a:lnTo>
                    <a:pt x="72" y="341"/>
                  </a:lnTo>
                  <a:lnTo>
                    <a:pt x="475" y="341"/>
                  </a:lnTo>
                  <a:lnTo>
                    <a:pt x="501" y="366"/>
                  </a:lnTo>
                  <a:lnTo>
                    <a:pt x="494" y="422"/>
                  </a:lnTo>
                  <a:lnTo>
                    <a:pt x="475" y="478"/>
                  </a:lnTo>
                  <a:lnTo>
                    <a:pt x="464" y="503"/>
                  </a:lnTo>
                  <a:lnTo>
                    <a:pt x="546" y="341"/>
                  </a:lnTo>
                  <a:lnTo>
                    <a:pt x="676" y="91"/>
                  </a:lnTo>
                  <a:lnTo>
                    <a:pt x="678" y="84"/>
                  </a:lnTo>
                  <a:lnTo>
                    <a:pt x="683" y="68"/>
                  </a:lnTo>
                  <a:lnTo>
                    <a:pt x="686" y="46"/>
                  </a:lnTo>
                  <a:lnTo>
                    <a:pt x="682" y="24"/>
                  </a:lnTo>
                  <a:lnTo>
                    <a:pt x="669" y="8"/>
                  </a:lnTo>
                  <a:lnTo>
                    <a:pt x="641" y="0"/>
                  </a:lnTo>
                  <a:lnTo>
                    <a:pt x="640" y="0"/>
                  </a:lnTo>
                  <a:lnTo>
                    <a:pt x="639" y="0"/>
                  </a:lnTo>
                  <a:close/>
                </a:path>
              </a:pathLst>
            </a:custGeom>
            <a:solidFill>
              <a:srgbClr val="C6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027" name="Freeform 45"/>
            <p:cNvSpPr>
              <a:spLocks/>
            </p:cNvSpPr>
            <p:nvPr/>
          </p:nvSpPr>
          <p:spPr bwMode="auto">
            <a:xfrm>
              <a:off x="1196061" y="2645895"/>
              <a:ext cx="200471" cy="213418"/>
            </a:xfrm>
            <a:custGeom>
              <a:avLst/>
              <a:gdLst>
                <a:gd name="T0" fmla="*/ 81 w 162"/>
                <a:gd name="T1" fmla="*/ 0 h 211"/>
                <a:gd name="T2" fmla="*/ 60 w 162"/>
                <a:gd name="T3" fmla="*/ 3 h 211"/>
                <a:gd name="T4" fmla="*/ 40 w 162"/>
                <a:gd name="T5" fmla="*/ 14 h 211"/>
                <a:gd name="T6" fmla="*/ 24 w 162"/>
                <a:gd name="T7" fmla="*/ 30 h 211"/>
                <a:gd name="T8" fmla="*/ 11 w 162"/>
                <a:gd name="T9" fmla="*/ 52 h 211"/>
                <a:gd name="T10" fmla="*/ 3 w 162"/>
                <a:gd name="T11" fmla="*/ 77 h 211"/>
                <a:gd name="T12" fmla="*/ 0 w 162"/>
                <a:gd name="T13" fmla="*/ 105 h 211"/>
                <a:gd name="T14" fmla="*/ 3 w 162"/>
                <a:gd name="T15" fmla="*/ 133 h 211"/>
                <a:gd name="T16" fmla="*/ 11 w 162"/>
                <a:gd name="T17" fmla="*/ 158 h 211"/>
                <a:gd name="T18" fmla="*/ 24 w 162"/>
                <a:gd name="T19" fmla="*/ 180 h 211"/>
                <a:gd name="T20" fmla="*/ 40 w 162"/>
                <a:gd name="T21" fmla="*/ 196 h 211"/>
                <a:gd name="T22" fmla="*/ 60 w 162"/>
                <a:gd name="T23" fmla="*/ 207 h 211"/>
                <a:gd name="T24" fmla="*/ 81 w 162"/>
                <a:gd name="T25" fmla="*/ 211 h 211"/>
                <a:gd name="T26" fmla="*/ 103 w 162"/>
                <a:gd name="T27" fmla="*/ 207 h 211"/>
                <a:gd name="T28" fmla="*/ 122 w 162"/>
                <a:gd name="T29" fmla="*/ 196 h 211"/>
                <a:gd name="T30" fmla="*/ 138 w 162"/>
                <a:gd name="T31" fmla="*/ 180 h 211"/>
                <a:gd name="T32" fmla="*/ 151 w 162"/>
                <a:gd name="T33" fmla="*/ 158 h 211"/>
                <a:gd name="T34" fmla="*/ 159 w 162"/>
                <a:gd name="T35" fmla="*/ 133 h 211"/>
                <a:gd name="T36" fmla="*/ 162 w 162"/>
                <a:gd name="T37" fmla="*/ 105 h 211"/>
                <a:gd name="T38" fmla="*/ 159 w 162"/>
                <a:gd name="T39" fmla="*/ 77 h 211"/>
                <a:gd name="T40" fmla="*/ 151 w 162"/>
                <a:gd name="T41" fmla="*/ 52 h 211"/>
                <a:gd name="T42" fmla="*/ 138 w 162"/>
                <a:gd name="T43" fmla="*/ 30 h 211"/>
                <a:gd name="T44" fmla="*/ 122 w 162"/>
                <a:gd name="T45" fmla="*/ 14 h 211"/>
                <a:gd name="T46" fmla="*/ 103 w 162"/>
                <a:gd name="T47" fmla="*/ 3 h 211"/>
                <a:gd name="T48" fmla="*/ 81 w 162"/>
                <a:gd name="T4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211">
                  <a:moveTo>
                    <a:pt x="81" y="0"/>
                  </a:moveTo>
                  <a:lnTo>
                    <a:pt x="60" y="3"/>
                  </a:lnTo>
                  <a:lnTo>
                    <a:pt x="40" y="14"/>
                  </a:lnTo>
                  <a:lnTo>
                    <a:pt x="24" y="30"/>
                  </a:lnTo>
                  <a:lnTo>
                    <a:pt x="11" y="52"/>
                  </a:lnTo>
                  <a:lnTo>
                    <a:pt x="3" y="77"/>
                  </a:lnTo>
                  <a:lnTo>
                    <a:pt x="0" y="105"/>
                  </a:lnTo>
                  <a:lnTo>
                    <a:pt x="3" y="133"/>
                  </a:lnTo>
                  <a:lnTo>
                    <a:pt x="11" y="158"/>
                  </a:lnTo>
                  <a:lnTo>
                    <a:pt x="24" y="180"/>
                  </a:lnTo>
                  <a:lnTo>
                    <a:pt x="40" y="196"/>
                  </a:lnTo>
                  <a:lnTo>
                    <a:pt x="60" y="207"/>
                  </a:lnTo>
                  <a:lnTo>
                    <a:pt x="81" y="211"/>
                  </a:lnTo>
                  <a:lnTo>
                    <a:pt x="103" y="207"/>
                  </a:lnTo>
                  <a:lnTo>
                    <a:pt x="122" y="196"/>
                  </a:lnTo>
                  <a:lnTo>
                    <a:pt x="138" y="180"/>
                  </a:lnTo>
                  <a:lnTo>
                    <a:pt x="151" y="158"/>
                  </a:lnTo>
                  <a:lnTo>
                    <a:pt x="159" y="133"/>
                  </a:lnTo>
                  <a:lnTo>
                    <a:pt x="162" y="105"/>
                  </a:lnTo>
                  <a:lnTo>
                    <a:pt x="159" y="77"/>
                  </a:lnTo>
                  <a:lnTo>
                    <a:pt x="151" y="52"/>
                  </a:lnTo>
                  <a:lnTo>
                    <a:pt x="138" y="30"/>
                  </a:lnTo>
                  <a:lnTo>
                    <a:pt x="122" y="14"/>
                  </a:lnTo>
                  <a:lnTo>
                    <a:pt x="103" y="3"/>
                  </a:lnTo>
                  <a:lnTo>
                    <a:pt x="81" y="0"/>
                  </a:lnTo>
                  <a:close/>
                </a:path>
              </a:pathLst>
            </a:cu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028" name="Line 46"/>
            <p:cNvSpPr>
              <a:spLocks noChangeShapeType="1"/>
            </p:cNvSpPr>
            <p:nvPr/>
          </p:nvSpPr>
          <p:spPr bwMode="auto">
            <a:xfrm>
              <a:off x="3565628" y="3340803"/>
              <a:ext cx="21431" cy="0"/>
            </a:xfrm>
            <a:prstGeom prst="line">
              <a:avLst/>
            </a:prstGeom>
            <a:noFill/>
            <a:ln w="19050" cap="flat">
              <a:solidFill>
                <a:srgbClr val="27AA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1032" name="Freeform 50"/>
            <p:cNvSpPr>
              <a:spLocks noEditPoints="1"/>
            </p:cNvSpPr>
            <p:nvPr/>
          </p:nvSpPr>
          <p:spPr bwMode="auto">
            <a:xfrm>
              <a:off x="1958949" y="3324951"/>
              <a:ext cx="5700048" cy="43792"/>
            </a:xfrm>
            <a:custGeom>
              <a:avLst/>
              <a:gdLst>
                <a:gd name="T0" fmla="*/ 0 w 3346"/>
                <a:gd name="T1" fmla="*/ 16 h 16"/>
                <a:gd name="T2" fmla="*/ 129 w 3346"/>
                <a:gd name="T3" fmla="*/ 16 h 16"/>
                <a:gd name="T4" fmla="*/ 212 w 3346"/>
                <a:gd name="T5" fmla="*/ 0 h 16"/>
                <a:gd name="T6" fmla="*/ 247 w 3346"/>
                <a:gd name="T7" fmla="*/ 0 h 16"/>
                <a:gd name="T8" fmla="*/ 247 w 3346"/>
                <a:gd name="T9" fmla="*/ 0 h 16"/>
                <a:gd name="T10" fmla="*/ 330 w 3346"/>
                <a:gd name="T11" fmla="*/ 16 h 16"/>
                <a:gd name="T12" fmla="*/ 459 w 3346"/>
                <a:gd name="T13" fmla="*/ 16 h 16"/>
                <a:gd name="T14" fmla="*/ 542 w 3346"/>
                <a:gd name="T15" fmla="*/ 0 h 16"/>
                <a:gd name="T16" fmla="*/ 577 w 3346"/>
                <a:gd name="T17" fmla="*/ 0 h 16"/>
                <a:gd name="T18" fmla="*/ 577 w 3346"/>
                <a:gd name="T19" fmla="*/ 0 h 16"/>
                <a:gd name="T20" fmla="*/ 660 w 3346"/>
                <a:gd name="T21" fmla="*/ 16 h 16"/>
                <a:gd name="T22" fmla="*/ 789 w 3346"/>
                <a:gd name="T23" fmla="*/ 16 h 16"/>
                <a:gd name="T24" fmla="*/ 872 w 3346"/>
                <a:gd name="T25" fmla="*/ 0 h 16"/>
                <a:gd name="T26" fmla="*/ 907 w 3346"/>
                <a:gd name="T27" fmla="*/ 0 h 16"/>
                <a:gd name="T28" fmla="*/ 907 w 3346"/>
                <a:gd name="T29" fmla="*/ 0 h 16"/>
                <a:gd name="T30" fmla="*/ 990 w 3346"/>
                <a:gd name="T31" fmla="*/ 16 h 16"/>
                <a:gd name="T32" fmla="*/ 1119 w 3346"/>
                <a:gd name="T33" fmla="*/ 16 h 16"/>
                <a:gd name="T34" fmla="*/ 1202 w 3346"/>
                <a:gd name="T35" fmla="*/ 0 h 16"/>
                <a:gd name="T36" fmla="*/ 1237 w 3346"/>
                <a:gd name="T37" fmla="*/ 0 h 16"/>
                <a:gd name="T38" fmla="*/ 1237 w 3346"/>
                <a:gd name="T39" fmla="*/ 0 h 16"/>
                <a:gd name="T40" fmla="*/ 1320 w 3346"/>
                <a:gd name="T41" fmla="*/ 16 h 16"/>
                <a:gd name="T42" fmla="*/ 1449 w 3346"/>
                <a:gd name="T43" fmla="*/ 16 h 16"/>
                <a:gd name="T44" fmla="*/ 1532 w 3346"/>
                <a:gd name="T45" fmla="*/ 0 h 16"/>
                <a:gd name="T46" fmla="*/ 1567 w 3346"/>
                <a:gd name="T47" fmla="*/ 0 h 16"/>
                <a:gd name="T48" fmla="*/ 1567 w 3346"/>
                <a:gd name="T49" fmla="*/ 0 h 16"/>
                <a:gd name="T50" fmla="*/ 1650 w 3346"/>
                <a:gd name="T51" fmla="*/ 16 h 16"/>
                <a:gd name="T52" fmla="*/ 1779 w 3346"/>
                <a:gd name="T53" fmla="*/ 16 h 16"/>
                <a:gd name="T54" fmla="*/ 1862 w 3346"/>
                <a:gd name="T55" fmla="*/ 0 h 16"/>
                <a:gd name="T56" fmla="*/ 1897 w 3346"/>
                <a:gd name="T57" fmla="*/ 0 h 16"/>
                <a:gd name="T58" fmla="*/ 1897 w 3346"/>
                <a:gd name="T59" fmla="*/ 0 h 16"/>
                <a:gd name="T60" fmla="*/ 1980 w 3346"/>
                <a:gd name="T61" fmla="*/ 16 h 16"/>
                <a:gd name="T62" fmla="*/ 2109 w 3346"/>
                <a:gd name="T63" fmla="*/ 16 h 16"/>
                <a:gd name="T64" fmla="*/ 2192 w 3346"/>
                <a:gd name="T65" fmla="*/ 0 h 16"/>
                <a:gd name="T66" fmla="*/ 2227 w 3346"/>
                <a:gd name="T67" fmla="*/ 0 h 16"/>
                <a:gd name="T68" fmla="*/ 2227 w 3346"/>
                <a:gd name="T69" fmla="*/ 0 h 16"/>
                <a:gd name="T70" fmla="*/ 2309 w 3346"/>
                <a:gd name="T71" fmla="*/ 16 h 16"/>
                <a:gd name="T72" fmla="*/ 2439 w 3346"/>
                <a:gd name="T73" fmla="*/ 16 h 16"/>
                <a:gd name="T74" fmla="*/ 2521 w 3346"/>
                <a:gd name="T75" fmla="*/ 0 h 16"/>
                <a:gd name="T76" fmla="*/ 2557 w 3346"/>
                <a:gd name="T77" fmla="*/ 0 h 16"/>
                <a:gd name="T78" fmla="*/ 2557 w 3346"/>
                <a:gd name="T79" fmla="*/ 0 h 16"/>
                <a:gd name="T80" fmla="*/ 2639 w 3346"/>
                <a:gd name="T81" fmla="*/ 16 h 16"/>
                <a:gd name="T82" fmla="*/ 2769 w 3346"/>
                <a:gd name="T83" fmla="*/ 16 h 16"/>
                <a:gd name="T84" fmla="*/ 2851 w 3346"/>
                <a:gd name="T85" fmla="*/ 0 h 16"/>
                <a:gd name="T86" fmla="*/ 2887 w 3346"/>
                <a:gd name="T87" fmla="*/ 0 h 16"/>
                <a:gd name="T88" fmla="*/ 2887 w 3346"/>
                <a:gd name="T89" fmla="*/ 0 h 16"/>
                <a:gd name="T90" fmla="*/ 2969 w 3346"/>
                <a:gd name="T91" fmla="*/ 16 h 16"/>
                <a:gd name="T92" fmla="*/ 3099 w 3346"/>
                <a:gd name="T93" fmla="*/ 16 h 16"/>
                <a:gd name="T94" fmla="*/ 3181 w 3346"/>
                <a:gd name="T95" fmla="*/ 0 h 16"/>
                <a:gd name="T96" fmla="*/ 3217 w 3346"/>
                <a:gd name="T97" fmla="*/ 0 h 16"/>
                <a:gd name="T98" fmla="*/ 3217 w 3346"/>
                <a:gd name="T99" fmla="*/ 0 h 16"/>
                <a:gd name="T100" fmla="*/ 3299 w 3346"/>
                <a:gd name="T10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6" h="16">
                  <a:moveTo>
                    <a:pt x="0" y="0"/>
                  </a:moveTo>
                  <a:lnTo>
                    <a:pt x="47" y="0"/>
                  </a:lnTo>
                  <a:lnTo>
                    <a:pt x="47" y="16"/>
                  </a:lnTo>
                  <a:lnTo>
                    <a:pt x="0" y="16"/>
                  </a:lnTo>
                  <a:lnTo>
                    <a:pt x="0" y="0"/>
                  </a:lnTo>
                  <a:close/>
                  <a:moveTo>
                    <a:pt x="82" y="0"/>
                  </a:moveTo>
                  <a:lnTo>
                    <a:pt x="129" y="0"/>
                  </a:lnTo>
                  <a:lnTo>
                    <a:pt x="129" y="16"/>
                  </a:lnTo>
                  <a:lnTo>
                    <a:pt x="82" y="16"/>
                  </a:lnTo>
                  <a:lnTo>
                    <a:pt x="82" y="0"/>
                  </a:lnTo>
                  <a:close/>
                  <a:moveTo>
                    <a:pt x="165" y="0"/>
                  </a:moveTo>
                  <a:lnTo>
                    <a:pt x="212" y="0"/>
                  </a:lnTo>
                  <a:lnTo>
                    <a:pt x="212" y="16"/>
                  </a:lnTo>
                  <a:lnTo>
                    <a:pt x="165" y="16"/>
                  </a:lnTo>
                  <a:lnTo>
                    <a:pt x="165" y="0"/>
                  </a:lnTo>
                  <a:close/>
                  <a:moveTo>
                    <a:pt x="247" y="0"/>
                  </a:moveTo>
                  <a:lnTo>
                    <a:pt x="294" y="0"/>
                  </a:lnTo>
                  <a:lnTo>
                    <a:pt x="294" y="16"/>
                  </a:lnTo>
                  <a:lnTo>
                    <a:pt x="247" y="16"/>
                  </a:lnTo>
                  <a:lnTo>
                    <a:pt x="247" y="0"/>
                  </a:lnTo>
                  <a:close/>
                  <a:moveTo>
                    <a:pt x="330" y="0"/>
                  </a:moveTo>
                  <a:lnTo>
                    <a:pt x="377" y="0"/>
                  </a:lnTo>
                  <a:lnTo>
                    <a:pt x="377" y="16"/>
                  </a:lnTo>
                  <a:lnTo>
                    <a:pt x="330" y="16"/>
                  </a:lnTo>
                  <a:lnTo>
                    <a:pt x="330" y="0"/>
                  </a:lnTo>
                  <a:close/>
                  <a:moveTo>
                    <a:pt x="412" y="0"/>
                  </a:moveTo>
                  <a:lnTo>
                    <a:pt x="459" y="0"/>
                  </a:lnTo>
                  <a:lnTo>
                    <a:pt x="459" y="16"/>
                  </a:lnTo>
                  <a:lnTo>
                    <a:pt x="412" y="16"/>
                  </a:lnTo>
                  <a:lnTo>
                    <a:pt x="412" y="0"/>
                  </a:lnTo>
                  <a:close/>
                  <a:moveTo>
                    <a:pt x="495" y="0"/>
                  </a:moveTo>
                  <a:lnTo>
                    <a:pt x="542" y="0"/>
                  </a:lnTo>
                  <a:lnTo>
                    <a:pt x="542" y="16"/>
                  </a:lnTo>
                  <a:lnTo>
                    <a:pt x="495" y="16"/>
                  </a:lnTo>
                  <a:lnTo>
                    <a:pt x="495" y="0"/>
                  </a:lnTo>
                  <a:close/>
                  <a:moveTo>
                    <a:pt x="577" y="0"/>
                  </a:moveTo>
                  <a:lnTo>
                    <a:pt x="624" y="0"/>
                  </a:lnTo>
                  <a:lnTo>
                    <a:pt x="624" y="16"/>
                  </a:lnTo>
                  <a:lnTo>
                    <a:pt x="577" y="16"/>
                  </a:lnTo>
                  <a:lnTo>
                    <a:pt x="577" y="0"/>
                  </a:lnTo>
                  <a:close/>
                  <a:moveTo>
                    <a:pt x="660" y="0"/>
                  </a:moveTo>
                  <a:lnTo>
                    <a:pt x="707" y="0"/>
                  </a:lnTo>
                  <a:lnTo>
                    <a:pt x="707" y="16"/>
                  </a:lnTo>
                  <a:lnTo>
                    <a:pt x="660" y="16"/>
                  </a:lnTo>
                  <a:lnTo>
                    <a:pt x="660" y="0"/>
                  </a:lnTo>
                  <a:close/>
                  <a:moveTo>
                    <a:pt x="742" y="0"/>
                  </a:moveTo>
                  <a:lnTo>
                    <a:pt x="789" y="0"/>
                  </a:lnTo>
                  <a:lnTo>
                    <a:pt x="789" y="16"/>
                  </a:lnTo>
                  <a:lnTo>
                    <a:pt x="742" y="16"/>
                  </a:lnTo>
                  <a:lnTo>
                    <a:pt x="742" y="0"/>
                  </a:lnTo>
                  <a:close/>
                  <a:moveTo>
                    <a:pt x="825" y="0"/>
                  </a:moveTo>
                  <a:lnTo>
                    <a:pt x="872" y="0"/>
                  </a:lnTo>
                  <a:lnTo>
                    <a:pt x="872" y="16"/>
                  </a:lnTo>
                  <a:lnTo>
                    <a:pt x="825" y="16"/>
                  </a:lnTo>
                  <a:lnTo>
                    <a:pt x="825" y="0"/>
                  </a:lnTo>
                  <a:close/>
                  <a:moveTo>
                    <a:pt x="907" y="0"/>
                  </a:moveTo>
                  <a:lnTo>
                    <a:pt x="954" y="0"/>
                  </a:lnTo>
                  <a:lnTo>
                    <a:pt x="954" y="16"/>
                  </a:lnTo>
                  <a:lnTo>
                    <a:pt x="907" y="16"/>
                  </a:lnTo>
                  <a:lnTo>
                    <a:pt x="907" y="0"/>
                  </a:lnTo>
                  <a:close/>
                  <a:moveTo>
                    <a:pt x="990" y="0"/>
                  </a:moveTo>
                  <a:lnTo>
                    <a:pt x="1037" y="0"/>
                  </a:lnTo>
                  <a:lnTo>
                    <a:pt x="1037" y="16"/>
                  </a:lnTo>
                  <a:lnTo>
                    <a:pt x="990" y="16"/>
                  </a:lnTo>
                  <a:lnTo>
                    <a:pt x="990" y="0"/>
                  </a:lnTo>
                  <a:close/>
                  <a:moveTo>
                    <a:pt x="1072" y="0"/>
                  </a:moveTo>
                  <a:lnTo>
                    <a:pt x="1119" y="0"/>
                  </a:lnTo>
                  <a:lnTo>
                    <a:pt x="1119" y="16"/>
                  </a:lnTo>
                  <a:lnTo>
                    <a:pt x="1072" y="16"/>
                  </a:lnTo>
                  <a:lnTo>
                    <a:pt x="1072" y="0"/>
                  </a:lnTo>
                  <a:close/>
                  <a:moveTo>
                    <a:pt x="1155" y="0"/>
                  </a:moveTo>
                  <a:lnTo>
                    <a:pt x="1202" y="0"/>
                  </a:lnTo>
                  <a:lnTo>
                    <a:pt x="1202" y="16"/>
                  </a:lnTo>
                  <a:lnTo>
                    <a:pt x="1155" y="16"/>
                  </a:lnTo>
                  <a:lnTo>
                    <a:pt x="1155" y="0"/>
                  </a:lnTo>
                  <a:close/>
                  <a:moveTo>
                    <a:pt x="1237" y="0"/>
                  </a:moveTo>
                  <a:lnTo>
                    <a:pt x="1284" y="0"/>
                  </a:lnTo>
                  <a:lnTo>
                    <a:pt x="1284" y="16"/>
                  </a:lnTo>
                  <a:lnTo>
                    <a:pt x="1237" y="16"/>
                  </a:lnTo>
                  <a:lnTo>
                    <a:pt x="1237" y="0"/>
                  </a:lnTo>
                  <a:close/>
                  <a:moveTo>
                    <a:pt x="1320" y="0"/>
                  </a:moveTo>
                  <a:lnTo>
                    <a:pt x="1367" y="0"/>
                  </a:lnTo>
                  <a:lnTo>
                    <a:pt x="1367" y="16"/>
                  </a:lnTo>
                  <a:lnTo>
                    <a:pt x="1320" y="16"/>
                  </a:lnTo>
                  <a:lnTo>
                    <a:pt x="1320" y="0"/>
                  </a:lnTo>
                  <a:close/>
                  <a:moveTo>
                    <a:pt x="1402" y="0"/>
                  </a:moveTo>
                  <a:lnTo>
                    <a:pt x="1449" y="0"/>
                  </a:lnTo>
                  <a:lnTo>
                    <a:pt x="1449" y="16"/>
                  </a:lnTo>
                  <a:lnTo>
                    <a:pt x="1402" y="16"/>
                  </a:lnTo>
                  <a:lnTo>
                    <a:pt x="1402" y="0"/>
                  </a:lnTo>
                  <a:close/>
                  <a:moveTo>
                    <a:pt x="1485" y="0"/>
                  </a:moveTo>
                  <a:lnTo>
                    <a:pt x="1532" y="0"/>
                  </a:lnTo>
                  <a:lnTo>
                    <a:pt x="1532" y="16"/>
                  </a:lnTo>
                  <a:lnTo>
                    <a:pt x="1485" y="16"/>
                  </a:lnTo>
                  <a:lnTo>
                    <a:pt x="1485" y="0"/>
                  </a:lnTo>
                  <a:close/>
                  <a:moveTo>
                    <a:pt x="1567" y="0"/>
                  </a:moveTo>
                  <a:lnTo>
                    <a:pt x="1614" y="0"/>
                  </a:lnTo>
                  <a:lnTo>
                    <a:pt x="1614" y="16"/>
                  </a:lnTo>
                  <a:lnTo>
                    <a:pt x="1567" y="16"/>
                  </a:lnTo>
                  <a:lnTo>
                    <a:pt x="1567" y="0"/>
                  </a:lnTo>
                  <a:close/>
                  <a:moveTo>
                    <a:pt x="1650" y="0"/>
                  </a:moveTo>
                  <a:lnTo>
                    <a:pt x="1697" y="0"/>
                  </a:lnTo>
                  <a:lnTo>
                    <a:pt x="1697" y="16"/>
                  </a:lnTo>
                  <a:lnTo>
                    <a:pt x="1650" y="16"/>
                  </a:lnTo>
                  <a:lnTo>
                    <a:pt x="1650" y="0"/>
                  </a:lnTo>
                  <a:close/>
                  <a:moveTo>
                    <a:pt x="1732" y="0"/>
                  </a:moveTo>
                  <a:lnTo>
                    <a:pt x="1779" y="0"/>
                  </a:lnTo>
                  <a:lnTo>
                    <a:pt x="1779" y="16"/>
                  </a:lnTo>
                  <a:lnTo>
                    <a:pt x="1732" y="16"/>
                  </a:lnTo>
                  <a:lnTo>
                    <a:pt x="1732" y="0"/>
                  </a:lnTo>
                  <a:close/>
                  <a:moveTo>
                    <a:pt x="1814" y="0"/>
                  </a:moveTo>
                  <a:lnTo>
                    <a:pt x="1862" y="0"/>
                  </a:lnTo>
                  <a:lnTo>
                    <a:pt x="1862" y="16"/>
                  </a:lnTo>
                  <a:lnTo>
                    <a:pt x="1814" y="16"/>
                  </a:lnTo>
                  <a:lnTo>
                    <a:pt x="1814" y="0"/>
                  </a:lnTo>
                  <a:close/>
                  <a:moveTo>
                    <a:pt x="1897" y="0"/>
                  </a:moveTo>
                  <a:lnTo>
                    <a:pt x="1944" y="0"/>
                  </a:lnTo>
                  <a:lnTo>
                    <a:pt x="1944" y="16"/>
                  </a:lnTo>
                  <a:lnTo>
                    <a:pt x="1897" y="16"/>
                  </a:lnTo>
                  <a:lnTo>
                    <a:pt x="1897" y="0"/>
                  </a:lnTo>
                  <a:close/>
                  <a:moveTo>
                    <a:pt x="1980" y="0"/>
                  </a:moveTo>
                  <a:lnTo>
                    <a:pt x="2027" y="0"/>
                  </a:lnTo>
                  <a:lnTo>
                    <a:pt x="2027" y="16"/>
                  </a:lnTo>
                  <a:lnTo>
                    <a:pt x="1980" y="16"/>
                  </a:lnTo>
                  <a:lnTo>
                    <a:pt x="1980" y="0"/>
                  </a:lnTo>
                  <a:close/>
                  <a:moveTo>
                    <a:pt x="2062" y="0"/>
                  </a:moveTo>
                  <a:lnTo>
                    <a:pt x="2109" y="0"/>
                  </a:lnTo>
                  <a:lnTo>
                    <a:pt x="2109" y="16"/>
                  </a:lnTo>
                  <a:lnTo>
                    <a:pt x="2062" y="16"/>
                  </a:lnTo>
                  <a:lnTo>
                    <a:pt x="2062" y="0"/>
                  </a:lnTo>
                  <a:close/>
                  <a:moveTo>
                    <a:pt x="2144" y="0"/>
                  </a:moveTo>
                  <a:lnTo>
                    <a:pt x="2192" y="0"/>
                  </a:lnTo>
                  <a:lnTo>
                    <a:pt x="2192" y="16"/>
                  </a:lnTo>
                  <a:lnTo>
                    <a:pt x="2144" y="16"/>
                  </a:lnTo>
                  <a:lnTo>
                    <a:pt x="2144" y="0"/>
                  </a:lnTo>
                  <a:close/>
                  <a:moveTo>
                    <a:pt x="2227" y="0"/>
                  </a:moveTo>
                  <a:lnTo>
                    <a:pt x="2274" y="0"/>
                  </a:lnTo>
                  <a:lnTo>
                    <a:pt x="2274" y="16"/>
                  </a:lnTo>
                  <a:lnTo>
                    <a:pt x="2227" y="16"/>
                  </a:lnTo>
                  <a:lnTo>
                    <a:pt x="2227" y="0"/>
                  </a:lnTo>
                  <a:close/>
                  <a:moveTo>
                    <a:pt x="2309" y="0"/>
                  </a:moveTo>
                  <a:lnTo>
                    <a:pt x="2357" y="0"/>
                  </a:lnTo>
                  <a:lnTo>
                    <a:pt x="2357" y="16"/>
                  </a:lnTo>
                  <a:lnTo>
                    <a:pt x="2309" y="16"/>
                  </a:lnTo>
                  <a:lnTo>
                    <a:pt x="2309" y="0"/>
                  </a:lnTo>
                  <a:close/>
                  <a:moveTo>
                    <a:pt x="2392" y="0"/>
                  </a:moveTo>
                  <a:lnTo>
                    <a:pt x="2439" y="0"/>
                  </a:lnTo>
                  <a:lnTo>
                    <a:pt x="2439" y="16"/>
                  </a:lnTo>
                  <a:lnTo>
                    <a:pt x="2392" y="16"/>
                  </a:lnTo>
                  <a:lnTo>
                    <a:pt x="2392" y="0"/>
                  </a:lnTo>
                  <a:close/>
                  <a:moveTo>
                    <a:pt x="2474" y="0"/>
                  </a:moveTo>
                  <a:lnTo>
                    <a:pt x="2521" y="0"/>
                  </a:lnTo>
                  <a:lnTo>
                    <a:pt x="2521" y="16"/>
                  </a:lnTo>
                  <a:lnTo>
                    <a:pt x="2474" y="16"/>
                  </a:lnTo>
                  <a:lnTo>
                    <a:pt x="2474" y="0"/>
                  </a:lnTo>
                  <a:close/>
                  <a:moveTo>
                    <a:pt x="2557" y="0"/>
                  </a:moveTo>
                  <a:lnTo>
                    <a:pt x="2604" y="0"/>
                  </a:lnTo>
                  <a:lnTo>
                    <a:pt x="2604" y="16"/>
                  </a:lnTo>
                  <a:lnTo>
                    <a:pt x="2557" y="16"/>
                  </a:lnTo>
                  <a:lnTo>
                    <a:pt x="2557" y="0"/>
                  </a:lnTo>
                  <a:close/>
                  <a:moveTo>
                    <a:pt x="2639" y="0"/>
                  </a:moveTo>
                  <a:lnTo>
                    <a:pt x="2687" y="0"/>
                  </a:lnTo>
                  <a:lnTo>
                    <a:pt x="2687" y="16"/>
                  </a:lnTo>
                  <a:lnTo>
                    <a:pt x="2639" y="16"/>
                  </a:lnTo>
                  <a:lnTo>
                    <a:pt x="2639" y="0"/>
                  </a:lnTo>
                  <a:close/>
                  <a:moveTo>
                    <a:pt x="2722" y="0"/>
                  </a:moveTo>
                  <a:lnTo>
                    <a:pt x="2769" y="0"/>
                  </a:lnTo>
                  <a:lnTo>
                    <a:pt x="2769" y="16"/>
                  </a:lnTo>
                  <a:lnTo>
                    <a:pt x="2722" y="16"/>
                  </a:lnTo>
                  <a:lnTo>
                    <a:pt x="2722" y="0"/>
                  </a:lnTo>
                  <a:close/>
                  <a:moveTo>
                    <a:pt x="2804" y="0"/>
                  </a:moveTo>
                  <a:lnTo>
                    <a:pt x="2851" y="0"/>
                  </a:lnTo>
                  <a:lnTo>
                    <a:pt x="2851" y="16"/>
                  </a:lnTo>
                  <a:lnTo>
                    <a:pt x="2804" y="16"/>
                  </a:lnTo>
                  <a:lnTo>
                    <a:pt x="2804" y="0"/>
                  </a:lnTo>
                  <a:close/>
                  <a:moveTo>
                    <a:pt x="2887" y="0"/>
                  </a:moveTo>
                  <a:lnTo>
                    <a:pt x="2934" y="0"/>
                  </a:lnTo>
                  <a:lnTo>
                    <a:pt x="2934" y="16"/>
                  </a:lnTo>
                  <a:lnTo>
                    <a:pt x="2887" y="16"/>
                  </a:lnTo>
                  <a:lnTo>
                    <a:pt x="2887" y="0"/>
                  </a:lnTo>
                  <a:close/>
                  <a:moveTo>
                    <a:pt x="2969" y="0"/>
                  </a:moveTo>
                  <a:lnTo>
                    <a:pt x="3016" y="0"/>
                  </a:lnTo>
                  <a:lnTo>
                    <a:pt x="3016" y="16"/>
                  </a:lnTo>
                  <a:lnTo>
                    <a:pt x="2969" y="16"/>
                  </a:lnTo>
                  <a:lnTo>
                    <a:pt x="2969" y="0"/>
                  </a:lnTo>
                  <a:close/>
                  <a:moveTo>
                    <a:pt x="3052" y="0"/>
                  </a:moveTo>
                  <a:lnTo>
                    <a:pt x="3099" y="0"/>
                  </a:lnTo>
                  <a:lnTo>
                    <a:pt x="3099" y="16"/>
                  </a:lnTo>
                  <a:lnTo>
                    <a:pt x="3052" y="16"/>
                  </a:lnTo>
                  <a:lnTo>
                    <a:pt x="3052" y="0"/>
                  </a:lnTo>
                  <a:close/>
                  <a:moveTo>
                    <a:pt x="3134" y="0"/>
                  </a:moveTo>
                  <a:lnTo>
                    <a:pt x="3181" y="0"/>
                  </a:lnTo>
                  <a:lnTo>
                    <a:pt x="3181" y="16"/>
                  </a:lnTo>
                  <a:lnTo>
                    <a:pt x="3134" y="16"/>
                  </a:lnTo>
                  <a:lnTo>
                    <a:pt x="3134" y="0"/>
                  </a:lnTo>
                  <a:close/>
                  <a:moveTo>
                    <a:pt x="3217" y="0"/>
                  </a:moveTo>
                  <a:lnTo>
                    <a:pt x="3264" y="0"/>
                  </a:lnTo>
                  <a:lnTo>
                    <a:pt x="3264" y="16"/>
                  </a:lnTo>
                  <a:lnTo>
                    <a:pt x="3217" y="16"/>
                  </a:lnTo>
                  <a:lnTo>
                    <a:pt x="3217" y="0"/>
                  </a:lnTo>
                  <a:close/>
                  <a:moveTo>
                    <a:pt x="3299" y="0"/>
                  </a:moveTo>
                  <a:lnTo>
                    <a:pt x="3346" y="0"/>
                  </a:lnTo>
                  <a:lnTo>
                    <a:pt x="3346" y="16"/>
                  </a:lnTo>
                  <a:lnTo>
                    <a:pt x="3299" y="16"/>
                  </a:lnTo>
                  <a:lnTo>
                    <a:pt x="3299" y="0"/>
                  </a:lnTo>
                  <a:close/>
                </a:path>
              </a:pathLst>
            </a:custGeom>
            <a:solidFill>
              <a:srgbClr val="27AAE1"/>
            </a:solidFill>
            <a:ln w="1588" cap="flat">
              <a:solidFill>
                <a:srgbClr val="27AAE1"/>
              </a:solidFill>
              <a:prstDash val="solid"/>
              <a:bevel/>
              <a:headEnd/>
              <a:tailEnd/>
            </a:ln>
          </p:spPr>
          <p:txBody>
            <a:bodyPr vert="horz" wrap="square" lIns="68580" tIns="34290" rIns="68580" bIns="34290" numCol="1" anchor="t" anchorCtr="0" compatLnSpc="1">
              <a:prstTxWarp prst="textNoShape">
                <a:avLst/>
              </a:prstTxWarp>
            </a:bodyPr>
            <a:lstStyle/>
            <a:p>
              <a:endParaRPr lang="en-US"/>
            </a:p>
          </p:txBody>
        </p:sp>
        <p:sp>
          <p:nvSpPr>
            <p:cNvPr id="1034" name="Line 51"/>
            <p:cNvSpPr>
              <a:spLocks noChangeShapeType="1"/>
            </p:cNvSpPr>
            <p:nvPr/>
          </p:nvSpPr>
          <p:spPr bwMode="auto">
            <a:xfrm>
              <a:off x="7658997" y="3340803"/>
              <a:ext cx="21431" cy="0"/>
            </a:xfrm>
            <a:prstGeom prst="line">
              <a:avLst/>
            </a:prstGeom>
            <a:noFill/>
            <a:ln w="19050" cap="flat">
              <a:solidFill>
                <a:srgbClr val="27AAE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1036" name="Freeform 55"/>
            <p:cNvSpPr>
              <a:spLocks/>
            </p:cNvSpPr>
            <p:nvPr/>
          </p:nvSpPr>
          <p:spPr bwMode="auto">
            <a:xfrm>
              <a:off x="2475016" y="2593090"/>
              <a:ext cx="944165" cy="652662"/>
            </a:xfrm>
            <a:custGeom>
              <a:avLst/>
              <a:gdLst>
                <a:gd name="T0" fmla="*/ 639 w 686"/>
                <a:gd name="T1" fmla="*/ 0 h 503"/>
                <a:gd name="T2" fmla="*/ 73 w 686"/>
                <a:gd name="T3" fmla="*/ 0 h 503"/>
                <a:gd name="T4" fmla="*/ 73 w 686"/>
                <a:gd name="T5" fmla="*/ 1 h 503"/>
                <a:gd name="T6" fmla="*/ 56 w 686"/>
                <a:gd name="T7" fmla="*/ 7 h 503"/>
                <a:gd name="T8" fmla="*/ 40 w 686"/>
                <a:gd name="T9" fmla="*/ 21 h 503"/>
                <a:gd name="T10" fmla="*/ 27 w 686"/>
                <a:gd name="T11" fmla="*/ 41 h 503"/>
                <a:gd name="T12" fmla="*/ 16 w 686"/>
                <a:gd name="T13" fmla="*/ 68 h 503"/>
                <a:gd name="T14" fmla="*/ 7 w 686"/>
                <a:gd name="T15" fmla="*/ 98 h 503"/>
                <a:gd name="T16" fmla="*/ 2 w 686"/>
                <a:gd name="T17" fmla="*/ 133 h 503"/>
                <a:gd name="T18" fmla="*/ 0 w 686"/>
                <a:gd name="T19" fmla="*/ 171 h 503"/>
                <a:gd name="T20" fmla="*/ 2 w 686"/>
                <a:gd name="T21" fmla="*/ 208 h 503"/>
                <a:gd name="T22" fmla="*/ 7 w 686"/>
                <a:gd name="T23" fmla="*/ 243 h 503"/>
                <a:gd name="T24" fmla="*/ 16 w 686"/>
                <a:gd name="T25" fmla="*/ 273 h 503"/>
                <a:gd name="T26" fmla="*/ 27 w 686"/>
                <a:gd name="T27" fmla="*/ 299 h 503"/>
                <a:gd name="T28" fmla="*/ 40 w 686"/>
                <a:gd name="T29" fmla="*/ 320 h 503"/>
                <a:gd name="T30" fmla="*/ 56 w 686"/>
                <a:gd name="T31" fmla="*/ 334 h 503"/>
                <a:gd name="T32" fmla="*/ 73 w 686"/>
                <a:gd name="T33" fmla="*/ 340 h 503"/>
                <a:gd name="T34" fmla="*/ 73 w 686"/>
                <a:gd name="T35" fmla="*/ 341 h 503"/>
                <a:gd name="T36" fmla="*/ 475 w 686"/>
                <a:gd name="T37" fmla="*/ 341 h 503"/>
                <a:gd name="T38" fmla="*/ 501 w 686"/>
                <a:gd name="T39" fmla="*/ 366 h 503"/>
                <a:gd name="T40" fmla="*/ 494 w 686"/>
                <a:gd name="T41" fmla="*/ 422 h 503"/>
                <a:gd name="T42" fmla="*/ 475 w 686"/>
                <a:gd name="T43" fmla="*/ 478 h 503"/>
                <a:gd name="T44" fmla="*/ 464 w 686"/>
                <a:gd name="T45" fmla="*/ 503 h 503"/>
                <a:gd name="T46" fmla="*/ 546 w 686"/>
                <a:gd name="T47" fmla="*/ 341 h 503"/>
                <a:gd name="T48" fmla="*/ 676 w 686"/>
                <a:gd name="T49" fmla="*/ 91 h 503"/>
                <a:gd name="T50" fmla="*/ 678 w 686"/>
                <a:gd name="T51" fmla="*/ 84 h 503"/>
                <a:gd name="T52" fmla="*/ 683 w 686"/>
                <a:gd name="T53" fmla="*/ 68 h 503"/>
                <a:gd name="T54" fmla="*/ 686 w 686"/>
                <a:gd name="T55" fmla="*/ 46 h 503"/>
                <a:gd name="T56" fmla="*/ 682 w 686"/>
                <a:gd name="T57" fmla="*/ 24 h 503"/>
                <a:gd name="T58" fmla="*/ 669 w 686"/>
                <a:gd name="T59" fmla="*/ 8 h 503"/>
                <a:gd name="T60" fmla="*/ 642 w 686"/>
                <a:gd name="T61" fmla="*/ 0 h 503"/>
                <a:gd name="T62" fmla="*/ 640 w 686"/>
                <a:gd name="T63" fmla="*/ 0 h 503"/>
                <a:gd name="T64" fmla="*/ 639 w 686"/>
                <a:gd name="T65"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6" h="503">
                  <a:moveTo>
                    <a:pt x="639" y="0"/>
                  </a:moveTo>
                  <a:lnTo>
                    <a:pt x="73" y="0"/>
                  </a:lnTo>
                  <a:lnTo>
                    <a:pt x="73" y="1"/>
                  </a:lnTo>
                  <a:lnTo>
                    <a:pt x="56" y="7"/>
                  </a:lnTo>
                  <a:lnTo>
                    <a:pt x="40" y="21"/>
                  </a:lnTo>
                  <a:lnTo>
                    <a:pt x="27" y="41"/>
                  </a:lnTo>
                  <a:lnTo>
                    <a:pt x="16" y="68"/>
                  </a:lnTo>
                  <a:lnTo>
                    <a:pt x="7" y="98"/>
                  </a:lnTo>
                  <a:lnTo>
                    <a:pt x="2" y="133"/>
                  </a:lnTo>
                  <a:lnTo>
                    <a:pt x="0" y="171"/>
                  </a:lnTo>
                  <a:lnTo>
                    <a:pt x="2" y="208"/>
                  </a:lnTo>
                  <a:lnTo>
                    <a:pt x="7" y="243"/>
                  </a:lnTo>
                  <a:lnTo>
                    <a:pt x="16" y="273"/>
                  </a:lnTo>
                  <a:lnTo>
                    <a:pt x="27" y="299"/>
                  </a:lnTo>
                  <a:lnTo>
                    <a:pt x="40" y="320"/>
                  </a:lnTo>
                  <a:lnTo>
                    <a:pt x="56" y="334"/>
                  </a:lnTo>
                  <a:lnTo>
                    <a:pt x="73" y="340"/>
                  </a:lnTo>
                  <a:lnTo>
                    <a:pt x="73" y="341"/>
                  </a:lnTo>
                  <a:lnTo>
                    <a:pt x="475" y="341"/>
                  </a:lnTo>
                  <a:lnTo>
                    <a:pt x="501" y="366"/>
                  </a:lnTo>
                  <a:lnTo>
                    <a:pt x="494" y="422"/>
                  </a:lnTo>
                  <a:lnTo>
                    <a:pt x="475" y="478"/>
                  </a:lnTo>
                  <a:lnTo>
                    <a:pt x="464" y="503"/>
                  </a:lnTo>
                  <a:lnTo>
                    <a:pt x="546" y="341"/>
                  </a:lnTo>
                  <a:lnTo>
                    <a:pt x="676" y="91"/>
                  </a:lnTo>
                  <a:lnTo>
                    <a:pt x="678" y="84"/>
                  </a:lnTo>
                  <a:lnTo>
                    <a:pt x="683" y="68"/>
                  </a:lnTo>
                  <a:lnTo>
                    <a:pt x="686" y="46"/>
                  </a:lnTo>
                  <a:lnTo>
                    <a:pt x="682" y="24"/>
                  </a:lnTo>
                  <a:lnTo>
                    <a:pt x="669" y="8"/>
                  </a:lnTo>
                  <a:lnTo>
                    <a:pt x="642" y="0"/>
                  </a:lnTo>
                  <a:lnTo>
                    <a:pt x="640" y="0"/>
                  </a:lnTo>
                  <a:lnTo>
                    <a:pt x="639" y="0"/>
                  </a:lnTo>
                  <a:close/>
                </a:path>
              </a:pathLst>
            </a:custGeom>
            <a:solidFill>
              <a:srgbClr val="C6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044" name="Freeform 59"/>
            <p:cNvSpPr>
              <a:spLocks/>
            </p:cNvSpPr>
            <p:nvPr/>
          </p:nvSpPr>
          <p:spPr bwMode="auto">
            <a:xfrm>
              <a:off x="2404979" y="2647455"/>
              <a:ext cx="195326" cy="244482"/>
            </a:xfrm>
            <a:custGeom>
              <a:avLst/>
              <a:gdLst>
                <a:gd name="T0" fmla="*/ 80 w 161"/>
                <a:gd name="T1" fmla="*/ 0 h 211"/>
                <a:gd name="T2" fmla="*/ 59 w 161"/>
                <a:gd name="T3" fmla="*/ 3 h 211"/>
                <a:gd name="T4" fmla="*/ 39 w 161"/>
                <a:gd name="T5" fmla="*/ 14 h 211"/>
                <a:gd name="T6" fmla="*/ 23 w 161"/>
                <a:gd name="T7" fmla="*/ 30 h 211"/>
                <a:gd name="T8" fmla="*/ 10 w 161"/>
                <a:gd name="T9" fmla="*/ 52 h 211"/>
                <a:gd name="T10" fmla="*/ 2 w 161"/>
                <a:gd name="T11" fmla="*/ 77 h 211"/>
                <a:gd name="T12" fmla="*/ 0 w 161"/>
                <a:gd name="T13" fmla="*/ 105 h 211"/>
                <a:gd name="T14" fmla="*/ 2 w 161"/>
                <a:gd name="T15" fmla="*/ 133 h 211"/>
                <a:gd name="T16" fmla="*/ 10 w 161"/>
                <a:gd name="T17" fmla="*/ 158 h 211"/>
                <a:gd name="T18" fmla="*/ 23 w 161"/>
                <a:gd name="T19" fmla="*/ 180 h 211"/>
                <a:gd name="T20" fmla="*/ 39 w 161"/>
                <a:gd name="T21" fmla="*/ 196 h 211"/>
                <a:gd name="T22" fmla="*/ 59 w 161"/>
                <a:gd name="T23" fmla="*/ 207 h 211"/>
                <a:gd name="T24" fmla="*/ 80 w 161"/>
                <a:gd name="T25" fmla="*/ 211 h 211"/>
                <a:gd name="T26" fmla="*/ 102 w 161"/>
                <a:gd name="T27" fmla="*/ 207 h 211"/>
                <a:gd name="T28" fmla="*/ 121 w 161"/>
                <a:gd name="T29" fmla="*/ 196 h 211"/>
                <a:gd name="T30" fmla="*/ 137 w 161"/>
                <a:gd name="T31" fmla="*/ 180 h 211"/>
                <a:gd name="T32" fmla="*/ 150 w 161"/>
                <a:gd name="T33" fmla="*/ 158 h 211"/>
                <a:gd name="T34" fmla="*/ 158 w 161"/>
                <a:gd name="T35" fmla="*/ 133 h 211"/>
                <a:gd name="T36" fmla="*/ 161 w 161"/>
                <a:gd name="T37" fmla="*/ 105 h 211"/>
                <a:gd name="T38" fmla="*/ 158 w 161"/>
                <a:gd name="T39" fmla="*/ 77 h 211"/>
                <a:gd name="T40" fmla="*/ 150 w 161"/>
                <a:gd name="T41" fmla="*/ 52 h 211"/>
                <a:gd name="T42" fmla="*/ 137 w 161"/>
                <a:gd name="T43" fmla="*/ 30 h 211"/>
                <a:gd name="T44" fmla="*/ 121 w 161"/>
                <a:gd name="T45" fmla="*/ 14 h 211"/>
                <a:gd name="T46" fmla="*/ 102 w 161"/>
                <a:gd name="T47" fmla="*/ 3 h 211"/>
                <a:gd name="T48" fmla="*/ 80 w 161"/>
                <a:gd name="T4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211">
                  <a:moveTo>
                    <a:pt x="80" y="0"/>
                  </a:moveTo>
                  <a:lnTo>
                    <a:pt x="59" y="3"/>
                  </a:lnTo>
                  <a:lnTo>
                    <a:pt x="39" y="14"/>
                  </a:lnTo>
                  <a:lnTo>
                    <a:pt x="23" y="30"/>
                  </a:lnTo>
                  <a:lnTo>
                    <a:pt x="10" y="52"/>
                  </a:lnTo>
                  <a:lnTo>
                    <a:pt x="2" y="77"/>
                  </a:lnTo>
                  <a:lnTo>
                    <a:pt x="0" y="105"/>
                  </a:lnTo>
                  <a:lnTo>
                    <a:pt x="2" y="133"/>
                  </a:lnTo>
                  <a:lnTo>
                    <a:pt x="10" y="158"/>
                  </a:lnTo>
                  <a:lnTo>
                    <a:pt x="23" y="180"/>
                  </a:lnTo>
                  <a:lnTo>
                    <a:pt x="39" y="196"/>
                  </a:lnTo>
                  <a:lnTo>
                    <a:pt x="59" y="207"/>
                  </a:lnTo>
                  <a:lnTo>
                    <a:pt x="80" y="211"/>
                  </a:lnTo>
                  <a:lnTo>
                    <a:pt x="102" y="207"/>
                  </a:lnTo>
                  <a:lnTo>
                    <a:pt x="121" y="196"/>
                  </a:lnTo>
                  <a:lnTo>
                    <a:pt x="137" y="180"/>
                  </a:lnTo>
                  <a:lnTo>
                    <a:pt x="150" y="158"/>
                  </a:lnTo>
                  <a:lnTo>
                    <a:pt x="158" y="133"/>
                  </a:lnTo>
                  <a:lnTo>
                    <a:pt x="161" y="105"/>
                  </a:lnTo>
                  <a:lnTo>
                    <a:pt x="158" y="77"/>
                  </a:lnTo>
                  <a:lnTo>
                    <a:pt x="150" y="52"/>
                  </a:lnTo>
                  <a:lnTo>
                    <a:pt x="137" y="30"/>
                  </a:lnTo>
                  <a:lnTo>
                    <a:pt x="121" y="14"/>
                  </a:lnTo>
                  <a:lnTo>
                    <a:pt x="102" y="3"/>
                  </a:lnTo>
                  <a:lnTo>
                    <a:pt x="80" y="0"/>
                  </a:lnTo>
                  <a:close/>
                </a:path>
              </a:pathLst>
            </a:cu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ctr"/>
              <a:endParaRPr lang="en-US" dirty="0"/>
            </a:p>
          </p:txBody>
        </p:sp>
        <p:sp>
          <p:nvSpPr>
            <p:cNvPr id="1048" name="Freeform 62"/>
            <p:cNvSpPr>
              <a:spLocks/>
            </p:cNvSpPr>
            <p:nvPr/>
          </p:nvSpPr>
          <p:spPr bwMode="auto">
            <a:xfrm>
              <a:off x="6347152" y="2593090"/>
              <a:ext cx="915144" cy="597694"/>
            </a:xfrm>
            <a:custGeom>
              <a:avLst/>
              <a:gdLst>
                <a:gd name="T0" fmla="*/ 639 w 685"/>
                <a:gd name="T1" fmla="*/ 0 h 502"/>
                <a:gd name="T2" fmla="*/ 72 w 685"/>
                <a:gd name="T3" fmla="*/ 0 h 502"/>
                <a:gd name="T4" fmla="*/ 72 w 685"/>
                <a:gd name="T5" fmla="*/ 0 h 502"/>
                <a:gd name="T6" fmla="*/ 55 w 685"/>
                <a:gd name="T7" fmla="*/ 7 h 502"/>
                <a:gd name="T8" fmla="*/ 40 w 685"/>
                <a:gd name="T9" fmla="*/ 21 h 502"/>
                <a:gd name="T10" fmla="*/ 27 w 685"/>
                <a:gd name="T11" fmla="*/ 41 h 502"/>
                <a:gd name="T12" fmla="*/ 16 w 685"/>
                <a:gd name="T13" fmla="*/ 67 h 502"/>
                <a:gd name="T14" fmla="*/ 7 w 685"/>
                <a:gd name="T15" fmla="*/ 98 h 502"/>
                <a:gd name="T16" fmla="*/ 2 w 685"/>
                <a:gd name="T17" fmla="*/ 133 h 502"/>
                <a:gd name="T18" fmla="*/ 0 w 685"/>
                <a:gd name="T19" fmla="*/ 170 h 502"/>
                <a:gd name="T20" fmla="*/ 2 w 685"/>
                <a:gd name="T21" fmla="*/ 208 h 502"/>
                <a:gd name="T22" fmla="*/ 7 w 685"/>
                <a:gd name="T23" fmla="*/ 242 h 502"/>
                <a:gd name="T24" fmla="*/ 16 w 685"/>
                <a:gd name="T25" fmla="*/ 273 h 502"/>
                <a:gd name="T26" fmla="*/ 27 w 685"/>
                <a:gd name="T27" fmla="*/ 299 h 502"/>
                <a:gd name="T28" fmla="*/ 40 w 685"/>
                <a:gd name="T29" fmla="*/ 319 h 502"/>
                <a:gd name="T30" fmla="*/ 55 w 685"/>
                <a:gd name="T31" fmla="*/ 333 h 502"/>
                <a:gd name="T32" fmla="*/ 72 w 685"/>
                <a:gd name="T33" fmla="*/ 339 h 502"/>
                <a:gd name="T34" fmla="*/ 72 w 685"/>
                <a:gd name="T35" fmla="*/ 340 h 502"/>
                <a:gd name="T36" fmla="*/ 475 w 685"/>
                <a:gd name="T37" fmla="*/ 340 h 502"/>
                <a:gd name="T38" fmla="*/ 501 w 685"/>
                <a:gd name="T39" fmla="*/ 365 h 502"/>
                <a:gd name="T40" fmla="*/ 494 w 685"/>
                <a:gd name="T41" fmla="*/ 422 h 502"/>
                <a:gd name="T42" fmla="*/ 475 w 685"/>
                <a:gd name="T43" fmla="*/ 477 h 502"/>
                <a:gd name="T44" fmla="*/ 464 w 685"/>
                <a:gd name="T45" fmla="*/ 502 h 502"/>
                <a:gd name="T46" fmla="*/ 546 w 685"/>
                <a:gd name="T47" fmla="*/ 340 h 502"/>
                <a:gd name="T48" fmla="*/ 676 w 685"/>
                <a:gd name="T49" fmla="*/ 90 h 502"/>
                <a:gd name="T50" fmla="*/ 678 w 685"/>
                <a:gd name="T51" fmla="*/ 83 h 502"/>
                <a:gd name="T52" fmla="*/ 683 w 685"/>
                <a:gd name="T53" fmla="*/ 67 h 502"/>
                <a:gd name="T54" fmla="*/ 685 w 685"/>
                <a:gd name="T55" fmla="*/ 45 h 502"/>
                <a:gd name="T56" fmla="*/ 682 w 685"/>
                <a:gd name="T57" fmla="*/ 24 h 502"/>
                <a:gd name="T58" fmla="*/ 669 w 685"/>
                <a:gd name="T59" fmla="*/ 7 h 502"/>
                <a:gd name="T60" fmla="*/ 641 w 685"/>
                <a:gd name="T61" fmla="*/ 0 h 502"/>
                <a:gd name="T62" fmla="*/ 640 w 685"/>
                <a:gd name="T63" fmla="*/ 0 h 502"/>
                <a:gd name="T64" fmla="*/ 639 w 685"/>
                <a:gd name="T65"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5" h="502">
                  <a:moveTo>
                    <a:pt x="639" y="0"/>
                  </a:moveTo>
                  <a:lnTo>
                    <a:pt x="72" y="0"/>
                  </a:lnTo>
                  <a:lnTo>
                    <a:pt x="72" y="0"/>
                  </a:lnTo>
                  <a:lnTo>
                    <a:pt x="55" y="7"/>
                  </a:lnTo>
                  <a:lnTo>
                    <a:pt x="40" y="21"/>
                  </a:lnTo>
                  <a:lnTo>
                    <a:pt x="27" y="41"/>
                  </a:lnTo>
                  <a:lnTo>
                    <a:pt x="16" y="67"/>
                  </a:lnTo>
                  <a:lnTo>
                    <a:pt x="7" y="98"/>
                  </a:lnTo>
                  <a:lnTo>
                    <a:pt x="2" y="133"/>
                  </a:lnTo>
                  <a:lnTo>
                    <a:pt x="0" y="170"/>
                  </a:lnTo>
                  <a:lnTo>
                    <a:pt x="2" y="208"/>
                  </a:lnTo>
                  <a:lnTo>
                    <a:pt x="7" y="242"/>
                  </a:lnTo>
                  <a:lnTo>
                    <a:pt x="16" y="273"/>
                  </a:lnTo>
                  <a:lnTo>
                    <a:pt x="27" y="299"/>
                  </a:lnTo>
                  <a:lnTo>
                    <a:pt x="40" y="319"/>
                  </a:lnTo>
                  <a:lnTo>
                    <a:pt x="55" y="333"/>
                  </a:lnTo>
                  <a:lnTo>
                    <a:pt x="72" y="339"/>
                  </a:lnTo>
                  <a:lnTo>
                    <a:pt x="72" y="340"/>
                  </a:lnTo>
                  <a:lnTo>
                    <a:pt x="475" y="340"/>
                  </a:lnTo>
                  <a:lnTo>
                    <a:pt x="501" y="365"/>
                  </a:lnTo>
                  <a:lnTo>
                    <a:pt x="494" y="422"/>
                  </a:lnTo>
                  <a:lnTo>
                    <a:pt x="475" y="477"/>
                  </a:lnTo>
                  <a:lnTo>
                    <a:pt x="464" y="502"/>
                  </a:lnTo>
                  <a:lnTo>
                    <a:pt x="546" y="340"/>
                  </a:lnTo>
                  <a:lnTo>
                    <a:pt x="676" y="90"/>
                  </a:lnTo>
                  <a:lnTo>
                    <a:pt x="678" y="83"/>
                  </a:lnTo>
                  <a:lnTo>
                    <a:pt x="683" y="67"/>
                  </a:lnTo>
                  <a:lnTo>
                    <a:pt x="685" y="45"/>
                  </a:lnTo>
                  <a:lnTo>
                    <a:pt x="682" y="24"/>
                  </a:lnTo>
                  <a:lnTo>
                    <a:pt x="669" y="7"/>
                  </a:lnTo>
                  <a:lnTo>
                    <a:pt x="641" y="0"/>
                  </a:lnTo>
                  <a:lnTo>
                    <a:pt x="640" y="0"/>
                  </a:lnTo>
                  <a:lnTo>
                    <a:pt x="639" y="0"/>
                  </a:lnTo>
                  <a:close/>
                </a:path>
              </a:pathLst>
            </a:custGeom>
            <a:solidFill>
              <a:srgbClr val="C6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049" name="Freeform 63"/>
            <p:cNvSpPr>
              <a:spLocks/>
            </p:cNvSpPr>
            <p:nvPr/>
          </p:nvSpPr>
          <p:spPr bwMode="auto">
            <a:xfrm>
              <a:off x="6426253" y="2646951"/>
              <a:ext cx="192881" cy="251222"/>
            </a:xfrm>
            <a:custGeom>
              <a:avLst/>
              <a:gdLst>
                <a:gd name="T0" fmla="*/ 81 w 162"/>
                <a:gd name="T1" fmla="*/ 0 h 211"/>
                <a:gd name="T2" fmla="*/ 59 w 162"/>
                <a:gd name="T3" fmla="*/ 4 h 211"/>
                <a:gd name="T4" fmla="*/ 40 w 162"/>
                <a:gd name="T5" fmla="*/ 14 h 211"/>
                <a:gd name="T6" fmla="*/ 24 w 162"/>
                <a:gd name="T7" fmla="*/ 31 h 211"/>
                <a:gd name="T8" fmla="*/ 11 w 162"/>
                <a:gd name="T9" fmla="*/ 52 h 211"/>
                <a:gd name="T10" fmla="*/ 3 w 162"/>
                <a:gd name="T11" fmla="*/ 78 h 211"/>
                <a:gd name="T12" fmla="*/ 0 w 162"/>
                <a:gd name="T13" fmla="*/ 105 h 211"/>
                <a:gd name="T14" fmla="*/ 3 w 162"/>
                <a:gd name="T15" fmla="*/ 133 h 211"/>
                <a:gd name="T16" fmla="*/ 11 w 162"/>
                <a:gd name="T17" fmla="*/ 159 h 211"/>
                <a:gd name="T18" fmla="*/ 24 w 162"/>
                <a:gd name="T19" fmla="*/ 180 h 211"/>
                <a:gd name="T20" fmla="*/ 40 w 162"/>
                <a:gd name="T21" fmla="*/ 196 h 211"/>
                <a:gd name="T22" fmla="*/ 59 w 162"/>
                <a:gd name="T23" fmla="*/ 207 h 211"/>
                <a:gd name="T24" fmla="*/ 81 w 162"/>
                <a:gd name="T25" fmla="*/ 211 h 211"/>
                <a:gd name="T26" fmla="*/ 103 w 162"/>
                <a:gd name="T27" fmla="*/ 207 h 211"/>
                <a:gd name="T28" fmla="*/ 122 w 162"/>
                <a:gd name="T29" fmla="*/ 196 h 211"/>
                <a:gd name="T30" fmla="*/ 138 w 162"/>
                <a:gd name="T31" fmla="*/ 180 h 211"/>
                <a:gd name="T32" fmla="*/ 151 w 162"/>
                <a:gd name="T33" fmla="*/ 159 h 211"/>
                <a:gd name="T34" fmla="*/ 159 w 162"/>
                <a:gd name="T35" fmla="*/ 133 h 211"/>
                <a:gd name="T36" fmla="*/ 162 w 162"/>
                <a:gd name="T37" fmla="*/ 105 h 211"/>
                <a:gd name="T38" fmla="*/ 159 w 162"/>
                <a:gd name="T39" fmla="*/ 78 h 211"/>
                <a:gd name="T40" fmla="*/ 151 w 162"/>
                <a:gd name="T41" fmla="*/ 52 h 211"/>
                <a:gd name="T42" fmla="*/ 138 w 162"/>
                <a:gd name="T43" fmla="*/ 31 h 211"/>
                <a:gd name="T44" fmla="*/ 122 w 162"/>
                <a:gd name="T45" fmla="*/ 14 h 211"/>
                <a:gd name="T46" fmla="*/ 103 w 162"/>
                <a:gd name="T47" fmla="*/ 4 h 211"/>
                <a:gd name="T48" fmla="*/ 81 w 162"/>
                <a:gd name="T4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211">
                  <a:moveTo>
                    <a:pt x="81" y="0"/>
                  </a:moveTo>
                  <a:lnTo>
                    <a:pt x="59" y="4"/>
                  </a:lnTo>
                  <a:lnTo>
                    <a:pt x="40" y="14"/>
                  </a:lnTo>
                  <a:lnTo>
                    <a:pt x="24" y="31"/>
                  </a:lnTo>
                  <a:lnTo>
                    <a:pt x="11" y="52"/>
                  </a:lnTo>
                  <a:lnTo>
                    <a:pt x="3" y="78"/>
                  </a:lnTo>
                  <a:lnTo>
                    <a:pt x="0" y="105"/>
                  </a:lnTo>
                  <a:lnTo>
                    <a:pt x="3" y="133"/>
                  </a:lnTo>
                  <a:lnTo>
                    <a:pt x="11" y="159"/>
                  </a:lnTo>
                  <a:lnTo>
                    <a:pt x="24" y="180"/>
                  </a:lnTo>
                  <a:lnTo>
                    <a:pt x="40" y="196"/>
                  </a:lnTo>
                  <a:lnTo>
                    <a:pt x="59" y="207"/>
                  </a:lnTo>
                  <a:lnTo>
                    <a:pt x="81" y="211"/>
                  </a:lnTo>
                  <a:lnTo>
                    <a:pt x="103" y="207"/>
                  </a:lnTo>
                  <a:lnTo>
                    <a:pt x="122" y="196"/>
                  </a:lnTo>
                  <a:lnTo>
                    <a:pt x="138" y="180"/>
                  </a:lnTo>
                  <a:lnTo>
                    <a:pt x="151" y="159"/>
                  </a:lnTo>
                  <a:lnTo>
                    <a:pt x="159" y="133"/>
                  </a:lnTo>
                  <a:lnTo>
                    <a:pt x="162" y="105"/>
                  </a:lnTo>
                  <a:lnTo>
                    <a:pt x="159" y="78"/>
                  </a:lnTo>
                  <a:lnTo>
                    <a:pt x="151" y="52"/>
                  </a:lnTo>
                  <a:lnTo>
                    <a:pt x="138" y="31"/>
                  </a:lnTo>
                  <a:lnTo>
                    <a:pt x="122" y="14"/>
                  </a:lnTo>
                  <a:lnTo>
                    <a:pt x="103" y="4"/>
                  </a:lnTo>
                  <a:lnTo>
                    <a:pt x="81" y="0"/>
                  </a:lnTo>
                  <a:close/>
                </a:path>
              </a:pathLst>
            </a:cu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ctr"/>
              <a:endParaRPr lang="en-US" dirty="0"/>
            </a:p>
          </p:txBody>
        </p:sp>
        <p:sp>
          <p:nvSpPr>
            <p:cNvPr id="1054" name="Line 69"/>
            <p:cNvSpPr>
              <a:spLocks noChangeShapeType="1"/>
            </p:cNvSpPr>
            <p:nvPr/>
          </p:nvSpPr>
          <p:spPr bwMode="auto">
            <a:xfrm flipH="1">
              <a:off x="3047189" y="3369757"/>
              <a:ext cx="811" cy="822960"/>
            </a:xfrm>
            <a:prstGeom prst="line">
              <a:avLst/>
            </a:prstGeom>
            <a:noFill/>
            <a:ln w="19050" cap="flat">
              <a:solidFill>
                <a:srgbClr val="EC008C"/>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1062" name="Line 85"/>
            <p:cNvSpPr>
              <a:spLocks noChangeShapeType="1"/>
            </p:cNvSpPr>
            <p:nvPr/>
          </p:nvSpPr>
          <p:spPr bwMode="auto">
            <a:xfrm>
              <a:off x="5771169" y="3369758"/>
              <a:ext cx="0" cy="822960"/>
            </a:xfrm>
            <a:prstGeom prst="line">
              <a:avLst/>
            </a:prstGeom>
            <a:noFill/>
            <a:ln w="19050" cap="flat">
              <a:solidFill>
                <a:srgbClr val="EC008C"/>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1064" name="Freeform 89"/>
            <p:cNvSpPr>
              <a:spLocks/>
            </p:cNvSpPr>
            <p:nvPr/>
          </p:nvSpPr>
          <p:spPr bwMode="auto">
            <a:xfrm>
              <a:off x="7680428" y="3276509"/>
              <a:ext cx="101204" cy="127397"/>
            </a:xfrm>
            <a:custGeom>
              <a:avLst/>
              <a:gdLst>
                <a:gd name="T0" fmla="*/ 0 w 85"/>
                <a:gd name="T1" fmla="*/ 0 h 107"/>
                <a:gd name="T2" fmla="*/ 0 w 85"/>
                <a:gd name="T3" fmla="*/ 107 h 107"/>
                <a:gd name="T4" fmla="*/ 85 w 85"/>
                <a:gd name="T5" fmla="*/ 54 h 107"/>
                <a:gd name="T6" fmla="*/ 0 w 85"/>
                <a:gd name="T7" fmla="*/ 0 h 107"/>
              </a:gdLst>
              <a:ahLst/>
              <a:cxnLst>
                <a:cxn ang="0">
                  <a:pos x="T0" y="T1"/>
                </a:cxn>
                <a:cxn ang="0">
                  <a:pos x="T2" y="T3"/>
                </a:cxn>
                <a:cxn ang="0">
                  <a:pos x="T4" y="T5"/>
                </a:cxn>
                <a:cxn ang="0">
                  <a:pos x="T6" y="T7"/>
                </a:cxn>
              </a:cxnLst>
              <a:rect l="0" t="0" r="r" b="b"/>
              <a:pathLst>
                <a:path w="85" h="107">
                  <a:moveTo>
                    <a:pt x="0" y="0"/>
                  </a:moveTo>
                  <a:lnTo>
                    <a:pt x="0" y="107"/>
                  </a:lnTo>
                  <a:lnTo>
                    <a:pt x="85" y="54"/>
                  </a:lnTo>
                  <a:lnTo>
                    <a:pt x="0" y="0"/>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065" name="Freeform 90"/>
            <p:cNvSpPr>
              <a:spLocks/>
            </p:cNvSpPr>
            <p:nvPr/>
          </p:nvSpPr>
          <p:spPr bwMode="auto">
            <a:xfrm>
              <a:off x="7328746" y="2592082"/>
              <a:ext cx="954292" cy="608011"/>
            </a:xfrm>
            <a:custGeom>
              <a:avLst/>
              <a:gdLst>
                <a:gd name="T0" fmla="*/ 615 w 660"/>
                <a:gd name="T1" fmla="*/ 0 h 503"/>
                <a:gd name="T2" fmla="*/ 69 w 660"/>
                <a:gd name="T3" fmla="*/ 0 h 503"/>
                <a:gd name="T4" fmla="*/ 69 w 660"/>
                <a:gd name="T5" fmla="*/ 1 h 503"/>
                <a:gd name="T6" fmla="*/ 53 w 660"/>
                <a:gd name="T7" fmla="*/ 7 h 503"/>
                <a:gd name="T8" fmla="*/ 39 w 660"/>
                <a:gd name="T9" fmla="*/ 21 h 503"/>
                <a:gd name="T10" fmla="*/ 26 w 660"/>
                <a:gd name="T11" fmla="*/ 41 h 503"/>
                <a:gd name="T12" fmla="*/ 15 w 660"/>
                <a:gd name="T13" fmla="*/ 68 h 503"/>
                <a:gd name="T14" fmla="*/ 6 w 660"/>
                <a:gd name="T15" fmla="*/ 99 h 503"/>
                <a:gd name="T16" fmla="*/ 1 w 660"/>
                <a:gd name="T17" fmla="*/ 133 h 503"/>
                <a:gd name="T18" fmla="*/ 0 w 660"/>
                <a:gd name="T19" fmla="*/ 171 h 503"/>
                <a:gd name="T20" fmla="*/ 1 w 660"/>
                <a:gd name="T21" fmla="*/ 208 h 503"/>
                <a:gd name="T22" fmla="*/ 6 w 660"/>
                <a:gd name="T23" fmla="*/ 243 h 503"/>
                <a:gd name="T24" fmla="*/ 15 w 660"/>
                <a:gd name="T25" fmla="*/ 274 h 503"/>
                <a:gd name="T26" fmla="*/ 26 w 660"/>
                <a:gd name="T27" fmla="*/ 299 h 503"/>
                <a:gd name="T28" fmla="*/ 39 w 660"/>
                <a:gd name="T29" fmla="*/ 320 h 503"/>
                <a:gd name="T30" fmla="*/ 53 w 660"/>
                <a:gd name="T31" fmla="*/ 334 h 503"/>
                <a:gd name="T32" fmla="*/ 69 w 660"/>
                <a:gd name="T33" fmla="*/ 340 h 503"/>
                <a:gd name="T34" fmla="*/ 69 w 660"/>
                <a:gd name="T35" fmla="*/ 341 h 503"/>
                <a:gd name="T36" fmla="*/ 457 w 660"/>
                <a:gd name="T37" fmla="*/ 341 h 503"/>
                <a:gd name="T38" fmla="*/ 482 w 660"/>
                <a:gd name="T39" fmla="*/ 366 h 503"/>
                <a:gd name="T40" fmla="*/ 475 w 660"/>
                <a:gd name="T41" fmla="*/ 422 h 503"/>
                <a:gd name="T42" fmla="*/ 457 w 660"/>
                <a:gd name="T43" fmla="*/ 478 h 503"/>
                <a:gd name="T44" fmla="*/ 446 w 660"/>
                <a:gd name="T45" fmla="*/ 503 h 503"/>
                <a:gd name="T46" fmla="*/ 526 w 660"/>
                <a:gd name="T47" fmla="*/ 341 h 503"/>
                <a:gd name="T48" fmla="*/ 651 w 660"/>
                <a:gd name="T49" fmla="*/ 91 h 503"/>
                <a:gd name="T50" fmla="*/ 653 w 660"/>
                <a:gd name="T51" fmla="*/ 84 h 503"/>
                <a:gd name="T52" fmla="*/ 658 w 660"/>
                <a:gd name="T53" fmla="*/ 68 h 503"/>
                <a:gd name="T54" fmla="*/ 660 w 660"/>
                <a:gd name="T55" fmla="*/ 46 h 503"/>
                <a:gd name="T56" fmla="*/ 657 w 660"/>
                <a:gd name="T57" fmla="*/ 24 h 503"/>
                <a:gd name="T58" fmla="*/ 644 w 660"/>
                <a:gd name="T59" fmla="*/ 8 h 503"/>
                <a:gd name="T60" fmla="*/ 618 w 660"/>
                <a:gd name="T61" fmla="*/ 1 h 503"/>
                <a:gd name="T62" fmla="*/ 616 w 660"/>
                <a:gd name="T63" fmla="*/ 1 h 503"/>
                <a:gd name="T64" fmla="*/ 615 w 660"/>
                <a:gd name="T65"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0" h="503">
                  <a:moveTo>
                    <a:pt x="615" y="0"/>
                  </a:moveTo>
                  <a:lnTo>
                    <a:pt x="69" y="0"/>
                  </a:lnTo>
                  <a:lnTo>
                    <a:pt x="69" y="1"/>
                  </a:lnTo>
                  <a:lnTo>
                    <a:pt x="53" y="7"/>
                  </a:lnTo>
                  <a:lnTo>
                    <a:pt x="39" y="21"/>
                  </a:lnTo>
                  <a:lnTo>
                    <a:pt x="26" y="41"/>
                  </a:lnTo>
                  <a:lnTo>
                    <a:pt x="15" y="68"/>
                  </a:lnTo>
                  <a:lnTo>
                    <a:pt x="6" y="99"/>
                  </a:lnTo>
                  <a:lnTo>
                    <a:pt x="1" y="133"/>
                  </a:lnTo>
                  <a:lnTo>
                    <a:pt x="0" y="171"/>
                  </a:lnTo>
                  <a:lnTo>
                    <a:pt x="1" y="208"/>
                  </a:lnTo>
                  <a:lnTo>
                    <a:pt x="6" y="243"/>
                  </a:lnTo>
                  <a:lnTo>
                    <a:pt x="15" y="274"/>
                  </a:lnTo>
                  <a:lnTo>
                    <a:pt x="26" y="299"/>
                  </a:lnTo>
                  <a:lnTo>
                    <a:pt x="39" y="320"/>
                  </a:lnTo>
                  <a:lnTo>
                    <a:pt x="53" y="334"/>
                  </a:lnTo>
                  <a:lnTo>
                    <a:pt x="69" y="340"/>
                  </a:lnTo>
                  <a:lnTo>
                    <a:pt x="69" y="341"/>
                  </a:lnTo>
                  <a:lnTo>
                    <a:pt x="457" y="341"/>
                  </a:lnTo>
                  <a:lnTo>
                    <a:pt x="482" y="366"/>
                  </a:lnTo>
                  <a:lnTo>
                    <a:pt x="475" y="422"/>
                  </a:lnTo>
                  <a:lnTo>
                    <a:pt x="457" y="478"/>
                  </a:lnTo>
                  <a:lnTo>
                    <a:pt x="446" y="503"/>
                  </a:lnTo>
                  <a:lnTo>
                    <a:pt x="526" y="341"/>
                  </a:lnTo>
                  <a:lnTo>
                    <a:pt x="651" y="91"/>
                  </a:lnTo>
                  <a:lnTo>
                    <a:pt x="653" y="84"/>
                  </a:lnTo>
                  <a:lnTo>
                    <a:pt x="658" y="68"/>
                  </a:lnTo>
                  <a:lnTo>
                    <a:pt x="660" y="46"/>
                  </a:lnTo>
                  <a:lnTo>
                    <a:pt x="657" y="24"/>
                  </a:lnTo>
                  <a:lnTo>
                    <a:pt x="644" y="8"/>
                  </a:lnTo>
                  <a:lnTo>
                    <a:pt x="618" y="1"/>
                  </a:lnTo>
                  <a:lnTo>
                    <a:pt x="616" y="1"/>
                  </a:lnTo>
                  <a:lnTo>
                    <a:pt x="615" y="0"/>
                  </a:lnTo>
                  <a:close/>
                </a:path>
              </a:pathLst>
            </a:custGeom>
            <a:solidFill>
              <a:srgbClr val="C6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066" name="Freeform 91"/>
            <p:cNvSpPr>
              <a:spLocks/>
            </p:cNvSpPr>
            <p:nvPr/>
          </p:nvSpPr>
          <p:spPr bwMode="auto">
            <a:xfrm>
              <a:off x="7282312" y="2655370"/>
              <a:ext cx="216246" cy="251222"/>
            </a:xfrm>
            <a:custGeom>
              <a:avLst/>
              <a:gdLst>
                <a:gd name="T0" fmla="*/ 81 w 161"/>
                <a:gd name="T1" fmla="*/ 0 h 211"/>
                <a:gd name="T2" fmla="*/ 59 w 161"/>
                <a:gd name="T3" fmla="*/ 3 h 211"/>
                <a:gd name="T4" fmla="*/ 40 w 161"/>
                <a:gd name="T5" fmla="*/ 14 h 211"/>
                <a:gd name="T6" fmla="*/ 23 w 161"/>
                <a:gd name="T7" fmla="*/ 30 h 211"/>
                <a:gd name="T8" fmla="*/ 11 w 161"/>
                <a:gd name="T9" fmla="*/ 52 h 211"/>
                <a:gd name="T10" fmla="*/ 3 w 161"/>
                <a:gd name="T11" fmla="*/ 77 h 211"/>
                <a:gd name="T12" fmla="*/ 0 w 161"/>
                <a:gd name="T13" fmla="*/ 105 h 211"/>
                <a:gd name="T14" fmla="*/ 3 w 161"/>
                <a:gd name="T15" fmla="*/ 133 h 211"/>
                <a:gd name="T16" fmla="*/ 11 w 161"/>
                <a:gd name="T17" fmla="*/ 158 h 211"/>
                <a:gd name="T18" fmla="*/ 23 w 161"/>
                <a:gd name="T19" fmla="*/ 180 h 211"/>
                <a:gd name="T20" fmla="*/ 40 w 161"/>
                <a:gd name="T21" fmla="*/ 196 h 211"/>
                <a:gd name="T22" fmla="*/ 59 w 161"/>
                <a:gd name="T23" fmla="*/ 207 h 211"/>
                <a:gd name="T24" fmla="*/ 81 w 161"/>
                <a:gd name="T25" fmla="*/ 211 h 211"/>
                <a:gd name="T26" fmla="*/ 102 w 161"/>
                <a:gd name="T27" fmla="*/ 207 h 211"/>
                <a:gd name="T28" fmla="*/ 121 w 161"/>
                <a:gd name="T29" fmla="*/ 196 h 211"/>
                <a:gd name="T30" fmla="*/ 137 w 161"/>
                <a:gd name="T31" fmla="*/ 180 h 211"/>
                <a:gd name="T32" fmla="*/ 150 w 161"/>
                <a:gd name="T33" fmla="*/ 158 h 211"/>
                <a:gd name="T34" fmla="*/ 158 w 161"/>
                <a:gd name="T35" fmla="*/ 133 h 211"/>
                <a:gd name="T36" fmla="*/ 161 w 161"/>
                <a:gd name="T37" fmla="*/ 105 h 211"/>
                <a:gd name="T38" fmla="*/ 158 w 161"/>
                <a:gd name="T39" fmla="*/ 77 h 211"/>
                <a:gd name="T40" fmla="*/ 150 w 161"/>
                <a:gd name="T41" fmla="*/ 52 h 211"/>
                <a:gd name="T42" fmla="*/ 137 w 161"/>
                <a:gd name="T43" fmla="*/ 30 h 211"/>
                <a:gd name="T44" fmla="*/ 121 w 161"/>
                <a:gd name="T45" fmla="*/ 14 h 211"/>
                <a:gd name="T46" fmla="*/ 102 w 161"/>
                <a:gd name="T47" fmla="*/ 3 h 211"/>
                <a:gd name="T48" fmla="*/ 81 w 161"/>
                <a:gd name="T4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211">
                  <a:moveTo>
                    <a:pt x="81" y="0"/>
                  </a:moveTo>
                  <a:lnTo>
                    <a:pt x="59" y="3"/>
                  </a:lnTo>
                  <a:lnTo>
                    <a:pt x="40" y="14"/>
                  </a:lnTo>
                  <a:lnTo>
                    <a:pt x="23" y="30"/>
                  </a:lnTo>
                  <a:lnTo>
                    <a:pt x="11" y="52"/>
                  </a:lnTo>
                  <a:lnTo>
                    <a:pt x="3" y="77"/>
                  </a:lnTo>
                  <a:lnTo>
                    <a:pt x="0" y="105"/>
                  </a:lnTo>
                  <a:lnTo>
                    <a:pt x="3" y="133"/>
                  </a:lnTo>
                  <a:lnTo>
                    <a:pt x="11" y="158"/>
                  </a:lnTo>
                  <a:lnTo>
                    <a:pt x="23" y="180"/>
                  </a:lnTo>
                  <a:lnTo>
                    <a:pt x="40" y="196"/>
                  </a:lnTo>
                  <a:lnTo>
                    <a:pt x="59" y="207"/>
                  </a:lnTo>
                  <a:lnTo>
                    <a:pt x="81" y="211"/>
                  </a:lnTo>
                  <a:lnTo>
                    <a:pt x="102" y="207"/>
                  </a:lnTo>
                  <a:lnTo>
                    <a:pt x="121" y="196"/>
                  </a:lnTo>
                  <a:lnTo>
                    <a:pt x="137" y="180"/>
                  </a:lnTo>
                  <a:lnTo>
                    <a:pt x="150" y="158"/>
                  </a:lnTo>
                  <a:lnTo>
                    <a:pt x="158" y="133"/>
                  </a:lnTo>
                  <a:lnTo>
                    <a:pt x="161" y="105"/>
                  </a:lnTo>
                  <a:lnTo>
                    <a:pt x="158" y="77"/>
                  </a:lnTo>
                  <a:lnTo>
                    <a:pt x="150" y="52"/>
                  </a:lnTo>
                  <a:lnTo>
                    <a:pt x="137" y="30"/>
                  </a:lnTo>
                  <a:lnTo>
                    <a:pt x="121" y="14"/>
                  </a:lnTo>
                  <a:lnTo>
                    <a:pt x="102" y="3"/>
                  </a:lnTo>
                  <a:lnTo>
                    <a:pt x="81" y="0"/>
                  </a:lnTo>
                  <a:close/>
                </a:path>
              </a:pathLst>
            </a:cu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068" name="Line 95"/>
            <p:cNvSpPr>
              <a:spLocks noChangeShapeType="1"/>
            </p:cNvSpPr>
            <p:nvPr/>
          </p:nvSpPr>
          <p:spPr bwMode="auto">
            <a:xfrm>
              <a:off x="6990304" y="3369758"/>
              <a:ext cx="0" cy="822960"/>
            </a:xfrm>
            <a:prstGeom prst="line">
              <a:avLst/>
            </a:prstGeom>
            <a:noFill/>
            <a:ln w="19050" cap="flat">
              <a:solidFill>
                <a:srgbClr val="EC008C"/>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p>
          </p:txBody>
        </p:sp>
        <p:sp>
          <p:nvSpPr>
            <p:cNvPr id="1073" name="Rectangle 102"/>
            <p:cNvSpPr>
              <a:spLocks noChangeArrowheads="1"/>
            </p:cNvSpPr>
            <p:nvPr/>
          </p:nvSpPr>
          <p:spPr bwMode="auto">
            <a:xfrm>
              <a:off x="4012113" y="2420449"/>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i="1">
                  <a:solidFill>
                    <a:srgbClr val="000000"/>
                  </a:solidFill>
                </a:rPr>
                <a:t> </a:t>
              </a:r>
              <a:endParaRPr lang="en-US" altLang="en-US" sz="1350"/>
            </a:p>
          </p:txBody>
        </p:sp>
        <p:sp>
          <p:nvSpPr>
            <p:cNvPr id="1074" name="Rectangle 103"/>
            <p:cNvSpPr>
              <a:spLocks noChangeArrowheads="1"/>
            </p:cNvSpPr>
            <p:nvPr/>
          </p:nvSpPr>
          <p:spPr bwMode="auto">
            <a:xfrm>
              <a:off x="784328" y="2551418"/>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i="1">
                  <a:solidFill>
                    <a:srgbClr val="000000"/>
                  </a:solidFill>
                </a:rPr>
                <a:t> </a:t>
              </a:r>
              <a:endParaRPr lang="en-US" altLang="en-US" sz="1350"/>
            </a:p>
          </p:txBody>
        </p:sp>
        <p:sp>
          <p:nvSpPr>
            <p:cNvPr id="1075" name="Rectangle 104"/>
            <p:cNvSpPr>
              <a:spLocks noChangeArrowheads="1"/>
            </p:cNvSpPr>
            <p:nvPr/>
          </p:nvSpPr>
          <p:spPr bwMode="auto">
            <a:xfrm>
              <a:off x="1425332" y="2608763"/>
              <a:ext cx="87421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solidFill>
                    <a:srgbClr val="000000"/>
                  </a:solidFill>
                </a:rPr>
                <a:t>Notice of a Plan Subject to Objection</a:t>
              </a:r>
              <a:endParaRPr lang="en-US" altLang="en-US" sz="1350" dirty="0"/>
            </a:p>
          </p:txBody>
        </p:sp>
        <p:sp>
          <p:nvSpPr>
            <p:cNvPr id="1076" name="Rectangle 105"/>
            <p:cNvSpPr>
              <a:spLocks noChangeArrowheads="1"/>
            </p:cNvSpPr>
            <p:nvPr/>
          </p:nvSpPr>
          <p:spPr bwMode="auto">
            <a:xfrm>
              <a:off x="3753747" y="2682387"/>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079" name="Rectangle 108"/>
            <p:cNvSpPr>
              <a:spLocks noChangeArrowheads="1"/>
            </p:cNvSpPr>
            <p:nvPr/>
          </p:nvSpPr>
          <p:spPr bwMode="auto">
            <a:xfrm>
              <a:off x="4237141" y="2769303"/>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081" name="Rectangle 110"/>
            <p:cNvSpPr>
              <a:spLocks noChangeArrowheads="1"/>
            </p:cNvSpPr>
            <p:nvPr/>
          </p:nvSpPr>
          <p:spPr bwMode="auto">
            <a:xfrm>
              <a:off x="6169525" y="2690721"/>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082" name="Rectangle 111"/>
            <p:cNvSpPr>
              <a:spLocks noChangeArrowheads="1"/>
            </p:cNvSpPr>
            <p:nvPr/>
          </p:nvSpPr>
          <p:spPr bwMode="auto">
            <a:xfrm>
              <a:off x="6641756" y="2645895"/>
              <a:ext cx="5738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solidFill>
                    <a:srgbClr val="000000"/>
                  </a:solidFill>
                </a:rPr>
                <a:t>Written Response</a:t>
              </a:r>
              <a:endParaRPr lang="en-US" altLang="en-US" sz="1350" dirty="0"/>
            </a:p>
          </p:txBody>
        </p:sp>
        <p:sp>
          <p:nvSpPr>
            <p:cNvPr id="1083" name="Rectangle 112"/>
            <p:cNvSpPr>
              <a:spLocks noChangeArrowheads="1"/>
            </p:cNvSpPr>
            <p:nvPr/>
          </p:nvSpPr>
          <p:spPr bwMode="auto">
            <a:xfrm>
              <a:off x="6938669" y="2691912"/>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084" name="Rectangle 113"/>
            <p:cNvSpPr>
              <a:spLocks noChangeArrowheads="1"/>
            </p:cNvSpPr>
            <p:nvPr/>
          </p:nvSpPr>
          <p:spPr bwMode="auto">
            <a:xfrm>
              <a:off x="7540083" y="2678815"/>
              <a:ext cx="724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solidFill>
                    <a:srgbClr val="000000"/>
                  </a:solidFill>
                </a:rPr>
                <a:t>Issue Plan Decision </a:t>
              </a:r>
              <a:endParaRPr lang="en-US" altLang="en-US" sz="1350" dirty="0"/>
            </a:p>
          </p:txBody>
        </p:sp>
        <p:sp>
          <p:nvSpPr>
            <p:cNvPr id="1086" name="Rectangle 115"/>
            <p:cNvSpPr>
              <a:spLocks noChangeArrowheads="1"/>
            </p:cNvSpPr>
            <p:nvPr/>
          </p:nvSpPr>
          <p:spPr bwMode="auto">
            <a:xfrm>
              <a:off x="7738769" y="2730012"/>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087" name="Rectangle 116"/>
            <p:cNvSpPr>
              <a:spLocks noChangeArrowheads="1"/>
            </p:cNvSpPr>
            <p:nvPr/>
          </p:nvSpPr>
          <p:spPr bwMode="auto">
            <a:xfrm>
              <a:off x="1226050" y="2678815"/>
              <a:ext cx="11038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900" b="1" i="1" dirty="0">
                  <a:solidFill>
                    <a:srgbClr val="FFFFFF"/>
                  </a:solidFill>
                </a:rPr>
                <a:t>1</a:t>
              </a:r>
              <a:endParaRPr lang="en-US" altLang="en-US" sz="1350" dirty="0"/>
            </a:p>
          </p:txBody>
        </p:sp>
        <p:sp>
          <p:nvSpPr>
            <p:cNvPr id="1088" name="Rectangle 117"/>
            <p:cNvSpPr>
              <a:spLocks noChangeArrowheads="1"/>
            </p:cNvSpPr>
            <p:nvPr/>
          </p:nvSpPr>
          <p:spPr bwMode="auto">
            <a:xfrm>
              <a:off x="3002463" y="2937180"/>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b="1" i="1">
                  <a:solidFill>
                    <a:srgbClr val="FFFFFF"/>
                  </a:solidFill>
                </a:rPr>
                <a:t> </a:t>
              </a:r>
              <a:endParaRPr lang="en-US" altLang="en-US" sz="1350"/>
            </a:p>
          </p:txBody>
        </p:sp>
        <p:sp>
          <p:nvSpPr>
            <p:cNvPr id="1090" name="Rectangle 119"/>
            <p:cNvSpPr>
              <a:spLocks noChangeArrowheads="1"/>
            </p:cNvSpPr>
            <p:nvPr/>
          </p:nvSpPr>
          <p:spPr bwMode="auto">
            <a:xfrm>
              <a:off x="3478713" y="2934799"/>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092" name="Rectangle 121"/>
            <p:cNvSpPr>
              <a:spLocks noChangeArrowheads="1"/>
            </p:cNvSpPr>
            <p:nvPr/>
          </p:nvSpPr>
          <p:spPr bwMode="auto">
            <a:xfrm>
              <a:off x="3575153" y="2934799"/>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093" name="Rectangle 122"/>
            <p:cNvSpPr>
              <a:spLocks noChangeArrowheads="1"/>
            </p:cNvSpPr>
            <p:nvPr/>
          </p:nvSpPr>
          <p:spPr bwMode="auto">
            <a:xfrm>
              <a:off x="2636941" y="2618093"/>
              <a:ext cx="48731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solidFill>
                    <a:srgbClr val="000000"/>
                  </a:solidFill>
                </a:rPr>
                <a:t>Objection</a:t>
              </a:r>
              <a:endParaRPr lang="en-US" altLang="en-US" sz="1350" dirty="0"/>
            </a:p>
          </p:txBody>
        </p:sp>
        <p:sp>
          <p:nvSpPr>
            <p:cNvPr id="1094" name="Rectangle 123"/>
            <p:cNvSpPr>
              <a:spLocks noChangeArrowheads="1"/>
            </p:cNvSpPr>
            <p:nvPr/>
          </p:nvSpPr>
          <p:spPr bwMode="auto">
            <a:xfrm>
              <a:off x="3564438" y="3038384"/>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095" name="Rectangle 124"/>
            <p:cNvSpPr>
              <a:spLocks noChangeArrowheads="1"/>
            </p:cNvSpPr>
            <p:nvPr/>
          </p:nvSpPr>
          <p:spPr bwMode="auto">
            <a:xfrm flipH="1">
              <a:off x="2420695" y="2690721"/>
              <a:ext cx="16839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900" b="1" i="1" dirty="0">
                  <a:solidFill>
                    <a:srgbClr val="FFFFFF"/>
                  </a:solidFill>
                </a:rPr>
                <a:t>2</a:t>
              </a:r>
              <a:endParaRPr lang="en-US" altLang="en-US" sz="1350" dirty="0"/>
            </a:p>
          </p:txBody>
        </p:sp>
        <p:sp>
          <p:nvSpPr>
            <p:cNvPr id="1096" name="Rectangle 125"/>
            <p:cNvSpPr>
              <a:spLocks noChangeArrowheads="1"/>
            </p:cNvSpPr>
            <p:nvPr/>
          </p:nvSpPr>
          <p:spPr bwMode="auto">
            <a:xfrm>
              <a:off x="4003778" y="2937180"/>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b="1" i="1">
                  <a:solidFill>
                    <a:srgbClr val="FFFFFF"/>
                  </a:solidFill>
                </a:rPr>
                <a:t> </a:t>
              </a:r>
              <a:endParaRPr lang="en-US" altLang="en-US" sz="1350"/>
            </a:p>
          </p:txBody>
        </p:sp>
        <p:sp>
          <p:nvSpPr>
            <p:cNvPr id="1097" name="Rectangle 126"/>
            <p:cNvSpPr>
              <a:spLocks noChangeArrowheads="1"/>
            </p:cNvSpPr>
            <p:nvPr/>
          </p:nvSpPr>
          <p:spPr bwMode="auto">
            <a:xfrm>
              <a:off x="2635750" y="2766921"/>
              <a:ext cx="6412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solidFill>
                    <a:srgbClr val="000000"/>
                  </a:solidFill>
                </a:rPr>
                <a:t>Filing Period</a:t>
              </a:r>
            </a:p>
            <a:p>
              <a:pPr defTabSz="685800"/>
              <a:r>
                <a:rPr lang="en-US" altLang="en-US" sz="900" dirty="0">
                  <a:solidFill>
                    <a:srgbClr val="000000"/>
                  </a:solidFill>
                </a:rPr>
                <a:t>Closes</a:t>
              </a:r>
              <a:endParaRPr lang="en-US" altLang="en-US" sz="1350" dirty="0"/>
            </a:p>
          </p:txBody>
        </p:sp>
        <p:sp>
          <p:nvSpPr>
            <p:cNvPr id="1098" name="Rectangle 127"/>
            <p:cNvSpPr>
              <a:spLocks noChangeArrowheads="1"/>
            </p:cNvSpPr>
            <p:nvPr/>
          </p:nvSpPr>
          <p:spPr bwMode="auto">
            <a:xfrm>
              <a:off x="4343107" y="2934799"/>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100" name="Rectangle 129"/>
            <p:cNvSpPr>
              <a:spLocks noChangeArrowheads="1"/>
            </p:cNvSpPr>
            <p:nvPr/>
          </p:nvSpPr>
          <p:spPr bwMode="auto">
            <a:xfrm>
              <a:off x="4201422" y="3069340"/>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102" name="Rectangle 131"/>
            <p:cNvSpPr>
              <a:spLocks noChangeArrowheads="1"/>
            </p:cNvSpPr>
            <p:nvPr/>
          </p:nvSpPr>
          <p:spPr bwMode="auto">
            <a:xfrm>
              <a:off x="4400257" y="3174115"/>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103" name="Rectangle 132"/>
            <p:cNvSpPr>
              <a:spLocks noChangeArrowheads="1"/>
            </p:cNvSpPr>
            <p:nvPr/>
          </p:nvSpPr>
          <p:spPr bwMode="auto">
            <a:xfrm>
              <a:off x="4546703" y="2931228"/>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104" name="Rectangle 133"/>
            <p:cNvSpPr>
              <a:spLocks noChangeArrowheads="1"/>
            </p:cNvSpPr>
            <p:nvPr/>
          </p:nvSpPr>
          <p:spPr bwMode="auto">
            <a:xfrm>
              <a:off x="4546703" y="3062196"/>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105" name="Rectangle 134"/>
            <p:cNvSpPr>
              <a:spLocks noChangeArrowheads="1"/>
            </p:cNvSpPr>
            <p:nvPr/>
          </p:nvSpPr>
          <p:spPr bwMode="auto">
            <a:xfrm>
              <a:off x="3207214" y="3020034"/>
              <a:ext cx="19657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900" i="1" dirty="0">
                  <a:solidFill>
                    <a:srgbClr val="000000"/>
                  </a:solidFill>
                </a:rPr>
                <a:t>90 Days</a:t>
              </a:r>
            </a:p>
            <a:p>
              <a:pPr algn="ctr" defTabSz="685800"/>
              <a:r>
                <a:rPr lang="en-US" altLang="en-US" sz="750" i="1" dirty="0">
                  <a:solidFill>
                    <a:srgbClr val="000000"/>
                  </a:solidFill>
                </a:rPr>
                <a:t>(may be extended by reviewing officer)</a:t>
              </a:r>
              <a:endParaRPr lang="en-US" altLang="en-US" sz="750" dirty="0"/>
            </a:p>
          </p:txBody>
        </p:sp>
        <p:sp>
          <p:nvSpPr>
            <p:cNvPr id="1106" name="Rectangle 135"/>
            <p:cNvSpPr>
              <a:spLocks noChangeArrowheads="1"/>
            </p:cNvSpPr>
            <p:nvPr/>
          </p:nvSpPr>
          <p:spPr bwMode="auto">
            <a:xfrm>
              <a:off x="5333707" y="3227693"/>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i="1">
                  <a:solidFill>
                    <a:srgbClr val="000000"/>
                  </a:solidFill>
                </a:rPr>
                <a:t> </a:t>
              </a:r>
              <a:endParaRPr lang="en-US" altLang="en-US" sz="1350"/>
            </a:p>
          </p:txBody>
        </p:sp>
        <p:sp>
          <p:nvSpPr>
            <p:cNvPr id="1108" name="Rectangle 137"/>
            <p:cNvSpPr>
              <a:spLocks noChangeArrowheads="1"/>
            </p:cNvSpPr>
            <p:nvPr/>
          </p:nvSpPr>
          <p:spPr bwMode="auto">
            <a:xfrm>
              <a:off x="5651603" y="3100296"/>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b="1" i="1">
                  <a:solidFill>
                    <a:srgbClr val="FFFFFF"/>
                  </a:solidFill>
                </a:rPr>
                <a:t> </a:t>
              </a:r>
              <a:endParaRPr lang="en-US" altLang="en-US" sz="1350"/>
            </a:p>
          </p:txBody>
        </p:sp>
        <p:sp>
          <p:nvSpPr>
            <p:cNvPr id="1111" name="Rectangle 140"/>
            <p:cNvSpPr>
              <a:spLocks noChangeArrowheads="1"/>
            </p:cNvSpPr>
            <p:nvPr/>
          </p:nvSpPr>
          <p:spPr bwMode="auto">
            <a:xfrm>
              <a:off x="5739709" y="3314609"/>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solidFill>
                    <a:srgbClr val="000000"/>
                  </a:solidFill>
                </a:rPr>
                <a:t> </a:t>
              </a:r>
              <a:endParaRPr lang="en-US" altLang="en-US" sz="1350" dirty="0"/>
            </a:p>
          </p:txBody>
        </p:sp>
        <p:sp>
          <p:nvSpPr>
            <p:cNvPr id="1112" name="Rectangle 141"/>
            <p:cNvSpPr>
              <a:spLocks noChangeArrowheads="1"/>
            </p:cNvSpPr>
            <p:nvPr/>
          </p:nvSpPr>
          <p:spPr bwMode="auto">
            <a:xfrm>
              <a:off x="6475350" y="2702150"/>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endParaRPr lang="en-US" altLang="en-US" sz="1350" dirty="0"/>
            </a:p>
          </p:txBody>
        </p:sp>
        <p:sp>
          <p:nvSpPr>
            <p:cNvPr id="1113" name="Rectangle 142"/>
            <p:cNvSpPr>
              <a:spLocks noChangeArrowheads="1"/>
            </p:cNvSpPr>
            <p:nvPr/>
          </p:nvSpPr>
          <p:spPr bwMode="auto">
            <a:xfrm>
              <a:off x="6562432" y="2926465"/>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b="1" i="1">
                  <a:solidFill>
                    <a:srgbClr val="FFFFFF"/>
                  </a:solidFill>
                </a:rPr>
                <a:t> </a:t>
              </a:r>
              <a:endParaRPr lang="en-US" altLang="en-US" sz="1350"/>
            </a:p>
          </p:txBody>
        </p:sp>
        <p:sp>
          <p:nvSpPr>
            <p:cNvPr id="1115" name="Rectangle 144"/>
            <p:cNvSpPr>
              <a:spLocks noChangeArrowheads="1"/>
            </p:cNvSpPr>
            <p:nvPr/>
          </p:nvSpPr>
          <p:spPr bwMode="auto">
            <a:xfrm>
              <a:off x="7099403" y="2966946"/>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1116" name="Rectangle 145"/>
            <p:cNvSpPr>
              <a:spLocks noChangeArrowheads="1"/>
            </p:cNvSpPr>
            <p:nvPr/>
          </p:nvSpPr>
          <p:spPr bwMode="auto">
            <a:xfrm>
              <a:off x="7308730" y="2698362"/>
              <a:ext cx="14711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900" b="1" i="1" dirty="0">
                  <a:solidFill>
                    <a:srgbClr val="FFFFFF"/>
                  </a:solidFill>
                </a:rPr>
                <a:t>5</a:t>
              </a:r>
              <a:endParaRPr lang="en-US" altLang="en-US" sz="1350" dirty="0"/>
            </a:p>
          </p:txBody>
        </p:sp>
        <p:sp>
          <p:nvSpPr>
            <p:cNvPr id="1117" name="Rectangle 146"/>
            <p:cNvSpPr>
              <a:spLocks noChangeArrowheads="1"/>
            </p:cNvSpPr>
            <p:nvPr/>
          </p:nvSpPr>
          <p:spPr bwMode="auto">
            <a:xfrm>
              <a:off x="7391554" y="2774778"/>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b="1" i="1" dirty="0">
                  <a:solidFill>
                    <a:srgbClr val="FFFFFF"/>
                  </a:solidFill>
                </a:rPr>
                <a:t> </a:t>
              </a:r>
              <a:endParaRPr lang="en-US" altLang="en-US" sz="1350" dirty="0"/>
            </a:p>
          </p:txBody>
        </p:sp>
        <p:sp>
          <p:nvSpPr>
            <p:cNvPr id="1119" name="Rectangle 148"/>
            <p:cNvSpPr>
              <a:spLocks noChangeArrowheads="1"/>
            </p:cNvSpPr>
            <p:nvPr/>
          </p:nvSpPr>
          <p:spPr bwMode="auto">
            <a:xfrm>
              <a:off x="7893550" y="2966946"/>
              <a:ext cx="320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a:solidFill>
                    <a:srgbClr val="000000"/>
                  </a:solidFill>
                </a:rPr>
                <a:t> </a:t>
              </a:r>
              <a:endParaRPr lang="en-US" altLang="en-US" sz="1350"/>
            </a:p>
          </p:txBody>
        </p:sp>
        <p:sp>
          <p:nvSpPr>
            <p:cNvPr id="83" name="Rectangle 145"/>
            <p:cNvSpPr>
              <a:spLocks noChangeArrowheads="1"/>
            </p:cNvSpPr>
            <p:nvPr/>
          </p:nvSpPr>
          <p:spPr bwMode="auto">
            <a:xfrm>
              <a:off x="6441762" y="2704996"/>
              <a:ext cx="14711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900" b="1" i="1" dirty="0">
                  <a:solidFill>
                    <a:srgbClr val="FFFFFF"/>
                  </a:solidFill>
                </a:rPr>
                <a:t>4</a:t>
              </a:r>
              <a:endParaRPr lang="en-US" altLang="en-US" sz="1350" dirty="0"/>
            </a:p>
          </p:txBody>
        </p:sp>
        <p:sp>
          <p:nvSpPr>
            <p:cNvPr id="1145" name="TextBox 1144"/>
            <p:cNvSpPr txBox="1"/>
            <p:nvPr/>
          </p:nvSpPr>
          <p:spPr>
            <a:xfrm>
              <a:off x="2952769" y="3451400"/>
              <a:ext cx="628631" cy="215444"/>
            </a:xfrm>
            <a:prstGeom prst="rect">
              <a:avLst/>
            </a:prstGeom>
            <a:noFill/>
          </p:spPr>
          <p:txBody>
            <a:bodyPr wrap="square" rtlCol="0">
              <a:spAutoFit/>
            </a:bodyPr>
            <a:lstStyle/>
            <a:p>
              <a:pPr algn="ctr"/>
              <a:r>
                <a:rPr lang="en-US" sz="800" dirty="0"/>
                <a:t>10 </a:t>
              </a:r>
              <a:r>
                <a:rPr lang="en-US" sz="800" dirty="0" smtClean="0"/>
                <a:t>Days</a:t>
              </a:r>
              <a:endParaRPr lang="en-US" sz="800" dirty="0"/>
            </a:p>
          </p:txBody>
        </p:sp>
        <p:sp>
          <p:nvSpPr>
            <p:cNvPr id="1146" name="TextBox 1145"/>
            <p:cNvSpPr txBox="1"/>
            <p:nvPr/>
          </p:nvSpPr>
          <p:spPr>
            <a:xfrm>
              <a:off x="2084120" y="4223905"/>
              <a:ext cx="1011212" cy="369332"/>
            </a:xfrm>
            <a:prstGeom prst="rect">
              <a:avLst/>
            </a:prstGeom>
            <a:noFill/>
          </p:spPr>
          <p:txBody>
            <a:bodyPr wrap="square" rtlCol="0">
              <a:spAutoFit/>
            </a:bodyPr>
            <a:lstStyle/>
            <a:p>
              <a:endParaRPr lang="en-US" dirty="0"/>
            </a:p>
          </p:txBody>
        </p:sp>
        <p:sp>
          <p:nvSpPr>
            <p:cNvPr id="1147" name="TextBox 1146"/>
            <p:cNvSpPr txBox="1"/>
            <p:nvPr/>
          </p:nvSpPr>
          <p:spPr>
            <a:xfrm>
              <a:off x="2083603" y="3129767"/>
              <a:ext cx="940687" cy="230832"/>
            </a:xfrm>
            <a:prstGeom prst="rect">
              <a:avLst/>
            </a:prstGeom>
            <a:noFill/>
          </p:spPr>
          <p:txBody>
            <a:bodyPr wrap="square" rtlCol="0">
              <a:spAutoFit/>
            </a:bodyPr>
            <a:lstStyle/>
            <a:p>
              <a:r>
                <a:rPr lang="en-US" sz="900" i="1" dirty="0"/>
                <a:t>60 </a:t>
              </a:r>
              <a:r>
                <a:rPr lang="en-US" sz="900" i="1" dirty="0" smtClean="0"/>
                <a:t>Days (EIS</a:t>
              </a:r>
              <a:r>
                <a:rPr lang="en-US" sz="900" i="1" dirty="0"/>
                <a:t>)</a:t>
              </a:r>
            </a:p>
          </p:txBody>
        </p:sp>
        <p:sp>
          <p:nvSpPr>
            <p:cNvPr id="1148" name="TextBox 1147"/>
            <p:cNvSpPr txBox="1"/>
            <p:nvPr/>
          </p:nvSpPr>
          <p:spPr>
            <a:xfrm>
              <a:off x="3550416" y="3451400"/>
              <a:ext cx="636984" cy="215444"/>
            </a:xfrm>
            <a:prstGeom prst="rect">
              <a:avLst/>
            </a:prstGeom>
            <a:noFill/>
          </p:spPr>
          <p:txBody>
            <a:bodyPr wrap="square" rtlCol="0">
              <a:spAutoFit/>
            </a:bodyPr>
            <a:lstStyle/>
            <a:p>
              <a:pPr algn="ctr"/>
              <a:r>
                <a:rPr lang="en-US" sz="800" dirty="0"/>
                <a:t>10 Days</a:t>
              </a:r>
            </a:p>
          </p:txBody>
        </p:sp>
        <p:sp>
          <p:nvSpPr>
            <p:cNvPr id="1150" name="TextBox 1149"/>
            <p:cNvSpPr txBox="1"/>
            <p:nvPr/>
          </p:nvSpPr>
          <p:spPr>
            <a:xfrm>
              <a:off x="3401731" y="4058696"/>
              <a:ext cx="1774845" cy="369332"/>
            </a:xfrm>
            <a:prstGeom prst="rect">
              <a:avLst/>
            </a:prstGeom>
            <a:noFill/>
          </p:spPr>
          <p:txBody>
            <a:bodyPr wrap="none" rtlCol="0">
              <a:spAutoFit/>
            </a:bodyPr>
            <a:lstStyle/>
            <a:p>
              <a:r>
                <a:rPr lang="en-US" sz="900" dirty="0"/>
                <a:t>Forest Service publishes </a:t>
              </a:r>
            </a:p>
            <a:p>
              <a:r>
                <a:rPr lang="en-US" sz="900" dirty="0"/>
                <a:t>&amp; post notice of objections field</a:t>
              </a:r>
            </a:p>
          </p:txBody>
        </p:sp>
        <p:sp>
          <p:nvSpPr>
            <p:cNvPr id="1151" name="TextBox 1150"/>
            <p:cNvSpPr txBox="1"/>
            <p:nvPr/>
          </p:nvSpPr>
          <p:spPr>
            <a:xfrm>
              <a:off x="4140630" y="3606969"/>
              <a:ext cx="1498170" cy="507831"/>
            </a:xfrm>
            <a:prstGeom prst="rect">
              <a:avLst/>
            </a:prstGeom>
            <a:noFill/>
          </p:spPr>
          <p:txBody>
            <a:bodyPr wrap="square" rtlCol="0">
              <a:spAutoFit/>
            </a:bodyPr>
            <a:lstStyle/>
            <a:p>
              <a:r>
                <a:rPr lang="en-US" sz="900" dirty="0"/>
                <a:t>Forest Service accepts </a:t>
              </a:r>
              <a:r>
                <a:rPr lang="en-US" sz="900" dirty="0" smtClean="0"/>
                <a:t>request to </a:t>
              </a:r>
              <a:r>
                <a:rPr lang="en-US" sz="900" dirty="0"/>
                <a:t>participate from interested persons</a:t>
              </a:r>
            </a:p>
          </p:txBody>
        </p:sp>
        <p:sp>
          <p:nvSpPr>
            <p:cNvPr id="128" name="TextBox 127"/>
            <p:cNvSpPr txBox="1"/>
            <p:nvPr/>
          </p:nvSpPr>
          <p:spPr>
            <a:xfrm>
              <a:off x="5725145" y="3436236"/>
              <a:ext cx="1308376" cy="646331"/>
            </a:xfrm>
            <a:prstGeom prst="rect">
              <a:avLst/>
            </a:prstGeom>
            <a:noFill/>
          </p:spPr>
          <p:txBody>
            <a:bodyPr wrap="square" rtlCol="0">
              <a:spAutoFit/>
            </a:bodyPr>
            <a:lstStyle/>
            <a:p>
              <a:r>
                <a:rPr lang="en-US" sz="900" dirty="0"/>
                <a:t>Reviewing officer meets with objectors and interested persons</a:t>
              </a:r>
            </a:p>
          </p:txBody>
        </p:sp>
        <p:grpSp>
          <p:nvGrpSpPr>
            <p:cNvPr id="165" name="Group 164"/>
            <p:cNvGrpSpPr/>
            <p:nvPr/>
          </p:nvGrpSpPr>
          <p:grpSpPr>
            <a:xfrm>
              <a:off x="5169879" y="2608763"/>
              <a:ext cx="1053925" cy="598885"/>
              <a:chOff x="7025884" y="2314453"/>
              <a:chExt cx="1405235" cy="798513"/>
            </a:xfrm>
          </p:grpSpPr>
          <p:sp>
            <p:nvSpPr>
              <p:cNvPr id="166" name="Freeform 60"/>
              <p:cNvSpPr>
                <a:spLocks/>
              </p:cNvSpPr>
              <p:nvPr/>
            </p:nvSpPr>
            <p:spPr bwMode="auto">
              <a:xfrm>
                <a:off x="7025884" y="2314453"/>
                <a:ext cx="1405235" cy="798513"/>
              </a:xfrm>
              <a:custGeom>
                <a:avLst/>
                <a:gdLst>
                  <a:gd name="T0" fmla="*/ 639 w 686"/>
                  <a:gd name="T1" fmla="*/ 0 h 503"/>
                  <a:gd name="T2" fmla="*/ 72 w 686"/>
                  <a:gd name="T3" fmla="*/ 0 h 503"/>
                  <a:gd name="T4" fmla="*/ 72 w 686"/>
                  <a:gd name="T5" fmla="*/ 1 h 503"/>
                  <a:gd name="T6" fmla="*/ 56 w 686"/>
                  <a:gd name="T7" fmla="*/ 7 h 503"/>
                  <a:gd name="T8" fmla="*/ 41 w 686"/>
                  <a:gd name="T9" fmla="*/ 21 h 503"/>
                  <a:gd name="T10" fmla="*/ 27 w 686"/>
                  <a:gd name="T11" fmla="*/ 41 h 503"/>
                  <a:gd name="T12" fmla="*/ 16 w 686"/>
                  <a:gd name="T13" fmla="*/ 68 h 503"/>
                  <a:gd name="T14" fmla="*/ 7 w 686"/>
                  <a:gd name="T15" fmla="*/ 98 h 503"/>
                  <a:gd name="T16" fmla="*/ 2 w 686"/>
                  <a:gd name="T17" fmla="*/ 133 h 503"/>
                  <a:gd name="T18" fmla="*/ 0 w 686"/>
                  <a:gd name="T19" fmla="*/ 171 h 503"/>
                  <a:gd name="T20" fmla="*/ 2 w 686"/>
                  <a:gd name="T21" fmla="*/ 208 h 503"/>
                  <a:gd name="T22" fmla="*/ 7 w 686"/>
                  <a:gd name="T23" fmla="*/ 243 h 503"/>
                  <a:gd name="T24" fmla="*/ 16 w 686"/>
                  <a:gd name="T25" fmla="*/ 273 h 503"/>
                  <a:gd name="T26" fmla="*/ 27 w 686"/>
                  <a:gd name="T27" fmla="*/ 299 h 503"/>
                  <a:gd name="T28" fmla="*/ 41 w 686"/>
                  <a:gd name="T29" fmla="*/ 320 h 503"/>
                  <a:gd name="T30" fmla="*/ 56 w 686"/>
                  <a:gd name="T31" fmla="*/ 334 h 503"/>
                  <a:gd name="T32" fmla="*/ 72 w 686"/>
                  <a:gd name="T33" fmla="*/ 340 h 503"/>
                  <a:gd name="T34" fmla="*/ 72 w 686"/>
                  <a:gd name="T35" fmla="*/ 341 h 503"/>
                  <a:gd name="T36" fmla="*/ 475 w 686"/>
                  <a:gd name="T37" fmla="*/ 341 h 503"/>
                  <a:gd name="T38" fmla="*/ 501 w 686"/>
                  <a:gd name="T39" fmla="*/ 366 h 503"/>
                  <a:gd name="T40" fmla="*/ 494 w 686"/>
                  <a:gd name="T41" fmla="*/ 422 h 503"/>
                  <a:gd name="T42" fmla="*/ 475 w 686"/>
                  <a:gd name="T43" fmla="*/ 478 h 503"/>
                  <a:gd name="T44" fmla="*/ 464 w 686"/>
                  <a:gd name="T45" fmla="*/ 503 h 503"/>
                  <a:gd name="T46" fmla="*/ 546 w 686"/>
                  <a:gd name="T47" fmla="*/ 341 h 503"/>
                  <a:gd name="T48" fmla="*/ 676 w 686"/>
                  <a:gd name="T49" fmla="*/ 91 h 503"/>
                  <a:gd name="T50" fmla="*/ 679 w 686"/>
                  <a:gd name="T51" fmla="*/ 84 h 503"/>
                  <a:gd name="T52" fmla="*/ 683 w 686"/>
                  <a:gd name="T53" fmla="*/ 68 h 503"/>
                  <a:gd name="T54" fmla="*/ 686 w 686"/>
                  <a:gd name="T55" fmla="*/ 46 h 503"/>
                  <a:gd name="T56" fmla="*/ 682 w 686"/>
                  <a:gd name="T57" fmla="*/ 24 h 503"/>
                  <a:gd name="T58" fmla="*/ 669 w 686"/>
                  <a:gd name="T59" fmla="*/ 8 h 503"/>
                  <a:gd name="T60" fmla="*/ 641 w 686"/>
                  <a:gd name="T61" fmla="*/ 0 h 503"/>
                  <a:gd name="T62" fmla="*/ 640 w 686"/>
                  <a:gd name="T63" fmla="*/ 0 h 503"/>
                  <a:gd name="T64" fmla="*/ 639 w 686"/>
                  <a:gd name="T65"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6" h="503">
                    <a:moveTo>
                      <a:pt x="639" y="0"/>
                    </a:moveTo>
                    <a:lnTo>
                      <a:pt x="72" y="0"/>
                    </a:lnTo>
                    <a:lnTo>
                      <a:pt x="72" y="1"/>
                    </a:lnTo>
                    <a:lnTo>
                      <a:pt x="56" y="7"/>
                    </a:lnTo>
                    <a:lnTo>
                      <a:pt x="41" y="21"/>
                    </a:lnTo>
                    <a:lnTo>
                      <a:pt x="27" y="41"/>
                    </a:lnTo>
                    <a:lnTo>
                      <a:pt x="16" y="68"/>
                    </a:lnTo>
                    <a:lnTo>
                      <a:pt x="7" y="98"/>
                    </a:lnTo>
                    <a:lnTo>
                      <a:pt x="2" y="133"/>
                    </a:lnTo>
                    <a:lnTo>
                      <a:pt x="0" y="171"/>
                    </a:lnTo>
                    <a:lnTo>
                      <a:pt x="2" y="208"/>
                    </a:lnTo>
                    <a:lnTo>
                      <a:pt x="7" y="243"/>
                    </a:lnTo>
                    <a:lnTo>
                      <a:pt x="16" y="273"/>
                    </a:lnTo>
                    <a:lnTo>
                      <a:pt x="27" y="299"/>
                    </a:lnTo>
                    <a:lnTo>
                      <a:pt x="41" y="320"/>
                    </a:lnTo>
                    <a:lnTo>
                      <a:pt x="56" y="334"/>
                    </a:lnTo>
                    <a:lnTo>
                      <a:pt x="72" y="340"/>
                    </a:lnTo>
                    <a:lnTo>
                      <a:pt x="72" y="341"/>
                    </a:lnTo>
                    <a:lnTo>
                      <a:pt x="475" y="341"/>
                    </a:lnTo>
                    <a:lnTo>
                      <a:pt x="501" y="366"/>
                    </a:lnTo>
                    <a:lnTo>
                      <a:pt x="494" y="422"/>
                    </a:lnTo>
                    <a:lnTo>
                      <a:pt x="475" y="478"/>
                    </a:lnTo>
                    <a:lnTo>
                      <a:pt x="464" y="503"/>
                    </a:lnTo>
                    <a:lnTo>
                      <a:pt x="546" y="341"/>
                    </a:lnTo>
                    <a:lnTo>
                      <a:pt x="676" y="91"/>
                    </a:lnTo>
                    <a:lnTo>
                      <a:pt x="679" y="84"/>
                    </a:lnTo>
                    <a:lnTo>
                      <a:pt x="683" y="68"/>
                    </a:lnTo>
                    <a:lnTo>
                      <a:pt x="686" y="46"/>
                    </a:lnTo>
                    <a:lnTo>
                      <a:pt x="682" y="24"/>
                    </a:lnTo>
                    <a:lnTo>
                      <a:pt x="669" y="8"/>
                    </a:lnTo>
                    <a:lnTo>
                      <a:pt x="641" y="0"/>
                    </a:lnTo>
                    <a:lnTo>
                      <a:pt x="640" y="0"/>
                    </a:lnTo>
                    <a:lnTo>
                      <a:pt x="639" y="0"/>
                    </a:lnTo>
                    <a:close/>
                  </a:path>
                </a:pathLst>
              </a:custGeom>
              <a:solidFill>
                <a:srgbClr val="C6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67" name="Rectangle 109"/>
              <p:cNvSpPr>
                <a:spLocks noChangeArrowheads="1"/>
              </p:cNvSpPr>
              <p:nvPr/>
            </p:nvSpPr>
            <p:spPr bwMode="auto">
              <a:xfrm>
                <a:off x="7519596" y="2377953"/>
                <a:ext cx="9045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900" dirty="0">
                    <a:solidFill>
                      <a:srgbClr val="000000"/>
                    </a:solidFill>
                  </a:rPr>
                  <a:t>Objections Resolution </a:t>
                </a:r>
                <a:endParaRPr lang="en-US" altLang="en-US" sz="1350" dirty="0"/>
              </a:p>
            </p:txBody>
          </p:sp>
        </p:grpSp>
        <p:grpSp>
          <p:nvGrpSpPr>
            <p:cNvPr id="168" name="Group 167"/>
            <p:cNvGrpSpPr/>
            <p:nvPr/>
          </p:nvGrpSpPr>
          <p:grpSpPr>
            <a:xfrm>
              <a:off x="5313026" y="2655370"/>
              <a:ext cx="1240172" cy="251222"/>
              <a:chOff x="7204675" y="2377078"/>
              <a:chExt cx="1653565" cy="334963"/>
            </a:xfrm>
          </p:grpSpPr>
          <p:sp>
            <p:nvSpPr>
              <p:cNvPr id="169" name="Freeform 61"/>
              <p:cNvSpPr>
                <a:spLocks/>
              </p:cNvSpPr>
              <p:nvPr/>
            </p:nvSpPr>
            <p:spPr bwMode="auto">
              <a:xfrm>
                <a:off x="7204675" y="2377078"/>
                <a:ext cx="255588" cy="334963"/>
              </a:xfrm>
              <a:custGeom>
                <a:avLst/>
                <a:gdLst>
                  <a:gd name="T0" fmla="*/ 80 w 161"/>
                  <a:gd name="T1" fmla="*/ 0 h 211"/>
                  <a:gd name="T2" fmla="*/ 59 w 161"/>
                  <a:gd name="T3" fmla="*/ 3 h 211"/>
                  <a:gd name="T4" fmla="*/ 39 w 161"/>
                  <a:gd name="T5" fmla="*/ 14 h 211"/>
                  <a:gd name="T6" fmla="*/ 23 w 161"/>
                  <a:gd name="T7" fmla="*/ 30 h 211"/>
                  <a:gd name="T8" fmla="*/ 11 w 161"/>
                  <a:gd name="T9" fmla="*/ 52 h 211"/>
                  <a:gd name="T10" fmla="*/ 2 w 161"/>
                  <a:gd name="T11" fmla="*/ 77 h 211"/>
                  <a:gd name="T12" fmla="*/ 0 w 161"/>
                  <a:gd name="T13" fmla="*/ 105 h 211"/>
                  <a:gd name="T14" fmla="*/ 2 w 161"/>
                  <a:gd name="T15" fmla="*/ 133 h 211"/>
                  <a:gd name="T16" fmla="*/ 11 w 161"/>
                  <a:gd name="T17" fmla="*/ 158 h 211"/>
                  <a:gd name="T18" fmla="*/ 23 w 161"/>
                  <a:gd name="T19" fmla="*/ 180 h 211"/>
                  <a:gd name="T20" fmla="*/ 39 w 161"/>
                  <a:gd name="T21" fmla="*/ 196 h 211"/>
                  <a:gd name="T22" fmla="*/ 59 w 161"/>
                  <a:gd name="T23" fmla="*/ 207 h 211"/>
                  <a:gd name="T24" fmla="*/ 80 w 161"/>
                  <a:gd name="T25" fmla="*/ 211 h 211"/>
                  <a:gd name="T26" fmla="*/ 102 w 161"/>
                  <a:gd name="T27" fmla="*/ 207 h 211"/>
                  <a:gd name="T28" fmla="*/ 121 w 161"/>
                  <a:gd name="T29" fmla="*/ 196 h 211"/>
                  <a:gd name="T30" fmla="*/ 137 w 161"/>
                  <a:gd name="T31" fmla="*/ 180 h 211"/>
                  <a:gd name="T32" fmla="*/ 150 w 161"/>
                  <a:gd name="T33" fmla="*/ 158 h 211"/>
                  <a:gd name="T34" fmla="*/ 158 w 161"/>
                  <a:gd name="T35" fmla="*/ 133 h 211"/>
                  <a:gd name="T36" fmla="*/ 161 w 161"/>
                  <a:gd name="T37" fmla="*/ 105 h 211"/>
                  <a:gd name="T38" fmla="*/ 158 w 161"/>
                  <a:gd name="T39" fmla="*/ 77 h 211"/>
                  <a:gd name="T40" fmla="*/ 150 w 161"/>
                  <a:gd name="T41" fmla="*/ 52 h 211"/>
                  <a:gd name="T42" fmla="*/ 137 w 161"/>
                  <a:gd name="T43" fmla="*/ 30 h 211"/>
                  <a:gd name="T44" fmla="*/ 121 w 161"/>
                  <a:gd name="T45" fmla="*/ 14 h 211"/>
                  <a:gd name="T46" fmla="*/ 102 w 161"/>
                  <a:gd name="T47" fmla="*/ 3 h 211"/>
                  <a:gd name="T48" fmla="*/ 80 w 161"/>
                  <a:gd name="T4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211">
                    <a:moveTo>
                      <a:pt x="80" y="0"/>
                    </a:moveTo>
                    <a:lnTo>
                      <a:pt x="59" y="3"/>
                    </a:lnTo>
                    <a:lnTo>
                      <a:pt x="39" y="14"/>
                    </a:lnTo>
                    <a:lnTo>
                      <a:pt x="23" y="30"/>
                    </a:lnTo>
                    <a:lnTo>
                      <a:pt x="11" y="52"/>
                    </a:lnTo>
                    <a:lnTo>
                      <a:pt x="2" y="77"/>
                    </a:lnTo>
                    <a:lnTo>
                      <a:pt x="0" y="105"/>
                    </a:lnTo>
                    <a:lnTo>
                      <a:pt x="2" y="133"/>
                    </a:lnTo>
                    <a:lnTo>
                      <a:pt x="11" y="158"/>
                    </a:lnTo>
                    <a:lnTo>
                      <a:pt x="23" y="180"/>
                    </a:lnTo>
                    <a:lnTo>
                      <a:pt x="39" y="196"/>
                    </a:lnTo>
                    <a:lnTo>
                      <a:pt x="59" y="207"/>
                    </a:lnTo>
                    <a:lnTo>
                      <a:pt x="80" y="211"/>
                    </a:lnTo>
                    <a:lnTo>
                      <a:pt x="102" y="207"/>
                    </a:lnTo>
                    <a:lnTo>
                      <a:pt x="121" y="196"/>
                    </a:lnTo>
                    <a:lnTo>
                      <a:pt x="137" y="180"/>
                    </a:lnTo>
                    <a:lnTo>
                      <a:pt x="150" y="158"/>
                    </a:lnTo>
                    <a:lnTo>
                      <a:pt x="158" y="133"/>
                    </a:lnTo>
                    <a:lnTo>
                      <a:pt x="161" y="105"/>
                    </a:lnTo>
                    <a:lnTo>
                      <a:pt x="158" y="77"/>
                    </a:lnTo>
                    <a:lnTo>
                      <a:pt x="150" y="52"/>
                    </a:lnTo>
                    <a:lnTo>
                      <a:pt x="137" y="30"/>
                    </a:lnTo>
                    <a:lnTo>
                      <a:pt x="121" y="14"/>
                    </a:lnTo>
                    <a:lnTo>
                      <a:pt x="102" y="3"/>
                    </a:lnTo>
                    <a:lnTo>
                      <a:pt x="80" y="0"/>
                    </a:lnTo>
                    <a:close/>
                  </a:path>
                </a:pathLst>
              </a:custGeom>
              <a:solidFill>
                <a:srgbClr val="00A6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170" name="Rectangle 136"/>
              <p:cNvSpPr>
                <a:spLocks noChangeArrowheads="1"/>
              </p:cNvSpPr>
              <p:nvPr/>
            </p:nvSpPr>
            <p:spPr bwMode="auto">
              <a:xfrm flipH="1">
                <a:off x="7236426" y="2444627"/>
                <a:ext cx="1869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900" b="1" i="1" dirty="0">
                    <a:solidFill>
                      <a:srgbClr val="FFFFFF"/>
                    </a:solidFill>
                  </a:rPr>
                  <a:t>3</a:t>
                </a:r>
                <a:endParaRPr lang="en-US" altLang="en-US" sz="1350" dirty="0"/>
              </a:p>
            </p:txBody>
          </p:sp>
          <p:sp>
            <p:nvSpPr>
              <p:cNvPr id="82" name="Rectangle 136"/>
              <p:cNvSpPr>
                <a:spLocks noChangeArrowheads="1"/>
              </p:cNvSpPr>
              <p:nvPr/>
            </p:nvSpPr>
            <p:spPr bwMode="auto">
              <a:xfrm flipH="1">
                <a:off x="8668013" y="2433479"/>
                <a:ext cx="1902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endParaRPr lang="en-US" altLang="en-US" sz="1350" i="1" dirty="0"/>
              </a:p>
            </p:txBody>
          </p:sp>
        </p:grpSp>
        <p:sp>
          <p:nvSpPr>
            <p:cNvPr id="132" name="TextBox 131"/>
            <p:cNvSpPr txBox="1"/>
            <p:nvPr/>
          </p:nvSpPr>
          <p:spPr>
            <a:xfrm>
              <a:off x="6999392" y="3414248"/>
              <a:ext cx="1426151" cy="1061829"/>
            </a:xfrm>
            <a:prstGeom prst="rect">
              <a:avLst/>
            </a:prstGeom>
            <a:noFill/>
          </p:spPr>
          <p:txBody>
            <a:bodyPr wrap="square" rtlCol="0">
              <a:spAutoFit/>
            </a:bodyPr>
            <a:lstStyle/>
            <a:p>
              <a:r>
                <a:rPr lang="en-US" sz="900" dirty="0"/>
                <a:t>Responsible Official issues decisions after the reviewing officer’s written response, as long as the decision is consistent with the response </a:t>
              </a:r>
            </a:p>
          </p:txBody>
        </p:sp>
        <p:cxnSp>
          <p:nvCxnSpPr>
            <p:cNvPr id="4" name="Straight Connector 3"/>
            <p:cNvCxnSpPr/>
            <p:nvPr/>
          </p:nvCxnSpPr>
          <p:spPr>
            <a:xfrm>
              <a:off x="3504360" y="3362858"/>
              <a:ext cx="0" cy="731520"/>
            </a:xfrm>
            <a:prstGeom prst="line">
              <a:avLst/>
            </a:prstGeom>
            <a:ln>
              <a:solidFill>
                <a:srgbClr val="27AAFF"/>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233482" y="3340803"/>
              <a:ext cx="0" cy="304800"/>
            </a:xfrm>
            <a:prstGeom prst="line">
              <a:avLst/>
            </a:prstGeom>
            <a:ln>
              <a:solidFill>
                <a:srgbClr val="27AAFF"/>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2768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86700" cy="514350"/>
          </a:xfrm>
        </p:spPr>
        <p:txBody>
          <a:bodyPr>
            <a:noAutofit/>
          </a:bodyPr>
          <a:lstStyle/>
          <a:p>
            <a:r>
              <a:rPr lang="en-US" sz="2800" dirty="0" smtClean="0">
                <a:latin typeface="Century Gothic" panose="020B0502020202020204" pitchFamily="34" charset="0"/>
              </a:rPr>
              <a:t>Monitoring and Adaptive Management</a:t>
            </a:r>
            <a:endParaRPr lang="en-US" sz="2800" dirty="0">
              <a:latin typeface="Century Gothic" panose="020B0502020202020204" pitchFamily="34" charset="0"/>
            </a:endParaRPr>
          </a:p>
        </p:txBody>
      </p:sp>
      <p:sp>
        <p:nvSpPr>
          <p:cNvPr id="3" name="Content Placeholder 2"/>
          <p:cNvSpPr>
            <a:spLocks noGrp="1"/>
          </p:cNvSpPr>
          <p:nvPr>
            <p:ph idx="1"/>
          </p:nvPr>
        </p:nvSpPr>
        <p:spPr>
          <a:xfrm>
            <a:off x="609601" y="1524000"/>
            <a:ext cx="8077200" cy="5622052"/>
          </a:xfrm>
        </p:spPr>
        <p:txBody>
          <a:bodyPr>
            <a:spAutoFit/>
          </a:bodyPr>
          <a:lstStyle/>
          <a:p>
            <a:endParaRPr lang="en-US" sz="2400" dirty="0" smtClean="0">
              <a:latin typeface="Arial Black" panose="020B0A04020102020204" pitchFamily="34" charset="0"/>
            </a:endParaRPr>
          </a:p>
          <a:p>
            <a:r>
              <a:rPr lang="en-US" sz="2400" dirty="0"/>
              <a:t>Once revision of a land management plan is complete, the Forest Service will begin managing the national forest or grassland consistent with the direction contained in the new plan. </a:t>
            </a:r>
          </a:p>
          <a:p>
            <a:r>
              <a:rPr lang="en-US" sz="2400" dirty="0" smtClean="0"/>
              <a:t>The </a:t>
            </a:r>
            <a:r>
              <a:rPr lang="en-US" sz="2400" dirty="0"/>
              <a:t>plan monitoring program must include monitoring questions and indicators about ecological, social, cultural, and economic impacts of plan </a:t>
            </a:r>
            <a:r>
              <a:rPr lang="en-US" sz="2400" dirty="0" smtClean="0"/>
              <a:t>implementation.</a:t>
            </a:r>
          </a:p>
          <a:p>
            <a:r>
              <a:rPr lang="en-US" sz="2400" dirty="0"/>
              <a:t>Helps managers determine whether to propose one or more changes to the plan through amendment or revision. The process of monitoring, evaluating, and adjusting (referred to as adaptive management) is central to the Forest Service’s ability to respond to changing conditions over time.</a:t>
            </a:r>
          </a:p>
          <a:p>
            <a:endParaRPr lang="en-US" sz="2400" dirty="0"/>
          </a:p>
        </p:txBody>
      </p:sp>
    </p:spTree>
    <p:extLst>
      <p:ext uri="{BB962C8B-B14F-4D97-AF65-F5344CB8AC3E}">
        <p14:creationId xmlns:p14="http://schemas.microsoft.com/office/powerpoint/2010/main" val="41464418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86700" cy="514350"/>
          </a:xfrm>
        </p:spPr>
        <p:txBody>
          <a:bodyPr>
            <a:noAutofit/>
          </a:bodyPr>
          <a:lstStyle/>
          <a:p>
            <a:r>
              <a:rPr lang="en-US" sz="2800" dirty="0" smtClean="0">
                <a:latin typeface="Century Gothic" panose="020B0502020202020204" pitchFamily="34" charset="0"/>
              </a:rPr>
              <a:t>Monitoring and Adaptive Management, cont.</a:t>
            </a:r>
            <a:endParaRPr lang="en-US" sz="2800" dirty="0">
              <a:latin typeface="Century Gothic" panose="020B0502020202020204" pitchFamily="34" charset="0"/>
            </a:endParaRPr>
          </a:p>
        </p:txBody>
      </p:sp>
      <p:sp>
        <p:nvSpPr>
          <p:cNvPr id="3" name="Content Placeholder 2"/>
          <p:cNvSpPr>
            <a:spLocks noGrp="1"/>
          </p:cNvSpPr>
          <p:nvPr>
            <p:ph idx="1"/>
          </p:nvPr>
        </p:nvSpPr>
        <p:spPr>
          <a:xfrm>
            <a:off x="609601" y="1524000"/>
            <a:ext cx="8077200" cy="3223959"/>
          </a:xfrm>
        </p:spPr>
        <p:txBody>
          <a:bodyPr>
            <a:spAutoFit/>
          </a:bodyPr>
          <a:lstStyle/>
          <a:p>
            <a:endParaRPr lang="en-US" sz="2400" dirty="0" smtClean="0">
              <a:latin typeface="Arial Black" panose="020B0A04020102020204" pitchFamily="34" charset="0"/>
            </a:endParaRPr>
          </a:p>
          <a:p>
            <a:r>
              <a:rPr lang="en-US" sz="2400" dirty="0"/>
              <a:t>During the life of the plan, the Forest Service and its partners must work together to monitor the effectiveness of the revised plan.</a:t>
            </a:r>
          </a:p>
          <a:p>
            <a:r>
              <a:rPr lang="en-US" sz="2400" dirty="0" smtClean="0"/>
              <a:t>Monitoring </a:t>
            </a:r>
            <a:r>
              <a:rPr lang="en-US" sz="2400" dirty="0"/>
              <a:t>provides feedback by testing assumptions, tracking relevant conditions over time, and measuring management </a:t>
            </a:r>
            <a:r>
              <a:rPr lang="en-US" sz="2400" dirty="0" smtClean="0"/>
              <a:t>effectiveness. </a:t>
            </a:r>
            <a:endParaRPr lang="en-US" sz="2400" dirty="0"/>
          </a:p>
          <a:p>
            <a:endParaRPr lang="en-US" sz="1800" dirty="0"/>
          </a:p>
        </p:txBody>
      </p:sp>
    </p:spTree>
    <p:extLst>
      <p:ext uri="{BB962C8B-B14F-4D97-AF65-F5344CB8AC3E}">
        <p14:creationId xmlns:p14="http://schemas.microsoft.com/office/powerpoint/2010/main" val="2414489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371600"/>
            <a:ext cx="8077200" cy="5486400"/>
          </a:xfrm>
        </p:spPr>
        <p:txBody>
          <a:bodyPr>
            <a:normAutofit fontScale="40000" lnSpcReduction="20000"/>
          </a:bodyPr>
          <a:lstStyle/>
          <a:p>
            <a:endParaRPr lang="en-US" dirty="0" smtClean="0">
              <a:latin typeface="Arial Black" panose="020B0A04020102020204" pitchFamily="34" charset="0"/>
            </a:endParaRPr>
          </a:p>
          <a:p>
            <a:pPr marL="0" lvl="1" indent="0">
              <a:buNone/>
            </a:pPr>
            <a:r>
              <a:rPr lang="en-US" sz="5100" dirty="0"/>
              <a:t>R</a:t>
            </a:r>
            <a:r>
              <a:rPr lang="en-US" sz="5100" dirty="0" smtClean="0"/>
              <a:t>elationship </a:t>
            </a:r>
            <a:r>
              <a:rPr lang="en-US" sz="5100" dirty="0"/>
              <a:t>of plan monitoring program and broader scale monitoring program:</a:t>
            </a:r>
          </a:p>
          <a:p>
            <a:r>
              <a:rPr lang="en-US" sz="4600" u="sng" dirty="0"/>
              <a:t>Plan Monitoring Program:</a:t>
            </a:r>
            <a:r>
              <a:rPr lang="en-US" sz="4600" dirty="0"/>
              <a:t> The plan monitoring program is designed to test whether assumptions made during planning were accurate and to track progress towards meeting the desired conditions set out in the revised plan. Information from the plan monitoring program informs the Forest Service and the public as to whether changes to the plan are necessary.</a:t>
            </a:r>
          </a:p>
          <a:p>
            <a:r>
              <a:rPr lang="en-US" sz="4600" u="sng" dirty="0"/>
              <a:t>Broad-Scale Monitoring Strategy: </a:t>
            </a:r>
            <a:r>
              <a:rPr lang="en-US" sz="4600" dirty="0"/>
              <a:t>The Forest Service is required to design and implement a broad-scale monitoring strategy to support plan </a:t>
            </a:r>
            <a:r>
              <a:rPr lang="en-US" sz="4600" dirty="0" smtClean="0"/>
              <a:t>monitoring IF there is a need to answer a plan monitoring question at a scale larger than the plan area. </a:t>
            </a:r>
            <a:r>
              <a:rPr lang="en-US" sz="4600" dirty="0"/>
              <a:t>This monitoring program will be developed by the Regional Forester with input from the Forest Supervisors. It is designed to ask and answer socioeconomic and ecological questions in the plan monitoring programs that are best answered at a larger geographic scale (for example, whether and how climate change is affecting water availability across an ecosystem such as the Great Basin). </a:t>
            </a:r>
            <a:endParaRPr lang="en-US" sz="4600" dirty="0" smtClean="0"/>
          </a:p>
          <a:p>
            <a:endParaRPr lang="en-US" sz="4600" dirty="0" smtClean="0"/>
          </a:p>
          <a:p>
            <a:pPr marL="0" indent="0">
              <a:buNone/>
            </a:pPr>
            <a:r>
              <a:rPr lang="en-US" sz="5000" i="1" dirty="0"/>
              <a:t>The Forest Service must produce a biennial monitoring </a:t>
            </a:r>
            <a:r>
              <a:rPr lang="en-US" sz="5000" i="1" dirty="0" smtClean="0"/>
              <a:t>report for forest plans.</a:t>
            </a:r>
            <a:endParaRPr lang="en-US" sz="5000" i="1" dirty="0"/>
          </a:p>
          <a:p>
            <a:endParaRPr lang="en-US" dirty="0">
              <a:latin typeface="Arial Rounded MT Bold" panose="020F0704030504030204" pitchFamily="34" charset="0"/>
            </a:endParaRPr>
          </a:p>
        </p:txBody>
      </p:sp>
      <p:sp>
        <p:nvSpPr>
          <p:cNvPr id="5" name="Monitoring and Adaptive Management"/>
          <p:cNvSpPr txBox="1">
            <a:spLocks/>
          </p:cNvSpPr>
          <p:nvPr/>
        </p:nvSpPr>
        <p:spPr bwMode="auto">
          <a:xfrm>
            <a:off x="609600" y="381000"/>
            <a:ext cx="7886700" cy="514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sz="2800" smtClean="0">
                <a:latin typeface="Century Gothic" panose="020B0502020202020204" pitchFamily="34" charset="0"/>
              </a:rPr>
              <a:t>Monitoring and Adaptive Management</a:t>
            </a:r>
            <a:endParaRPr lang="en-US" sz="2800" dirty="0">
              <a:latin typeface="Century Gothic" panose="020B0502020202020204" pitchFamily="34" charset="0"/>
            </a:endParaRPr>
          </a:p>
        </p:txBody>
      </p:sp>
    </p:spTree>
    <p:extLst>
      <p:ext uri="{BB962C8B-B14F-4D97-AF65-F5344CB8AC3E}">
        <p14:creationId xmlns:p14="http://schemas.microsoft.com/office/powerpoint/2010/main" val="718358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Planning Process title"/>
          <p:cNvSpPr>
            <a:spLocks noGrp="1"/>
          </p:cNvSpPr>
          <p:nvPr>
            <p:ph type="title"/>
          </p:nvPr>
        </p:nvSpPr>
        <p:spPr/>
        <p:txBody>
          <a:bodyPr/>
          <a:lstStyle/>
          <a:p>
            <a:r>
              <a:rPr lang="en-US" sz="4000" dirty="0">
                <a:latin typeface="Century Gothic" panose="020B0502020202020204" pitchFamily="34" charset="0"/>
              </a:rPr>
              <a:t>The Planning Process</a:t>
            </a:r>
          </a:p>
        </p:txBody>
      </p:sp>
      <p:pic>
        <p:nvPicPr>
          <p:cNvPr id="5" name="Content Placeholder 2" descr="Planning Process wheel showing Monitor, Assess, Revise Develop Amend."/>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3749" t="15366" r="195" b="35593"/>
          <a:stretch/>
        </p:blipFill>
        <p:spPr>
          <a:xfrm>
            <a:off x="381000" y="1548480"/>
            <a:ext cx="8382000" cy="5538120"/>
          </a:xfrm>
        </p:spPr>
      </p:pic>
    </p:spTree>
    <p:extLst>
      <p:ext uri="{BB962C8B-B14F-4D97-AF65-F5344CB8AC3E}">
        <p14:creationId xmlns:p14="http://schemas.microsoft.com/office/powerpoint/2010/main" val="32076182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latin typeface="Century Gothic" panose="020B0502020202020204" pitchFamily="34" charset="0"/>
              </a:rPr>
              <a:t>QUESTIONS?</a:t>
            </a:r>
            <a:endParaRPr lang="en-US" u="sng" dirty="0">
              <a:latin typeface="Century Gothic" panose="020B0502020202020204" pitchFamily="34" charset="0"/>
            </a:endParaRPr>
          </a:p>
        </p:txBody>
      </p:sp>
    </p:spTree>
    <p:extLst>
      <p:ext uri="{BB962C8B-B14F-4D97-AF65-F5344CB8AC3E}">
        <p14:creationId xmlns:p14="http://schemas.microsoft.com/office/powerpoint/2010/main" val="4246523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l="-35000" r="-35000"/>
          </a:stretch>
        </a:blipFill>
        <a:effectLst/>
      </p:bgPr>
    </p:bg>
    <p:spTree>
      <p:nvGrpSpPr>
        <p:cNvPr id="1" name=""/>
        <p:cNvGrpSpPr/>
        <p:nvPr/>
      </p:nvGrpSpPr>
      <p:grpSpPr>
        <a:xfrm>
          <a:off x="0" y="0"/>
          <a:ext cx="0" cy="0"/>
          <a:chOff x="0" y="0"/>
          <a:chExt cx="0" cy="0"/>
        </a:xfrm>
      </p:grpSpPr>
      <p:sp>
        <p:nvSpPr>
          <p:cNvPr id="2" name="National Forest Planning USDA Forest Service Title"/>
          <p:cNvSpPr>
            <a:spLocks noGrp="1"/>
          </p:cNvSpPr>
          <p:nvPr>
            <p:ph type="ctrTitle"/>
          </p:nvPr>
        </p:nvSpPr>
        <p:spPr>
          <a:xfrm>
            <a:off x="228600" y="19050"/>
            <a:ext cx="7696200" cy="1828800"/>
          </a:xfrm>
        </p:spPr>
        <p:txBody>
          <a:bodyPr>
            <a:normAutofit fontScale="90000"/>
          </a:bodyPr>
          <a:lstStyle/>
          <a:p>
            <a:pPr fontAlgn="auto">
              <a:spcAft>
                <a:spcPts val="0"/>
              </a:spcAft>
              <a:defRPr/>
            </a:pPr>
            <a:r>
              <a:rPr lang="en-US" dirty="0" smtClean="0">
                <a:solidFill>
                  <a:schemeClr val="bg1"/>
                </a:solidFill>
                <a:latin typeface="Century Gothic" panose="020B0502020202020204" pitchFamily="34" charset="0"/>
              </a:rPr>
              <a:t>NATIONAL FOREST Planning </a:t>
            </a:r>
            <a:br>
              <a:rPr lang="en-US" dirty="0" smtClean="0">
                <a:solidFill>
                  <a:schemeClr val="bg1"/>
                </a:solidFill>
                <a:latin typeface="Century Gothic" panose="020B0502020202020204" pitchFamily="34" charset="0"/>
              </a:rPr>
            </a:br>
            <a:r>
              <a:rPr lang="en-US" dirty="0" smtClean="0">
                <a:solidFill>
                  <a:schemeClr val="bg1"/>
                </a:solidFill>
                <a:latin typeface="Century Gothic" panose="020B0502020202020204" pitchFamily="34" charset="0"/>
              </a:rPr>
              <a:t>USDA </a:t>
            </a:r>
            <a:r>
              <a:rPr lang="en-US" dirty="0">
                <a:solidFill>
                  <a:schemeClr val="bg1"/>
                </a:solidFill>
                <a:latin typeface="Century Gothic" panose="020B0502020202020204" pitchFamily="34" charset="0"/>
              </a:rPr>
              <a:t>Forest Service </a:t>
            </a:r>
          </a:p>
        </p:txBody>
      </p:sp>
      <p:sp>
        <p:nvSpPr>
          <p:cNvPr id="9219" name="Subtitle 2"/>
          <p:cNvSpPr>
            <a:spLocks noGrp="1"/>
          </p:cNvSpPr>
          <p:nvPr>
            <p:ph type="subTitle" idx="1"/>
          </p:nvPr>
        </p:nvSpPr>
        <p:spPr>
          <a:xfrm>
            <a:off x="2362200" y="6049963"/>
            <a:ext cx="6781800" cy="685800"/>
          </a:xfrm>
          <a:solidFill>
            <a:srgbClr val="669900"/>
          </a:solidFill>
        </p:spPr>
        <p:txBody>
          <a:bodyPr>
            <a:normAutofit fontScale="77500" lnSpcReduction="20000"/>
          </a:bodyPr>
          <a:lstStyle/>
          <a:p>
            <a:r>
              <a:rPr lang="en-US" dirty="0" smtClean="0"/>
              <a:t>[Your name] [your email]@fs.fed.us</a:t>
            </a:r>
          </a:p>
          <a:p>
            <a:r>
              <a:rPr lang="en-US" dirty="0" smtClean="0"/>
              <a:t>[Your city &amp; state],  [current date]</a:t>
            </a:r>
          </a:p>
        </p:txBody>
      </p:sp>
      <p:sp>
        <p:nvSpPr>
          <p:cNvPr id="5" name="Subtitle 1"/>
          <p:cNvSpPr txBox="1">
            <a:spLocks/>
          </p:cNvSpPr>
          <p:nvPr/>
        </p:nvSpPr>
        <p:spPr bwMode="auto">
          <a:xfrm>
            <a:off x="762000" y="2286000"/>
            <a:ext cx="7696200" cy="228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a:bodyPr>
          <a:lstStyle>
            <a:lvl1pPr algn="l" rtl="0" fontAlgn="base">
              <a:spcBef>
                <a:spcPct val="0"/>
              </a:spcBef>
              <a:spcAft>
                <a:spcPct val="0"/>
              </a:spcAft>
              <a:defRPr sz="4400" kern="1200" cap="all" baseline="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fontAlgn="auto">
              <a:spcAft>
                <a:spcPts val="0"/>
              </a:spcAft>
              <a:defRPr/>
            </a:pPr>
            <a:r>
              <a:rPr lang="en-US" sz="3300" cap="small" dirty="0" smtClean="0">
                <a:solidFill>
                  <a:schemeClr val="bg1"/>
                </a:solidFill>
                <a:latin typeface="Century Gothic" panose="020B0502020202020204" pitchFamily="34" charset="0"/>
              </a:rPr>
              <a:t>Understanding the opportunities for state, local, and tribal governments to participate in the forest service planning process</a:t>
            </a:r>
          </a:p>
          <a:p>
            <a:pPr fontAlgn="auto">
              <a:spcAft>
                <a:spcPts val="0"/>
              </a:spcAft>
              <a:defRPr/>
            </a:pPr>
            <a:endParaRPr 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INTRODUCTION	</a:t>
            </a:r>
            <a:endParaRPr lang="en-US" dirty="0">
              <a:latin typeface="Century Gothic" panose="020B0502020202020204" pitchFamily="34" charset="0"/>
            </a:endParaRPr>
          </a:p>
        </p:txBody>
      </p:sp>
      <p:sp>
        <p:nvSpPr>
          <p:cNvPr id="3" name="Content Placeholder 2"/>
          <p:cNvSpPr>
            <a:spLocks noGrp="1"/>
          </p:cNvSpPr>
          <p:nvPr>
            <p:ph sz="quarter" idx="1"/>
          </p:nvPr>
        </p:nvSpPr>
        <p:spPr>
          <a:xfrm>
            <a:off x="612648" y="1600200"/>
            <a:ext cx="8153400" cy="3736920"/>
          </a:xfrm>
        </p:spPr>
        <p:txBody>
          <a:bodyPr>
            <a:spAutoFit/>
          </a:bodyPr>
          <a:lstStyle/>
          <a:p>
            <a:r>
              <a:rPr lang="en-US" sz="2400" dirty="0" smtClean="0"/>
              <a:t>Forest Plans</a:t>
            </a:r>
            <a:r>
              <a:rPr lang="en-US" sz="2400" dirty="0"/>
              <a:t> </a:t>
            </a:r>
            <a:r>
              <a:rPr lang="en-US" sz="2400" dirty="0" smtClean="0"/>
              <a:t>guide </a:t>
            </a:r>
            <a:r>
              <a:rPr lang="en-US" sz="2400" dirty="0"/>
              <a:t>the stewardship of </a:t>
            </a:r>
            <a:r>
              <a:rPr lang="en-US" sz="2400" dirty="0" smtClean="0"/>
              <a:t>national forests and grasslands  - </a:t>
            </a:r>
            <a:r>
              <a:rPr lang="en-US" sz="2400" i="1" dirty="0" smtClean="0"/>
              <a:t>an </a:t>
            </a:r>
            <a:r>
              <a:rPr lang="en-US" sz="2400" i="1" dirty="0"/>
              <a:t>important part of our </a:t>
            </a:r>
            <a:r>
              <a:rPr lang="en-US" sz="2400" i="1" dirty="0" smtClean="0"/>
              <a:t>National Forest System</a:t>
            </a:r>
          </a:p>
          <a:p>
            <a:r>
              <a:rPr lang="en-US" sz="2400" dirty="0" smtClean="0"/>
              <a:t>This presentation will:</a:t>
            </a:r>
          </a:p>
          <a:p>
            <a:pPr lvl="1">
              <a:buFont typeface="Wingdings" panose="05000000000000000000" pitchFamily="2" charset="2"/>
              <a:buChar char="q"/>
            </a:pPr>
            <a:r>
              <a:rPr lang="en-US" sz="2400" dirty="0" smtClean="0"/>
              <a:t>Clarify </a:t>
            </a:r>
            <a:r>
              <a:rPr lang="en-US" sz="2400" dirty="0"/>
              <a:t>the difference between forest plans and project/activity </a:t>
            </a:r>
            <a:r>
              <a:rPr lang="en-US" sz="2400" dirty="0" smtClean="0"/>
              <a:t>planning;</a:t>
            </a:r>
            <a:endParaRPr lang="en-US" sz="2400" dirty="0"/>
          </a:p>
          <a:p>
            <a:pPr lvl="1">
              <a:buFont typeface="Wingdings" panose="05000000000000000000" pitchFamily="2" charset="2"/>
              <a:buChar char="q"/>
            </a:pPr>
            <a:r>
              <a:rPr lang="en-US" sz="2400" dirty="0" smtClean="0"/>
              <a:t>Help </a:t>
            </a:r>
            <a:r>
              <a:rPr lang="en-US" sz="2400" dirty="0"/>
              <a:t>you understand the forest plan revision </a:t>
            </a:r>
            <a:r>
              <a:rPr lang="en-US" sz="2400" dirty="0" smtClean="0"/>
              <a:t>process; </a:t>
            </a:r>
            <a:r>
              <a:rPr lang="en-US" sz="2400" i="1" dirty="0" smtClean="0"/>
              <a:t>and</a:t>
            </a:r>
            <a:endParaRPr lang="en-US" sz="2400" dirty="0" smtClean="0"/>
          </a:p>
          <a:p>
            <a:pPr lvl="1">
              <a:buFont typeface="Wingdings" panose="05000000000000000000" pitchFamily="2" charset="2"/>
              <a:buChar char="q"/>
            </a:pPr>
            <a:r>
              <a:rPr lang="en-US" sz="2400" dirty="0" smtClean="0"/>
              <a:t>Identify your </a:t>
            </a:r>
            <a:r>
              <a:rPr lang="en-US" sz="2400" dirty="0"/>
              <a:t>opportunities for working with the Forest Service to help determine the future of this important national legacy </a:t>
            </a:r>
            <a:r>
              <a:rPr lang="en-US" sz="2400" dirty="0" smtClean="0"/>
              <a:t>of stewardship</a:t>
            </a:r>
          </a:p>
        </p:txBody>
      </p:sp>
    </p:spTree>
    <p:extLst>
      <p:ext uri="{BB962C8B-B14F-4D97-AF65-F5344CB8AC3E}">
        <p14:creationId xmlns:p14="http://schemas.microsoft.com/office/powerpoint/2010/main" val="1974949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292350" indent="-2292350"/>
            <a:r>
              <a:rPr lang="en-US" sz="3200" dirty="0" smtClean="0">
                <a:latin typeface="Century Gothic" panose="020B0502020202020204" pitchFamily="34" charset="0"/>
              </a:rPr>
              <a:t>WHY OUR NATIONAL</a:t>
            </a:r>
            <a:br>
              <a:rPr lang="en-US" sz="3200" dirty="0" smtClean="0">
                <a:latin typeface="Century Gothic" panose="020B0502020202020204" pitchFamily="34" charset="0"/>
              </a:rPr>
            </a:br>
            <a:r>
              <a:rPr lang="en-US" sz="3200" dirty="0" smtClean="0">
                <a:latin typeface="Century Gothic" panose="020B0502020202020204" pitchFamily="34" charset="0"/>
              </a:rPr>
              <a:t>FORESTS ARE MPORTANT</a:t>
            </a:r>
            <a:endParaRPr lang="en-US" sz="3200" dirty="0">
              <a:latin typeface="Century Gothic" panose="020B0502020202020204" pitchFamily="34" charset="0"/>
            </a:endParaRPr>
          </a:p>
        </p:txBody>
      </p:sp>
      <p:sp>
        <p:nvSpPr>
          <p:cNvPr id="3" name="Content Placeholder 2"/>
          <p:cNvSpPr>
            <a:spLocks noGrp="1"/>
          </p:cNvSpPr>
          <p:nvPr>
            <p:ph sz="quarter" idx="1"/>
          </p:nvPr>
        </p:nvSpPr>
        <p:spPr>
          <a:xfrm>
            <a:off x="612648" y="1981200"/>
            <a:ext cx="8240407" cy="3136756"/>
          </a:xfrm>
        </p:spPr>
        <p:txBody>
          <a:bodyPr>
            <a:spAutoFit/>
          </a:bodyPr>
          <a:lstStyle/>
          <a:p>
            <a:r>
              <a:rPr lang="en-US" sz="2400" dirty="0" smtClean="0"/>
              <a:t>National forest and grasslands provide resources that we use, including timber, fish, forage, wildlife, minerals, recreation, water and </a:t>
            </a:r>
            <a:r>
              <a:rPr lang="en-US" sz="2400" dirty="0"/>
              <a:t>many specialty </a:t>
            </a:r>
            <a:r>
              <a:rPr lang="en-US" sz="2400" dirty="0" smtClean="0"/>
              <a:t>products. </a:t>
            </a:r>
          </a:p>
          <a:p>
            <a:r>
              <a:rPr lang="en-US" sz="2400" dirty="0" smtClean="0"/>
              <a:t>Healthy </a:t>
            </a:r>
            <a:r>
              <a:rPr lang="en-US" sz="2400" dirty="0"/>
              <a:t>forest ecosystems purify the </a:t>
            </a:r>
            <a:r>
              <a:rPr lang="en-US" sz="2400" dirty="0" smtClean="0"/>
              <a:t>air; </a:t>
            </a:r>
            <a:r>
              <a:rPr lang="en-US" sz="2400" dirty="0"/>
              <a:t>provide clean </a:t>
            </a:r>
            <a:r>
              <a:rPr lang="en-US" sz="2400" dirty="0" smtClean="0"/>
              <a:t>water; </a:t>
            </a:r>
            <a:r>
              <a:rPr lang="en-US" sz="2400" dirty="0"/>
              <a:t>reduce the effects of drought and floods; store carbon; generate fertile soils; provide wildlife habitat; maintain biodiversity; and </a:t>
            </a:r>
            <a:r>
              <a:rPr lang="en-US" sz="2400" dirty="0" smtClean="0"/>
              <a:t>provide a variety </a:t>
            </a:r>
            <a:r>
              <a:rPr lang="en-US" sz="2400" dirty="0"/>
              <a:t>of outdoor recreational </a:t>
            </a:r>
            <a:r>
              <a:rPr lang="en-US" sz="2400" dirty="0" smtClean="0"/>
              <a:t>experiences.</a:t>
            </a:r>
            <a:endParaRPr lang="en-US" sz="2400" dirty="0"/>
          </a:p>
        </p:txBody>
      </p:sp>
    </p:spTree>
    <p:extLst>
      <p:ext uri="{BB962C8B-B14F-4D97-AF65-F5344CB8AC3E}">
        <p14:creationId xmlns:p14="http://schemas.microsoft.com/office/powerpoint/2010/main" val="1620665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200400" indent="-3200400"/>
            <a:r>
              <a:rPr lang="en-US" sz="3200" dirty="0" smtClean="0">
                <a:latin typeface="Century Gothic" panose="020B0502020202020204" pitchFamily="34" charset="0"/>
              </a:rPr>
              <a:t>What </a:t>
            </a:r>
            <a:r>
              <a:rPr lang="en-US" sz="3200" dirty="0">
                <a:latin typeface="Century Gothic" panose="020B0502020202020204" pitchFamily="34" charset="0"/>
              </a:rPr>
              <a:t>Is a Forest Plan </a:t>
            </a:r>
            <a:r>
              <a:rPr lang="en-US" sz="3200" dirty="0" smtClean="0">
                <a:latin typeface="Century Gothic" panose="020B0502020202020204" pitchFamily="34" charset="0"/>
              </a:rPr>
              <a:t>and</a:t>
            </a:r>
            <a:br>
              <a:rPr lang="en-US" sz="3200" dirty="0" smtClean="0">
                <a:latin typeface="Century Gothic" panose="020B0502020202020204" pitchFamily="34" charset="0"/>
              </a:rPr>
            </a:br>
            <a:r>
              <a:rPr lang="en-US" sz="3200" dirty="0" smtClean="0">
                <a:latin typeface="Century Gothic" panose="020B0502020202020204" pitchFamily="34" charset="0"/>
              </a:rPr>
              <a:t>Why </a:t>
            </a:r>
            <a:r>
              <a:rPr lang="en-US" sz="3200" dirty="0">
                <a:latin typeface="Century Gothic" panose="020B0502020202020204" pitchFamily="34" charset="0"/>
              </a:rPr>
              <a:t>Is It Important? </a:t>
            </a:r>
          </a:p>
        </p:txBody>
      </p:sp>
      <p:sp>
        <p:nvSpPr>
          <p:cNvPr id="3" name="Content Placeholder 2"/>
          <p:cNvSpPr>
            <a:spLocks noGrp="1"/>
          </p:cNvSpPr>
          <p:nvPr>
            <p:ph sz="quarter" idx="1"/>
          </p:nvPr>
        </p:nvSpPr>
        <p:spPr>
          <a:xfrm>
            <a:off x="612648" y="1828800"/>
            <a:ext cx="8153400" cy="4221669"/>
          </a:xfrm>
        </p:spPr>
        <p:txBody>
          <a:bodyPr>
            <a:spAutoFit/>
          </a:bodyPr>
          <a:lstStyle/>
          <a:p>
            <a:r>
              <a:rPr lang="en-US" sz="2400" dirty="0" smtClean="0"/>
              <a:t>Forest </a:t>
            </a:r>
            <a:r>
              <a:rPr lang="en-US" sz="2400" dirty="0"/>
              <a:t>plans set the overall management direction and guidance for each of our </a:t>
            </a:r>
            <a:r>
              <a:rPr lang="en-US" sz="2400" dirty="0" smtClean="0"/>
              <a:t>national forests. </a:t>
            </a:r>
          </a:p>
          <a:p>
            <a:r>
              <a:rPr lang="en-US" sz="2400" dirty="0" smtClean="0"/>
              <a:t>Forest </a:t>
            </a:r>
            <a:r>
              <a:rPr lang="en-US" sz="2400" dirty="0"/>
              <a:t>plans do not provide </a:t>
            </a:r>
            <a:r>
              <a:rPr lang="en-US" sz="2400" dirty="0" smtClean="0"/>
              <a:t>site-specific direction, but </a:t>
            </a:r>
            <a:r>
              <a:rPr lang="en-US" sz="2400" dirty="0"/>
              <a:t>instead guide management activities at a </a:t>
            </a:r>
            <a:r>
              <a:rPr lang="en-US" sz="2400" dirty="0" smtClean="0"/>
              <a:t>forest-wide scale. </a:t>
            </a:r>
          </a:p>
          <a:p>
            <a:r>
              <a:rPr lang="en-US" sz="2400" dirty="0"/>
              <a:t>Forest plans guide the direction of specific projects or activities on the </a:t>
            </a:r>
            <a:r>
              <a:rPr lang="en-US" sz="2400" dirty="0" smtClean="0"/>
              <a:t>ground.</a:t>
            </a:r>
          </a:p>
          <a:p>
            <a:r>
              <a:rPr lang="en-US" sz="2400" dirty="0" smtClean="0"/>
              <a:t>Forest </a:t>
            </a:r>
            <a:r>
              <a:rPr lang="en-US" sz="2400" dirty="0"/>
              <a:t>plans must meet the requirements of the National Forest Management </a:t>
            </a:r>
            <a:r>
              <a:rPr lang="en-US" sz="2400" dirty="0" smtClean="0"/>
              <a:t>Act and </a:t>
            </a:r>
            <a:r>
              <a:rPr lang="en-US" sz="2400" dirty="0"/>
              <a:t>its implementing federal </a:t>
            </a:r>
            <a:r>
              <a:rPr lang="en-US" sz="2400" dirty="0" smtClean="0"/>
              <a:t>regulations </a:t>
            </a:r>
            <a:r>
              <a:rPr lang="en-US" sz="2400" dirty="0"/>
              <a:t>known as the planning rule. </a:t>
            </a:r>
            <a:endParaRPr lang="en-US" sz="2400" dirty="0" smtClean="0"/>
          </a:p>
          <a:p>
            <a:endParaRPr lang="en-US" dirty="0"/>
          </a:p>
        </p:txBody>
      </p:sp>
    </p:spTree>
    <p:extLst>
      <p:ext uri="{BB962C8B-B14F-4D97-AF65-F5344CB8AC3E}">
        <p14:creationId xmlns:p14="http://schemas.microsoft.com/office/powerpoint/2010/main" val="795107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62290"/>
            <a:ext cx="8153400" cy="523220"/>
          </a:xfrm>
        </p:spPr>
        <p:txBody>
          <a:bodyPr>
            <a:spAutoFit/>
          </a:bodyPr>
          <a:lstStyle/>
          <a:p>
            <a:r>
              <a:rPr lang="en-US" sz="2800" dirty="0" smtClean="0">
                <a:latin typeface="Century Gothic" panose="020B0502020202020204" pitchFamily="34" charset="0"/>
              </a:rPr>
              <a:t>Planning </a:t>
            </a:r>
            <a:r>
              <a:rPr lang="en-US" sz="2800" dirty="0">
                <a:latin typeface="Century Gothic" panose="020B0502020202020204" pitchFamily="34" charset="0"/>
              </a:rPr>
              <a:t>Rule and Public </a:t>
            </a:r>
            <a:r>
              <a:rPr lang="en-US" sz="2800" dirty="0" smtClean="0">
                <a:latin typeface="Century Gothic" panose="020B0502020202020204" pitchFamily="34" charset="0"/>
              </a:rPr>
              <a:t>Involvement </a:t>
            </a:r>
            <a:endParaRPr lang="en-US" sz="2800" dirty="0">
              <a:latin typeface="Century Gothic" panose="020B0502020202020204" pitchFamily="34" charset="0"/>
            </a:endParaRPr>
          </a:p>
        </p:txBody>
      </p:sp>
      <p:sp>
        <p:nvSpPr>
          <p:cNvPr id="3" name="Content Placeholder 2"/>
          <p:cNvSpPr>
            <a:spLocks noGrp="1"/>
          </p:cNvSpPr>
          <p:nvPr>
            <p:ph sz="quarter" idx="1"/>
          </p:nvPr>
        </p:nvSpPr>
        <p:spPr>
          <a:xfrm>
            <a:off x="612648" y="1600200"/>
            <a:ext cx="8153400" cy="4372992"/>
          </a:xfrm>
        </p:spPr>
        <p:txBody>
          <a:bodyPr>
            <a:spAutoFit/>
          </a:bodyPr>
          <a:lstStyle/>
          <a:p>
            <a:pPr marL="0" indent="0">
              <a:buNone/>
            </a:pPr>
            <a:r>
              <a:rPr lang="en-US" sz="2800" b="1" i="1" dirty="0" smtClean="0"/>
              <a:t>Key Points </a:t>
            </a:r>
            <a:r>
              <a:rPr lang="en-US" sz="2800" b="1" i="1" dirty="0"/>
              <a:t>of the 2012 Planning Rule </a:t>
            </a:r>
          </a:p>
          <a:p>
            <a:pPr marL="0" indent="0">
              <a:buNone/>
            </a:pPr>
            <a:r>
              <a:rPr lang="en-US" sz="2400" i="1" dirty="0"/>
              <a:t>The Planning Rule establishes the process for how forest plans are developed, revised, or amended.</a:t>
            </a:r>
            <a:endParaRPr lang="en-US" sz="2400" i="1" dirty="0" smtClean="0"/>
          </a:p>
          <a:p>
            <a:r>
              <a:rPr lang="en-US" sz="2400" dirty="0" smtClean="0"/>
              <a:t>Provides </a:t>
            </a:r>
            <a:r>
              <a:rPr lang="en-US" sz="2400" dirty="0"/>
              <a:t>a collaborative and science-based framework for land management </a:t>
            </a:r>
            <a:r>
              <a:rPr lang="en-US" sz="2400" dirty="0" smtClean="0"/>
              <a:t>planning.</a:t>
            </a:r>
            <a:endParaRPr lang="en-US" sz="2400" dirty="0"/>
          </a:p>
          <a:p>
            <a:r>
              <a:rPr lang="en-US" sz="2400" dirty="0" smtClean="0"/>
              <a:t>Emphasizes </a:t>
            </a:r>
            <a:r>
              <a:rPr lang="en-US" sz="2400" dirty="0"/>
              <a:t>balancing economic and social values with ecological </a:t>
            </a:r>
            <a:r>
              <a:rPr lang="en-US" sz="2400" dirty="0" smtClean="0"/>
              <a:t>integrity. </a:t>
            </a:r>
            <a:endParaRPr lang="en-US" sz="2400" dirty="0"/>
          </a:p>
          <a:p>
            <a:r>
              <a:rPr lang="en-US" sz="2400" dirty="0" smtClean="0"/>
              <a:t>Recognizes </a:t>
            </a:r>
            <a:r>
              <a:rPr lang="en-US" sz="2400" dirty="0"/>
              <a:t>the importance of working with State, local, and tribal agencies in creating </a:t>
            </a:r>
            <a:r>
              <a:rPr lang="en-US" sz="2400" dirty="0" smtClean="0"/>
              <a:t>plans.</a:t>
            </a:r>
            <a:endParaRPr lang="en-US" sz="2400" dirty="0"/>
          </a:p>
          <a:p>
            <a:pPr marL="0" indent="0">
              <a:buNone/>
            </a:pPr>
            <a:endParaRPr lang="en-US" dirty="0"/>
          </a:p>
        </p:txBody>
      </p:sp>
    </p:spTree>
    <p:extLst>
      <p:ext uri="{BB962C8B-B14F-4D97-AF65-F5344CB8AC3E}">
        <p14:creationId xmlns:p14="http://schemas.microsoft.com/office/powerpoint/2010/main" val="2584271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62290"/>
            <a:ext cx="8153400" cy="523220"/>
          </a:xfrm>
        </p:spPr>
        <p:txBody>
          <a:bodyPr>
            <a:spAutoFit/>
          </a:bodyPr>
          <a:lstStyle/>
          <a:p>
            <a:r>
              <a:rPr lang="en-US" sz="2800" dirty="0" smtClean="0">
                <a:latin typeface="Century Gothic" panose="020B0502020202020204" pitchFamily="34" charset="0"/>
              </a:rPr>
              <a:t>Planning </a:t>
            </a:r>
            <a:r>
              <a:rPr lang="en-US" sz="2800" dirty="0">
                <a:latin typeface="Century Gothic" panose="020B0502020202020204" pitchFamily="34" charset="0"/>
              </a:rPr>
              <a:t>Rule and Public </a:t>
            </a:r>
            <a:r>
              <a:rPr lang="en-US" sz="2800" dirty="0" smtClean="0">
                <a:latin typeface="Century Gothic" panose="020B0502020202020204" pitchFamily="34" charset="0"/>
              </a:rPr>
              <a:t>Involvement</a:t>
            </a:r>
            <a:endParaRPr lang="en-US" sz="2800" dirty="0">
              <a:latin typeface="Century Gothic" panose="020B0502020202020204" pitchFamily="34" charset="0"/>
            </a:endParaRPr>
          </a:p>
        </p:txBody>
      </p:sp>
      <p:sp>
        <p:nvSpPr>
          <p:cNvPr id="3" name="Content Placeholder 2"/>
          <p:cNvSpPr>
            <a:spLocks noGrp="1"/>
          </p:cNvSpPr>
          <p:nvPr>
            <p:ph sz="quarter" idx="1"/>
          </p:nvPr>
        </p:nvSpPr>
        <p:spPr>
          <a:xfrm>
            <a:off x="612648" y="2057400"/>
            <a:ext cx="8153400" cy="1749197"/>
          </a:xfrm>
        </p:spPr>
        <p:txBody>
          <a:bodyPr>
            <a:spAutoFit/>
          </a:bodyPr>
          <a:lstStyle/>
          <a:p>
            <a:r>
              <a:rPr lang="en-US" sz="2400" dirty="0" smtClean="0"/>
              <a:t>Requires </a:t>
            </a:r>
            <a:r>
              <a:rPr lang="en-US" sz="2400" dirty="0"/>
              <a:t>reaching out to </a:t>
            </a:r>
            <a:r>
              <a:rPr lang="en-US" sz="2400" dirty="0" smtClean="0"/>
              <a:t>partners. </a:t>
            </a:r>
            <a:endParaRPr lang="en-US" sz="2400" dirty="0"/>
          </a:p>
          <a:p>
            <a:r>
              <a:rPr lang="en-US" sz="2400" dirty="0" smtClean="0"/>
              <a:t>Strengthens </a:t>
            </a:r>
            <a:r>
              <a:rPr lang="en-US" sz="2400" dirty="0"/>
              <a:t>the role of public involvement in the planning </a:t>
            </a:r>
            <a:r>
              <a:rPr lang="en-US" sz="2400" dirty="0" smtClean="0"/>
              <a:t>process. </a:t>
            </a:r>
            <a:endParaRPr lang="en-US" sz="2400" dirty="0"/>
          </a:p>
          <a:p>
            <a:r>
              <a:rPr lang="en-US" sz="2400" dirty="0" smtClean="0"/>
              <a:t>Establishes </a:t>
            </a:r>
            <a:r>
              <a:rPr lang="en-US" sz="2400" dirty="0"/>
              <a:t>a </a:t>
            </a:r>
            <a:r>
              <a:rPr lang="en-US" sz="2400" dirty="0" smtClean="0"/>
              <a:t>pre-decisional </a:t>
            </a:r>
            <a:r>
              <a:rPr lang="en-US" sz="2400" dirty="0"/>
              <a:t>administrative review </a:t>
            </a:r>
            <a:r>
              <a:rPr lang="en-US" sz="2400" dirty="0" smtClean="0"/>
              <a:t>process. </a:t>
            </a:r>
            <a:endParaRPr lang="en-US" sz="2400" dirty="0"/>
          </a:p>
        </p:txBody>
      </p:sp>
    </p:spTree>
    <p:extLst>
      <p:ext uri="{BB962C8B-B14F-4D97-AF65-F5344CB8AC3E}">
        <p14:creationId xmlns:p14="http://schemas.microsoft.com/office/powerpoint/2010/main" val="5014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arth Day 20081">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V_Descr xmlns="5cefb8cb-b181-4dcb-8e38-9dac9684f46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911498ED89B44DB84EAF09390B3CA6" ma:contentTypeVersion="1" ma:contentTypeDescription="Create a new document." ma:contentTypeScope="" ma:versionID="9e9431f4425ae71f2be259945c15cdf3">
  <xsd:schema xmlns:xsd="http://www.w3.org/2001/XMLSchema" xmlns:p="http://schemas.microsoft.com/office/2006/metadata/properties" xmlns:ns2="5cefb8cb-b181-4dcb-8e38-9dac9684f466" targetNamespace="http://schemas.microsoft.com/office/2006/metadata/properties" ma:root="true" ma:fieldsID="aa548aa80683cdf2e302a6dc88fb675e" ns2:_="">
    <xsd:import namespace="5cefb8cb-b181-4dcb-8e38-9dac9684f466"/>
    <xsd:element name="properties">
      <xsd:complexType>
        <xsd:sequence>
          <xsd:element name="documentManagement">
            <xsd:complexType>
              <xsd:all>
                <xsd:element ref="ns2:V_Descr" minOccurs="0"/>
              </xsd:all>
            </xsd:complexType>
          </xsd:element>
        </xsd:sequence>
      </xsd:complexType>
    </xsd:element>
  </xsd:schema>
  <xsd:schema xmlns:xsd="http://www.w3.org/2001/XMLSchema" xmlns:dms="http://schemas.microsoft.com/office/2006/documentManagement/types" targetNamespace="5cefb8cb-b181-4dcb-8e38-9dac9684f466" elementFormDefault="qualified">
    <xsd:import namespace="http://schemas.microsoft.com/office/2006/documentManagement/types"/>
    <xsd:element name="V_Descr" ma:index="8" nillable="true" ma:displayName="V_Descr" ma:internalName="V_Descr">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71CB915-DFB5-4B9F-B0B5-52211CE11128}">
  <ds:schemaRefs>
    <ds:schemaRef ds:uri="http://purl.org/dc/terms/"/>
    <ds:schemaRef ds:uri="http://schemas.microsoft.com/office/2006/documentManagement/types"/>
    <ds:schemaRef ds:uri="5cefb8cb-b181-4dcb-8e38-9dac9684f466"/>
    <ds:schemaRef ds:uri="http://schemas.microsoft.com/office/2006/metadata/properties"/>
    <ds:schemaRef ds:uri="http://schemas.openxmlformats.org/package/2006/metadata/core-properti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6C18A363-7203-49FE-A7A6-7CA3B9D39227}">
  <ds:schemaRefs>
    <ds:schemaRef ds:uri="http://schemas.microsoft.com/sharepoint/v3/contenttype/forms"/>
  </ds:schemaRefs>
</ds:datastoreItem>
</file>

<file path=customXml/itemProps3.xml><?xml version="1.0" encoding="utf-8"?>
<ds:datastoreItem xmlns:ds="http://schemas.openxmlformats.org/officeDocument/2006/customXml" ds:itemID="{A92FDD67-D81D-4D68-BE2F-5BD8BADD9A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efb8cb-b181-4dcb-8e38-9dac9684f46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Earth Day 20081</Template>
  <TotalTime>3180</TotalTime>
  <Words>4107</Words>
  <Application>Microsoft Office PowerPoint</Application>
  <PresentationFormat>On-screen Show (4:3)</PresentationFormat>
  <Paragraphs>300</Paragraphs>
  <Slides>36</Slides>
  <Notes>18</Notes>
  <HiddenSlides>10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Arial</vt:lpstr>
      <vt:lpstr>Arial Black</vt:lpstr>
      <vt:lpstr>Arial Rounded MT Bold</vt:lpstr>
      <vt:lpstr>Calibri</vt:lpstr>
      <vt:lpstr>Century Gothic</vt:lpstr>
      <vt:lpstr>Tw Cen MT</vt:lpstr>
      <vt:lpstr>Wingdings</vt:lpstr>
      <vt:lpstr>Wingdings 2</vt:lpstr>
      <vt:lpstr>Earth Day 20081</vt:lpstr>
      <vt:lpstr>Adobe Acrobat Document</vt:lpstr>
      <vt:lpstr>PowerPoint Presentation</vt:lpstr>
      <vt:lpstr>Alternative Slides in the deck</vt:lpstr>
      <vt:lpstr>NATIONAL FOREST Planning  USDA Forest Service </vt:lpstr>
      <vt:lpstr>NATIONAL FOREST Planning  USDA Forest Service </vt:lpstr>
      <vt:lpstr>INTRODUCTION </vt:lpstr>
      <vt:lpstr>WHY OUR NATIONAL FORESTS ARE MPORTANT</vt:lpstr>
      <vt:lpstr>What Is a Forest Plan and Why Is It Important? </vt:lpstr>
      <vt:lpstr>Planning Rule and Public Involvement </vt:lpstr>
      <vt:lpstr>Planning Rule and Public Involvement</vt:lpstr>
      <vt:lpstr>National Forest System</vt:lpstr>
      <vt:lpstr>[MY NF] National Forest</vt:lpstr>
      <vt:lpstr>Hierarchy from Law to Projects</vt:lpstr>
      <vt:lpstr>The Planning Process</vt:lpstr>
      <vt:lpstr>Key themes of the Planning Rule</vt:lpstr>
      <vt:lpstr>Plan Components</vt:lpstr>
      <vt:lpstr>Plan Components</vt:lpstr>
      <vt:lpstr>Purpose</vt:lpstr>
      <vt:lpstr>What Defines a State, Local or Tribal Government?</vt:lpstr>
      <vt:lpstr>NEPA and Planning</vt:lpstr>
      <vt:lpstr>Roles and Responsibilities of Participating Governments</vt:lpstr>
      <vt:lpstr>State, Local and Tribal Governments Requirements</vt:lpstr>
      <vt:lpstr>Forest Service Requirements</vt:lpstr>
      <vt:lpstr>Forest Service Requirements</vt:lpstr>
      <vt:lpstr>Participating Agencies Responsibilities</vt:lpstr>
      <vt:lpstr>Methods of Engagement</vt:lpstr>
      <vt:lpstr>Collaboration</vt:lpstr>
      <vt:lpstr>Cooperation</vt:lpstr>
      <vt:lpstr>Coordination</vt:lpstr>
      <vt:lpstr>Cooperating Agency Status</vt:lpstr>
      <vt:lpstr>Conflict Resolution</vt:lpstr>
      <vt:lpstr>Objections Process</vt:lpstr>
      <vt:lpstr>Monitoring and Adaptive Management</vt:lpstr>
      <vt:lpstr>Monitoring and Adaptive Management, cont.</vt:lpstr>
      <vt:lpstr>PowerPoint Presentation</vt:lpstr>
      <vt:lpstr>The Planning Process</vt:lpstr>
      <vt:lpstr>QUESTIONS?</vt:lpstr>
    </vt:vector>
  </TitlesOfParts>
  <Company>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Roundtable Presentation</dc:title>
  <dc:creator>Aldridge, Michelle</dc:creator>
  <cp:lastModifiedBy>Bancroft, Kris -FS</cp:lastModifiedBy>
  <cp:revision>302</cp:revision>
  <cp:lastPrinted>2016-12-12T21:12:27Z</cp:lastPrinted>
  <dcterms:created xsi:type="dcterms:W3CDTF">2010-03-22T20:45:30Z</dcterms:created>
  <dcterms:modified xsi:type="dcterms:W3CDTF">2017-02-27T19:02:05Z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TC300023701033</vt:lpwstr>
  </property>
  <property fmtid="{D5CDD505-2E9C-101B-9397-08002B2CF9AE}" pid="3" name="ContentTypeId">
    <vt:lpwstr>0x010100E5911498ED89B44DB84EAF09390B3CA6</vt:lpwstr>
  </property>
</Properties>
</file>