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26"/>
  </p:notesMasterIdLst>
  <p:handoutMasterIdLst>
    <p:handoutMasterId r:id="rId27"/>
  </p:handoutMasterIdLst>
  <p:sldIdLst>
    <p:sldId id="264" r:id="rId2"/>
    <p:sldId id="417" r:id="rId3"/>
    <p:sldId id="426" r:id="rId4"/>
    <p:sldId id="418" r:id="rId5"/>
    <p:sldId id="432" r:id="rId6"/>
    <p:sldId id="419" r:id="rId7"/>
    <p:sldId id="420" r:id="rId8"/>
    <p:sldId id="431" r:id="rId9"/>
    <p:sldId id="416" r:id="rId10"/>
    <p:sldId id="422" r:id="rId11"/>
    <p:sldId id="402" r:id="rId12"/>
    <p:sldId id="405" r:id="rId13"/>
    <p:sldId id="408" r:id="rId14"/>
    <p:sldId id="425" r:id="rId15"/>
    <p:sldId id="433" r:id="rId16"/>
    <p:sldId id="430" r:id="rId17"/>
    <p:sldId id="428" r:id="rId18"/>
    <p:sldId id="394" r:id="rId19"/>
    <p:sldId id="412" r:id="rId20"/>
    <p:sldId id="423" r:id="rId21"/>
    <p:sldId id="427" r:id="rId22"/>
    <p:sldId id="400" r:id="rId23"/>
    <p:sldId id="385" r:id="rId24"/>
    <p:sldId id="406" r:id="rId25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BEF260"/>
    <a:srgbClr val="9E4F00"/>
    <a:srgbClr val="FF9900"/>
    <a:srgbClr val="FF6600"/>
    <a:srgbClr val="F6ED76"/>
    <a:srgbClr val="F4C062"/>
    <a:srgbClr val="EDCE49"/>
    <a:srgbClr val="58AC3A"/>
    <a:srgbClr val="71B33F"/>
    <a:srgbClr val="7EC14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0" autoAdjust="0"/>
    <p:restoredTop sz="95946" autoAdjust="0"/>
  </p:normalViewPr>
  <p:slideViewPr>
    <p:cSldViewPr>
      <p:cViewPr>
        <p:scale>
          <a:sx n="70" d="100"/>
          <a:sy n="70" d="100"/>
        </p:scale>
        <p:origin x="-17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86" y="-84"/>
      </p:cViewPr>
      <p:guideLst>
        <p:guide orient="horz" pos="2919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0745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79D132C4-2F9D-4413-8D4E-421D500BB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3725"/>
            <a:ext cx="5588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0745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3" tIns="46197" rIns="92393" bIns="4619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A621CB73-ACDA-4005-B0F6-7FA53C376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A0F36-6FA9-4EEA-8371-EB3D9D2561A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AE111-EA53-40B2-8562-C0DF7DBE8C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EBDF7-6989-4571-9903-0C955D4DA7B8}" type="slidenum">
              <a:rPr lang="en-US"/>
              <a:pPr/>
              <a:t>6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8C995-2EE3-457A-9375-5E83FD8D034B}" type="slidenum">
              <a:rPr lang="en-US"/>
              <a:pPr/>
              <a:t>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52087-D585-421D-A94C-87E1EE49F495}" type="slidenum">
              <a:rPr lang="en-US"/>
              <a:pPr/>
              <a:t>10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Crown (active, independent), torching, group torching, surface, ground, smoldering, head,  backing…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F8398-1F01-457A-9134-6F9EDBA7CEB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5325"/>
            <a:ext cx="4633912" cy="34750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77350-789A-4D3C-9C31-B503893C8926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5325"/>
            <a:ext cx="4633912" cy="347503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39413-237F-48F7-BE52-0A60054E6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B302E-40E2-4F01-8B12-4152A3EB9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AE9A-4C7D-4E1B-B62B-3E96284B2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6FA60-4928-4F02-B0FD-069959A3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CF972-56A7-4116-AC90-889497601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9A24C-0C90-4F70-AA80-690277E97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9E52-6E01-48A6-8999-3864A623A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325-1AC5-4073-A740-D1945E098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65DD-111E-4A18-B544-297DC3477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7EB5-51B1-4892-B50F-665C2670B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5A636-228C-4BE4-A7CD-A14280D7E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8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8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FCE1C3B-50C1-4A3B-96C4-2C85826D5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mlata\My%20Documents\4FRI\Communication_ppts\PublicMeeting1\132_3242.Avi" TargetMode="External"/><Relationship Id="rId1" Type="http://schemas.openxmlformats.org/officeDocument/2006/relationships/video" Target="file:///C:\Documents%20and%20Settings\mlata\My%20Documents\4FRI\Communication_ppts\PublicMeeting1\155_5586.AVI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0" y="457200"/>
            <a:ext cx="9144000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dist">
              <a:lnSpc>
                <a:spcPct val="50000"/>
              </a:lnSpc>
              <a:spcBef>
                <a:spcPct val="50000"/>
              </a:spcBef>
              <a:tabLst>
                <a:tab pos="4171950" algn="l"/>
              </a:tabLst>
            </a:pPr>
            <a:endParaRPr lang="en-US" sz="3200" b="1" dirty="0"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ts val="0"/>
              </a:spcBef>
              <a:tabLst>
                <a:tab pos="4171950" algn="l"/>
              </a:tabLst>
            </a:pPr>
            <a:r>
              <a:rPr lang="en-US" sz="4800" b="1" dirty="0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Four Forest</a:t>
            </a:r>
          </a:p>
          <a:p>
            <a:pPr algn="ctr">
              <a:lnSpc>
                <a:spcPct val="50000"/>
              </a:lnSpc>
              <a:spcBef>
                <a:spcPts val="0"/>
              </a:spcBef>
              <a:tabLst>
                <a:tab pos="4171950" algn="l"/>
              </a:tabLst>
            </a:pPr>
            <a:endParaRPr lang="en-US" sz="4800" b="1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ts val="0"/>
              </a:spcBef>
              <a:tabLst>
                <a:tab pos="4171950" algn="l"/>
              </a:tabLst>
            </a:pPr>
            <a:r>
              <a:rPr lang="en-US" sz="4800" b="1" dirty="0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 Restoration Initiative</a:t>
            </a:r>
            <a:endParaRPr lang="en-US" sz="4400" b="1" dirty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endParaRPr lang="en-US" b="1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r>
              <a:rPr lang="en-US" sz="4000" b="1" dirty="0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(4FRI)</a:t>
            </a: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endParaRPr lang="en-US" sz="900" b="1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endParaRPr lang="en-US" sz="900" b="1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800" b="1" i="1" baseline="30000" dirty="0" smtClean="0">
                <a:solidFill>
                  <a:srgbClr val="FFFF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 DRAFT Proposed Action (Fire)</a:t>
            </a:r>
            <a:endParaRPr lang="en-US" sz="4400" b="1" i="1" dirty="0" smtClean="0">
              <a:solidFill>
                <a:srgbClr val="FFFF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endParaRPr lang="en-US" sz="1200" b="1" i="1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r>
              <a:rPr lang="en-US" sz="2400" dirty="0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January 20, 2010</a:t>
            </a: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endParaRPr lang="en-US" sz="600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r>
              <a:rPr lang="en-US" sz="2400" dirty="0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Mary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Lata</a:t>
            </a:r>
            <a:endParaRPr lang="en-US" sz="2400" dirty="0" smtClean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r>
              <a:rPr lang="en-US" sz="2400" dirty="0" smtClean="0">
                <a:solidFill>
                  <a:srgbClr val="FFC000"/>
                </a:solidFill>
                <a:effectLst>
                  <a:outerShdw blurRad="520700" dist="114300" dir="16800000" sx="108000" sy="108000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Fire Ecologist – 4FRI Core Team</a:t>
            </a:r>
          </a:p>
          <a:p>
            <a:pPr algn="ctr">
              <a:spcBef>
                <a:spcPts val="0"/>
              </a:spcBef>
              <a:tabLst>
                <a:tab pos="4171950" algn="l"/>
              </a:tabLst>
            </a:pPr>
            <a:endParaRPr lang="en-US" sz="3200" b="1" dirty="0">
              <a:solidFill>
                <a:srgbClr val="FFC000"/>
              </a:solidFill>
              <a:effectLst>
                <a:outerShdw blurRad="520700" dist="114300" dir="16800000" sx="108000" sy="108000" algn="ctr" rotWithShape="0">
                  <a:schemeClr val="tx1"/>
                </a:outerShdw>
              </a:effectLst>
              <a:latin typeface="Book Antiqua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4171950" algn="l"/>
              </a:tabLst>
            </a:pP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20" name="Picture 19" descr="fsshield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5715000"/>
            <a:ext cx="838200" cy="853979"/>
          </a:xfrm>
          <a:prstGeom prst="rect">
            <a:avLst/>
          </a:prstGeom>
        </p:spPr>
      </p:pic>
      <p:pic>
        <p:nvPicPr>
          <p:cNvPr id="6" name="Picture 5" descr="139_3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8001000" cy="2492990"/>
          </a:xfrm>
          <a:prstGeom prst="rect">
            <a:avLst/>
          </a:prstGeom>
          <a:solidFill>
            <a:schemeClr val="tx1">
              <a:alpha val="73000"/>
            </a:schemeClr>
          </a:solidFill>
          <a:ln w="82550" cmpd="thickThin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 dirty="0">
                <a:solidFill>
                  <a:srgbClr val="FD780B"/>
                </a:solidFill>
                <a:latin typeface="Baskerville Old Face" pitchFamily="18" charset="0"/>
              </a:rPr>
              <a:t>“Man has possessed fire so long that the inquiry as to whether it is a human characteristic has some point.”</a:t>
            </a:r>
          </a:p>
          <a:p>
            <a:pPr>
              <a:spcBef>
                <a:spcPct val="50000"/>
              </a:spcBef>
              <a:defRPr/>
            </a:pPr>
            <a:r>
              <a:rPr lang="en-US" sz="2400" i="1" dirty="0">
                <a:latin typeface="Baskerville Old Face" pitchFamily="18" charset="0"/>
              </a:rPr>
              <a:t>			</a:t>
            </a:r>
            <a:r>
              <a:rPr lang="en-US" sz="2400" b="1" i="1" dirty="0">
                <a:solidFill>
                  <a:srgbClr val="FFCC00"/>
                </a:solidFill>
                <a:latin typeface="Baskerville Old Face" pitchFamily="18" charset="0"/>
              </a:rPr>
              <a:t>-</a:t>
            </a:r>
            <a:r>
              <a:rPr lang="en-US" sz="2400" b="1" dirty="0">
                <a:solidFill>
                  <a:srgbClr val="FFCC00"/>
                </a:solidFill>
                <a:latin typeface="Baskerville Old Face" pitchFamily="18" charset="0"/>
              </a:rPr>
              <a:t>Walter Hough</a:t>
            </a:r>
            <a:endParaRPr lang="en-US" b="1" dirty="0">
              <a:solidFill>
                <a:srgbClr val="FFCC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 descr="PAVIHead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7988"/>
            <a:ext cx="4953000" cy="2640012"/>
          </a:xfrm>
          <a:prstGeom prst="rect">
            <a:avLst/>
          </a:prstGeom>
          <a:noFill/>
          <a:ln w="38100">
            <a:solidFill>
              <a:srgbClr val="FDC051"/>
            </a:solidFill>
            <a:miter lim="800000"/>
            <a:headEnd/>
            <a:tailEnd/>
          </a:ln>
        </p:spPr>
      </p:pic>
      <p:pic>
        <p:nvPicPr>
          <p:cNvPr id="134148" name="Picture 4" descr="SpottedTail~1630ishaJuly28_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1295400"/>
            <a:ext cx="4171950" cy="5562600"/>
          </a:xfrm>
          <a:prstGeom prst="rect">
            <a:avLst/>
          </a:prstGeom>
          <a:noFill/>
          <a:ln w="38100">
            <a:solidFill>
              <a:srgbClr val="FDC051"/>
            </a:solidFill>
            <a:miter lim="800000"/>
            <a:headEnd/>
            <a:tailEnd/>
          </a:ln>
        </p:spPr>
      </p:pic>
      <p:pic>
        <p:nvPicPr>
          <p:cNvPr id="134149" name="Picture 5" descr="backin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4953000" cy="3017837"/>
          </a:xfrm>
          <a:prstGeom prst="rect">
            <a:avLst/>
          </a:prstGeom>
          <a:noFill/>
          <a:ln w="38100">
            <a:solidFill>
              <a:srgbClr val="F49202"/>
            </a:solidFill>
            <a:miter lim="800000"/>
            <a:headEnd/>
            <a:tailEnd/>
          </a:ln>
        </p:spPr>
      </p:pic>
      <p:pic>
        <p:nvPicPr>
          <p:cNvPr id="134150" name="Picture 6" descr="124_24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667000" cy="1730375"/>
          </a:xfrm>
          <a:prstGeom prst="rect">
            <a:avLst/>
          </a:prstGeom>
          <a:noFill/>
          <a:ln w="38100">
            <a:solidFill>
              <a:srgbClr val="FDC051"/>
            </a:solidFill>
            <a:miter lim="800000"/>
            <a:headEnd/>
            <a:tailEnd/>
          </a:ln>
        </p:spPr>
      </p:pic>
      <p:pic>
        <p:nvPicPr>
          <p:cNvPr id="134152" name="Picture 8" descr="SmokeHovenwee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0"/>
            <a:ext cx="2895600" cy="1752600"/>
          </a:xfrm>
          <a:prstGeom prst="rect">
            <a:avLst/>
          </a:prstGeom>
          <a:noFill/>
          <a:ln w="38100">
            <a:solidFill>
              <a:srgbClr val="FDC05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477000" y="2819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2" descr="back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1676400"/>
            <a:ext cx="2667000" cy="37338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8" name="Picture 4" descr="E:\FireClassCourse material\Rx310_340\Images\crownfire.jpg"/>
          <p:cNvPicPr>
            <a:picLocks noChangeAspect="1" noChangeArrowheads="1"/>
          </p:cNvPicPr>
          <p:nvPr/>
        </p:nvPicPr>
        <p:blipFill>
          <a:blip r:embed="rId9" cstate="print"/>
          <a:srcRect b="29251"/>
          <a:stretch>
            <a:fillRect/>
          </a:stretch>
        </p:blipFill>
        <p:spPr bwMode="auto">
          <a:xfrm>
            <a:off x="4978934" y="0"/>
            <a:ext cx="4165067" cy="22098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810000" y="2057400"/>
            <a:ext cx="1905000" cy="193899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Fire Type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76800" y="1447800"/>
            <a:ext cx="3657600" cy="1448594"/>
            <a:chOff x="4876800" y="1447800"/>
            <a:chExt cx="3657600" cy="1448594"/>
          </a:xfrm>
        </p:grpSpPr>
        <p:cxnSp>
          <p:nvCxnSpPr>
            <p:cNvPr id="21" name="Straight Arrow Connector 20"/>
            <p:cNvCxnSpPr/>
            <p:nvPr/>
          </p:nvCxnSpPr>
          <p:spPr>
            <a:xfrm rot="5400000">
              <a:off x="7010400" y="2667000"/>
              <a:ext cx="457200" cy="158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4876800" y="1447800"/>
              <a:ext cx="1754188" cy="609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V="1">
              <a:off x="7087394" y="1599406"/>
              <a:ext cx="457200" cy="30638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553200" y="1981200"/>
              <a:ext cx="1981200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Crown Fire</a:t>
              </a:r>
              <a:endPara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8200" y="3276600"/>
            <a:ext cx="2819400" cy="1676400"/>
            <a:chOff x="5181600" y="2895600"/>
            <a:chExt cx="2819400" cy="1676400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>
              <a:off x="5944394" y="4342606"/>
              <a:ext cx="457200" cy="158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0"/>
            </p:cNvCxnSpPr>
            <p:nvPr/>
          </p:nvCxnSpPr>
          <p:spPr>
            <a:xfrm rot="5400000" flipH="1" flipV="1">
              <a:off x="5943600" y="3124200"/>
              <a:ext cx="762000" cy="3048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1" idx="3"/>
            </p:cNvCxnSpPr>
            <p:nvPr/>
          </p:nvCxnSpPr>
          <p:spPr>
            <a:xfrm>
              <a:off x="7162800" y="3919210"/>
              <a:ext cx="838200" cy="4319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181600" y="3657600"/>
              <a:ext cx="1981200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Surface Fire</a:t>
              </a:r>
              <a:endPara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0" y="1295400"/>
            <a:ext cx="2971800" cy="904220"/>
            <a:chOff x="0" y="1295400"/>
            <a:chExt cx="2971800" cy="904220"/>
          </a:xfrm>
        </p:grpSpPr>
        <p:sp>
          <p:nvSpPr>
            <p:cNvPr id="36" name="TextBox 35"/>
            <p:cNvSpPr txBox="1"/>
            <p:nvPr/>
          </p:nvSpPr>
          <p:spPr>
            <a:xfrm>
              <a:off x="0" y="1676400"/>
              <a:ext cx="2971800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Passive Crown Fire</a:t>
              </a:r>
              <a:endPara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1143000" y="1447800"/>
              <a:ext cx="457200" cy="1524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9514" y="0"/>
            <a:ext cx="9885406" cy="1270000"/>
          </a:xfrm>
          <a:solidFill>
            <a:schemeClr val="tx1">
              <a:alpha val="33000"/>
            </a:schemeClr>
          </a:solidFill>
        </p:spPr>
        <p:txBody>
          <a:bodyPr/>
          <a:lstStyle/>
          <a:p>
            <a:r>
              <a:rPr lang="en-US" sz="4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Strategic Placement of Treatments </a:t>
            </a:r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(SPOTS)</a:t>
            </a:r>
            <a:endParaRPr lang="en-US" sz="4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  <a:solidFill>
            <a:schemeClr val="tx1">
              <a:alpha val="59000"/>
            </a:schemeClr>
          </a:solidFill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Define problem fire – Schultz and…Oak Creek Canyon?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Identify assets and protection targets (LSWG, other specialists, other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publics – part of why we’re here today)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Define analysis area on a map (</a:t>
            </a:r>
            <a:r>
              <a:rPr lang="en-US" sz="2800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pipo</a:t>
            </a:r>
            <a:r>
              <a:rPr lang="en-US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analysis area)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Design treatment patterns to mitigate the problem fire and meet a range of objectives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(collaborative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effort in progress).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Test treatment patterns with FARSITE or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FlamMap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adjust, re-test (working on it)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Display trade-offs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Follow-up w/monitoring and AM mgmt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47244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”models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their results are often not meant to give “the answer”, but to provide insight, understanding, and knowledge regarding complex phenomena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buNone/>
            </a:pP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“all models need to be validated and calibrated to some past or current documented and observed condition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Fire Behavior Modeling Data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 l="1042" t="1455" r="1042"/>
          <a:stretch>
            <a:fillRect/>
          </a:stretch>
        </p:blipFill>
        <p:spPr bwMode="auto">
          <a:xfrm>
            <a:off x="914400" y="1143000"/>
            <a:ext cx="7315200" cy="5272391"/>
          </a:xfrm>
          <a:prstGeom prst="rect">
            <a:avLst/>
          </a:prstGeom>
          <a:noFill/>
          <a:ln w="41275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0"/>
            <a:ext cx="2819400" cy="2133600"/>
          </a:xfrm>
        </p:spPr>
        <p:txBody>
          <a:bodyPr/>
          <a:lstStyle/>
          <a:p>
            <a: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Major vegetation types</a:t>
            </a:r>
            <a:endParaRPr lang="en-US" sz="4800" dirty="0">
              <a:solidFill>
                <a:srgbClr val="FFDF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5791200" y="4419600"/>
            <a:ext cx="3352800" cy="1376065"/>
            <a:chOff x="6553200" y="685800"/>
            <a:chExt cx="2895600" cy="1376065"/>
          </a:xfrm>
        </p:grpSpPr>
        <p:sp>
          <p:nvSpPr>
            <p:cNvPr id="7" name="Oval 6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A310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53200" y="1066800"/>
              <a:ext cx="381000" cy="2286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53200" y="1676400"/>
              <a:ext cx="381000" cy="228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6858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Grassland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0" y="990600"/>
              <a:ext cx="243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Ponderosa Pine/Oak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0400" y="12954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Ponderosa Pine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16002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Other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1752600" y="1143000"/>
            <a:ext cx="2362200" cy="5019020"/>
            <a:chOff x="1752600" y="1143000"/>
            <a:chExt cx="2362200" cy="5019020"/>
          </a:xfrm>
        </p:grpSpPr>
        <p:sp>
          <p:nvSpPr>
            <p:cNvPr id="25" name="TextBox 24"/>
            <p:cNvSpPr txBox="1"/>
            <p:nvPr/>
          </p:nvSpPr>
          <p:spPr>
            <a:xfrm>
              <a:off x="2362200" y="1143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47244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3048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9800" y="31242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2600" y="40386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56388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Picture 30" descr="pipo_po_grass1.jpg"/>
          <p:cNvPicPr>
            <a:picLocks noChangeAspect="1"/>
          </p:cNvPicPr>
          <p:nvPr/>
        </p:nvPicPr>
        <p:blipFill>
          <a:blip r:embed="rId2" cstate="print"/>
          <a:srcRect l="1818" t="11765" r="1818" b="11765"/>
          <a:stretch>
            <a:fillRect/>
          </a:stretch>
        </p:blipFill>
        <p:spPr>
          <a:xfrm>
            <a:off x="0" y="0"/>
            <a:ext cx="5591889" cy="6858000"/>
          </a:xfrm>
          <a:prstGeom prst="rect">
            <a:avLst/>
          </a:prstGeom>
        </p:spPr>
      </p:pic>
      <p:pic>
        <p:nvPicPr>
          <p:cNvPr id="33" name="Picture 32" descr="pipo_po_grassAll.jpg"/>
          <p:cNvPicPr>
            <a:picLocks noChangeAspect="1"/>
          </p:cNvPicPr>
          <p:nvPr/>
        </p:nvPicPr>
        <p:blipFill>
          <a:blip r:embed="rId3" cstate="print"/>
          <a:srcRect l="1818" t="11765" r="1818" b="11765"/>
          <a:stretch>
            <a:fillRect/>
          </a:stretch>
        </p:blipFill>
        <p:spPr>
          <a:xfrm>
            <a:off x="0" y="0"/>
            <a:ext cx="5591876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0"/>
            <a:ext cx="2819400" cy="2362200"/>
          </a:xfrm>
        </p:spPr>
        <p:txBody>
          <a:bodyPr/>
          <a:lstStyle/>
          <a:p>
            <a:r>
              <a:rPr lang="en-US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Fire Return Interval</a:t>
            </a:r>
            <a:endParaRPr lang="en-US" dirty="0">
              <a:solidFill>
                <a:srgbClr val="FFDF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0"/>
          <p:cNvGrpSpPr/>
          <p:nvPr/>
        </p:nvGrpSpPr>
        <p:grpSpPr>
          <a:xfrm>
            <a:off x="1752600" y="1143000"/>
            <a:ext cx="2362200" cy="4957465"/>
            <a:chOff x="1752600" y="1143000"/>
            <a:chExt cx="2362200" cy="4957465"/>
          </a:xfrm>
        </p:grpSpPr>
        <p:sp>
          <p:nvSpPr>
            <p:cNvPr id="25" name="TextBox 24"/>
            <p:cNvSpPr txBox="1"/>
            <p:nvPr/>
          </p:nvSpPr>
          <p:spPr>
            <a:xfrm>
              <a:off x="2362200" y="11430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47244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30480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9800" y="31242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2600" y="4038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56388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Picture 30" descr="pipo_po_grass1.jpg"/>
          <p:cNvPicPr>
            <a:picLocks noChangeAspect="1"/>
          </p:cNvPicPr>
          <p:nvPr/>
        </p:nvPicPr>
        <p:blipFill>
          <a:blip r:embed="rId2" cstate="print"/>
          <a:srcRect l="1818" t="11765" r="1818" b="11765"/>
          <a:stretch>
            <a:fillRect/>
          </a:stretch>
        </p:blipFill>
        <p:spPr>
          <a:xfrm>
            <a:off x="0" y="0"/>
            <a:ext cx="5591889" cy="6858000"/>
          </a:xfrm>
          <a:prstGeom prst="rect">
            <a:avLst/>
          </a:prstGeom>
        </p:spPr>
      </p:pic>
      <p:pic>
        <p:nvPicPr>
          <p:cNvPr id="33" name="Picture 32" descr="pipo_po_grassAll.jpg"/>
          <p:cNvPicPr>
            <a:picLocks noChangeAspect="1"/>
          </p:cNvPicPr>
          <p:nvPr/>
        </p:nvPicPr>
        <p:blipFill>
          <a:blip r:embed="rId3" cstate="print"/>
          <a:srcRect l="1818" t="11765" r="1818" b="11765"/>
          <a:stretch>
            <a:fillRect/>
          </a:stretch>
        </p:blipFill>
        <p:spPr>
          <a:xfrm>
            <a:off x="0" y="0"/>
            <a:ext cx="5591876" cy="6858000"/>
          </a:xfrm>
          <a:prstGeom prst="rect">
            <a:avLst/>
          </a:prstGeom>
        </p:spPr>
      </p:pic>
      <p:pic>
        <p:nvPicPr>
          <p:cNvPr id="22" name="Content Placeholder 3" descr="FireHispipo_anarAL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9769" r="19769"/>
          <a:stretch>
            <a:fillRect/>
          </a:stretch>
        </p:blipFill>
        <p:spPr>
          <a:xfrm>
            <a:off x="18288" y="0"/>
            <a:ext cx="5456937" cy="6858000"/>
          </a:xfrm>
        </p:spPr>
      </p:pic>
      <p:sp>
        <p:nvSpPr>
          <p:cNvPr id="23" name="TextBox 22"/>
          <p:cNvSpPr txBox="1"/>
          <p:nvPr/>
        </p:nvSpPr>
        <p:spPr>
          <a:xfrm>
            <a:off x="5867400" y="2514600"/>
            <a:ext cx="3124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Historic FRI for analysis area 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=~ 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 – 20</a:t>
            </a:r>
          </a:p>
          <a:p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Current FRI for analysis area 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~43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FireHispipo_anarALLPt.jpg"/>
          <p:cNvPicPr>
            <a:picLocks noChangeAspect="1"/>
          </p:cNvPicPr>
          <p:nvPr/>
        </p:nvPicPr>
        <p:blipFill>
          <a:blip r:embed="rId5" cstate="print"/>
          <a:srcRect l="22241" t="3252" r="21005" b="3252"/>
          <a:stretch>
            <a:fillRect/>
          </a:stretch>
        </p:blipFill>
        <p:spPr>
          <a:xfrm>
            <a:off x="152400" y="45720"/>
            <a:ext cx="5368663" cy="67204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0"/>
            <a:ext cx="2819400" cy="2133600"/>
          </a:xfrm>
        </p:spPr>
        <p:txBody>
          <a:bodyPr/>
          <a:lstStyle/>
          <a:p>
            <a:r>
              <a:rPr lang="en-US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Ignition Density </a:t>
            </a:r>
            <a:r>
              <a:rPr lang="en-US" sz="2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(starts per acre)</a:t>
            </a:r>
            <a:endParaRPr lang="en-US" dirty="0">
              <a:solidFill>
                <a:srgbClr val="FFDF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6248400" y="2286000"/>
            <a:ext cx="2895600" cy="1283732"/>
            <a:chOff x="6553200" y="685800"/>
            <a:chExt cx="2895600" cy="1283732"/>
          </a:xfrm>
        </p:grpSpPr>
        <p:sp>
          <p:nvSpPr>
            <p:cNvPr id="7" name="Oval 6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53200" y="1066800"/>
              <a:ext cx="381000" cy="228600"/>
            </a:xfrm>
            <a:prstGeom prst="ellipse">
              <a:avLst/>
            </a:prstGeom>
            <a:solidFill>
              <a:srgbClr val="FF4B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53200" y="1676400"/>
              <a:ext cx="381000" cy="228600"/>
            </a:xfrm>
            <a:prstGeom prst="ellipse">
              <a:avLst/>
            </a:prstGeom>
            <a:solidFill>
              <a:srgbClr val="FFB2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6858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13 - 14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0" y="990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12 - 13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0400" y="12954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11 - 12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16002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10 - 11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1752600" y="1143000"/>
            <a:ext cx="2362200" cy="4957465"/>
            <a:chOff x="1752600" y="1143000"/>
            <a:chExt cx="2362200" cy="4957465"/>
          </a:xfrm>
        </p:grpSpPr>
        <p:sp>
          <p:nvSpPr>
            <p:cNvPr id="25" name="TextBox 24"/>
            <p:cNvSpPr txBox="1"/>
            <p:nvPr/>
          </p:nvSpPr>
          <p:spPr>
            <a:xfrm>
              <a:off x="2362200" y="11430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47244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30480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9800" y="31242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2600" y="4038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56388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Picture 32" descr="pipo_po_grassAll.jpg"/>
          <p:cNvPicPr>
            <a:picLocks noChangeAspect="1"/>
          </p:cNvPicPr>
          <p:nvPr/>
        </p:nvPicPr>
        <p:blipFill>
          <a:blip r:embed="rId2" cstate="print"/>
          <a:srcRect l="1818" t="11765" r="3152" b="11765"/>
          <a:stretch>
            <a:fillRect/>
          </a:stretch>
        </p:blipFill>
        <p:spPr>
          <a:xfrm>
            <a:off x="0" y="0"/>
            <a:ext cx="5514507" cy="6858000"/>
          </a:xfrm>
          <a:prstGeom prst="rect">
            <a:avLst/>
          </a:prstGeom>
        </p:spPr>
      </p:pic>
      <p:pic>
        <p:nvPicPr>
          <p:cNvPr id="21" name="Picture 20" descr="FRCCall.jpg"/>
          <p:cNvPicPr>
            <a:picLocks noChangeAspect="1"/>
          </p:cNvPicPr>
          <p:nvPr/>
        </p:nvPicPr>
        <p:blipFill>
          <a:blip r:embed="rId3" cstate="print"/>
          <a:srcRect l="23361" t="8130" r="24590" b="6504"/>
          <a:stretch>
            <a:fillRect/>
          </a:stretch>
        </p:blipFill>
        <p:spPr>
          <a:xfrm>
            <a:off x="-18288" y="73152"/>
            <a:ext cx="5529929" cy="6858000"/>
          </a:xfrm>
          <a:prstGeom prst="rect">
            <a:avLst/>
          </a:prstGeom>
        </p:spPr>
      </p:pic>
      <p:pic>
        <p:nvPicPr>
          <p:cNvPr id="22" name="Picture 21" descr="IgDenAll.jpg"/>
          <p:cNvPicPr>
            <a:picLocks noChangeAspect="1"/>
          </p:cNvPicPr>
          <p:nvPr/>
        </p:nvPicPr>
        <p:blipFill>
          <a:blip r:embed="rId4" cstate="print"/>
          <a:srcRect l="19672" t="1626" r="22131" b="1626"/>
          <a:stretch>
            <a:fillRect/>
          </a:stretch>
        </p:blipFill>
        <p:spPr>
          <a:xfrm>
            <a:off x="9144" y="57384"/>
            <a:ext cx="5404931" cy="6793992"/>
          </a:xfrm>
          <a:prstGeom prst="rect">
            <a:avLst/>
          </a:prstGeom>
        </p:spPr>
      </p:pic>
      <p:grpSp>
        <p:nvGrpSpPr>
          <p:cNvPr id="23" name="Group 14"/>
          <p:cNvGrpSpPr/>
          <p:nvPr/>
        </p:nvGrpSpPr>
        <p:grpSpPr>
          <a:xfrm>
            <a:off x="6248400" y="3505200"/>
            <a:ext cx="2895600" cy="3048000"/>
            <a:chOff x="6553200" y="685800"/>
            <a:chExt cx="2895600" cy="3048000"/>
          </a:xfrm>
        </p:grpSpPr>
        <p:sp>
          <p:nvSpPr>
            <p:cNvPr id="24" name="Oval 23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F4C0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553200" y="1676400"/>
              <a:ext cx="381000" cy="228600"/>
            </a:xfrm>
            <a:prstGeom prst="ellipse">
              <a:avLst/>
            </a:prstGeom>
            <a:solidFill>
              <a:srgbClr val="F6E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EDCE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553200" y="3505200"/>
              <a:ext cx="381000" cy="228600"/>
            </a:xfrm>
            <a:prstGeom prst="ellipse">
              <a:avLst/>
            </a:prstGeom>
            <a:solidFill>
              <a:srgbClr val="58AC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10400" y="6858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9 - 10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10400" y="990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8 - 9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0400" y="12954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7 - 8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10400" y="16002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6 - 7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Group 14"/>
          <p:cNvGrpSpPr/>
          <p:nvPr/>
        </p:nvGrpSpPr>
        <p:grpSpPr>
          <a:xfrm>
            <a:off x="6248400" y="3886200"/>
            <a:ext cx="2895600" cy="2121932"/>
            <a:chOff x="6553200" y="-152400"/>
            <a:chExt cx="2895600" cy="2121932"/>
          </a:xfrm>
        </p:grpSpPr>
        <p:sp>
          <p:nvSpPr>
            <p:cNvPr id="41" name="Oval 40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F5F2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553200" y="-152400"/>
              <a:ext cx="381000" cy="228600"/>
            </a:xfrm>
            <a:prstGeom prst="ellipse">
              <a:avLst/>
            </a:prstGeom>
            <a:solidFill>
              <a:srgbClr val="EDCE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BEF2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553200" y="1066800"/>
              <a:ext cx="381000" cy="228600"/>
            </a:xfrm>
            <a:prstGeom prst="ellipse">
              <a:avLst/>
            </a:prstGeom>
            <a:solidFill>
              <a:srgbClr val="D5E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10400" y="6858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5 - 6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10400" y="990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4 - 5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10400" y="12954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3 - 4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10400" y="16002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2 - 3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14"/>
          <p:cNvGrpSpPr/>
          <p:nvPr/>
        </p:nvGrpSpPr>
        <p:grpSpPr>
          <a:xfrm>
            <a:off x="6248400" y="5715000"/>
            <a:ext cx="2895600" cy="902732"/>
            <a:chOff x="6553200" y="457200"/>
            <a:chExt cx="2895600" cy="902732"/>
          </a:xfrm>
        </p:grpSpPr>
        <p:sp>
          <p:nvSpPr>
            <p:cNvPr id="50" name="Oval 49"/>
            <p:cNvSpPr/>
            <p:nvPr/>
          </p:nvSpPr>
          <p:spPr>
            <a:xfrm>
              <a:off x="6553200" y="457200"/>
              <a:ext cx="381000" cy="228600"/>
            </a:xfrm>
            <a:prstGeom prst="ellipse">
              <a:avLst/>
            </a:prstGeom>
            <a:solidFill>
              <a:srgbClr val="BAE1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7EC1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010400" y="6858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1 - 2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10400" y="990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0 - 1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0"/>
            <a:ext cx="2819400" cy="3581400"/>
          </a:xfrm>
        </p:spPr>
        <p:txBody>
          <a:bodyPr/>
          <a:lstStyle/>
          <a:p>
            <a: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Fire Regime / Condition Class (FRCC)</a:t>
            </a:r>
            <a:endParaRPr lang="en-US" sz="4800" dirty="0">
              <a:solidFill>
                <a:srgbClr val="FFDF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5715000" y="4419600"/>
            <a:ext cx="3429000" cy="1563707"/>
            <a:chOff x="6553200" y="685800"/>
            <a:chExt cx="2895600" cy="1563707"/>
          </a:xfrm>
        </p:grpSpPr>
        <p:sp>
          <p:nvSpPr>
            <p:cNvPr id="7" name="Oval 6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53200" y="1066800"/>
              <a:ext cx="3810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53200" y="1676400"/>
              <a:ext cx="3810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685800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Condition Class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0" y="990600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Condition Class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0400" y="1295400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Condition Class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1600200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Other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1752600" y="1143000"/>
            <a:ext cx="2362200" cy="5019020"/>
            <a:chOff x="1752600" y="1143000"/>
            <a:chExt cx="2362200" cy="5019020"/>
          </a:xfrm>
        </p:grpSpPr>
        <p:sp>
          <p:nvSpPr>
            <p:cNvPr id="25" name="TextBox 24"/>
            <p:cNvSpPr txBox="1"/>
            <p:nvPr/>
          </p:nvSpPr>
          <p:spPr>
            <a:xfrm>
              <a:off x="2362200" y="1143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47244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3048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9800" y="31242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2600" y="40386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56388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Picture 30" descr="pipo_po_grass1.jpg"/>
          <p:cNvPicPr>
            <a:picLocks noChangeAspect="1"/>
          </p:cNvPicPr>
          <p:nvPr/>
        </p:nvPicPr>
        <p:blipFill>
          <a:blip r:embed="rId2" cstate="print"/>
          <a:srcRect l="1818" t="11765" r="1818" b="11765"/>
          <a:stretch>
            <a:fillRect/>
          </a:stretch>
        </p:blipFill>
        <p:spPr>
          <a:xfrm>
            <a:off x="0" y="0"/>
            <a:ext cx="5591889" cy="6858000"/>
          </a:xfrm>
          <a:prstGeom prst="rect">
            <a:avLst/>
          </a:prstGeom>
        </p:spPr>
      </p:pic>
      <p:pic>
        <p:nvPicPr>
          <p:cNvPr id="33" name="Picture 32" descr="pipo_po_grassAll.jpg"/>
          <p:cNvPicPr>
            <a:picLocks noChangeAspect="1"/>
          </p:cNvPicPr>
          <p:nvPr/>
        </p:nvPicPr>
        <p:blipFill>
          <a:blip r:embed="rId3" cstate="print"/>
          <a:srcRect l="1818" t="11765" r="1818" b="11765"/>
          <a:stretch>
            <a:fillRect/>
          </a:stretch>
        </p:blipFill>
        <p:spPr>
          <a:xfrm>
            <a:off x="0" y="0"/>
            <a:ext cx="5591876" cy="6858000"/>
          </a:xfrm>
          <a:prstGeom prst="rect">
            <a:avLst/>
          </a:prstGeom>
        </p:spPr>
      </p:pic>
      <p:pic>
        <p:nvPicPr>
          <p:cNvPr id="21" name="Picture 20" descr="FRCCall.jpg"/>
          <p:cNvPicPr>
            <a:picLocks noChangeAspect="1"/>
          </p:cNvPicPr>
          <p:nvPr/>
        </p:nvPicPr>
        <p:blipFill>
          <a:blip r:embed="rId4" cstate="print"/>
          <a:srcRect l="23361" t="8130" r="24590" b="6504"/>
          <a:stretch>
            <a:fillRect/>
          </a:stretch>
        </p:blipFill>
        <p:spPr>
          <a:xfrm>
            <a:off x="-18288" y="73152"/>
            <a:ext cx="5529929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8763000" cy="6858001"/>
            <a:chOff x="-304800" y="1143000"/>
            <a:chExt cx="8763000" cy="6858001"/>
          </a:xfrm>
        </p:grpSpPr>
        <p:pic>
          <p:nvPicPr>
            <p:cNvPr id="17" name="Picture 16" descr="ArcFuels1.jpg"/>
            <p:cNvPicPr>
              <a:picLocks noChangeAspect="1"/>
            </p:cNvPicPr>
            <p:nvPr/>
          </p:nvPicPr>
          <p:blipFill>
            <a:blip r:embed="rId2" cstate="print"/>
            <a:srcRect l="1818" t="11765" r="1818" b="11765"/>
            <a:stretch>
              <a:fillRect/>
            </a:stretch>
          </p:blipFill>
          <p:spPr>
            <a:xfrm>
              <a:off x="-304800" y="1143000"/>
              <a:ext cx="5591967" cy="68580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38800" y="3429000"/>
              <a:ext cx="2819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95</a:t>
              </a:r>
              <a:r>
                <a:rPr lang="en-US" sz="3200" baseline="300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weather </a:t>
              </a:r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percentile</a:t>
              </a:r>
              <a:endPara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0"/>
            <a:ext cx="2819400" cy="2133600"/>
          </a:xfrm>
        </p:spPr>
        <p:txBody>
          <a:bodyPr/>
          <a:lstStyle/>
          <a:p>
            <a: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Fire</a:t>
            </a:r>
            <a:b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 Behavior</a:t>
            </a:r>
            <a:b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DF79"/>
                </a:solidFill>
                <a:latin typeface="Times New Roman" pitchFamily="18" charset="0"/>
                <a:cs typeface="Times New Roman" pitchFamily="18" charset="0"/>
              </a:rPr>
              <a:t> Potential</a:t>
            </a:r>
            <a:endParaRPr lang="en-US" sz="4800" dirty="0">
              <a:solidFill>
                <a:srgbClr val="FFDF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7400" y="4419600"/>
            <a:ext cx="2971800" cy="1376065"/>
            <a:chOff x="6553200" y="685800"/>
            <a:chExt cx="2590800" cy="1376065"/>
          </a:xfrm>
        </p:grpSpPr>
        <p:sp>
          <p:nvSpPr>
            <p:cNvPr id="7" name="Oval 6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53200" y="1066800"/>
              <a:ext cx="3810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53200" y="1676400"/>
              <a:ext cx="381000" cy="228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685800"/>
              <a:ext cx="213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Active crown fire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0" y="990600"/>
              <a:ext cx="213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Passive crown fire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0400" y="12954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Surface fire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16002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No fire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8229600" cy="6833053"/>
            <a:chOff x="0" y="0"/>
            <a:chExt cx="8229600" cy="6833053"/>
          </a:xfrm>
        </p:grpSpPr>
        <p:pic>
          <p:nvPicPr>
            <p:cNvPr id="16" name="Picture 15" descr="ArcFuels.jpg"/>
            <p:cNvPicPr>
              <a:picLocks noChangeAspect="1"/>
            </p:cNvPicPr>
            <p:nvPr/>
          </p:nvPicPr>
          <p:blipFill>
            <a:blip r:embed="rId3" cstate="print"/>
            <a:srcRect l="1818" t="11765" r="1818" b="11765"/>
            <a:stretch>
              <a:fillRect/>
            </a:stretch>
          </p:blipFill>
          <p:spPr>
            <a:xfrm>
              <a:off x="0" y="0"/>
              <a:ext cx="5571552" cy="683305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19800" y="3276600"/>
              <a:ext cx="2209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Schultz </a:t>
              </a:r>
              <a:r>
                <a:rPr lang="en-US" sz="3200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wx</a:t>
              </a:r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parameters</a:t>
              </a:r>
              <a:endPara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 descr="schtzcfallfirescapes.jpg"/>
          <p:cNvPicPr>
            <a:picLocks noChangeAspect="1"/>
          </p:cNvPicPr>
          <p:nvPr/>
        </p:nvPicPr>
        <p:blipFill>
          <a:blip r:embed="rId4" cstate="print"/>
          <a:srcRect l="1818" t="11765" r="1818" b="11765"/>
          <a:stretch>
            <a:fillRect/>
          </a:stretch>
        </p:blipFill>
        <p:spPr>
          <a:xfrm>
            <a:off x="0" y="0"/>
            <a:ext cx="5569493" cy="683056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752600" y="1143000"/>
            <a:ext cx="2362200" cy="5019020"/>
            <a:chOff x="1752600" y="1143000"/>
            <a:chExt cx="2362200" cy="5019020"/>
          </a:xfrm>
        </p:grpSpPr>
        <p:sp>
          <p:nvSpPr>
            <p:cNvPr id="25" name="TextBox 24"/>
            <p:cNvSpPr txBox="1"/>
            <p:nvPr/>
          </p:nvSpPr>
          <p:spPr>
            <a:xfrm>
              <a:off x="2362200" y="1143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47244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3048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9800" y="31242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2600" y="40386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56388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352800" y="0"/>
            <a:ext cx="2895600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Maximum Temp = 77°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Minimum RH = 11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Wind Speed = 13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hr fuel moisture = 2%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hr fuel moisture = 5 %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hr fuel moisture = 7 %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52800" y="0"/>
            <a:ext cx="2819400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Maximum Temp = 89°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Minimum RH = 6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Wind Speed = 13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hr fuel moisture = 3 %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hr fuel moisture = 3%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hr fuel moisture = 6 %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2" build="allAtOnce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>
              <a:alpha val="37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Current Condition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solidFill>
            <a:srgbClr val="000000">
              <a:alpha val="63000"/>
            </a:srgbClr>
          </a:solidFill>
        </p:spPr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Initial Analyses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Fire Return Interval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Fire Type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Fire Regime/Condition Class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Ignition Densities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Extended Analyses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Fire Paths (risk/probability to given areas)</a:t>
            </a:r>
          </a:p>
          <a:p>
            <a:r>
              <a:rPr lang="en-US" sz="2400" dirty="0" err="1" smtClean="0">
                <a:solidFill>
                  <a:srgbClr val="FFC000"/>
                </a:solidFill>
              </a:rPr>
              <a:t>Fireline</a:t>
            </a:r>
            <a:r>
              <a:rPr lang="en-US" sz="2400" dirty="0" smtClean="0">
                <a:solidFill>
                  <a:srgbClr val="FFC000"/>
                </a:solidFill>
              </a:rPr>
              <a:t> Intensity (fire effects)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Heat per unit area (fire effects)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Treatment Optimization Model Simulation (</a:t>
            </a:r>
            <a:r>
              <a:rPr lang="en-US" sz="2400" dirty="0" smtClean="0">
                <a:solidFill>
                  <a:srgbClr val="FFC000"/>
                </a:solidFill>
              </a:rPr>
              <a:t>TOM), or similar method of optimizing proposed treatments</a:t>
            </a:r>
            <a:endParaRPr lang="en-US" sz="2400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400" cy="3733800"/>
          </a:xfrm>
          <a:solidFill>
            <a:schemeClr val="tx1">
              <a:alpha val="56000"/>
            </a:schemeClr>
          </a:solidFill>
          <a:ln w="44450">
            <a:solidFill>
              <a:srgbClr val="FF6600"/>
            </a:solidFill>
          </a:ln>
        </p:spPr>
        <p:txBody>
          <a:bodyPr/>
          <a:lstStyle/>
          <a:p>
            <a:pPr algn="l"/>
            <a:r>
              <a:rPr lang="en-US" sz="5400" dirty="0" smtClean="0">
                <a:solidFill>
                  <a:srgbClr val="FFC000"/>
                </a:solidFill>
                <a:latin typeface="Baskerville Old Face" pitchFamily="18" charset="0"/>
              </a:rPr>
              <a:t>Disturbance:  </a:t>
            </a:r>
            <a:r>
              <a:rPr lang="en-US" dirty="0" smtClean="0">
                <a:solidFill>
                  <a:srgbClr val="FFC000"/>
                </a:solidFill>
                <a:latin typeface="Baskerville Old Face" pitchFamily="18" charset="0"/>
              </a:rPr>
              <a:t>(in ecology) a temporary interruption of the average environmental conditions that caused a pronounced change in an ecosystem</a:t>
            </a:r>
            <a:endParaRPr lang="en-US" sz="4800" dirty="0">
              <a:solidFill>
                <a:srgbClr val="FFC000"/>
              </a:solidFill>
              <a:latin typeface="Baskerville Old Face" pitchFamily="18" charset="0"/>
            </a:endParaRPr>
          </a:p>
        </p:txBody>
      </p:sp>
      <p:pic>
        <p:nvPicPr>
          <p:cNvPr id="113674" name="Picture 10" descr="http://steventhomasphotography.com/africa/africa%20pics/flash%20flood.jpg"/>
          <p:cNvPicPr>
            <a:picLocks noChangeAspect="1" noChangeArrowheads="1"/>
          </p:cNvPicPr>
          <p:nvPr/>
        </p:nvPicPr>
        <p:blipFill>
          <a:blip r:embed="rId2" cstate="print"/>
          <a:srcRect l="12774" t="16461"/>
          <a:stretch>
            <a:fillRect/>
          </a:stretch>
        </p:blipFill>
        <p:spPr bwMode="auto">
          <a:xfrm>
            <a:off x="4000609" y="0"/>
            <a:ext cx="5143391" cy="3276427"/>
          </a:xfrm>
          <a:prstGeom prst="rect">
            <a:avLst/>
          </a:prstGeom>
          <a:noFill/>
          <a:ln w="22225">
            <a:solidFill>
              <a:srgbClr val="88A276"/>
            </a:solidFill>
          </a:ln>
        </p:spPr>
      </p:pic>
      <p:pic>
        <p:nvPicPr>
          <p:cNvPr id="113668" name="Picture 4" descr="http://friends-of-parker-water.com/wp-content/uploads/2009/03/drought.jpg"/>
          <p:cNvPicPr>
            <a:picLocks noChangeAspect="1" noChangeArrowheads="1"/>
          </p:cNvPicPr>
          <p:nvPr/>
        </p:nvPicPr>
        <p:blipFill>
          <a:blip r:embed="rId3" cstate="print"/>
          <a:srcRect t="16875" b="15000"/>
          <a:stretch>
            <a:fillRect/>
          </a:stretch>
        </p:blipFill>
        <p:spPr bwMode="auto">
          <a:xfrm>
            <a:off x="4419600" y="3124200"/>
            <a:ext cx="4724400" cy="3733800"/>
          </a:xfrm>
          <a:prstGeom prst="rect">
            <a:avLst/>
          </a:prstGeom>
          <a:noFill/>
          <a:ln w="25400">
            <a:solidFill>
              <a:srgbClr val="CFDDE3"/>
            </a:solidFill>
          </a:ln>
        </p:spPr>
      </p:pic>
      <p:pic>
        <p:nvPicPr>
          <p:cNvPr id="113672" name="Picture 8" descr="http://www.bergoiata.org/fe/divers13/L_Hurricane_Ele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38600" cy="3028950"/>
          </a:xfrm>
          <a:prstGeom prst="rect">
            <a:avLst/>
          </a:prstGeom>
          <a:noFill/>
          <a:ln w="19050">
            <a:solidFill>
              <a:srgbClr val="5481DC"/>
            </a:solidFill>
          </a:ln>
        </p:spPr>
      </p:pic>
      <p:pic>
        <p:nvPicPr>
          <p:cNvPr id="113670" name="Picture 6" descr="http://climate.umn.edu/img/journal/tornado080711.jpg"/>
          <p:cNvPicPr>
            <a:picLocks noChangeAspect="1" noChangeArrowheads="1"/>
          </p:cNvPicPr>
          <p:nvPr/>
        </p:nvPicPr>
        <p:blipFill>
          <a:blip r:embed="rId5" cstate="print"/>
          <a:srcRect l="21797" r="13828" b="15313"/>
          <a:stretch>
            <a:fillRect/>
          </a:stretch>
        </p:blipFill>
        <p:spPr bwMode="auto">
          <a:xfrm>
            <a:off x="0" y="2356294"/>
            <a:ext cx="4495799" cy="4501706"/>
          </a:xfrm>
          <a:prstGeom prst="rect">
            <a:avLst/>
          </a:prstGeom>
          <a:noFill/>
          <a:ln w="19050">
            <a:solidFill>
              <a:srgbClr val="7FC47A"/>
            </a:solidFill>
          </a:ln>
        </p:spPr>
      </p:pic>
      <p:pic>
        <p:nvPicPr>
          <p:cNvPr id="30722" name="Picture 2" descr="http://images.cdn.fotopedia.com/flickr-3501626313-original.jpg"/>
          <p:cNvPicPr>
            <a:picLocks noChangeAspect="1" noChangeArrowheads="1"/>
          </p:cNvPicPr>
          <p:nvPr/>
        </p:nvPicPr>
        <p:blipFill>
          <a:blip r:embed="rId6" cstate="print"/>
          <a:srcRect l="56751" t="46667" r="3701" b="31667"/>
          <a:stretch>
            <a:fillRect/>
          </a:stretch>
        </p:blipFill>
        <p:spPr bwMode="auto">
          <a:xfrm>
            <a:off x="2514600" y="2133600"/>
            <a:ext cx="3886200" cy="1575973"/>
          </a:xfrm>
          <a:prstGeom prst="rect">
            <a:avLst/>
          </a:prstGeom>
          <a:noFill/>
          <a:ln w="28575">
            <a:solidFill>
              <a:srgbClr val="9E4F00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20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2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S6_pine_po_gra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53" t="909" r="3529" b="909"/>
          <a:stretch>
            <a:fillRect/>
          </a:stretch>
        </p:blipFill>
        <p:spPr>
          <a:xfrm>
            <a:off x="0" y="533400"/>
            <a:ext cx="9144000" cy="6172353"/>
          </a:xfrm>
        </p:spPr>
      </p:pic>
      <p:grpSp>
        <p:nvGrpSpPr>
          <p:cNvPr id="5" name="Group 14"/>
          <p:cNvGrpSpPr/>
          <p:nvPr/>
        </p:nvGrpSpPr>
        <p:grpSpPr>
          <a:xfrm>
            <a:off x="6400800" y="533400"/>
            <a:ext cx="2743200" cy="1283732"/>
            <a:chOff x="6553200" y="685800"/>
            <a:chExt cx="2895600" cy="1283732"/>
          </a:xfrm>
        </p:grpSpPr>
        <p:sp>
          <p:nvSpPr>
            <p:cNvPr id="6" name="Oval 5"/>
            <p:cNvSpPr/>
            <p:nvPr/>
          </p:nvSpPr>
          <p:spPr>
            <a:xfrm>
              <a:off x="6553200" y="762000"/>
              <a:ext cx="381000" cy="228600"/>
            </a:xfrm>
            <a:prstGeom prst="ellipse">
              <a:avLst/>
            </a:prstGeom>
            <a:solidFill>
              <a:srgbClr val="A310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553200" y="1066800"/>
              <a:ext cx="381000" cy="2286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53200" y="1371600"/>
              <a:ext cx="381000" cy="228600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553200" y="1676400"/>
              <a:ext cx="381000" cy="228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6858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Grassland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990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Ponderosa Pine/Oak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0" y="12954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Ponderosa Pine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0400" y="16002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Other</a:t>
              </a:r>
              <a:endParaRPr lang="en-US" dirty="0"/>
            </a:p>
          </p:txBody>
        </p:sp>
      </p:grp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600" dirty="0" smtClean="0">
                <a:solidFill>
                  <a:srgbClr val="FFDF79"/>
                </a:solidFill>
              </a:rPr>
              <a:t>Fire Behavior Potential – Firescape 6</a:t>
            </a:r>
            <a:endParaRPr lang="en-US" sz="3600" dirty="0">
              <a:solidFill>
                <a:srgbClr val="FFDF79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533400"/>
            <a:ext cx="9144001" cy="6172200"/>
            <a:chOff x="-1" y="533400"/>
            <a:chExt cx="9144001" cy="6172200"/>
          </a:xfrm>
        </p:grpSpPr>
        <p:pic>
          <p:nvPicPr>
            <p:cNvPr id="14" name="Picture 13" descr="FS6_95cf.jpg"/>
            <p:cNvPicPr>
              <a:picLocks noChangeAspect="1"/>
            </p:cNvPicPr>
            <p:nvPr/>
          </p:nvPicPr>
          <p:blipFill>
            <a:blip r:embed="rId3" cstate="print"/>
            <a:srcRect l="2353" t="909" r="3529" b="909"/>
            <a:stretch>
              <a:fillRect/>
            </a:stretch>
          </p:blipFill>
          <p:spPr>
            <a:xfrm>
              <a:off x="-1" y="533400"/>
              <a:ext cx="9143918" cy="617220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6553200" y="533400"/>
              <a:ext cx="2590800" cy="1283732"/>
              <a:chOff x="6553200" y="685800"/>
              <a:chExt cx="2590800" cy="1283732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553200" y="762000"/>
                <a:ext cx="3810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553200" y="1066800"/>
                <a:ext cx="381000" cy="228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553200" y="1371600"/>
                <a:ext cx="381000" cy="228600"/>
              </a:xfrm>
              <a:prstGeom prst="ellipse">
                <a:avLst/>
              </a:prstGeom>
              <a:solidFill>
                <a:srgbClr val="0066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553200" y="1676400"/>
                <a:ext cx="381000" cy="228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010400" y="6858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Active crown fire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0400" y="9906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Passive crown fire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010400" y="12954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Surface fire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10400" y="16002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 fire</a:t>
                </a:r>
                <a:endParaRPr lang="en-US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590800" y="533400"/>
              <a:ext cx="297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95</a:t>
              </a:r>
              <a:r>
                <a:rPr lang="en-US" sz="2800" baseline="30000" dirty="0" smtClean="0"/>
                <a:t>th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wx</a:t>
              </a:r>
              <a:r>
                <a:rPr lang="en-US" sz="2800" dirty="0" smtClean="0"/>
                <a:t> percentile</a:t>
              </a:r>
              <a:endParaRPr lang="en-US" sz="28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533400"/>
            <a:ext cx="9144000" cy="6172200"/>
            <a:chOff x="0" y="533400"/>
            <a:chExt cx="9144000" cy="6172200"/>
          </a:xfrm>
        </p:grpSpPr>
        <p:pic>
          <p:nvPicPr>
            <p:cNvPr id="27" name="Picture 26" descr="fs6Schltzcf.jpg"/>
            <p:cNvPicPr>
              <a:picLocks noChangeAspect="1"/>
            </p:cNvPicPr>
            <p:nvPr/>
          </p:nvPicPr>
          <p:blipFill>
            <a:blip r:embed="rId4" cstate="print"/>
            <a:srcRect l="2353" t="909" r="3529" b="909"/>
            <a:stretch>
              <a:fillRect/>
            </a:stretch>
          </p:blipFill>
          <p:spPr>
            <a:xfrm>
              <a:off x="0" y="533400"/>
              <a:ext cx="9143836" cy="61722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28800" y="533400"/>
              <a:ext cx="457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Schultz </a:t>
              </a:r>
              <a:r>
                <a:rPr lang="en-US" sz="2800" dirty="0" err="1" smtClean="0"/>
                <a:t>wx</a:t>
              </a:r>
              <a:r>
                <a:rPr lang="en-US" sz="2800" dirty="0" smtClean="0"/>
                <a:t>/fuel parameters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553200" y="533400"/>
              <a:ext cx="2590800" cy="1283732"/>
              <a:chOff x="6553200" y="685800"/>
              <a:chExt cx="2590800" cy="1283732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53200" y="762000"/>
                <a:ext cx="3810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553200" y="1066800"/>
                <a:ext cx="381000" cy="228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553200" y="1371600"/>
                <a:ext cx="381000" cy="228600"/>
              </a:xfrm>
              <a:prstGeom prst="ellipse">
                <a:avLst/>
              </a:prstGeom>
              <a:solidFill>
                <a:srgbClr val="0066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53200" y="1676400"/>
                <a:ext cx="381000" cy="228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010400" y="6858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Active crown fire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010400" y="9906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Passive crown fire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10400" y="12954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Surface fire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010400" y="16002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 fire</a:t>
                </a:r>
                <a:endParaRPr lang="en-US" dirty="0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600" dirty="0" smtClean="0">
                <a:solidFill>
                  <a:srgbClr val="FFDF79"/>
                </a:solidFill>
              </a:rPr>
              <a:t>Fire Behavior Potential – Firescape 6</a:t>
            </a:r>
            <a:endParaRPr lang="en-US" sz="3600" dirty="0">
              <a:solidFill>
                <a:srgbClr val="FFDF79"/>
              </a:solidFill>
            </a:endParaRPr>
          </a:p>
        </p:txBody>
      </p:sp>
      <p:pic>
        <p:nvPicPr>
          <p:cNvPr id="45" name="Picture 44" descr="fs6Outl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533400"/>
            <a:ext cx="8323105" cy="6324600"/>
          </a:xfrm>
          <a:prstGeom prst="rect">
            <a:avLst/>
          </a:prstGeom>
        </p:spPr>
      </p:pic>
      <p:pic>
        <p:nvPicPr>
          <p:cNvPr id="46" name="Picture 45" descr="fs6Path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3400" y="533400"/>
            <a:ext cx="8323105" cy="6324600"/>
          </a:xfrm>
          <a:prstGeom prst="rect">
            <a:avLst/>
          </a:prstGeom>
        </p:spPr>
      </p:pic>
      <p:pic>
        <p:nvPicPr>
          <p:cNvPr id="48" name="Picture 47" descr="fs6PathsBo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3400" y="533400"/>
            <a:ext cx="8323105" cy="63246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819400" y="7620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Fire Paths</a:t>
            </a:r>
            <a:endParaRPr lang="en-US" sz="3200" dirty="0"/>
          </a:p>
        </p:txBody>
      </p:sp>
      <p:pic>
        <p:nvPicPr>
          <p:cNvPr id="51" name="Picture 50" descr="fs6zoomCFandPath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546550"/>
            <a:ext cx="8305800" cy="631145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715000" y="685800"/>
            <a:ext cx="2819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Fire Paths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+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Fire type potential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53" name="Picture 52" descr="fs6zoomCFandstndhgh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199" y="533401"/>
            <a:ext cx="8323105" cy="63246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715000" y="713232"/>
            <a:ext cx="27432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Fire Paths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+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Stand height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55" name="Picture 54" descr="fs6zoomedCBDandpath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199" y="533400"/>
            <a:ext cx="8323105" cy="63246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15000" y="685800"/>
            <a:ext cx="30480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Fire Paths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+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Crown Bulk Density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57" name="Picture 56" descr="fs6zoomHUAandC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199" y="533400"/>
            <a:ext cx="8323105" cy="63246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715000" y="685800"/>
            <a:ext cx="3048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Fire Paths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+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Heat per unit area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2057400"/>
            <a:ext cx="8077200" cy="2554545"/>
          </a:xfrm>
          <a:prstGeom prst="rect">
            <a:avLst/>
          </a:prstGeom>
          <a:solidFill>
            <a:srgbClr val="BEF260">
              <a:alpha val="95000"/>
            </a:srgb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Planning for prescribed fire: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Where can fire be used safely and effectively?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Can we produce the effects we want?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Is pre-treatment needed?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Maintenance burn or ‘treatment’?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2" grpId="0" animBg="1"/>
      <p:bldP spid="54" grpId="1" animBg="1"/>
      <p:bldP spid="56" grpId="1" animBg="1"/>
      <p:bldP spid="58" grpId="1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7" descr="PileBurning2Jan9_04.bmp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3352800"/>
                <a:ext cx="4673599" cy="3505200"/>
              </a:xfrm>
              <a:prstGeom prst="rect">
                <a:avLst/>
              </a:prstGeom>
            </p:spPr>
          </p:pic>
          <p:pic>
            <p:nvPicPr>
              <p:cNvPr id="9" name="Picture 8" descr="PileBurning3Jan8_04.bmp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48200" y="0"/>
                <a:ext cx="4495800" cy="337185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953000" y="4800600"/>
              <a:ext cx="2667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Machine piles</a:t>
              </a:r>
              <a:endPara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15986"/>
            <a:ext cx="9144000" cy="6842014"/>
            <a:chOff x="609600" y="2286000"/>
            <a:chExt cx="9144000" cy="6842014"/>
          </a:xfrm>
        </p:grpSpPr>
        <p:pic>
          <p:nvPicPr>
            <p:cNvPr id="12" name="Picture 11" descr="pile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2286000"/>
              <a:ext cx="9144000" cy="684201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19800" y="4419600"/>
              <a:ext cx="281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Hand Piles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3" descr="BuskirkIgnitionUnit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2468" name="Picture 4" descr="http://farm5.static.flickr.com/4004/4587053982_8ca92fa031_b.jpg"/>
          <p:cNvPicPr>
            <a:picLocks noChangeAspect="1" noChangeArrowheads="1"/>
          </p:cNvPicPr>
          <p:nvPr/>
        </p:nvPicPr>
        <p:blipFill>
          <a:blip r:embed="rId7" cstate="print"/>
          <a:srcRect l="3516" t="5294" r="6328" b="7412"/>
          <a:stretch>
            <a:fillRect/>
          </a:stretch>
        </p:blipFill>
        <p:spPr bwMode="auto">
          <a:xfrm>
            <a:off x="3733800" y="3379381"/>
            <a:ext cx="5410200" cy="3478619"/>
          </a:xfrm>
          <a:prstGeom prst="rect">
            <a:avLst/>
          </a:prstGeom>
          <a:noFill/>
        </p:spPr>
      </p:pic>
      <p:pic>
        <p:nvPicPr>
          <p:cNvPr id="62466" name="Picture 2" descr="http://farm3.static.flickr.com/2793/4017815052_3116ca2552_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0832" y="-1"/>
            <a:ext cx="5393168" cy="3581401"/>
          </a:xfrm>
          <a:prstGeom prst="rect">
            <a:avLst/>
          </a:prstGeom>
          <a:noFill/>
        </p:spPr>
      </p:pic>
      <p:pic>
        <p:nvPicPr>
          <p:cNvPr id="7" name="Picture 6" descr="Q2_2004_06_25_PIPO1_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ShultzlateSept20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343400" cy="206210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Prescribed Fire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Pile burning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Broadcast Burning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ldierCreek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371600" y="1371600"/>
            <a:ext cx="6172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  <a:latin typeface="Calisto MT" pitchFamily="18" charset="0"/>
              </a:rPr>
              <a:t>Thank you for your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  <a:latin typeface="Calisto MT" pitchFamily="18" charset="0"/>
              </a:rPr>
              <a:t>attention!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  <a:latin typeface="Calisto MT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  <a:latin typeface="Calisto MT" pitchFamily="18" charset="0"/>
              </a:rPr>
              <a:t>Questions??</a:t>
            </a:r>
            <a:endParaRPr lang="en-US" sz="2800" dirty="0"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</p:txBody>
      </p:sp>
      <p:pic>
        <p:nvPicPr>
          <p:cNvPr id="10" name="Picture 9" descr="fsshield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5486400"/>
            <a:ext cx="838200" cy="853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41910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Mary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Lata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Fire Ecologist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Four Forest Restoration Initiative -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CoreTeam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mokey1.GIF"/>
          <p:cNvPicPr>
            <a:picLocks noChangeAspect="1"/>
          </p:cNvPicPr>
          <p:nvPr/>
        </p:nvPicPr>
        <p:blipFill>
          <a:blip r:embed="rId5" cstate="print"/>
          <a:srcRect l="2675" t="2361" r="5944" b="945"/>
          <a:stretch>
            <a:fillRect/>
          </a:stretch>
        </p:blipFill>
        <p:spPr>
          <a:xfrm>
            <a:off x="1828800" y="0"/>
            <a:ext cx="5334000" cy="67055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Include slide 21 from Unit 1, lesson 1 – McHugh diagram on modeling process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What IS the Modeling objective????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Fuel treatments at a stand level </a:t>
            </a:r>
            <a:r>
              <a:rPr lang="en-US" sz="2000" dirty="0" err="1" smtClean="0">
                <a:solidFill>
                  <a:srgbClr val="FFFF00"/>
                </a:solidFill>
              </a:rPr>
              <a:t>vs</a:t>
            </a:r>
            <a:r>
              <a:rPr lang="en-US" sz="2000" dirty="0" smtClean="0">
                <a:solidFill>
                  <a:srgbClr val="FFFF00"/>
                </a:solidFill>
              </a:rPr>
              <a:t> landscape level analysis?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Temporal and spatial questions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Do we want to estimate where and when the fire might spread over a short period of time using forecasted </a:t>
            </a:r>
            <a:r>
              <a:rPr lang="en-US" sz="2000" dirty="0" err="1" smtClean="0">
                <a:solidFill>
                  <a:srgbClr val="FFFF00"/>
                </a:solidFill>
              </a:rPr>
              <a:t>wx</a:t>
            </a:r>
            <a:r>
              <a:rPr lang="en-US" sz="2000" dirty="0" smtClean="0">
                <a:solidFill>
                  <a:srgbClr val="FFFF00"/>
                </a:solidFill>
              </a:rPr>
              <a:t>? Or a specific weather scenario?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Do we want a longer-range view to estimate the probability that fire </a:t>
            </a:r>
            <a:r>
              <a:rPr lang="en-US" sz="2000" dirty="0" err="1" smtClean="0">
                <a:solidFill>
                  <a:srgbClr val="FFFF00"/>
                </a:solidFill>
              </a:rPr>
              <a:t>maight</a:t>
            </a:r>
            <a:r>
              <a:rPr lang="en-US" sz="2000" dirty="0" smtClean="0">
                <a:solidFill>
                  <a:srgbClr val="FFFF00"/>
                </a:solidFill>
              </a:rPr>
              <a:t> affect a point of concern given </a:t>
            </a:r>
            <a:r>
              <a:rPr lang="en-US" dirty="0" smtClean="0">
                <a:solidFill>
                  <a:srgbClr val="FFFF00"/>
                </a:solidFill>
              </a:rPr>
              <a:t>climatology?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5_558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3581400"/>
            <a:ext cx="4368800" cy="3276600"/>
          </a:xfrm>
          <a:prstGeom prst="rect">
            <a:avLst/>
          </a:prstGeom>
          <a:ln w="25400">
            <a:solidFill>
              <a:srgbClr val="ED984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2133600"/>
            <a:ext cx="2514600" cy="1446550"/>
          </a:xfrm>
          <a:prstGeom prst="rect">
            <a:avLst/>
          </a:prstGeom>
          <a:noFill/>
          <a:ln w="2222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Good </a:t>
            </a:r>
            <a:r>
              <a:rPr lang="en-US" sz="4000" dirty="0" smtClean="0">
                <a:solidFill>
                  <a:srgbClr val="FFFF00"/>
                </a:solidFill>
              </a:rPr>
              <a:t>fire </a:t>
            </a:r>
            <a:r>
              <a:rPr lang="en-US" sz="2400" dirty="0" smtClean="0">
                <a:solidFill>
                  <a:srgbClr val="FFFF00"/>
                </a:solidFill>
              </a:rPr>
              <a:t>(characteristic of an ecosystem)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3581400"/>
            <a:ext cx="2590800" cy="1815882"/>
          </a:xfrm>
          <a:prstGeom prst="rect">
            <a:avLst/>
          </a:prstGeom>
          <a:noFill/>
          <a:ln w="25400">
            <a:solidFill>
              <a:srgbClr val="637B68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Bad </a:t>
            </a:r>
            <a:r>
              <a:rPr lang="en-US" sz="4000" dirty="0" smtClean="0">
                <a:solidFill>
                  <a:srgbClr val="FFFF00"/>
                </a:solidFill>
              </a:rPr>
              <a:t>fire </a:t>
            </a:r>
            <a:r>
              <a:rPr lang="en-US" sz="2400" dirty="0" smtClean="0">
                <a:solidFill>
                  <a:srgbClr val="FFFF00"/>
                </a:solidFill>
              </a:rPr>
              <a:t>(NOT characteristic of an ecosystem)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8" name="132_3242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368800" y="0"/>
            <a:ext cx="4775200" cy="3581400"/>
          </a:xfrm>
          <a:prstGeom prst="rect">
            <a:avLst/>
          </a:prstGeom>
          <a:ln w="28575">
            <a:solidFill>
              <a:srgbClr val="637B68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429000"/>
          </a:xfrm>
          <a:solidFill>
            <a:schemeClr val="tx1">
              <a:alpha val="67000"/>
            </a:schemeClr>
          </a:solidFill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4800" b="1" u="sng" dirty="0" smtClean="0">
                <a:solidFill>
                  <a:srgbClr val="FD780B"/>
                </a:solidFill>
                <a:latin typeface="Baskerville Old Face" pitchFamily="18" charset="0"/>
              </a:rPr>
              <a:t>Fire Regime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 smtClean="0">
                <a:solidFill>
                  <a:srgbClr val="FFCC00"/>
                </a:solidFill>
                <a:latin typeface="Baskerville Old Face" pitchFamily="18" charset="0"/>
              </a:rPr>
              <a:t>A set of recurring conditions that characterize an ecosystem within an historic, natural or human induced context, within a given climate. The set of recurring conditions includes a specific range of attributes including:</a:t>
            </a:r>
            <a:endParaRPr lang="en-US" sz="2400" i="1" dirty="0" smtClean="0">
              <a:solidFill>
                <a:srgbClr val="FFCC00"/>
              </a:solidFill>
              <a:latin typeface="Baskerville Old Face" pitchFamily="18" charset="0"/>
            </a:endParaRPr>
          </a:p>
          <a:p>
            <a:pPr marL="0" indent="0" algn="ctr" eaLnBrk="1" hangingPunct="1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2800" dirty="0" smtClean="0">
              <a:solidFill>
                <a:srgbClr val="FFCC00"/>
              </a:solidFill>
              <a:latin typeface="Baskerville Old Face" pitchFamily="18" charset="0"/>
            </a:endParaRPr>
          </a:p>
          <a:p>
            <a:pPr marL="0" indent="0" algn="ctr" eaLnBrk="1" hangingPunct="1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FFCC00"/>
              </a:solidFill>
              <a:latin typeface="Baskerville Old Face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800" b="1" dirty="0" smtClean="0">
              <a:solidFill>
                <a:srgbClr val="F18C05"/>
              </a:solidFill>
              <a:latin typeface="Baskerville Old Face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800" b="1" dirty="0" smtClean="0">
              <a:solidFill>
                <a:srgbClr val="F18C05"/>
              </a:solidFill>
              <a:latin typeface="Baskerville Old Face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800" b="1" dirty="0" smtClean="0">
              <a:solidFill>
                <a:srgbClr val="F18C05"/>
              </a:solidFill>
              <a:latin typeface="Baskerville Old Face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800" b="1" dirty="0" smtClean="0">
              <a:solidFill>
                <a:srgbClr val="F18C05"/>
              </a:solidFill>
              <a:latin typeface="Baskerville Old Face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800" b="1" dirty="0" smtClean="0">
              <a:solidFill>
                <a:srgbClr val="F18C05"/>
              </a:solidFill>
              <a:latin typeface="Baskerville Old Face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800" b="1" dirty="0" smtClean="0">
              <a:solidFill>
                <a:srgbClr val="F18C05"/>
              </a:solidFill>
              <a:latin typeface="Baskerville Old Fac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733800"/>
            <a:ext cx="7620000" cy="2308324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numCol="2" rtlCol="0">
            <a:sp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Baskerville Old Face" pitchFamily="18" charset="0"/>
              </a:rPr>
              <a:t> intensity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Baskerville Old Face" pitchFamily="18" charset="0"/>
              </a:rPr>
              <a:t> severity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Baskerville Old Face" pitchFamily="18" charset="0"/>
              </a:rPr>
              <a:t> fire type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Baskerville Old Face" pitchFamily="18" charset="0"/>
              </a:rPr>
              <a:t> frequency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rgbClr val="FFCC00"/>
                </a:solidFill>
                <a:latin typeface="Baskerville Old Face" pitchFamily="18" charset="0"/>
              </a:rPr>
              <a:t> size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rgbClr val="FFCC00"/>
                </a:solidFill>
                <a:latin typeface="Baskerville Old Face" pitchFamily="18" charset="0"/>
              </a:rPr>
              <a:t> seasonality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smtClean="0">
                <a:solidFill>
                  <a:srgbClr val="FFCC00"/>
                </a:solidFill>
                <a:latin typeface="Baskerville Old Face" pitchFamily="18" charset="0"/>
              </a:rPr>
              <a:t> spatial complexity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763000" cy="6172200"/>
          </a:xfrm>
          <a:solidFill>
            <a:schemeClr val="tx1">
              <a:alpha val="77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FFCC00"/>
                </a:solidFill>
              </a:rPr>
              <a:t>1 – 0-35 year frequency </a:t>
            </a:r>
            <a:r>
              <a:rPr lang="en-US" sz="2400" b="1" dirty="0" smtClean="0">
                <a:solidFill>
                  <a:srgbClr val="FFCC00"/>
                </a:solidFill>
              </a:rPr>
              <a:t>and mostly </a:t>
            </a:r>
            <a:r>
              <a:rPr lang="en-US" sz="2400" b="1" dirty="0" smtClean="0">
                <a:solidFill>
                  <a:srgbClr val="FFCC00"/>
                </a:solidFill>
              </a:rPr>
              <a:t>low </a:t>
            </a:r>
            <a:r>
              <a:rPr lang="en-US" sz="2400" b="1" dirty="0" smtClean="0">
                <a:solidFill>
                  <a:srgbClr val="FFCC00"/>
                </a:solidFill>
              </a:rPr>
              <a:t> </a:t>
            </a:r>
            <a:r>
              <a:rPr lang="en-US" sz="2400" b="1" dirty="0" smtClean="0">
                <a:solidFill>
                  <a:srgbClr val="FFCC00"/>
                </a:solidFill>
              </a:rPr>
              <a:t>severity (less than 75% of the dominant overstory vegetation replaced) </a:t>
            </a:r>
            <a:r>
              <a:rPr lang="en-US" sz="1800" b="1" dirty="0" smtClean="0">
                <a:solidFill>
                  <a:srgbClr val="CC0000"/>
                </a:solidFill>
              </a:rPr>
              <a:t>(tree dominated, herbaceous understory)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FFCC00"/>
                </a:solidFill>
              </a:rPr>
              <a:t>2 – 0-35 year frequency and high </a:t>
            </a:r>
            <a:r>
              <a:rPr lang="en-US" sz="2400" b="1" dirty="0" smtClean="0">
                <a:solidFill>
                  <a:srgbClr val="FFCC00"/>
                </a:solidFill>
              </a:rPr>
              <a:t>severity </a:t>
            </a:r>
            <a:r>
              <a:rPr lang="en-US" sz="2400" b="1" dirty="0" smtClean="0">
                <a:solidFill>
                  <a:srgbClr val="FFCC00"/>
                </a:solidFill>
              </a:rPr>
              <a:t>(greater than 75% of the dominant overstory vegetation </a:t>
            </a:r>
            <a:r>
              <a:rPr lang="en-US" sz="2400" b="1" dirty="0" smtClean="0">
                <a:solidFill>
                  <a:srgbClr val="FFCC00"/>
                </a:solidFill>
              </a:rPr>
              <a:t>replaced – stand replacement) </a:t>
            </a:r>
            <a:r>
              <a:rPr lang="en-US" sz="1800" b="1" dirty="0" smtClean="0">
                <a:solidFill>
                  <a:srgbClr val="CC0000"/>
                </a:solidFill>
              </a:rPr>
              <a:t>(grass dominated)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solidFill>
                <a:srgbClr val="FFCC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FFCC00"/>
                </a:solidFill>
              </a:rPr>
              <a:t>3 – 35-100+ year frequency and mixed severity (less than 75% of the dominant overstory vegetation replaced) </a:t>
            </a:r>
            <a:r>
              <a:rPr lang="en-US" sz="1800" b="1" dirty="0" smtClean="0">
                <a:solidFill>
                  <a:srgbClr val="CC0000"/>
                </a:solidFill>
              </a:rPr>
              <a:t>(some shrub systems, mixed conifer, eastern deciduous forest)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CC00"/>
                </a:solidFill>
              </a:rPr>
              <a:t>4 – 35-100+ year frequency and high (stand replacement) severity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CC00"/>
                </a:solidFill>
              </a:rPr>
              <a:t>(greater than 75% of the dominant overstory vegetation replaced) </a:t>
            </a:r>
            <a:r>
              <a:rPr lang="en-US" sz="1600" dirty="0" smtClean="0">
                <a:solidFill>
                  <a:srgbClr val="CC0000"/>
                </a:solidFill>
              </a:rPr>
              <a:t>(chaparral, Jack Pine)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solidFill>
                <a:srgbClr val="FFCC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CC00"/>
                </a:solidFill>
              </a:rPr>
              <a:t>5 – 200+ year frequency and high (stand replacement) severity </a:t>
            </a:r>
            <a:r>
              <a:rPr lang="en-US" sz="1600" dirty="0" smtClean="0">
                <a:solidFill>
                  <a:srgbClr val="CC0000"/>
                </a:solidFill>
              </a:rPr>
              <a:t>(cooler, wetter environments)</a:t>
            </a:r>
          </a:p>
        </p:txBody>
      </p:sp>
      <p:pic>
        <p:nvPicPr>
          <p:cNvPr id="67616" name="Picture 32" descr="Hist_Nat_FireReg_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584979" cy="6248400"/>
          </a:xfrm>
          <a:prstGeom prst="rect">
            <a:avLst/>
          </a:prstGeom>
          <a:noFill/>
          <a:ln w="231775" cmpd="sng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763000" cy="6261021"/>
          </a:xfrm>
          <a:prstGeom prst="rect">
            <a:avLst/>
          </a:prstGeom>
          <a:solidFill>
            <a:schemeClr val="tx1">
              <a:alpha val="71000"/>
            </a:schemeClr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252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Understanding historic fire regimes and what has changed helps us understand what to do next and what to expect.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3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1000"/>
                                        <p:tgtEl>
                                          <p:spTgt spid="6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 animBg="1"/>
      <p:bldP spid="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534400" cy="6063198"/>
          </a:xfrm>
          <a:prstGeom prst="rect">
            <a:avLst/>
          </a:prstGeom>
          <a:solidFill>
            <a:schemeClr val="tx1"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Intensity</a:t>
            </a: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= QUANTITATIVE</a:t>
            </a:r>
          </a:p>
          <a:p>
            <a:endParaRPr lang="en-US" sz="3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measure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of </a:t>
            </a:r>
            <a:r>
              <a:rPr lang="en-US" sz="3200" b="1" i="1" u="sng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fire behavior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</a:p>
          <a:p>
            <a:pPr algn="ctr">
              <a:buFont typeface="Arial" pitchFamily="34" charset="0"/>
              <a:buChar char="•"/>
            </a:pPr>
            <a:endParaRPr lang="en-US" sz="3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The rate of heat produced by a fire</a:t>
            </a:r>
          </a:p>
          <a:p>
            <a:pPr algn="ctr">
              <a:buFont typeface="Arial" pitchFamily="34" charset="0"/>
              <a:buChar char="•"/>
            </a:pPr>
            <a:endParaRPr lang="en-US" sz="36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property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of </a:t>
            </a: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the fire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itself</a:t>
            </a:r>
            <a:endParaRPr lang="en-US" sz="32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Indicators:</a:t>
            </a:r>
          </a:p>
          <a:p>
            <a:pPr lvl="4">
              <a:buFontTx/>
              <a:buChar char="•"/>
            </a:pP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Flame Length</a:t>
            </a:r>
          </a:p>
          <a:p>
            <a:pPr lvl="4">
              <a:buFontTx/>
              <a:buChar char="•"/>
            </a:pP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Peak Temperature</a:t>
            </a:r>
          </a:p>
          <a:p>
            <a:pPr lvl="4">
              <a:buFontTx/>
              <a:buChar char="•"/>
            </a:pP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Residence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Time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153400" cy="600164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Severity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= QUALITATIVE</a:t>
            </a:r>
          </a:p>
          <a:p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measure </a:t>
            </a: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of the immediate effects of a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fire</a:t>
            </a:r>
          </a:p>
          <a:p>
            <a:pPr algn="ctr">
              <a:buFont typeface="Arial" pitchFamily="34" charset="0"/>
              <a:buChar char="•"/>
            </a:pPr>
            <a:endParaRPr lang="en-US" sz="3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</a:t>
            </a:r>
            <a:r>
              <a:rPr lang="en-US" sz="3200" b="1" i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Classification</a:t>
            </a:r>
            <a:r>
              <a:rPr lang="en-US" sz="32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,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of </a:t>
            </a:r>
            <a:r>
              <a:rPr lang="en-US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fire </a:t>
            </a:r>
            <a:r>
              <a:rPr lang="en-US" sz="3200" b="1" i="1" u="sng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effect/s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endParaRPr kumimoji="1"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Indicators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:</a:t>
            </a:r>
          </a:p>
          <a:p>
            <a:pPr lvl="4">
              <a:buFontTx/>
              <a:buChar char="•"/>
            </a:pPr>
            <a:r>
              <a:rPr kumimoji="1"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Percent </a:t>
            </a:r>
            <a:r>
              <a:rPr kumimoji="1"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of fuel cover </a:t>
            </a:r>
            <a:r>
              <a:rPr kumimoji="1"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consumed</a:t>
            </a:r>
            <a:endParaRPr kumimoji="1" lang="en-US" sz="32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lvl="4">
              <a:buFontTx/>
              <a:buChar char="•"/>
            </a:pPr>
            <a:r>
              <a:rPr kumimoji="1"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Leaf or needle scorch</a:t>
            </a:r>
          </a:p>
          <a:p>
            <a:pPr lvl="4">
              <a:buFontTx/>
              <a:buChar char="•"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Duff </a:t>
            </a: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consumption</a:t>
            </a:r>
          </a:p>
          <a:p>
            <a:pPr lvl="4">
              <a:buFontTx/>
              <a:buChar char="•"/>
            </a:pP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Char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height </a:t>
            </a: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and depth</a:t>
            </a:r>
          </a:p>
          <a:p>
            <a:pPr lvl="4">
              <a:buFontTx/>
              <a:buChar char="•"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Mortality 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1"/>
            <a:ext cx="3962400" cy="4191000"/>
          </a:xfrm>
          <a:solidFill>
            <a:schemeClr val="tx1">
              <a:alpha val="62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</a:p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Qualitative</a:t>
            </a:r>
          </a:p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Fire behavior</a:t>
            </a:r>
          </a:p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Rate of energy </a:t>
            </a:r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release</a:t>
            </a:r>
          </a:p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endParaRPr 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53000" y="990600"/>
            <a:ext cx="3962400" cy="4114800"/>
          </a:xfrm>
          <a:prstGeom prst="rect">
            <a:avLst/>
          </a:prstGeom>
          <a:solidFill>
            <a:schemeClr val="tx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SEVERITY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600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Quantitative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Fire effects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600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Degree of </a:t>
            </a:r>
            <a:r>
              <a:rPr lang="en-US" sz="3600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change </a:t>
            </a:r>
            <a:r>
              <a:rPr lang="en-US" sz="2800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(before/after)</a:t>
            </a:r>
            <a:endParaRPr lang="en-US" sz="3600" kern="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Classification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>
              <a:alpha val="37000"/>
            </a:schemeClr>
          </a:solidFill>
        </p:spPr>
        <p:txBody>
          <a:bodyPr/>
          <a:lstStyle/>
          <a:p>
            <a:r>
              <a:rPr lang="en-US" sz="4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Current Condition</a:t>
            </a:r>
            <a:endParaRPr lang="en-US" sz="4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solidFill>
            <a:srgbClr val="000000">
              <a:alpha val="63000"/>
            </a:srgbClr>
          </a:solidFill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Initial Analyses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Fire Regime/Condition Class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Fire Return Interval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Fire Type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Ignition Densities</a:t>
            </a:r>
          </a:p>
          <a:p>
            <a:pPr>
              <a:buNone/>
            </a:pPr>
            <a:endParaRPr 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10019</TotalTime>
  <Words>1061</Words>
  <Application>Microsoft Office PowerPoint</Application>
  <PresentationFormat>On-screen Show (4:3)</PresentationFormat>
  <Paragraphs>258</Paragraphs>
  <Slides>24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Disturbance:  (in ecology) a temporary interruption of the average environmental conditions that caused a pronounced change in an ecosystem</vt:lpstr>
      <vt:lpstr>Slide 3</vt:lpstr>
      <vt:lpstr>Slide 4</vt:lpstr>
      <vt:lpstr>Slide 5</vt:lpstr>
      <vt:lpstr>Slide 6</vt:lpstr>
      <vt:lpstr>Slide 7</vt:lpstr>
      <vt:lpstr>Slide 8</vt:lpstr>
      <vt:lpstr>Current Condition</vt:lpstr>
      <vt:lpstr>Slide 10</vt:lpstr>
      <vt:lpstr>Strategic Placement of Treatments (SPOTS)</vt:lpstr>
      <vt:lpstr>Slide 12</vt:lpstr>
      <vt:lpstr>Fire Behavior Modeling Data</vt:lpstr>
      <vt:lpstr>Major vegetation types</vt:lpstr>
      <vt:lpstr>Fire Return Interval</vt:lpstr>
      <vt:lpstr>Ignition Density (starts per acre)</vt:lpstr>
      <vt:lpstr>Fire Regime / Condition Class (FRCC)</vt:lpstr>
      <vt:lpstr>Fire  Behavior  Potential</vt:lpstr>
      <vt:lpstr>Current Condition</vt:lpstr>
      <vt:lpstr>Fire Behavior Potential – Firescape 6</vt:lpstr>
      <vt:lpstr>Fire Behavior Potential – Firescape 6</vt:lpstr>
      <vt:lpstr>Slide 22</vt:lpstr>
      <vt:lpstr>Slide 23</vt:lpstr>
      <vt:lpstr>Slide 24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Stella</dc:creator>
  <cp:lastModifiedBy>Mary Lata</cp:lastModifiedBy>
  <cp:revision>610</cp:revision>
  <dcterms:created xsi:type="dcterms:W3CDTF">2002-05-28T17:44:18Z</dcterms:created>
  <dcterms:modified xsi:type="dcterms:W3CDTF">2011-01-20T18:03:55Z</dcterms:modified>
</cp:coreProperties>
</file>