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00" r:id="rId4"/>
  </p:sldMasterIdLst>
  <p:notesMasterIdLst>
    <p:notesMasterId r:id="rId23"/>
  </p:notesMasterIdLst>
  <p:handoutMasterIdLst>
    <p:handoutMasterId r:id="rId24"/>
  </p:handoutMasterIdLst>
  <p:sldIdLst>
    <p:sldId id="423" r:id="rId5"/>
    <p:sldId id="407" r:id="rId6"/>
    <p:sldId id="449" r:id="rId7"/>
    <p:sldId id="547" r:id="rId8"/>
    <p:sldId id="546" r:id="rId9"/>
    <p:sldId id="548" r:id="rId10"/>
    <p:sldId id="533" r:id="rId11"/>
    <p:sldId id="550" r:id="rId12"/>
    <p:sldId id="551" r:id="rId13"/>
    <p:sldId id="557" r:id="rId14"/>
    <p:sldId id="545" r:id="rId15"/>
    <p:sldId id="553" r:id="rId16"/>
    <p:sldId id="552" r:id="rId17"/>
    <p:sldId id="560" r:id="rId18"/>
    <p:sldId id="556" r:id="rId19"/>
    <p:sldId id="561" r:id="rId20"/>
    <p:sldId id="558" r:id="rId21"/>
    <p:sldId id="549" r:id="rId2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2D539A-DA8B-5323-1850-C4D080BAEE95}" name="Lindsay S Buchanan" initials="LB" userId="NxZurUq20v7nfBEde1dsG09YPPSMz9uKGzEZkwWof1g=" providerId="None"/>
  <p188:author id="{0BDFEADD-80A2-4BFA-4274-6B7639729F44}" name="Dana C Guinn" initials="DG" userId="k2S3RQREre3YBarnjGqQznxby/ctbF7VxAmLzBaaSho=" providerId="None"/>
  <p188:author id="{703D58E4-2409-41BF-3280-F4726EA54D41}" name="Guinn, Dana - FS, CO" initials="DG" userId="S::Dana.Guinn@usda.gov::59afce5b-1a1c-4ab8-9ffd-d8ee3b797f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135DF4-4D85-45B3-AB0B-5B94A7F7B005}" v="4" dt="2025-04-29T21:52:56.3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87" autoAdjust="0"/>
    <p:restoredTop sz="86933" autoAdjust="0"/>
  </p:normalViewPr>
  <p:slideViewPr>
    <p:cSldViewPr snapToGrid="0" showGuides="1">
      <p:cViewPr varScale="1">
        <p:scale>
          <a:sx n="108" d="100"/>
          <a:sy n="108" d="100"/>
        </p:scale>
        <p:origin x="1986" y="96"/>
      </p:cViewPr>
      <p:guideLst>
        <p:guide orient="horz" pos="2160"/>
        <p:guide pos="2880"/>
      </p:guideLst>
    </p:cSldViewPr>
  </p:slideViewPr>
  <p:notesTextViewPr>
    <p:cViewPr>
      <p:scale>
        <a:sx n="1" d="1"/>
        <a:sy n="1" d="1"/>
      </p:scale>
      <p:origin x="0" y="0"/>
    </p:cViewPr>
  </p:notesTextViewPr>
  <p:notesViewPr>
    <p:cSldViewPr snapToGrid="0" showGuides="1">
      <p:cViewPr varScale="1">
        <p:scale>
          <a:sx n="69" d="100"/>
          <a:sy n="69" d="100"/>
        </p:scale>
        <p:origin x="196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814C77-04C4-4936-A1DC-FEE559612AF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E5E291A-ED25-4A26-B4CA-103DE49FA5A8}">
      <dgm:prSet custT="1"/>
      <dgm:spPr/>
      <dgm:t>
        <a:bodyPr/>
        <a:lstStyle/>
        <a:p>
          <a:r>
            <a:rPr lang="en-US" sz="3600" dirty="0"/>
            <a:t>17 Active CFLRP Projects</a:t>
          </a:r>
        </a:p>
      </dgm:t>
    </dgm:pt>
    <dgm:pt modelId="{116C4941-35C0-4E6A-A87F-4C86709C57B7}" type="parTrans" cxnId="{4F9EE3DB-8909-4FDF-8A1E-5A31239A1F8B}">
      <dgm:prSet/>
      <dgm:spPr/>
      <dgm:t>
        <a:bodyPr/>
        <a:lstStyle/>
        <a:p>
          <a:endParaRPr lang="en-US"/>
        </a:p>
      </dgm:t>
    </dgm:pt>
    <dgm:pt modelId="{04CF6A62-4499-4531-B0F8-F45B4F2154AE}" type="sibTrans" cxnId="{4F9EE3DB-8909-4FDF-8A1E-5A31239A1F8B}">
      <dgm:prSet/>
      <dgm:spPr/>
      <dgm:t>
        <a:bodyPr/>
        <a:lstStyle/>
        <a:p>
          <a:endParaRPr lang="en-US"/>
        </a:p>
      </dgm:t>
    </dgm:pt>
    <dgm:pt modelId="{34F95114-ECB5-4B65-805D-3D0E50FD40E0}">
      <dgm:prSet custT="1"/>
      <dgm:spPr/>
      <dgm:t>
        <a:bodyPr/>
        <a:lstStyle/>
        <a:p>
          <a:r>
            <a:rPr lang="en-US" sz="3600" dirty="0"/>
            <a:t>4 Proposals up for Secretary decision </a:t>
          </a:r>
        </a:p>
      </dgm:t>
    </dgm:pt>
    <dgm:pt modelId="{DA7E6A4E-9F78-47FC-8073-2D96477AF88F}" type="parTrans" cxnId="{40ADB232-DA0C-4C8B-84B3-08A39C42C5D1}">
      <dgm:prSet/>
      <dgm:spPr/>
      <dgm:t>
        <a:bodyPr/>
        <a:lstStyle/>
        <a:p>
          <a:endParaRPr lang="en-US"/>
        </a:p>
      </dgm:t>
    </dgm:pt>
    <dgm:pt modelId="{44E0CE66-C6F4-4DEA-8FED-494BD85DDF7C}" type="sibTrans" cxnId="{40ADB232-DA0C-4C8B-84B3-08A39C42C5D1}">
      <dgm:prSet/>
      <dgm:spPr/>
      <dgm:t>
        <a:bodyPr/>
        <a:lstStyle/>
        <a:p>
          <a:endParaRPr lang="en-US"/>
        </a:p>
      </dgm:t>
    </dgm:pt>
    <dgm:pt modelId="{43656060-4AF7-4FB7-BC78-2DBC71BAE1AB}">
      <dgm:prSet custT="1"/>
      <dgm:spPr/>
      <dgm:t>
        <a:bodyPr/>
        <a:lstStyle/>
        <a:p>
          <a:r>
            <a:rPr lang="en-US" sz="3600" dirty="0"/>
            <a:t>14 Alumni CFLRP Projects</a:t>
          </a:r>
        </a:p>
      </dgm:t>
    </dgm:pt>
    <dgm:pt modelId="{2239E727-36C1-474C-8001-F7E4A6B9B595}" type="parTrans" cxnId="{E7F025F6-363F-4378-BA6B-AFA35AA89599}">
      <dgm:prSet/>
      <dgm:spPr/>
      <dgm:t>
        <a:bodyPr/>
        <a:lstStyle/>
        <a:p>
          <a:endParaRPr lang="en-US"/>
        </a:p>
      </dgm:t>
    </dgm:pt>
    <dgm:pt modelId="{BAA73E5B-990D-46EA-B60A-A7EDB4A832E4}" type="sibTrans" cxnId="{E7F025F6-363F-4378-BA6B-AFA35AA89599}">
      <dgm:prSet/>
      <dgm:spPr/>
      <dgm:t>
        <a:bodyPr/>
        <a:lstStyle/>
        <a:p>
          <a:endParaRPr lang="en-US"/>
        </a:p>
      </dgm:t>
    </dgm:pt>
    <dgm:pt modelId="{2F0B49E3-EFCC-4C1B-9511-2AD26D21DC4A}">
      <dgm:prSet custT="1"/>
      <dgm:spPr/>
      <dgm:t>
        <a:bodyPr/>
        <a:lstStyle/>
        <a:p>
          <a:r>
            <a:rPr lang="en-US" sz="3600" dirty="0"/>
            <a:t>7 Proposals approved and not yet funded</a:t>
          </a:r>
        </a:p>
      </dgm:t>
    </dgm:pt>
    <dgm:pt modelId="{A93980D8-73EE-4EDB-974D-F156397BA1AF}" type="parTrans" cxnId="{70EA9C14-7284-4E1C-8DB2-019FB5CD03CF}">
      <dgm:prSet/>
      <dgm:spPr/>
      <dgm:t>
        <a:bodyPr/>
        <a:lstStyle/>
        <a:p>
          <a:endParaRPr lang="en-US"/>
        </a:p>
      </dgm:t>
    </dgm:pt>
    <dgm:pt modelId="{EBE37D56-F658-4550-B2B2-060DC7956673}" type="sibTrans" cxnId="{70EA9C14-7284-4E1C-8DB2-019FB5CD03CF}">
      <dgm:prSet/>
      <dgm:spPr/>
      <dgm:t>
        <a:bodyPr/>
        <a:lstStyle/>
        <a:p>
          <a:endParaRPr lang="en-US"/>
        </a:p>
      </dgm:t>
    </dgm:pt>
    <dgm:pt modelId="{0A2144A3-E77D-453F-B8CA-8E2264DAED0C}" type="pres">
      <dgm:prSet presAssocID="{73814C77-04C4-4936-A1DC-FEE559612AF7}" presName="vert0" presStyleCnt="0">
        <dgm:presLayoutVars>
          <dgm:dir/>
          <dgm:animOne val="branch"/>
          <dgm:animLvl val="lvl"/>
        </dgm:presLayoutVars>
      </dgm:prSet>
      <dgm:spPr/>
    </dgm:pt>
    <dgm:pt modelId="{D1C5C2C3-1212-4210-ACB2-DFD2E686EEA3}" type="pres">
      <dgm:prSet presAssocID="{4E5E291A-ED25-4A26-B4CA-103DE49FA5A8}" presName="thickLine" presStyleLbl="alignNode1" presStyleIdx="0" presStyleCnt="4"/>
      <dgm:spPr/>
    </dgm:pt>
    <dgm:pt modelId="{36B51B90-F5FC-405D-A215-E8F06A850700}" type="pres">
      <dgm:prSet presAssocID="{4E5E291A-ED25-4A26-B4CA-103DE49FA5A8}" presName="horz1" presStyleCnt="0"/>
      <dgm:spPr/>
    </dgm:pt>
    <dgm:pt modelId="{3400AFFF-124B-438D-8391-F35773638532}" type="pres">
      <dgm:prSet presAssocID="{4E5E291A-ED25-4A26-B4CA-103DE49FA5A8}" presName="tx1" presStyleLbl="revTx" presStyleIdx="0" presStyleCnt="4"/>
      <dgm:spPr/>
    </dgm:pt>
    <dgm:pt modelId="{770A6A3A-DCAF-4D98-9F14-B1DDD49A0C4E}" type="pres">
      <dgm:prSet presAssocID="{4E5E291A-ED25-4A26-B4CA-103DE49FA5A8}" presName="vert1" presStyleCnt="0"/>
      <dgm:spPr/>
    </dgm:pt>
    <dgm:pt modelId="{97160F67-C317-4AB6-9073-202A5B5530AB}" type="pres">
      <dgm:prSet presAssocID="{43656060-4AF7-4FB7-BC78-2DBC71BAE1AB}" presName="thickLine" presStyleLbl="alignNode1" presStyleIdx="1" presStyleCnt="4"/>
      <dgm:spPr/>
    </dgm:pt>
    <dgm:pt modelId="{DF161D40-0921-43E2-8569-41705C0CA404}" type="pres">
      <dgm:prSet presAssocID="{43656060-4AF7-4FB7-BC78-2DBC71BAE1AB}" presName="horz1" presStyleCnt="0"/>
      <dgm:spPr/>
    </dgm:pt>
    <dgm:pt modelId="{C71CD452-050B-4C6F-AE29-E0DA8868E0EF}" type="pres">
      <dgm:prSet presAssocID="{43656060-4AF7-4FB7-BC78-2DBC71BAE1AB}" presName="tx1" presStyleLbl="revTx" presStyleIdx="1" presStyleCnt="4"/>
      <dgm:spPr/>
    </dgm:pt>
    <dgm:pt modelId="{CA613F7A-1BE9-407F-85E5-E6FEFB023032}" type="pres">
      <dgm:prSet presAssocID="{43656060-4AF7-4FB7-BC78-2DBC71BAE1AB}" presName="vert1" presStyleCnt="0"/>
      <dgm:spPr/>
    </dgm:pt>
    <dgm:pt modelId="{0DCD731C-1493-4E9C-8DE9-61F7FACAEA50}" type="pres">
      <dgm:prSet presAssocID="{2F0B49E3-EFCC-4C1B-9511-2AD26D21DC4A}" presName="thickLine" presStyleLbl="alignNode1" presStyleIdx="2" presStyleCnt="4"/>
      <dgm:spPr/>
    </dgm:pt>
    <dgm:pt modelId="{9447812E-2A16-4DBB-931E-4193A07CA095}" type="pres">
      <dgm:prSet presAssocID="{2F0B49E3-EFCC-4C1B-9511-2AD26D21DC4A}" presName="horz1" presStyleCnt="0"/>
      <dgm:spPr/>
    </dgm:pt>
    <dgm:pt modelId="{313A9554-2B01-4555-B784-A5FB445C3A9F}" type="pres">
      <dgm:prSet presAssocID="{2F0B49E3-EFCC-4C1B-9511-2AD26D21DC4A}" presName="tx1" presStyleLbl="revTx" presStyleIdx="2" presStyleCnt="4"/>
      <dgm:spPr/>
    </dgm:pt>
    <dgm:pt modelId="{63870A60-65D7-4C73-8E49-BFD17AE5C910}" type="pres">
      <dgm:prSet presAssocID="{2F0B49E3-EFCC-4C1B-9511-2AD26D21DC4A}" presName="vert1" presStyleCnt="0"/>
      <dgm:spPr/>
    </dgm:pt>
    <dgm:pt modelId="{90BCBC4D-8FB4-44EF-8DEA-A51BFF3075E0}" type="pres">
      <dgm:prSet presAssocID="{34F95114-ECB5-4B65-805D-3D0E50FD40E0}" presName="thickLine" presStyleLbl="alignNode1" presStyleIdx="3" presStyleCnt="4"/>
      <dgm:spPr/>
    </dgm:pt>
    <dgm:pt modelId="{33BA02BB-914C-4A09-A7EE-4D7350DB1E7D}" type="pres">
      <dgm:prSet presAssocID="{34F95114-ECB5-4B65-805D-3D0E50FD40E0}" presName="horz1" presStyleCnt="0"/>
      <dgm:spPr/>
    </dgm:pt>
    <dgm:pt modelId="{A4143332-8EEB-4E02-9445-56DA9589636C}" type="pres">
      <dgm:prSet presAssocID="{34F95114-ECB5-4B65-805D-3D0E50FD40E0}" presName="tx1" presStyleLbl="revTx" presStyleIdx="3" presStyleCnt="4"/>
      <dgm:spPr/>
    </dgm:pt>
    <dgm:pt modelId="{BC88C493-7053-47DA-A680-1D0EA21E4A2B}" type="pres">
      <dgm:prSet presAssocID="{34F95114-ECB5-4B65-805D-3D0E50FD40E0}" presName="vert1" presStyleCnt="0"/>
      <dgm:spPr/>
    </dgm:pt>
  </dgm:ptLst>
  <dgm:cxnLst>
    <dgm:cxn modelId="{70EA9C14-7284-4E1C-8DB2-019FB5CD03CF}" srcId="{73814C77-04C4-4936-A1DC-FEE559612AF7}" destId="{2F0B49E3-EFCC-4C1B-9511-2AD26D21DC4A}" srcOrd="2" destOrd="0" parTransId="{A93980D8-73EE-4EDB-974D-F156397BA1AF}" sibTransId="{EBE37D56-F658-4550-B2B2-060DC7956673}"/>
    <dgm:cxn modelId="{40ADB232-DA0C-4C8B-84B3-08A39C42C5D1}" srcId="{73814C77-04C4-4936-A1DC-FEE559612AF7}" destId="{34F95114-ECB5-4B65-805D-3D0E50FD40E0}" srcOrd="3" destOrd="0" parTransId="{DA7E6A4E-9F78-47FC-8073-2D96477AF88F}" sibTransId="{44E0CE66-C6F4-4DEA-8FED-494BD85DDF7C}"/>
    <dgm:cxn modelId="{5F742E95-EDEA-40C1-BF12-65CBFC500A6C}" type="presOf" srcId="{4E5E291A-ED25-4A26-B4CA-103DE49FA5A8}" destId="{3400AFFF-124B-438D-8391-F35773638532}" srcOrd="0" destOrd="0" presId="urn:microsoft.com/office/officeart/2008/layout/LinedList"/>
    <dgm:cxn modelId="{98C0DCBC-8A4F-46B3-BF8A-6FC43B30E271}" type="presOf" srcId="{2F0B49E3-EFCC-4C1B-9511-2AD26D21DC4A}" destId="{313A9554-2B01-4555-B784-A5FB445C3A9F}" srcOrd="0" destOrd="0" presId="urn:microsoft.com/office/officeart/2008/layout/LinedList"/>
    <dgm:cxn modelId="{4F9EE3DB-8909-4FDF-8A1E-5A31239A1F8B}" srcId="{73814C77-04C4-4936-A1DC-FEE559612AF7}" destId="{4E5E291A-ED25-4A26-B4CA-103DE49FA5A8}" srcOrd="0" destOrd="0" parTransId="{116C4941-35C0-4E6A-A87F-4C86709C57B7}" sibTransId="{04CF6A62-4499-4531-B0F8-F45B4F2154AE}"/>
    <dgm:cxn modelId="{26F89AF1-2BD5-4EE8-B0E9-A24C64CC5CB6}" type="presOf" srcId="{43656060-4AF7-4FB7-BC78-2DBC71BAE1AB}" destId="{C71CD452-050B-4C6F-AE29-E0DA8868E0EF}" srcOrd="0" destOrd="0" presId="urn:microsoft.com/office/officeart/2008/layout/LinedList"/>
    <dgm:cxn modelId="{E7F025F6-363F-4378-BA6B-AFA35AA89599}" srcId="{73814C77-04C4-4936-A1DC-FEE559612AF7}" destId="{43656060-4AF7-4FB7-BC78-2DBC71BAE1AB}" srcOrd="1" destOrd="0" parTransId="{2239E727-36C1-474C-8001-F7E4A6B9B595}" sibTransId="{BAA73E5B-990D-46EA-B60A-A7EDB4A832E4}"/>
    <dgm:cxn modelId="{DB6B38F6-9566-4676-9943-6C4EE88D6C56}" type="presOf" srcId="{34F95114-ECB5-4B65-805D-3D0E50FD40E0}" destId="{A4143332-8EEB-4E02-9445-56DA9589636C}" srcOrd="0" destOrd="0" presId="urn:microsoft.com/office/officeart/2008/layout/LinedList"/>
    <dgm:cxn modelId="{0FFB39F9-4F8F-4F03-91C3-FB9D5813507D}" type="presOf" srcId="{73814C77-04C4-4936-A1DC-FEE559612AF7}" destId="{0A2144A3-E77D-453F-B8CA-8E2264DAED0C}" srcOrd="0" destOrd="0" presId="urn:microsoft.com/office/officeart/2008/layout/LinedList"/>
    <dgm:cxn modelId="{9058B0F0-0B10-409D-AED0-08F128A229DB}" type="presParOf" srcId="{0A2144A3-E77D-453F-B8CA-8E2264DAED0C}" destId="{D1C5C2C3-1212-4210-ACB2-DFD2E686EEA3}" srcOrd="0" destOrd="0" presId="urn:microsoft.com/office/officeart/2008/layout/LinedList"/>
    <dgm:cxn modelId="{A81B4637-43EE-45C0-B60D-218E21F8E73D}" type="presParOf" srcId="{0A2144A3-E77D-453F-B8CA-8E2264DAED0C}" destId="{36B51B90-F5FC-405D-A215-E8F06A850700}" srcOrd="1" destOrd="0" presId="urn:microsoft.com/office/officeart/2008/layout/LinedList"/>
    <dgm:cxn modelId="{3E8F5989-E39A-45BE-B7BB-E2841205DC32}" type="presParOf" srcId="{36B51B90-F5FC-405D-A215-E8F06A850700}" destId="{3400AFFF-124B-438D-8391-F35773638532}" srcOrd="0" destOrd="0" presId="urn:microsoft.com/office/officeart/2008/layout/LinedList"/>
    <dgm:cxn modelId="{C3AF56DA-4138-4CD1-9126-9A046D4A2886}" type="presParOf" srcId="{36B51B90-F5FC-405D-A215-E8F06A850700}" destId="{770A6A3A-DCAF-4D98-9F14-B1DDD49A0C4E}" srcOrd="1" destOrd="0" presId="urn:microsoft.com/office/officeart/2008/layout/LinedList"/>
    <dgm:cxn modelId="{95BDC5A5-744D-4427-BAF2-663236FA2465}" type="presParOf" srcId="{0A2144A3-E77D-453F-B8CA-8E2264DAED0C}" destId="{97160F67-C317-4AB6-9073-202A5B5530AB}" srcOrd="2" destOrd="0" presId="urn:microsoft.com/office/officeart/2008/layout/LinedList"/>
    <dgm:cxn modelId="{8E57E445-2BA2-4853-A9B6-6377F505B721}" type="presParOf" srcId="{0A2144A3-E77D-453F-B8CA-8E2264DAED0C}" destId="{DF161D40-0921-43E2-8569-41705C0CA404}" srcOrd="3" destOrd="0" presId="urn:microsoft.com/office/officeart/2008/layout/LinedList"/>
    <dgm:cxn modelId="{1461DA23-BD57-4812-8D98-3BAB28D76DF2}" type="presParOf" srcId="{DF161D40-0921-43E2-8569-41705C0CA404}" destId="{C71CD452-050B-4C6F-AE29-E0DA8868E0EF}" srcOrd="0" destOrd="0" presId="urn:microsoft.com/office/officeart/2008/layout/LinedList"/>
    <dgm:cxn modelId="{71FA1E16-2185-4B25-8CDD-4064B7E6CF12}" type="presParOf" srcId="{DF161D40-0921-43E2-8569-41705C0CA404}" destId="{CA613F7A-1BE9-407F-85E5-E6FEFB023032}" srcOrd="1" destOrd="0" presId="urn:microsoft.com/office/officeart/2008/layout/LinedList"/>
    <dgm:cxn modelId="{2DCED681-1D82-4D8D-85BA-3C62D5839343}" type="presParOf" srcId="{0A2144A3-E77D-453F-B8CA-8E2264DAED0C}" destId="{0DCD731C-1493-4E9C-8DE9-61F7FACAEA50}" srcOrd="4" destOrd="0" presId="urn:microsoft.com/office/officeart/2008/layout/LinedList"/>
    <dgm:cxn modelId="{DC4DCBD3-3132-4596-82AD-E2453B0E5C19}" type="presParOf" srcId="{0A2144A3-E77D-453F-B8CA-8E2264DAED0C}" destId="{9447812E-2A16-4DBB-931E-4193A07CA095}" srcOrd="5" destOrd="0" presId="urn:microsoft.com/office/officeart/2008/layout/LinedList"/>
    <dgm:cxn modelId="{DC5D0DED-9C74-4401-A7C0-88F156D500CB}" type="presParOf" srcId="{9447812E-2A16-4DBB-931E-4193A07CA095}" destId="{313A9554-2B01-4555-B784-A5FB445C3A9F}" srcOrd="0" destOrd="0" presId="urn:microsoft.com/office/officeart/2008/layout/LinedList"/>
    <dgm:cxn modelId="{16A79A53-B78B-4999-82DB-E67B9F889F21}" type="presParOf" srcId="{9447812E-2A16-4DBB-931E-4193A07CA095}" destId="{63870A60-65D7-4C73-8E49-BFD17AE5C910}" srcOrd="1" destOrd="0" presId="urn:microsoft.com/office/officeart/2008/layout/LinedList"/>
    <dgm:cxn modelId="{7FAA5C32-3B8A-4AFA-8A68-3D5981C99193}" type="presParOf" srcId="{0A2144A3-E77D-453F-B8CA-8E2264DAED0C}" destId="{90BCBC4D-8FB4-44EF-8DEA-A51BFF3075E0}" srcOrd="6" destOrd="0" presId="urn:microsoft.com/office/officeart/2008/layout/LinedList"/>
    <dgm:cxn modelId="{7F1B0ECC-E30F-4740-9DD8-3D50D56926ED}" type="presParOf" srcId="{0A2144A3-E77D-453F-B8CA-8E2264DAED0C}" destId="{33BA02BB-914C-4A09-A7EE-4D7350DB1E7D}" srcOrd="7" destOrd="0" presId="urn:microsoft.com/office/officeart/2008/layout/LinedList"/>
    <dgm:cxn modelId="{0948EC5C-A820-4114-A6FF-8D20B5722E92}" type="presParOf" srcId="{33BA02BB-914C-4A09-A7EE-4D7350DB1E7D}" destId="{A4143332-8EEB-4E02-9445-56DA9589636C}" srcOrd="0" destOrd="0" presId="urn:microsoft.com/office/officeart/2008/layout/LinedList"/>
    <dgm:cxn modelId="{6CE6191D-4FFB-437B-A7F5-15B5FC22741C}" type="presParOf" srcId="{33BA02BB-914C-4A09-A7EE-4D7350DB1E7D}" destId="{BC88C493-7053-47DA-A680-1D0EA21E4A2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14A639-3C3A-4763-AA28-767A1926A08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94749A0-7236-4628-B3F3-8C5234745430}">
      <dgm:prSet/>
      <dgm:spPr/>
      <dgm:t>
        <a:bodyPr/>
        <a:lstStyle/>
        <a:p>
          <a:pPr>
            <a:lnSpc>
              <a:spcPct val="100000"/>
            </a:lnSpc>
          </a:pPr>
          <a:r>
            <a:rPr lang="en-US" dirty="0"/>
            <a:t>$</a:t>
          </a:r>
          <a:r>
            <a:rPr lang="en-US" b="1" dirty="0"/>
            <a:t>123M in CFLRP Funding </a:t>
          </a:r>
          <a:r>
            <a:rPr lang="en-US" dirty="0"/>
            <a:t>and </a:t>
          </a:r>
          <a:r>
            <a:rPr lang="en-US" b="1" dirty="0"/>
            <a:t>$204M in partner investments </a:t>
          </a:r>
          <a:r>
            <a:rPr lang="en-US" b="0" dirty="0"/>
            <a:t>since 2010</a:t>
          </a:r>
        </a:p>
      </dgm:t>
    </dgm:pt>
    <dgm:pt modelId="{11FC2373-7010-4B90-9719-834F9BBA0B08}" type="parTrans" cxnId="{45C34CF9-1CE8-40DF-AB08-66787A3D916C}">
      <dgm:prSet/>
      <dgm:spPr/>
      <dgm:t>
        <a:bodyPr/>
        <a:lstStyle/>
        <a:p>
          <a:endParaRPr lang="en-US"/>
        </a:p>
      </dgm:t>
    </dgm:pt>
    <dgm:pt modelId="{AF268DDD-C2FE-4312-8C57-9B2988986A8E}" type="sibTrans" cxnId="{45C34CF9-1CE8-40DF-AB08-66787A3D916C}">
      <dgm:prSet/>
      <dgm:spPr/>
      <dgm:t>
        <a:bodyPr/>
        <a:lstStyle/>
        <a:p>
          <a:endParaRPr lang="en-US"/>
        </a:p>
      </dgm:t>
    </dgm:pt>
    <dgm:pt modelId="{64468E2A-9CED-4FC8-A0D3-615BBB7464E8}">
      <dgm:prSet/>
      <dgm:spPr/>
      <dgm:t>
        <a:bodyPr/>
        <a:lstStyle/>
        <a:p>
          <a:pPr rtl="0">
            <a:lnSpc>
              <a:spcPct val="100000"/>
            </a:lnSpc>
          </a:pPr>
          <a:r>
            <a:rPr lang="en-US" b="1" dirty="0">
              <a:latin typeface="Aptos Display" panose="02110004020202020204"/>
            </a:rPr>
            <a:t>Over 1.2 M</a:t>
          </a:r>
          <a:r>
            <a:rPr lang="en-US" b="1" dirty="0"/>
            <a:t> acres of hazardous fuels </a:t>
          </a:r>
          <a:r>
            <a:rPr lang="en-US" dirty="0"/>
            <a:t>treatments since 2010</a:t>
          </a:r>
        </a:p>
      </dgm:t>
    </dgm:pt>
    <dgm:pt modelId="{AE5E4BD3-6B6E-4143-99D9-43526C177EFB}" type="parTrans" cxnId="{55E37889-043A-47FF-B962-D1460F797F4A}">
      <dgm:prSet/>
      <dgm:spPr/>
      <dgm:t>
        <a:bodyPr/>
        <a:lstStyle/>
        <a:p>
          <a:endParaRPr lang="en-US"/>
        </a:p>
      </dgm:t>
    </dgm:pt>
    <dgm:pt modelId="{4D55D02D-3FB8-4F28-AE23-469CF33BC544}" type="sibTrans" cxnId="{55E37889-043A-47FF-B962-D1460F797F4A}">
      <dgm:prSet/>
      <dgm:spPr/>
      <dgm:t>
        <a:bodyPr/>
        <a:lstStyle/>
        <a:p>
          <a:endParaRPr lang="en-US"/>
        </a:p>
      </dgm:t>
    </dgm:pt>
    <dgm:pt modelId="{D52129EB-D8C5-4ED7-8C4A-AB4AF4FFD980}">
      <dgm:prSet/>
      <dgm:spPr/>
      <dgm:t>
        <a:bodyPr/>
        <a:lstStyle/>
        <a:p>
          <a:pPr>
            <a:lnSpc>
              <a:spcPct val="100000"/>
            </a:lnSpc>
          </a:pPr>
          <a:r>
            <a:rPr lang="en-US" b="1" dirty="0"/>
            <a:t>1.4 B board feet </a:t>
          </a:r>
          <a:r>
            <a:rPr lang="en-US" dirty="0"/>
            <a:t>of timber volume sold since 2010</a:t>
          </a:r>
        </a:p>
      </dgm:t>
    </dgm:pt>
    <dgm:pt modelId="{48BA0439-CBF6-40A7-8F69-09414A95906C}" type="parTrans" cxnId="{EDE61385-FCC6-401B-9FC9-761F663483D0}">
      <dgm:prSet/>
      <dgm:spPr/>
      <dgm:t>
        <a:bodyPr/>
        <a:lstStyle/>
        <a:p>
          <a:endParaRPr lang="en-US"/>
        </a:p>
      </dgm:t>
    </dgm:pt>
    <dgm:pt modelId="{FEF18C64-16A2-4C6D-85AF-917E3C5F58C3}" type="sibTrans" cxnId="{EDE61385-FCC6-401B-9FC9-761F663483D0}">
      <dgm:prSet/>
      <dgm:spPr/>
      <dgm:t>
        <a:bodyPr/>
        <a:lstStyle/>
        <a:p>
          <a:endParaRPr lang="en-US"/>
        </a:p>
      </dgm:t>
    </dgm:pt>
    <dgm:pt modelId="{9A8C1050-87EF-4666-BB89-8F094B6A21C4}">
      <dgm:prSet custT="1"/>
      <dgm:spPr/>
      <dgm:t>
        <a:bodyPr/>
        <a:lstStyle/>
        <a:p>
          <a:pPr>
            <a:lnSpc>
              <a:spcPct val="100000"/>
            </a:lnSpc>
          </a:pPr>
          <a:r>
            <a:rPr lang="en-US" sz="1700" b="1" dirty="0"/>
            <a:t> </a:t>
          </a:r>
          <a:r>
            <a:rPr lang="en-US" sz="1700" dirty="0"/>
            <a:t>For every $1 investment, partners contributed $1.65</a:t>
          </a:r>
        </a:p>
      </dgm:t>
    </dgm:pt>
    <dgm:pt modelId="{FBAE5F4A-ED60-4DDB-82D5-F914F8ED0FAC}" type="parTrans" cxnId="{FD5EB831-A3A2-475E-87D1-43FCFC4C222B}">
      <dgm:prSet/>
      <dgm:spPr/>
      <dgm:t>
        <a:bodyPr/>
        <a:lstStyle/>
        <a:p>
          <a:endParaRPr lang="en-US"/>
        </a:p>
      </dgm:t>
    </dgm:pt>
    <dgm:pt modelId="{33829DFF-9476-44BE-92EC-335AA44CE1ED}" type="sibTrans" cxnId="{FD5EB831-A3A2-475E-87D1-43FCFC4C222B}">
      <dgm:prSet/>
      <dgm:spPr/>
      <dgm:t>
        <a:bodyPr/>
        <a:lstStyle/>
        <a:p>
          <a:endParaRPr lang="en-US"/>
        </a:p>
      </dgm:t>
    </dgm:pt>
    <dgm:pt modelId="{C02103AF-3C60-482B-84DC-F32603DD17F9}">
      <dgm:prSet custT="1"/>
      <dgm:spPr/>
      <dgm:t>
        <a:bodyPr/>
        <a:lstStyle/>
        <a:p>
          <a:pPr>
            <a:lnSpc>
              <a:spcPct val="100000"/>
            </a:lnSpc>
          </a:pPr>
          <a:r>
            <a:rPr lang="en-US" sz="1700" b="0" dirty="0"/>
            <a:t>In FY24, 5 of the top 10 NFs for timber volume awarded in R6 were past or present CFLRP projects </a:t>
          </a:r>
        </a:p>
      </dgm:t>
    </dgm:pt>
    <dgm:pt modelId="{785D7629-8C9F-41D5-8C99-5B0C93C028E4}" type="parTrans" cxnId="{E6FDBE8F-4C9B-431C-BE75-1593B343D944}">
      <dgm:prSet/>
      <dgm:spPr/>
      <dgm:t>
        <a:bodyPr/>
        <a:lstStyle/>
        <a:p>
          <a:endParaRPr lang="en-US"/>
        </a:p>
      </dgm:t>
    </dgm:pt>
    <dgm:pt modelId="{03B984E4-C1E3-45FA-9617-50AA4D3B7F3F}" type="sibTrans" cxnId="{E6FDBE8F-4C9B-431C-BE75-1593B343D944}">
      <dgm:prSet/>
      <dgm:spPr/>
      <dgm:t>
        <a:bodyPr/>
        <a:lstStyle/>
        <a:p>
          <a:endParaRPr lang="en-US"/>
        </a:p>
      </dgm:t>
    </dgm:pt>
    <dgm:pt modelId="{AB11DDA3-100B-41AF-BD05-D1F6861105E0}">
      <dgm:prSet custT="1"/>
      <dgm:spPr/>
      <dgm:t>
        <a:bodyPr/>
        <a:lstStyle/>
        <a:p>
          <a:pPr>
            <a:lnSpc>
              <a:spcPct val="100000"/>
            </a:lnSpc>
          </a:pPr>
          <a:r>
            <a:rPr lang="en-US" sz="1700" dirty="0"/>
            <a:t>670,000 acres of wildlife habitat and 755 miles of streams</a:t>
          </a:r>
        </a:p>
      </dgm:t>
    </dgm:pt>
    <dgm:pt modelId="{10A163AF-7B50-4751-BBBF-BF84F30BD011}" type="parTrans" cxnId="{A17BEBE4-C72F-42B7-85B9-A0646DD2E832}">
      <dgm:prSet/>
      <dgm:spPr/>
      <dgm:t>
        <a:bodyPr/>
        <a:lstStyle/>
        <a:p>
          <a:endParaRPr lang="en-US"/>
        </a:p>
      </dgm:t>
    </dgm:pt>
    <dgm:pt modelId="{A3D9569F-1C76-4454-870C-00542688C420}" type="sibTrans" cxnId="{A17BEBE4-C72F-42B7-85B9-A0646DD2E832}">
      <dgm:prSet/>
      <dgm:spPr/>
      <dgm:t>
        <a:bodyPr/>
        <a:lstStyle/>
        <a:p>
          <a:endParaRPr lang="en-US"/>
        </a:p>
      </dgm:t>
    </dgm:pt>
    <dgm:pt modelId="{F9408BA1-F53E-4655-8E91-9DA32AF988F5}" type="pres">
      <dgm:prSet presAssocID="{F214A639-3C3A-4763-AA28-767A1926A08F}" presName="root" presStyleCnt="0">
        <dgm:presLayoutVars>
          <dgm:dir/>
          <dgm:resizeHandles val="exact"/>
        </dgm:presLayoutVars>
      </dgm:prSet>
      <dgm:spPr/>
    </dgm:pt>
    <dgm:pt modelId="{616BF0CB-A06E-421B-B783-E1160A715F30}" type="pres">
      <dgm:prSet presAssocID="{194749A0-7236-4628-B3F3-8C5234745430}" presName="compNode" presStyleCnt="0"/>
      <dgm:spPr/>
    </dgm:pt>
    <dgm:pt modelId="{4D719A72-56D9-44CA-A09F-8FB14764B0F3}" type="pres">
      <dgm:prSet presAssocID="{194749A0-7236-4628-B3F3-8C5234745430}" presName="bgRect" presStyleLbl="bgShp" presStyleIdx="0" presStyleCnt="3"/>
      <dgm:spPr/>
    </dgm:pt>
    <dgm:pt modelId="{E864AAB7-7E8D-49C2-9322-13F34C28CD0D}" type="pres">
      <dgm:prSet presAssocID="{194749A0-7236-4628-B3F3-8C52347454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130A74A3-D3C5-431E-AAB7-202D12197D93}" type="pres">
      <dgm:prSet presAssocID="{194749A0-7236-4628-B3F3-8C5234745430}" presName="spaceRect" presStyleCnt="0"/>
      <dgm:spPr/>
    </dgm:pt>
    <dgm:pt modelId="{99BF57AC-326A-4BF6-92BF-76AB217B3948}" type="pres">
      <dgm:prSet presAssocID="{194749A0-7236-4628-B3F3-8C5234745430}" presName="parTx" presStyleLbl="revTx" presStyleIdx="0" presStyleCnt="6">
        <dgm:presLayoutVars>
          <dgm:chMax val="0"/>
          <dgm:chPref val="0"/>
        </dgm:presLayoutVars>
      </dgm:prSet>
      <dgm:spPr/>
    </dgm:pt>
    <dgm:pt modelId="{476320FD-11CA-49A4-8737-1E070F034EA1}" type="pres">
      <dgm:prSet presAssocID="{194749A0-7236-4628-B3F3-8C5234745430}" presName="desTx" presStyleLbl="revTx" presStyleIdx="1" presStyleCnt="6">
        <dgm:presLayoutVars/>
      </dgm:prSet>
      <dgm:spPr/>
    </dgm:pt>
    <dgm:pt modelId="{9B87ED53-4F5A-48D3-98B7-1B9086528B18}" type="pres">
      <dgm:prSet presAssocID="{AF268DDD-C2FE-4312-8C57-9B2988986A8E}" presName="sibTrans" presStyleCnt="0"/>
      <dgm:spPr/>
    </dgm:pt>
    <dgm:pt modelId="{6676E2D8-11C0-4E54-80A0-62B28AF5B7A7}" type="pres">
      <dgm:prSet presAssocID="{64468E2A-9CED-4FC8-A0D3-615BBB7464E8}" presName="compNode" presStyleCnt="0"/>
      <dgm:spPr/>
    </dgm:pt>
    <dgm:pt modelId="{D919CEF2-2789-4EB0-8695-D2FD0712A299}" type="pres">
      <dgm:prSet presAssocID="{64468E2A-9CED-4FC8-A0D3-615BBB7464E8}" presName="bgRect" presStyleLbl="bgShp" presStyleIdx="1" presStyleCnt="3" custLinFactNeighborX="-11880" custLinFactNeighborY="-3637"/>
      <dgm:spPr/>
    </dgm:pt>
    <dgm:pt modelId="{C7FDC13D-B0A2-4E88-8200-E08684D90881}" type="pres">
      <dgm:prSet presAssocID="{64468E2A-9CED-4FC8-A0D3-615BBB7464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A962CF5A-10E3-4CAF-93F6-82FB19295D24}" type="pres">
      <dgm:prSet presAssocID="{64468E2A-9CED-4FC8-A0D3-615BBB7464E8}" presName="spaceRect" presStyleCnt="0"/>
      <dgm:spPr/>
    </dgm:pt>
    <dgm:pt modelId="{F4BB2002-5452-4E88-8FE6-FBBAC2176794}" type="pres">
      <dgm:prSet presAssocID="{64468E2A-9CED-4FC8-A0D3-615BBB7464E8}" presName="parTx" presStyleLbl="revTx" presStyleIdx="2" presStyleCnt="6">
        <dgm:presLayoutVars>
          <dgm:chMax val="0"/>
          <dgm:chPref val="0"/>
        </dgm:presLayoutVars>
      </dgm:prSet>
      <dgm:spPr/>
    </dgm:pt>
    <dgm:pt modelId="{B7EAD087-E647-46D4-9364-A8A3DDEB672D}" type="pres">
      <dgm:prSet presAssocID="{64468E2A-9CED-4FC8-A0D3-615BBB7464E8}" presName="desTx" presStyleLbl="revTx" presStyleIdx="3" presStyleCnt="6" custScaleX="96983">
        <dgm:presLayoutVars/>
      </dgm:prSet>
      <dgm:spPr/>
    </dgm:pt>
    <dgm:pt modelId="{4FF61DAD-CE56-42D0-A6AA-7631B9A6FB91}" type="pres">
      <dgm:prSet presAssocID="{4D55D02D-3FB8-4F28-AE23-469CF33BC544}" presName="sibTrans" presStyleCnt="0"/>
      <dgm:spPr/>
    </dgm:pt>
    <dgm:pt modelId="{2E703E87-D6FE-452F-BC76-743B3373EFDA}" type="pres">
      <dgm:prSet presAssocID="{D52129EB-D8C5-4ED7-8C4A-AB4AF4FFD980}" presName="compNode" presStyleCnt="0"/>
      <dgm:spPr/>
    </dgm:pt>
    <dgm:pt modelId="{2341ADA0-1A61-4000-8180-FE9F1CBCBB4B}" type="pres">
      <dgm:prSet presAssocID="{D52129EB-D8C5-4ED7-8C4A-AB4AF4FFD980}" presName="bgRect" presStyleLbl="bgShp" presStyleIdx="2" presStyleCnt="3"/>
      <dgm:spPr/>
    </dgm:pt>
    <dgm:pt modelId="{07C43600-65E6-4506-BC97-087B19F91476}" type="pres">
      <dgm:prSet presAssocID="{D52129EB-D8C5-4ED7-8C4A-AB4AF4FFD9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 tree"/>
        </a:ext>
      </dgm:extLst>
    </dgm:pt>
    <dgm:pt modelId="{15A2D865-9447-4339-9B08-D12D924B4471}" type="pres">
      <dgm:prSet presAssocID="{D52129EB-D8C5-4ED7-8C4A-AB4AF4FFD980}" presName="spaceRect" presStyleCnt="0"/>
      <dgm:spPr/>
    </dgm:pt>
    <dgm:pt modelId="{9D0AEF25-8863-4AF6-AED4-B6185962D1DD}" type="pres">
      <dgm:prSet presAssocID="{D52129EB-D8C5-4ED7-8C4A-AB4AF4FFD980}" presName="parTx" presStyleLbl="revTx" presStyleIdx="4" presStyleCnt="6">
        <dgm:presLayoutVars>
          <dgm:chMax val="0"/>
          <dgm:chPref val="0"/>
        </dgm:presLayoutVars>
      </dgm:prSet>
      <dgm:spPr/>
    </dgm:pt>
    <dgm:pt modelId="{2574EDF8-BE7D-446F-B60E-B39F8598D2B9}" type="pres">
      <dgm:prSet presAssocID="{D52129EB-D8C5-4ED7-8C4A-AB4AF4FFD980}" presName="desTx" presStyleLbl="revTx" presStyleIdx="5" presStyleCnt="6">
        <dgm:presLayoutVars/>
      </dgm:prSet>
      <dgm:spPr/>
    </dgm:pt>
  </dgm:ptLst>
  <dgm:cxnLst>
    <dgm:cxn modelId="{F0110800-AE63-42D2-93EF-CF5210AD4CAD}" type="presOf" srcId="{C02103AF-3C60-482B-84DC-F32603DD17F9}" destId="{2574EDF8-BE7D-446F-B60E-B39F8598D2B9}" srcOrd="0" destOrd="0" presId="urn:microsoft.com/office/officeart/2018/2/layout/IconVerticalSolidList"/>
    <dgm:cxn modelId="{9C426319-12A7-47BA-9A03-F382A8937ADA}" type="presOf" srcId="{D52129EB-D8C5-4ED7-8C4A-AB4AF4FFD980}" destId="{9D0AEF25-8863-4AF6-AED4-B6185962D1DD}" srcOrd="0" destOrd="0" presId="urn:microsoft.com/office/officeart/2018/2/layout/IconVerticalSolidList"/>
    <dgm:cxn modelId="{EA61B12C-9361-4306-8CDA-46ECB1E20D16}" type="presOf" srcId="{9A8C1050-87EF-4666-BB89-8F094B6A21C4}" destId="{476320FD-11CA-49A4-8737-1E070F034EA1}" srcOrd="0" destOrd="0" presId="urn:microsoft.com/office/officeart/2018/2/layout/IconVerticalSolidList"/>
    <dgm:cxn modelId="{FD5EB831-A3A2-475E-87D1-43FCFC4C222B}" srcId="{194749A0-7236-4628-B3F3-8C5234745430}" destId="{9A8C1050-87EF-4666-BB89-8F094B6A21C4}" srcOrd="0" destOrd="0" parTransId="{FBAE5F4A-ED60-4DDB-82D5-F914F8ED0FAC}" sibTransId="{33829DFF-9476-44BE-92EC-335AA44CE1ED}"/>
    <dgm:cxn modelId="{44D2F25E-3DFE-4126-A653-8BEB42A5E31C}" type="presOf" srcId="{AB11DDA3-100B-41AF-BD05-D1F6861105E0}" destId="{B7EAD087-E647-46D4-9364-A8A3DDEB672D}" srcOrd="0" destOrd="0" presId="urn:microsoft.com/office/officeart/2018/2/layout/IconVerticalSolidList"/>
    <dgm:cxn modelId="{EDE61385-FCC6-401B-9FC9-761F663483D0}" srcId="{F214A639-3C3A-4763-AA28-767A1926A08F}" destId="{D52129EB-D8C5-4ED7-8C4A-AB4AF4FFD980}" srcOrd="2" destOrd="0" parTransId="{48BA0439-CBF6-40A7-8F69-09414A95906C}" sibTransId="{FEF18C64-16A2-4C6D-85AF-917E3C5F58C3}"/>
    <dgm:cxn modelId="{55E37889-043A-47FF-B962-D1460F797F4A}" srcId="{F214A639-3C3A-4763-AA28-767A1926A08F}" destId="{64468E2A-9CED-4FC8-A0D3-615BBB7464E8}" srcOrd="1" destOrd="0" parTransId="{AE5E4BD3-6B6E-4143-99D9-43526C177EFB}" sibTransId="{4D55D02D-3FB8-4F28-AE23-469CF33BC544}"/>
    <dgm:cxn modelId="{E6FDBE8F-4C9B-431C-BE75-1593B343D944}" srcId="{D52129EB-D8C5-4ED7-8C4A-AB4AF4FFD980}" destId="{C02103AF-3C60-482B-84DC-F32603DD17F9}" srcOrd="0" destOrd="0" parTransId="{785D7629-8C9F-41D5-8C99-5B0C93C028E4}" sibTransId="{03B984E4-C1E3-45FA-9617-50AA4D3B7F3F}"/>
    <dgm:cxn modelId="{2B6574B9-9630-498E-832E-05728446851E}" type="presOf" srcId="{F214A639-3C3A-4763-AA28-767A1926A08F}" destId="{F9408BA1-F53E-4655-8E91-9DA32AF988F5}" srcOrd="0" destOrd="0" presId="urn:microsoft.com/office/officeart/2018/2/layout/IconVerticalSolidList"/>
    <dgm:cxn modelId="{798179BE-C180-4228-8E55-658E18482991}" type="presOf" srcId="{64468E2A-9CED-4FC8-A0D3-615BBB7464E8}" destId="{F4BB2002-5452-4E88-8FE6-FBBAC2176794}" srcOrd="0" destOrd="0" presId="urn:microsoft.com/office/officeart/2018/2/layout/IconVerticalSolidList"/>
    <dgm:cxn modelId="{3BC983E0-F1E7-46EA-B84B-3F884B4E71CB}" type="presOf" srcId="{194749A0-7236-4628-B3F3-8C5234745430}" destId="{99BF57AC-326A-4BF6-92BF-76AB217B3948}" srcOrd="0" destOrd="0" presId="urn:microsoft.com/office/officeart/2018/2/layout/IconVerticalSolidList"/>
    <dgm:cxn modelId="{A17BEBE4-C72F-42B7-85B9-A0646DD2E832}" srcId="{64468E2A-9CED-4FC8-A0D3-615BBB7464E8}" destId="{AB11DDA3-100B-41AF-BD05-D1F6861105E0}" srcOrd="0" destOrd="0" parTransId="{10A163AF-7B50-4751-BBBF-BF84F30BD011}" sibTransId="{A3D9569F-1C76-4454-870C-00542688C420}"/>
    <dgm:cxn modelId="{45C34CF9-1CE8-40DF-AB08-66787A3D916C}" srcId="{F214A639-3C3A-4763-AA28-767A1926A08F}" destId="{194749A0-7236-4628-B3F3-8C5234745430}" srcOrd="0" destOrd="0" parTransId="{11FC2373-7010-4B90-9719-834F9BBA0B08}" sibTransId="{AF268DDD-C2FE-4312-8C57-9B2988986A8E}"/>
    <dgm:cxn modelId="{EAC4CA0B-77C3-43FF-BE6E-F48592960695}" type="presParOf" srcId="{F9408BA1-F53E-4655-8E91-9DA32AF988F5}" destId="{616BF0CB-A06E-421B-B783-E1160A715F30}" srcOrd="0" destOrd="0" presId="urn:microsoft.com/office/officeart/2018/2/layout/IconVerticalSolidList"/>
    <dgm:cxn modelId="{0E8C1233-37BA-44B2-96A1-B38EDD34C58B}" type="presParOf" srcId="{616BF0CB-A06E-421B-B783-E1160A715F30}" destId="{4D719A72-56D9-44CA-A09F-8FB14764B0F3}" srcOrd="0" destOrd="0" presId="urn:microsoft.com/office/officeart/2018/2/layout/IconVerticalSolidList"/>
    <dgm:cxn modelId="{FCB9982F-C143-43CF-8589-F3C2A621E385}" type="presParOf" srcId="{616BF0CB-A06E-421B-B783-E1160A715F30}" destId="{E864AAB7-7E8D-49C2-9322-13F34C28CD0D}" srcOrd="1" destOrd="0" presId="urn:microsoft.com/office/officeart/2018/2/layout/IconVerticalSolidList"/>
    <dgm:cxn modelId="{49141D43-CEEC-450D-B26B-F9F78362DCCF}" type="presParOf" srcId="{616BF0CB-A06E-421B-B783-E1160A715F30}" destId="{130A74A3-D3C5-431E-AAB7-202D12197D93}" srcOrd="2" destOrd="0" presId="urn:microsoft.com/office/officeart/2018/2/layout/IconVerticalSolidList"/>
    <dgm:cxn modelId="{04377D48-05CD-4985-B92F-6856619CEFFE}" type="presParOf" srcId="{616BF0CB-A06E-421B-B783-E1160A715F30}" destId="{99BF57AC-326A-4BF6-92BF-76AB217B3948}" srcOrd="3" destOrd="0" presId="urn:microsoft.com/office/officeart/2018/2/layout/IconVerticalSolidList"/>
    <dgm:cxn modelId="{59593B77-69B0-4814-805B-0598320978E2}" type="presParOf" srcId="{616BF0CB-A06E-421B-B783-E1160A715F30}" destId="{476320FD-11CA-49A4-8737-1E070F034EA1}" srcOrd="4" destOrd="0" presId="urn:microsoft.com/office/officeart/2018/2/layout/IconVerticalSolidList"/>
    <dgm:cxn modelId="{B61A73A4-7475-49EF-9892-D527FD9247DD}" type="presParOf" srcId="{F9408BA1-F53E-4655-8E91-9DA32AF988F5}" destId="{9B87ED53-4F5A-48D3-98B7-1B9086528B18}" srcOrd="1" destOrd="0" presId="urn:microsoft.com/office/officeart/2018/2/layout/IconVerticalSolidList"/>
    <dgm:cxn modelId="{DEE7C6F1-188A-4626-B2F9-C57E29672B45}" type="presParOf" srcId="{F9408BA1-F53E-4655-8E91-9DA32AF988F5}" destId="{6676E2D8-11C0-4E54-80A0-62B28AF5B7A7}" srcOrd="2" destOrd="0" presId="urn:microsoft.com/office/officeart/2018/2/layout/IconVerticalSolidList"/>
    <dgm:cxn modelId="{820422D4-1276-4EBC-B9D1-9642D6F941F5}" type="presParOf" srcId="{6676E2D8-11C0-4E54-80A0-62B28AF5B7A7}" destId="{D919CEF2-2789-4EB0-8695-D2FD0712A299}" srcOrd="0" destOrd="0" presId="urn:microsoft.com/office/officeart/2018/2/layout/IconVerticalSolidList"/>
    <dgm:cxn modelId="{26EDFE03-6A15-4ACB-84A3-3EEF169A9120}" type="presParOf" srcId="{6676E2D8-11C0-4E54-80A0-62B28AF5B7A7}" destId="{C7FDC13D-B0A2-4E88-8200-E08684D90881}" srcOrd="1" destOrd="0" presId="urn:microsoft.com/office/officeart/2018/2/layout/IconVerticalSolidList"/>
    <dgm:cxn modelId="{482EF1CB-EEE6-4AE9-B3BE-5E2736D01C56}" type="presParOf" srcId="{6676E2D8-11C0-4E54-80A0-62B28AF5B7A7}" destId="{A962CF5A-10E3-4CAF-93F6-82FB19295D24}" srcOrd="2" destOrd="0" presId="urn:microsoft.com/office/officeart/2018/2/layout/IconVerticalSolidList"/>
    <dgm:cxn modelId="{AD5DDB15-AE4C-4C86-8ADB-6A01F0AD9106}" type="presParOf" srcId="{6676E2D8-11C0-4E54-80A0-62B28AF5B7A7}" destId="{F4BB2002-5452-4E88-8FE6-FBBAC2176794}" srcOrd="3" destOrd="0" presId="urn:microsoft.com/office/officeart/2018/2/layout/IconVerticalSolidList"/>
    <dgm:cxn modelId="{07B2633C-F1FE-4585-8AF0-4DE7D478D18A}" type="presParOf" srcId="{6676E2D8-11C0-4E54-80A0-62B28AF5B7A7}" destId="{B7EAD087-E647-46D4-9364-A8A3DDEB672D}" srcOrd="4" destOrd="0" presId="urn:microsoft.com/office/officeart/2018/2/layout/IconVerticalSolidList"/>
    <dgm:cxn modelId="{AC4139FB-6270-4B0E-A378-98CA41F159B4}" type="presParOf" srcId="{F9408BA1-F53E-4655-8E91-9DA32AF988F5}" destId="{4FF61DAD-CE56-42D0-A6AA-7631B9A6FB91}" srcOrd="3" destOrd="0" presId="urn:microsoft.com/office/officeart/2018/2/layout/IconVerticalSolidList"/>
    <dgm:cxn modelId="{D4E43E8F-F5F3-4B32-9BE6-CEC12A45164A}" type="presParOf" srcId="{F9408BA1-F53E-4655-8E91-9DA32AF988F5}" destId="{2E703E87-D6FE-452F-BC76-743B3373EFDA}" srcOrd="4" destOrd="0" presId="urn:microsoft.com/office/officeart/2018/2/layout/IconVerticalSolidList"/>
    <dgm:cxn modelId="{42F50557-FDA8-45F1-95E8-3060F3C7E851}" type="presParOf" srcId="{2E703E87-D6FE-452F-BC76-743B3373EFDA}" destId="{2341ADA0-1A61-4000-8180-FE9F1CBCBB4B}" srcOrd="0" destOrd="0" presId="urn:microsoft.com/office/officeart/2018/2/layout/IconVerticalSolidList"/>
    <dgm:cxn modelId="{D88F7435-5674-4137-807F-AB94EB37226B}" type="presParOf" srcId="{2E703E87-D6FE-452F-BC76-743B3373EFDA}" destId="{07C43600-65E6-4506-BC97-087B19F91476}" srcOrd="1" destOrd="0" presId="urn:microsoft.com/office/officeart/2018/2/layout/IconVerticalSolidList"/>
    <dgm:cxn modelId="{E926A19B-54F2-4295-9D89-524734405B68}" type="presParOf" srcId="{2E703E87-D6FE-452F-BC76-743B3373EFDA}" destId="{15A2D865-9447-4339-9B08-D12D924B4471}" srcOrd="2" destOrd="0" presId="urn:microsoft.com/office/officeart/2018/2/layout/IconVerticalSolidList"/>
    <dgm:cxn modelId="{637873AC-9492-4FA4-8401-0DDCA86AC094}" type="presParOf" srcId="{2E703E87-D6FE-452F-BC76-743B3373EFDA}" destId="{9D0AEF25-8863-4AF6-AED4-B6185962D1DD}" srcOrd="3" destOrd="0" presId="urn:microsoft.com/office/officeart/2018/2/layout/IconVerticalSolidList"/>
    <dgm:cxn modelId="{4FE465F2-48E9-4E3E-9827-B3C9A6C73A63}" type="presParOf" srcId="{2E703E87-D6FE-452F-BC76-743B3373EFDA}" destId="{2574EDF8-BE7D-446F-B60E-B39F8598D2B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5C2C3-1212-4210-ACB2-DFD2E686EEA3}">
      <dsp:nvSpPr>
        <dsp:cNvPr id="0" name=""/>
        <dsp:cNvSpPr/>
      </dsp:nvSpPr>
      <dsp:spPr>
        <a:xfrm>
          <a:off x="0" y="0"/>
          <a:ext cx="517538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0AFFF-124B-438D-8391-F35773638532}">
      <dsp:nvSpPr>
        <dsp:cNvPr id="0" name=""/>
        <dsp:cNvSpPr/>
      </dsp:nvSpPr>
      <dsp:spPr>
        <a:xfrm>
          <a:off x="0" y="0"/>
          <a:ext cx="5175384"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17 Active CFLRP Projects</a:t>
          </a:r>
        </a:p>
      </dsp:txBody>
      <dsp:txXfrm>
        <a:off x="0" y="0"/>
        <a:ext cx="5175384" cy="1384035"/>
      </dsp:txXfrm>
    </dsp:sp>
    <dsp:sp modelId="{97160F67-C317-4AB6-9073-202A5B5530AB}">
      <dsp:nvSpPr>
        <dsp:cNvPr id="0" name=""/>
        <dsp:cNvSpPr/>
      </dsp:nvSpPr>
      <dsp:spPr>
        <a:xfrm>
          <a:off x="0" y="1384035"/>
          <a:ext cx="5175384"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CD452-050B-4C6F-AE29-E0DA8868E0EF}">
      <dsp:nvSpPr>
        <dsp:cNvPr id="0" name=""/>
        <dsp:cNvSpPr/>
      </dsp:nvSpPr>
      <dsp:spPr>
        <a:xfrm>
          <a:off x="0" y="1384035"/>
          <a:ext cx="5175384"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14 Alumni CFLRP Projects</a:t>
          </a:r>
        </a:p>
      </dsp:txBody>
      <dsp:txXfrm>
        <a:off x="0" y="1384035"/>
        <a:ext cx="5175384" cy="1384035"/>
      </dsp:txXfrm>
    </dsp:sp>
    <dsp:sp modelId="{0DCD731C-1493-4E9C-8DE9-61F7FACAEA50}">
      <dsp:nvSpPr>
        <dsp:cNvPr id="0" name=""/>
        <dsp:cNvSpPr/>
      </dsp:nvSpPr>
      <dsp:spPr>
        <a:xfrm>
          <a:off x="0" y="2768070"/>
          <a:ext cx="5175384"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A9554-2B01-4555-B784-A5FB445C3A9F}">
      <dsp:nvSpPr>
        <dsp:cNvPr id="0" name=""/>
        <dsp:cNvSpPr/>
      </dsp:nvSpPr>
      <dsp:spPr>
        <a:xfrm>
          <a:off x="0" y="2768070"/>
          <a:ext cx="5175384"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7 Proposals approved and not yet funded</a:t>
          </a:r>
        </a:p>
      </dsp:txBody>
      <dsp:txXfrm>
        <a:off x="0" y="2768070"/>
        <a:ext cx="5175384" cy="1384035"/>
      </dsp:txXfrm>
    </dsp:sp>
    <dsp:sp modelId="{90BCBC4D-8FB4-44EF-8DEA-A51BFF3075E0}">
      <dsp:nvSpPr>
        <dsp:cNvPr id="0" name=""/>
        <dsp:cNvSpPr/>
      </dsp:nvSpPr>
      <dsp:spPr>
        <a:xfrm>
          <a:off x="0" y="4152105"/>
          <a:ext cx="5175384"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143332-8EEB-4E02-9445-56DA9589636C}">
      <dsp:nvSpPr>
        <dsp:cNvPr id="0" name=""/>
        <dsp:cNvSpPr/>
      </dsp:nvSpPr>
      <dsp:spPr>
        <a:xfrm>
          <a:off x="0" y="4152105"/>
          <a:ext cx="5175384"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4 Proposals up for Secretary decision </a:t>
          </a:r>
        </a:p>
      </dsp:txBody>
      <dsp:txXfrm>
        <a:off x="0" y="4152105"/>
        <a:ext cx="5175384"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19A72-56D9-44CA-A09F-8FB14764B0F3}">
      <dsp:nvSpPr>
        <dsp:cNvPr id="0" name=""/>
        <dsp:cNvSpPr/>
      </dsp:nvSpPr>
      <dsp:spPr>
        <a:xfrm>
          <a:off x="0" y="2655"/>
          <a:ext cx="7886700" cy="124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64AAB7-7E8D-49C2-9322-13F34C28CD0D}">
      <dsp:nvSpPr>
        <dsp:cNvPr id="0" name=""/>
        <dsp:cNvSpPr/>
      </dsp:nvSpPr>
      <dsp:spPr>
        <a:xfrm>
          <a:off x="375620" y="282042"/>
          <a:ext cx="682947" cy="682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BF57AC-326A-4BF6-92BF-76AB217B3948}">
      <dsp:nvSpPr>
        <dsp:cNvPr id="0" name=""/>
        <dsp:cNvSpPr/>
      </dsp:nvSpPr>
      <dsp:spPr>
        <a:xfrm>
          <a:off x="1434189" y="2655"/>
          <a:ext cx="3549015"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933450">
            <a:lnSpc>
              <a:spcPct val="100000"/>
            </a:lnSpc>
            <a:spcBef>
              <a:spcPct val="0"/>
            </a:spcBef>
            <a:spcAft>
              <a:spcPct val="35000"/>
            </a:spcAft>
            <a:buNone/>
          </a:pPr>
          <a:r>
            <a:rPr lang="en-US" sz="2100" kern="1200" dirty="0"/>
            <a:t>$</a:t>
          </a:r>
          <a:r>
            <a:rPr lang="en-US" sz="2100" b="1" kern="1200" dirty="0"/>
            <a:t>123M in CFLRP Funding </a:t>
          </a:r>
          <a:r>
            <a:rPr lang="en-US" sz="2100" kern="1200" dirty="0"/>
            <a:t>and </a:t>
          </a:r>
          <a:r>
            <a:rPr lang="en-US" sz="2100" b="1" kern="1200" dirty="0"/>
            <a:t>$204M in partner investments </a:t>
          </a:r>
          <a:r>
            <a:rPr lang="en-US" sz="2100" b="0" kern="1200" dirty="0"/>
            <a:t>since 2010</a:t>
          </a:r>
        </a:p>
      </dsp:txBody>
      <dsp:txXfrm>
        <a:off x="1434189" y="2655"/>
        <a:ext cx="3549015" cy="1241722"/>
      </dsp:txXfrm>
    </dsp:sp>
    <dsp:sp modelId="{476320FD-11CA-49A4-8737-1E070F034EA1}">
      <dsp:nvSpPr>
        <dsp:cNvPr id="0" name=""/>
        <dsp:cNvSpPr/>
      </dsp:nvSpPr>
      <dsp:spPr>
        <a:xfrm>
          <a:off x="4983204" y="2655"/>
          <a:ext cx="2902094"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755650">
            <a:lnSpc>
              <a:spcPct val="100000"/>
            </a:lnSpc>
            <a:spcBef>
              <a:spcPct val="0"/>
            </a:spcBef>
            <a:spcAft>
              <a:spcPct val="35000"/>
            </a:spcAft>
            <a:buNone/>
          </a:pPr>
          <a:r>
            <a:rPr lang="en-US" sz="1700" b="1" kern="1200" dirty="0"/>
            <a:t> </a:t>
          </a:r>
          <a:r>
            <a:rPr lang="en-US" sz="1700" kern="1200" dirty="0"/>
            <a:t>For every $1 investment, partners contributed $1.65</a:t>
          </a:r>
        </a:p>
      </dsp:txBody>
      <dsp:txXfrm>
        <a:off x="4983204" y="2655"/>
        <a:ext cx="2902094" cy="1241722"/>
      </dsp:txXfrm>
    </dsp:sp>
    <dsp:sp modelId="{D919CEF2-2789-4EB0-8695-D2FD0712A299}">
      <dsp:nvSpPr>
        <dsp:cNvPr id="0" name=""/>
        <dsp:cNvSpPr/>
      </dsp:nvSpPr>
      <dsp:spPr>
        <a:xfrm>
          <a:off x="0" y="1509646"/>
          <a:ext cx="7886700" cy="124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FDC13D-B0A2-4E88-8200-E08684D90881}">
      <dsp:nvSpPr>
        <dsp:cNvPr id="0" name=""/>
        <dsp:cNvSpPr/>
      </dsp:nvSpPr>
      <dsp:spPr>
        <a:xfrm>
          <a:off x="375620" y="1834195"/>
          <a:ext cx="682947" cy="682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BB2002-5452-4E88-8FE6-FBBAC2176794}">
      <dsp:nvSpPr>
        <dsp:cNvPr id="0" name=""/>
        <dsp:cNvSpPr/>
      </dsp:nvSpPr>
      <dsp:spPr>
        <a:xfrm>
          <a:off x="1434189" y="1554807"/>
          <a:ext cx="3549015"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933450" rtl="0">
            <a:lnSpc>
              <a:spcPct val="100000"/>
            </a:lnSpc>
            <a:spcBef>
              <a:spcPct val="0"/>
            </a:spcBef>
            <a:spcAft>
              <a:spcPct val="35000"/>
            </a:spcAft>
            <a:buNone/>
          </a:pPr>
          <a:r>
            <a:rPr lang="en-US" sz="2100" b="1" kern="1200" dirty="0">
              <a:latin typeface="Aptos Display" panose="02110004020202020204"/>
            </a:rPr>
            <a:t>Over 1.2 M</a:t>
          </a:r>
          <a:r>
            <a:rPr lang="en-US" sz="2100" b="1" kern="1200" dirty="0"/>
            <a:t> acres of hazardous fuels </a:t>
          </a:r>
          <a:r>
            <a:rPr lang="en-US" sz="2100" kern="1200" dirty="0"/>
            <a:t>treatments since 2010</a:t>
          </a:r>
        </a:p>
      </dsp:txBody>
      <dsp:txXfrm>
        <a:off x="1434189" y="1554807"/>
        <a:ext cx="3549015" cy="1241722"/>
      </dsp:txXfrm>
    </dsp:sp>
    <dsp:sp modelId="{B7EAD087-E647-46D4-9364-A8A3DDEB672D}">
      <dsp:nvSpPr>
        <dsp:cNvPr id="0" name=""/>
        <dsp:cNvSpPr/>
      </dsp:nvSpPr>
      <dsp:spPr>
        <a:xfrm>
          <a:off x="5026982" y="1554807"/>
          <a:ext cx="2814537"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755650">
            <a:lnSpc>
              <a:spcPct val="100000"/>
            </a:lnSpc>
            <a:spcBef>
              <a:spcPct val="0"/>
            </a:spcBef>
            <a:spcAft>
              <a:spcPct val="35000"/>
            </a:spcAft>
            <a:buNone/>
          </a:pPr>
          <a:r>
            <a:rPr lang="en-US" sz="1700" kern="1200" dirty="0"/>
            <a:t>670,000 acres of wildlife habitat and 755 miles of streams</a:t>
          </a:r>
        </a:p>
      </dsp:txBody>
      <dsp:txXfrm>
        <a:off x="5026982" y="1554807"/>
        <a:ext cx="2814537" cy="1241722"/>
      </dsp:txXfrm>
    </dsp:sp>
    <dsp:sp modelId="{2341ADA0-1A61-4000-8180-FE9F1CBCBB4B}">
      <dsp:nvSpPr>
        <dsp:cNvPr id="0" name=""/>
        <dsp:cNvSpPr/>
      </dsp:nvSpPr>
      <dsp:spPr>
        <a:xfrm>
          <a:off x="0" y="3106960"/>
          <a:ext cx="7886700" cy="124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C43600-65E6-4506-BC97-087B19F91476}">
      <dsp:nvSpPr>
        <dsp:cNvPr id="0" name=""/>
        <dsp:cNvSpPr/>
      </dsp:nvSpPr>
      <dsp:spPr>
        <a:xfrm>
          <a:off x="375620" y="3386348"/>
          <a:ext cx="682947" cy="6829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0AEF25-8863-4AF6-AED4-B6185962D1DD}">
      <dsp:nvSpPr>
        <dsp:cNvPr id="0" name=""/>
        <dsp:cNvSpPr/>
      </dsp:nvSpPr>
      <dsp:spPr>
        <a:xfrm>
          <a:off x="1434189" y="3106960"/>
          <a:ext cx="3549015"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933450">
            <a:lnSpc>
              <a:spcPct val="100000"/>
            </a:lnSpc>
            <a:spcBef>
              <a:spcPct val="0"/>
            </a:spcBef>
            <a:spcAft>
              <a:spcPct val="35000"/>
            </a:spcAft>
            <a:buNone/>
          </a:pPr>
          <a:r>
            <a:rPr lang="en-US" sz="2100" b="1" kern="1200" dirty="0"/>
            <a:t>1.4 B board feet </a:t>
          </a:r>
          <a:r>
            <a:rPr lang="en-US" sz="2100" kern="1200" dirty="0"/>
            <a:t>of timber volume sold since 2010</a:t>
          </a:r>
        </a:p>
      </dsp:txBody>
      <dsp:txXfrm>
        <a:off x="1434189" y="3106960"/>
        <a:ext cx="3549015" cy="1241722"/>
      </dsp:txXfrm>
    </dsp:sp>
    <dsp:sp modelId="{2574EDF8-BE7D-446F-B60E-B39F8598D2B9}">
      <dsp:nvSpPr>
        <dsp:cNvPr id="0" name=""/>
        <dsp:cNvSpPr/>
      </dsp:nvSpPr>
      <dsp:spPr>
        <a:xfrm>
          <a:off x="4983204" y="3106960"/>
          <a:ext cx="2902094"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755650">
            <a:lnSpc>
              <a:spcPct val="100000"/>
            </a:lnSpc>
            <a:spcBef>
              <a:spcPct val="0"/>
            </a:spcBef>
            <a:spcAft>
              <a:spcPct val="35000"/>
            </a:spcAft>
            <a:buNone/>
          </a:pPr>
          <a:r>
            <a:rPr lang="en-US" sz="1700" b="0" kern="1200" dirty="0"/>
            <a:t>In FY24, 5 of the top 10 NFs for timber volume awarded in R6 were past or present CFLRP projects </a:t>
          </a:r>
        </a:p>
      </dsp:txBody>
      <dsp:txXfrm>
        <a:off x="4983204" y="3106960"/>
        <a:ext cx="2902094" cy="12417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644EB4-13CF-4E3D-9DB4-DFBEA3F138D8}"/>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9D814AF2-7E4B-48E6-A5AD-B311B9B85B65}"/>
              </a:ext>
            </a:extLst>
          </p:cNvPr>
          <p:cNvSpPr>
            <a:spLocks noGrp="1"/>
          </p:cNvSpPr>
          <p:nvPr>
            <p:ph type="dt" sz="quarter" idx="1"/>
          </p:nvPr>
        </p:nvSpPr>
        <p:spPr>
          <a:xfrm>
            <a:off x="5181600" y="0"/>
            <a:ext cx="3962400" cy="344091"/>
          </a:xfrm>
          <a:prstGeom prst="rect">
            <a:avLst/>
          </a:prstGeom>
        </p:spPr>
        <p:txBody>
          <a:bodyPr vert="horz" lIns="91440" tIns="45720" rIns="91440" bIns="45720" rtlCol="0"/>
          <a:lstStyle>
            <a:lvl1pPr algn="r">
              <a:defRPr sz="1200"/>
            </a:lvl1pPr>
          </a:lstStyle>
          <a:p>
            <a:fld id="{A879CE75-E596-4EA6-B8FF-C88CE95F6432}" type="datetimeFigureOut">
              <a:rPr lang="en-US" sz="1100" smtClean="0">
                <a:latin typeface="Arial" panose="020B0604020202020204" pitchFamily="34" charset="0"/>
                <a:cs typeface="Arial" panose="020B0604020202020204" pitchFamily="34" charset="0"/>
              </a:rPr>
              <a:t>6/2/2025</a:t>
            </a:fld>
            <a:endParaRPr lang="en-US" sz="11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5977BE1-998C-4254-88AB-9CE71552CDD0}"/>
              </a:ext>
            </a:extLst>
          </p:cNvPr>
          <p:cNvSpPr>
            <a:spLocks noGrp="1"/>
          </p:cNvSpPr>
          <p:nvPr>
            <p:ph type="ftr" sz="quarter" idx="2"/>
          </p:nvPr>
        </p:nvSpPr>
        <p:spPr>
          <a:xfrm>
            <a:off x="540327" y="6545202"/>
            <a:ext cx="1066800" cy="207818"/>
          </a:xfrm>
          <a:prstGeom prst="rect">
            <a:avLst/>
          </a:prstGeom>
        </p:spPr>
        <p:txBody>
          <a:bodyPr vert="horz" lIns="91440" tIns="45720" rIns="91440" bIns="45720" rtlCol="0" anchor="b"/>
          <a:lstStyle>
            <a:lvl1pPr algn="l">
              <a:defRPr sz="1200"/>
            </a:lvl1pPr>
          </a:lstStyle>
          <a:p>
            <a:r>
              <a:rPr lang="en-US" sz="900" dirty="0">
                <a:latin typeface="Arial" panose="020B0604020202020204" pitchFamily="34" charset="0"/>
                <a:cs typeface="Arial" panose="020B0604020202020204" pitchFamily="34" charset="0"/>
              </a:rPr>
              <a:t>Forest Service</a:t>
            </a:r>
          </a:p>
        </p:txBody>
      </p:sp>
      <p:sp>
        <p:nvSpPr>
          <p:cNvPr id="5" name="Slide Number Placeholder 4">
            <a:extLst>
              <a:ext uri="{FF2B5EF4-FFF2-40B4-BE49-F238E27FC236}">
                <a16:creationId xmlns:a16="http://schemas.microsoft.com/office/drawing/2014/main" id="{7B0B7737-9705-45F2-9412-8ADECC0D8ABC}"/>
              </a:ext>
            </a:extLst>
          </p:cNvPr>
          <p:cNvSpPr>
            <a:spLocks noGrp="1"/>
          </p:cNvSpPr>
          <p:nvPr>
            <p:ph type="sldNum" sz="quarter" idx="3"/>
          </p:nvPr>
        </p:nvSpPr>
        <p:spPr>
          <a:xfrm>
            <a:off x="7802225" y="6477066"/>
            <a:ext cx="1341775" cy="344090"/>
          </a:xfrm>
          <a:prstGeom prst="rect">
            <a:avLst/>
          </a:prstGeom>
        </p:spPr>
        <p:txBody>
          <a:bodyPr vert="horz" lIns="91440" tIns="45720" rIns="91440" bIns="45720" rtlCol="0" anchor="b"/>
          <a:lstStyle>
            <a:lvl1pPr algn="r">
              <a:defRPr sz="1200"/>
            </a:lvl1pPr>
          </a:lstStyle>
          <a:p>
            <a:fld id="{13267E6E-B8BE-472A-9E55-025BD0B351C3}" type="slidenum">
              <a:rPr lang="en-US" sz="900" smtClean="0">
                <a:latin typeface="Arial" panose="020B0604020202020204" pitchFamily="34" charset="0"/>
                <a:cs typeface="Arial" panose="020B0604020202020204" pitchFamily="34" charset="0"/>
              </a:rPr>
              <a:t>‹#›</a:t>
            </a:fld>
            <a:endParaRPr lang="en-US" sz="9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FD1D2C3-2518-4160-93F1-2D6475B02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2" y="6447943"/>
            <a:ext cx="362492" cy="402336"/>
          </a:xfrm>
          <a:prstGeom prst="rect">
            <a:avLst/>
          </a:prstGeom>
        </p:spPr>
      </p:pic>
    </p:spTree>
    <p:extLst>
      <p:ext uri="{BB962C8B-B14F-4D97-AF65-F5344CB8AC3E}">
        <p14:creationId xmlns:p14="http://schemas.microsoft.com/office/powerpoint/2010/main" val="1432795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900"/>
            </a:lvl1pPr>
          </a:lstStyle>
          <a:p>
            <a:fld id="{E8FF4E62-F5F7-460C-A8D2-FE2CF802567F}" type="datetimeFigureOut">
              <a:rPr lang="en-US" smtClean="0"/>
              <a:pPr/>
              <a:t>6/2/2025</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78849" y="6575437"/>
            <a:ext cx="1114136" cy="190500"/>
          </a:xfrm>
          <a:prstGeom prst="rect">
            <a:avLst/>
          </a:prstGeom>
        </p:spPr>
        <p:txBody>
          <a:bodyPr vert="horz" lIns="91440" tIns="45720" rIns="91440" bIns="45720" rtlCol="0" anchor="b"/>
          <a:lstStyle>
            <a:lvl1pPr algn="l">
              <a:defRPr sz="900"/>
            </a:lvl1pPr>
          </a:lstStyle>
          <a:p>
            <a:r>
              <a:rPr lang="en-US" dirty="0"/>
              <a:t>Forest Service</a:t>
            </a:r>
          </a:p>
        </p:txBody>
      </p:sp>
      <p:sp>
        <p:nvSpPr>
          <p:cNvPr id="7" name="Slide Number Placeholder 6"/>
          <p:cNvSpPr>
            <a:spLocks noGrp="1"/>
          </p:cNvSpPr>
          <p:nvPr>
            <p:ph type="sldNum" sz="quarter" idx="5"/>
          </p:nvPr>
        </p:nvSpPr>
        <p:spPr>
          <a:xfrm>
            <a:off x="7786254" y="6513910"/>
            <a:ext cx="1355629" cy="252027"/>
          </a:xfrm>
          <a:prstGeom prst="rect">
            <a:avLst/>
          </a:prstGeom>
        </p:spPr>
        <p:txBody>
          <a:bodyPr vert="horz" lIns="91440" tIns="45720" rIns="91440" bIns="45720" rtlCol="0" anchor="b"/>
          <a:lstStyle>
            <a:lvl1pPr algn="r">
              <a:defRPr sz="900"/>
            </a:lvl1pPr>
          </a:lstStyle>
          <a:p>
            <a:fld id="{E24F8C35-E4C8-4D78-A860-19355B622AB8}" type="slidenum">
              <a:rPr lang="en-US" smtClean="0"/>
              <a:pPr/>
              <a:t>‹#›</a:t>
            </a:fld>
            <a:endParaRPr lang="en-US"/>
          </a:p>
        </p:txBody>
      </p:sp>
      <p:pic>
        <p:nvPicPr>
          <p:cNvPr id="9" name="Picture 8">
            <a:extLst>
              <a:ext uri="{FF2B5EF4-FFF2-40B4-BE49-F238E27FC236}">
                <a16:creationId xmlns:a16="http://schemas.microsoft.com/office/drawing/2014/main" id="{1098D5F6-E7D4-4BA5-9B6A-57E507FE2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0" y="6455664"/>
            <a:ext cx="362492" cy="402336"/>
          </a:xfrm>
          <a:prstGeom prst="rect">
            <a:avLst/>
          </a:prstGeom>
        </p:spPr>
      </p:pic>
    </p:spTree>
    <p:extLst>
      <p:ext uri="{BB962C8B-B14F-4D97-AF65-F5344CB8AC3E}">
        <p14:creationId xmlns:p14="http://schemas.microsoft.com/office/powerpoint/2010/main" val="386209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Long-standing, high-impact Program – with broad, ongoing support – that advances our multiple use mission </a:t>
            </a:r>
            <a:endParaRPr lang="en-US" dirty="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9761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3384A-7E26-040F-E81D-07FFE3FA6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14B78-33E8-7252-FDC8-546C46F93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2AAE5-7B57-CD2E-402F-8DDD3FA469B0}"/>
              </a:ext>
            </a:extLst>
          </p:cNvPr>
          <p:cNvSpPr>
            <a:spLocks noGrp="1"/>
          </p:cNvSpPr>
          <p:nvPr>
            <p:ph type="body" idx="1"/>
          </p:nvPr>
        </p:nvSpPr>
        <p:spPr/>
        <p:txBody>
          <a:bodyPr/>
          <a:lstStyle/>
          <a:p>
            <a:r>
              <a:rPr lang="en-US" sz="1200" dirty="0">
                <a:solidFill>
                  <a:srgbClr val="FF0000"/>
                </a:solidFill>
              </a:rPr>
              <a:t>EXAMPLE – Consider brief story demonstrating impact and/or statistics demonstrating the scale of impact</a:t>
            </a:r>
          </a:p>
        </p:txBody>
      </p:sp>
      <p:sp>
        <p:nvSpPr>
          <p:cNvPr id="4" name="Slide Number Placeholder 3">
            <a:extLst>
              <a:ext uri="{FF2B5EF4-FFF2-40B4-BE49-F238E27FC236}">
                <a16:creationId xmlns:a16="http://schemas.microsoft.com/office/drawing/2014/main" id="{3AB7A763-A98C-E14C-2CAE-C0CA8A8A1EE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221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20AD-C9DD-5F31-A9EF-42519DE5A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408C2-2A11-C6DB-8633-FB1BD2B6B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5E53C-2D0C-5D03-AA74-DE99BD6BB0BB}"/>
              </a:ext>
            </a:extLst>
          </p:cNvPr>
          <p:cNvSpPr>
            <a:spLocks noGrp="1"/>
          </p:cNvSpPr>
          <p:nvPr>
            <p:ph type="body" idx="1"/>
          </p:nvPr>
        </p:nvSpPr>
        <p:spPr/>
        <p:txBody>
          <a:bodyPr/>
          <a:lstStyle/>
          <a:p>
            <a:r>
              <a:rPr lang="en-US" sz="1200" dirty="0">
                <a:solidFill>
                  <a:srgbClr val="FF0000"/>
                </a:solidFill>
              </a:rPr>
              <a:t>EXAMPLE – Consider brief story demonstrating impact and/or statistics demonstrating the scale of impact</a:t>
            </a:r>
          </a:p>
        </p:txBody>
      </p:sp>
      <p:sp>
        <p:nvSpPr>
          <p:cNvPr id="4" name="Slide Number Placeholder 3">
            <a:extLst>
              <a:ext uri="{FF2B5EF4-FFF2-40B4-BE49-F238E27FC236}">
                <a16:creationId xmlns:a16="http://schemas.microsoft.com/office/drawing/2014/main" id="{BE1B70CB-2CFB-1E76-E563-0F5371D363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793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06BB-FF21-0FB6-2058-2989D2D0E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FC98A-C8EB-22AB-9CB3-8DF635336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324A0-5504-0AD8-FEBF-503A77AB07DA}"/>
              </a:ext>
            </a:extLst>
          </p:cNvPr>
          <p:cNvSpPr>
            <a:spLocks noGrp="1"/>
          </p:cNvSpPr>
          <p:nvPr>
            <p:ph type="body" idx="1"/>
          </p:nvPr>
        </p:nvSpPr>
        <p:spPr/>
        <p:txBody>
          <a:bodyPr/>
          <a:lstStyle/>
          <a:p>
            <a:r>
              <a:rPr lang="en-US" sz="1200" dirty="0">
                <a:solidFill>
                  <a:srgbClr val="FF0000"/>
                </a:solidFill>
              </a:rPr>
              <a:t>EXAMPLE – Consider brief story demonstrating impact and/or statistics demonstrating the scale of impact</a:t>
            </a:r>
          </a:p>
        </p:txBody>
      </p:sp>
      <p:sp>
        <p:nvSpPr>
          <p:cNvPr id="4" name="Slide Number Placeholder 3">
            <a:extLst>
              <a:ext uri="{FF2B5EF4-FFF2-40B4-BE49-F238E27FC236}">
                <a16:creationId xmlns:a16="http://schemas.microsoft.com/office/drawing/2014/main" id="{2117441D-8E4F-C21D-C040-D9EEBF38795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3268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DA53-694F-7ECD-C875-09951E0EA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2121B-04E7-7F0F-86FF-3F2294649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296DD-7878-FCFE-25D0-7B954487FCDF}"/>
              </a:ext>
            </a:extLst>
          </p:cNvPr>
          <p:cNvSpPr>
            <a:spLocks noGrp="1"/>
          </p:cNvSpPr>
          <p:nvPr>
            <p:ph type="body" idx="1"/>
          </p:nvPr>
        </p:nvSpPr>
        <p:spPr/>
        <p:txBody>
          <a:bodyPr/>
          <a:lstStyle/>
          <a:p>
            <a:r>
              <a:rPr lang="en-US" sz="1200" dirty="0">
                <a:solidFill>
                  <a:srgbClr val="FF0000"/>
                </a:solidFill>
              </a:rPr>
              <a:t>EXAMPLE – Consider brief story demonstrating impact and/or statistics demonstrating the scale of impact</a:t>
            </a:r>
          </a:p>
        </p:txBody>
      </p:sp>
      <p:sp>
        <p:nvSpPr>
          <p:cNvPr id="4" name="Slide Number Placeholder 3">
            <a:extLst>
              <a:ext uri="{FF2B5EF4-FFF2-40B4-BE49-F238E27FC236}">
                <a16:creationId xmlns:a16="http://schemas.microsoft.com/office/drawing/2014/main" id="{34C5A7BB-62BA-F213-9835-71F136C3A3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8795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1F0E3-8AE6-0657-421E-EA5B4259C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693C5-E549-F2BB-36C2-DA1FA6E69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4990E-E2C2-0C94-7269-325020CA775F}"/>
              </a:ext>
            </a:extLst>
          </p:cNvPr>
          <p:cNvSpPr>
            <a:spLocks noGrp="1"/>
          </p:cNvSpPr>
          <p:nvPr>
            <p:ph type="body" idx="1"/>
          </p:nvPr>
        </p:nvSpPr>
        <p:spPr/>
        <p:txBody>
          <a:bodyPr/>
          <a:lstStyle/>
          <a:p>
            <a:r>
              <a:rPr lang="en-US" sz="1200" dirty="0">
                <a:solidFill>
                  <a:srgbClr val="FF0000"/>
                </a:solidFill>
              </a:rPr>
              <a:t>EXAMPLE – Consider brief story demonstrating impact and/or statistics demonstrating the scale of impact</a:t>
            </a:r>
          </a:p>
        </p:txBody>
      </p:sp>
      <p:sp>
        <p:nvSpPr>
          <p:cNvPr id="4" name="Slide Number Placeholder 3">
            <a:extLst>
              <a:ext uri="{FF2B5EF4-FFF2-40B4-BE49-F238E27FC236}">
                <a16:creationId xmlns:a16="http://schemas.microsoft.com/office/drawing/2014/main" id="{9309B950-2FE9-87C3-1621-EA5D8FBE0DF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61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BCA29-2385-09BB-F8DA-B18270213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6925E-7BCE-1D89-1329-14C4C95E7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C8446-B23B-898C-D179-BAE06362C085}"/>
              </a:ext>
            </a:extLst>
          </p:cNvPr>
          <p:cNvSpPr>
            <a:spLocks noGrp="1"/>
          </p:cNvSpPr>
          <p:nvPr>
            <p:ph type="body" idx="1"/>
          </p:nvPr>
        </p:nvSpPr>
        <p:spPr/>
        <p:txBody>
          <a:bodyPr/>
          <a:lstStyle/>
          <a:p>
            <a:r>
              <a:rPr lang="en-US" sz="1200" dirty="0">
                <a:solidFill>
                  <a:srgbClr val="FF0000"/>
                </a:solidFill>
              </a:rPr>
              <a:t>EXAMPLE – Consider brief story demonstrating impact and/or statistics demonstrating the scale of impact</a:t>
            </a:r>
          </a:p>
        </p:txBody>
      </p:sp>
      <p:sp>
        <p:nvSpPr>
          <p:cNvPr id="4" name="Slide Number Placeholder 3">
            <a:extLst>
              <a:ext uri="{FF2B5EF4-FFF2-40B4-BE49-F238E27FC236}">
                <a16:creationId xmlns:a16="http://schemas.microsoft.com/office/drawing/2014/main" id="{C2276997-7C19-C1E1-85EF-21BAD0D4C69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853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85AD0-E7D4-E7D1-77BB-A59B65E6E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79A09-79A9-0C20-9956-EE4963073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E2937-D8F3-4C9B-8A24-8E9FC2B9E5EC}"/>
              </a:ext>
            </a:extLst>
          </p:cNvPr>
          <p:cNvSpPr>
            <a:spLocks noGrp="1"/>
          </p:cNvSpPr>
          <p:nvPr>
            <p:ph type="body" idx="1"/>
          </p:nvPr>
        </p:nvSpPr>
        <p:spPr/>
        <p:txBody>
          <a:bodyPr/>
          <a:lstStyle/>
          <a:p>
            <a:r>
              <a:rPr lang="en-US" sz="1200" dirty="0">
                <a:solidFill>
                  <a:srgbClr val="FF0000"/>
                </a:solidFill>
              </a:rPr>
              <a:t>EXAMPLE – Consider brief story demonstrating impact and/or statistics demonstrating the scale of impact</a:t>
            </a:r>
          </a:p>
        </p:txBody>
      </p:sp>
      <p:sp>
        <p:nvSpPr>
          <p:cNvPr id="4" name="Slide Number Placeholder 3">
            <a:extLst>
              <a:ext uri="{FF2B5EF4-FFF2-40B4-BE49-F238E27FC236}">
                <a16:creationId xmlns:a16="http://schemas.microsoft.com/office/drawing/2014/main" id="{5D742EDB-FC87-C931-618E-3D837A1F0F6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773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3D2B8-A527-87DB-5DB1-AF7A9F0DC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54BF9-14DE-5975-D2A7-6C6825918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163B1-EDD9-648D-A89A-2F2CB1872E83}"/>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F555A8C-DBBB-32C1-6105-8CCE33699E7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07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18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641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0DED1-AE60-0E67-8AF9-342A349A7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5A7A4-9154-E9D5-77A9-C21A4833A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D973B-B9B9-8881-12E9-C46C83CBBA4C}"/>
              </a:ext>
            </a:extLst>
          </p:cNvPr>
          <p:cNvSpPr>
            <a:spLocks noGrp="1"/>
          </p:cNvSpPr>
          <p:nvPr>
            <p:ph type="body" idx="1"/>
          </p:nvPr>
        </p:nvSpPr>
        <p:spPr/>
        <p:txBody>
          <a:bodyPr>
            <a:normAutofit/>
          </a:bodyPr>
          <a:lstStyle/>
          <a:p>
            <a:endParaRPr lang="en-US" dirty="0">
              <a:cs typeface="Arial"/>
            </a:endParaRPr>
          </a:p>
        </p:txBody>
      </p:sp>
      <p:sp>
        <p:nvSpPr>
          <p:cNvPr id="4" name="Slide Number Placeholder 3">
            <a:extLst>
              <a:ext uri="{FF2B5EF4-FFF2-40B4-BE49-F238E27FC236}">
                <a16:creationId xmlns:a16="http://schemas.microsoft.com/office/drawing/2014/main" id="{41177C50-F85E-F416-BE4F-9184C7BE3F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218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BD64-6D3B-F81B-9365-2FAAC0B11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A33BF-5570-17CC-AB5B-70FC72EF7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356C1-A7E1-307D-CC02-7FD7580E643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0220729-4941-4715-2E1D-04ABE65473E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6939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405B0-3338-2666-B39C-9B0558D15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D5BD9-08A9-1686-5B72-74E89362D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CBEAE-699A-C3C0-37A8-961C845B33A8}"/>
              </a:ext>
            </a:extLst>
          </p:cNvPr>
          <p:cNvSpPr>
            <a:spLocks noGrp="1"/>
          </p:cNvSpPr>
          <p:nvPr>
            <p:ph type="body" idx="1"/>
          </p:nvPr>
        </p:nvSpPr>
        <p:spPr/>
        <p:txBody>
          <a:bodyPr/>
          <a:lstStyle/>
          <a:p>
            <a:endParaRPr lang="en-US" sz="1200" kern="1200" dirty="0">
              <a:solidFill>
                <a:schemeClr val="tx1"/>
              </a:solidFill>
              <a:effectLst/>
              <a:latin typeface="+mn-lt"/>
              <a:cs typeface="Arial"/>
            </a:endParaRPr>
          </a:p>
        </p:txBody>
      </p:sp>
      <p:sp>
        <p:nvSpPr>
          <p:cNvPr id="4" name="Slide Number Placeholder 3">
            <a:extLst>
              <a:ext uri="{FF2B5EF4-FFF2-40B4-BE49-F238E27FC236}">
                <a16:creationId xmlns:a16="http://schemas.microsoft.com/office/drawing/2014/main" id="{08FDB7EC-521E-7832-F2A0-A72C055D387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663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7 proposals approved and not funded are in Idaho (3 of 7), Washington, Arkansas, Montana, and Colorado </a:t>
            </a:r>
          </a:p>
          <a:p>
            <a:endParaRPr lang="en-US" dirty="0">
              <a:cs typeface="Arial"/>
            </a:endParaRPr>
          </a:p>
          <a:p>
            <a:r>
              <a:rPr lang="en-US" dirty="0">
                <a:cs typeface="Arial"/>
              </a:rPr>
              <a:t>4 proposals awaiting a Secretarial decision in Arkansas, California, Utah (noting the Advisory Committee recommends 2 of the 4 - Sequoia in R5 and Ouachita in R8 - for potential funding)</a:t>
            </a:r>
          </a:p>
        </p:txBody>
      </p:sp>
      <p:sp>
        <p:nvSpPr>
          <p:cNvPr id="4" name="Slide Number Placeholder 3"/>
          <p:cNvSpPr>
            <a:spLocks noGrp="1"/>
          </p:cNvSpPr>
          <p:nvPr>
            <p:ph type="sldNum" sz="quarter" idx="5"/>
          </p:nvPr>
        </p:nvSpPr>
        <p:spPr/>
        <p:txBody>
          <a:bodyPr/>
          <a:lstStyle/>
          <a:p>
            <a:fld id="{E24F8C35-E4C8-4D78-A860-19355B622AB8}" type="slidenum">
              <a:rPr lang="en-US" smtClean="0"/>
              <a:pPr/>
              <a:t>7</a:t>
            </a:fld>
            <a:endParaRPr lang="en-US"/>
          </a:p>
        </p:txBody>
      </p:sp>
    </p:spTree>
    <p:extLst>
      <p:ext uri="{BB962C8B-B14F-4D97-AF65-F5344CB8AC3E}">
        <p14:creationId xmlns:p14="http://schemas.microsoft.com/office/powerpoint/2010/main" val="2413449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4F8C35-E4C8-4D78-A860-19355B622AB8}" type="slidenum">
              <a:rPr lang="en-US" smtClean="0"/>
              <a:pPr/>
              <a:t>9</a:t>
            </a:fld>
            <a:endParaRPr lang="en-US"/>
          </a:p>
        </p:txBody>
      </p:sp>
    </p:spTree>
    <p:extLst>
      <p:ext uri="{BB962C8B-B14F-4D97-AF65-F5344CB8AC3E}">
        <p14:creationId xmlns:p14="http://schemas.microsoft.com/office/powerpoint/2010/main" val="162634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2855F-109D-F78D-C637-54FB23803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CDF10-E2DB-8EAA-D83E-C318D10BB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E5220-ABC0-1ADD-E205-A75FC13150E7}"/>
              </a:ext>
            </a:extLst>
          </p:cNvPr>
          <p:cNvSpPr>
            <a:spLocks noGrp="1"/>
          </p:cNvSpPr>
          <p:nvPr>
            <p:ph type="body" idx="1"/>
          </p:nvPr>
        </p:nvSpPr>
        <p:spPr/>
        <p:txBody>
          <a:bodyPr/>
          <a:lstStyle/>
          <a:p>
            <a:r>
              <a:rPr lang="en-US" sz="1200" dirty="0">
                <a:solidFill>
                  <a:srgbClr val="FF0000"/>
                </a:solidFill>
              </a:rPr>
              <a:t>EXAMPLE – Consider brief story demonstrating impact and/or statistics demonstrating the scale of impact</a:t>
            </a:r>
          </a:p>
        </p:txBody>
      </p:sp>
      <p:sp>
        <p:nvSpPr>
          <p:cNvPr id="4" name="Slide Number Placeholder 3">
            <a:extLst>
              <a:ext uri="{FF2B5EF4-FFF2-40B4-BE49-F238E27FC236}">
                <a16:creationId xmlns:a16="http://schemas.microsoft.com/office/drawing/2014/main" id="{9F6FB933-8D4D-ABFD-0BBA-DA19F37DC16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194C7-9802-490E-B4CB-DE008C33F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05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B4DE-78A4-C46B-33D4-644CB4C5F0A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5DEB05-D3A3-C31C-B7AA-9C850E91D58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DE5083A-5A89-BE71-EFA1-7EABC3021812}"/>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5" name="Footer Placeholder 4">
            <a:extLst>
              <a:ext uri="{FF2B5EF4-FFF2-40B4-BE49-F238E27FC236}">
                <a16:creationId xmlns:a16="http://schemas.microsoft.com/office/drawing/2014/main" id="{A0FBE9A3-DA6D-DFE2-BD76-6EA9FCAF5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CF801-8EBD-EB08-2409-FC1499DA3D79}"/>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1312257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E4E5-066B-97D3-5C2E-DB488C59EA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CB5AA-3D6C-EA30-07F0-0C1C33FF78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459D7-14AC-33CF-9110-CEA6232BBC99}"/>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5" name="Footer Placeholder 4">
            <a:extLst>
              <a:ext uri="{FF2B5EF4-FFF2-40B4-BE49-F238E27FC236}">
                <a16:creationId xmlns:a16="http://schemas.microsoft.com/office/drawing/2014/main" id="{4EDD1C47-4FE3-384F-C7BC-F184B966D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64831-57FA-4777-A537-7D743FC671BE}"/>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397400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5AE3B3-525C-BE46-36DD-6FC6C644B2F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EFB091-3801-B74B-7461-573E3F95F78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26BA9-F879-508A-8B0B-0A38BD0CD11F}"/>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5" name="Footer Placeholder 4">
            <a:extLst>
              <a:ext uri="{FF2B5EF4-FFF2-40B4-BE49-F238E27FC236}">
                <a16:creationId xmlns:a16="http://schemas.microsoft.com/office/drawing/2014/main" id="{F81158EE-DE56-72D0-AECE-46F6AE6263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9A02C-4032-5D67-C403-DD2510A903A9}"/>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368750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8EE6-AD75-F847-9DB7-ED0B9B80F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50303-35FE-6BB4-851F-36469C49CD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FFDB-1396-FC57-6678-FBB39148A812}"/>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5" name="Footer Placeholder 4">
            <a:extLst>
              <a:ext uri="{FF2B5EF4-FFF2-40B4-BE49-F238E27FC236}">
                <a16:creationId xmlns:a16="http://schemas.microsoft.com/office/drawing/2014/main" id="{1604484D-6815-78A6-D1B0-5CC07839E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E191A-C45D-0E6F-6CA5-1C52DEB9C102}"/>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164868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5E8B-1AE7-76FC-2613-A2366B689DD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53F733-43FD-31AE-4DF8-B6BAA8CC859A}"/>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0A5315-1CDB-066A-199F-DF9BC003B0E0}"/>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5" name="Footer Placeholder 4">
            <a:extLst>
              <a:ext uri="{FF2B5EF4-FFF2-40B4-BE49-F238E27FC236}">
                <a16:creationId xmlns:a16="http://schemas.microsoft.com/office/drawing/2014/main" id="{D6595FE5-8F47-14B1-44A4-3EA813AA2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FE8F2-DB48-FA60-6C8B-5BB1114736EE}"/>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3342075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4B9B-72FF-D130-A2E8-6A2C25979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87890B-DAC0-3430-F9FA-B1F067B4733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4D32FF-6A91-AC60-F9F8-8F62AE9C09E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76C6DA-F4BA-6AD2-A1CB-C7001F9CCAD2}"/>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6" name="Footer Placeholder 5">
            <a:extLst>
              <a:ext uri="{FF2B5EF4-FFF2-40B4-BE49-F238E27FC236}">
                <a16:creationId xmlns:a16="http://schemas.microsoft.com/office/drawing/2014/main" id="{5FE5B1ED-4212-3170-CE05-3113EE39F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1733F-48BF-52F4-3927-9402672BF1F8}"/>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589193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0E80-B6E7-F892-1E89-3DE9097DF1B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5032EE-64D5-C00A-DB7A-AE0ABCCBEA1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DAB35-C6F7-6A59-4602-CA84D32CBF6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0BE60-0892-087F-3AE6-48411CA0AC2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80C28-BACF-90C3-7156-F0A92B6D0E2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DECC3E-515B-2367-B451-DC09FF2A0266}"/>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8" name="Footer Placeholder 7">
            <a:extLst>
              <a:ext uri="{FF2B5EF4-FFF2-40B4-BE49-F238E27FC236}">
                <a16:creationId xmlns:a16="http://schemas.microsoft.com/office/drawing/2014/main" id="{088DFA22-FAFD-F90B-E9B1-987E0B6D9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CACA3-B9B7-2867-C262-C336E56E7DFE}"/>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192376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A7C6-73C4-9994-3D51-AD9C96DD44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6CF1E8-5388-6006-B1B8-5A1A777F115C}"/>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4" name="Footer Placeholder 3">
            <a:extLst>
              <a:ext uri="{FF2B5EF4-FFF2-40B4-BE49-F238E27FC236}">
                <a16:creationId xmlns:a16="http://schemas.microsoft.com/office/drawing/2014/main" id="{13D33DEA-21C0-9682-4F4E-26FF628E27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6D42F7-AE4C-D625-74E2-F472821AAD94}"/>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384792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3E84F-A91B-834B-107B-00B376D04543}"/>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3" name="Footer Placeholder 2">
            <a:extLst>
              <a:ext uri="{FF2B5EF4-FFF2-40B4-BE49-F238E27FC236}">
                <a16:creationId xmlns:a16="http://schemas.microsoft.com/office/drawing/2014/main" id="{882CC8AA-38F5-145B-E710-BF0F08D6A4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0B22D9-8EB6-1F89-E8AA-39C0AC70A0D6}"/>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260523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D6E-5CBA-02C9-DC8E-B928B56497E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BEB6696-5289-6B6C-4A3A-9640609F5E9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3C858-8ACB-8291-41FB-59079BCA730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91102A-56B3-617A-D05D-B3B0582542FD}"/>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6" name="Footer Placeholder 5">
            <a:extLst>
              <a:ext uri="{FF2B5EF4-FFF2-40B4-BE49-F238E27FC236}">
                <a16:creationId xmlns:a16="http://schemas.microsoft.com/office/drawing/2014/main" id="{42EDA36F-D824-8D44-FC2F-49C1A6978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3EDBF0-51BA-3ACE-76A2-D2396EDF7920}"/>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1566035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78D75-0DFB-39C7-EA78-4AD74AC84A9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43E8AFB-A62E-237B-DE43-5C9E501861E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A8572AC-E88F-4AD1-8A96-FEABAB8F78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9F89354-BED3-81A0-2B6C-ECD26A3A1323}"/>
              </a:ext>
            </a:extLst>
          </p:cNvPr>
          <p:cNvSpPr>
            <a:spLocks noGrp="1"/>
          </p:cNvSpPr>
          <p:nvPr>
            <p:ph type="dt" sz="half" idx="10"/>
          </p:nvPr>
        </p:nvSpPr>
        <p:spPr/>
        <p:txBody>
          <a:bodyPr/>
          <a:lstStyle/>
          <a:p>
            <a:fld id="{5B9B471C-6757-4560-A442-E37B74D0BEF5}" type="datetimeFigureOut">
              <a:rPr lang="en-US" smtClean="0"/>
              <a:t>6/2/2025</a:t>
            </a:fld>
            <a:endParaRPr lang="en-US"/>
          </a:p>
        </p:txBody>
      </p:sp>
      <p:sp>
        <p:nvSpPr>
          <p:cNvPr id="6" name="Footer Placeholder 5">
            <a:extLst>
              <a:ext uri="{FF2B5EF4-FFF2-40B4-BE49-F238E27FC236}">
                <a16:creationId xmlns:a16="http://schemas.microsoft.com/office/drawing/2014/main" id="{8930B8AD-E65C-CC3A-E83B-E0232A752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353B46-5F26-4E41-EC91-6DA1A058A38D}"/>
              </a:ext>
            </a:extLst>
          </p:cNvPr>
          <p:cNvSpPr>
            <a:spLocks noGrp="1"/>
          </p:cNvSpPr>
          <p:nvPr>
            <p:ph type="sldNum" sz="quarter" idx="12"/>
          </p:nvPr>
        </p:nvSpPr>
        <p:spPr/>
        <p:txBody>
          <a:bodyPr/>
          <a:lstStyle/>
          <a:p>
            <a:fld id="{F7EFEA57-E4B0-489E-9A64-D305700022C6}" type="slidenum">
              <a:rPr lang="en-US" smtClean="0"/>
              <a:t>‹#›</a:t>
            </a:fld>
            <a:endParaRPr lang="en-US"/>
          </a:p>
        </p:txBody>
      </p:sp>
    </p:spTree>
    <p:extLst>
      <p:ext uri="{BB962C8B-B14F-4D97-AF65-F5344CB8AC3E}">
        <p14:creationId xmlns:p14="http://schemas.microsoft.com/office/powerpoint/2010/main" val="2005474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349AEA-1D44-AD1C-9448-532F00DCFC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45608-B63A-EFBF-032B-1068C60488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A8509-35EE-29A2-E087-D96AE4C40ED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5B9B471C-6757-4560-A442-E37B74D0BEF5}" type="datetimeFigureOut">
              <a:rPr lang="en-US" smtClean="0"/>
              <a:t>6/2/2025</a:t>
            </a:fld>
            <a:endParaRPr lang="en-US"/>
          </a:p>
        </p:txBody>
      </p:sp>
      <p:sp>
        <p:nvSpPr>
          <p:cNvPr id="5" name="Footer Placeholder 4">
            <a:extLst>
              <a:ext uri="{FF2B5EF4-FFF2-40B4-BE49-F238E27FC236}">
                <a16:creationId xmlns:a16="http://schemas.microsoft.com/office/drawing/2014/main" id="{8C7DF90C-C879-D9D0-0A8A-B5C79C92D8F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AA46C93-481A-84A7-E4F2-AFD9B9957B9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F7EFEA57-E4B0-489E-9A64-D305700022C6}" type="slidenum">
              <a:rPr lang="en-US" smtClean="0"/>
              <a:t>‹#›</a:t>
            </a:fld>
            <a:endParaRPr lang="en-US"/>
          </a:p>
        </p:txBody>
      </p:sp>
    </p:spTree>
    <p:extLst>
      <p:ext uri="{BB962C8B-B14F-4D97-AF65-F5344CB8AC3E}">
        <p14:creationId xmlns:p14="http://schemas.microsoft.com/office/powerpoint/2010/main" val="30011649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38227" y="4577975"/>
            <a:ext cx="8612203"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940AC6FC-43E3-44AE-A5F7-06F3FCC86540}"/>
              </a:ext>
            </a:extLst>
          </p:cNvPr>
          <p:cNvSpPr txBox="1">
            <a:spLocks/>
          </p:cNvSpPr>
          <p:nvPr/>
        </p:nvSpPr>
        <p:spPr>
          <a:xfrm>
            <a:off x="358503" y="4246549"/>
            <a:ext cx="8371650" cy="2010550"/>
          </a:xfrm>
          <a:prstGeom prst="rect">
            <a:avLst/>
          </a:prstGeom>
        </p:spPr>
        <p:txBody>
          <a:bodyPr vert="horz" lIns="91440" tIns="45720" rIns="91440" bIns="45720" rtlCol="0" anchor="b">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nSpc>
                <a:spcPct val="90000"/>
              </a:lnSpc>
              <a:spcAft>
                <a:spcPts val="600"/>
              </a:spcAft>
              <a:defRPr/>
            </a:pPr>
            <a:r>
              <a:rPr kumimoji="0" lang="en-US" sz="3600" b="0" i="0" u="none" strike="noStrike" kern="1200" cap="none" spc="0" normalizeH="0" baseline="0" noProof="0" dirty="0">
                <a:ln>
                  <a:noFill/>
                </a:ln>
                <a:solidFill>
                  <a:srgbClr val="FFFFFF"/>
                </a:solidFill>
                <a:effectLst/>
                <a:uLnTx/>
                <a:uFillTx/>
                <a:cs typeface="Arial"/>
              </a:rPr>
              <a:t>Collaborative Forest Landscape Restoration Program (CFLRP) – R6 Highlights</a:t>
            </a:r>
          </a:p>
        </p:txBody>
      </p:sp>
      <p:pic>
        <p:nvPicPr>
          <p:cNvPr id="10" name="Content Placeholder 9">
            <a:extLst>
              <a:ext uri="{FF2B5EF4-FFF2-40B4-BE49-F238E27FC236}">
                <a16:creationId xmlns:a16="http://schemas.microsoft.com/office/drawing/2014/main" id="{B9FAEED9-302B-208D-D25B-4F0A7C25D31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0170" r="10170"/>
          <a:stretch/>
        </p:blipFill>
        <p:spPr>
          <a:xfrm>
            <a:off x="230880" y="321733"/>
            <a:ext cx="2845104" cy="2010551"/>
          </a:xfrm>
          <a:prstGeom prst="rect">
            <a:avLst/>
          </a:prstGeom>
        </p:spPr>
      </p:pic>
      <p:pic>
        <p:nvPicPr>
          <p:cNvPr id="24" name="Content Placeholder 5">
            <a:extLst>
              <a:ext uri="{FF2B5EF4-FFF2-40B4-BE49-F238E27FC236}">
                <a16:creationId xmlns:a16="http://schemas.microsoft.com/office/drawing/2014/main" id="{CC5C9FC7-3732-4867-A9C9-61E36CC98D44}"/>
              </a:ext>
            </a:extLst>
          </p:cNvPr>
          <p:cNvPicPr>
            <a:picLocks noChangeAspect="1"/>
          </p:cNvPicPr>
          <p:nvPr/>
        </p:nvPicPr>
        <p:blipFill>
          <a:blip r:embed="rId4">
            <a:extLst>
              <a:ext uri="{28A0092B-C50C-407E-A947-70E740481C1C}">
                <a14:useLocalDpi xmlns:a14="http://schemas.microsoft.com/office/drawing/2010/main" val="0"/>
              </a:ext>
            </a:extLst>
          </a:blip>
          <a:srcRect t="2961" b="2961"/>
          <a:stretch/>
        </p:blipFill>
        <p:spPr>
          <a:xfrm>
            <a:off x="3146219" y="321735"/>
            <a:ext cx="2848177" cy="201055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t="2945" b="2945"/>
          <a:stretch/>
        </p:blipFill>
        <p:spPr>
          <a:xfrm>
            <a:off x="6064632" y="321734"/>
            <a:ext cx="2848488" cy="2010550"/>
          </a:xfrm>
          <a:prstGeom prst="rect">
            <a:avLst/>
          </a:prstGeom>
        </p:spPr>
      </p:pic>
      <p:pic>
        <p:nvPicPr>
          <p:cNvPr id="8" name="Picture 7">
            <a:extLst>
              <a:ext uri="{FF2B5EF4-FFF2-40B4-BE49-F238E27FC236}">
                <a16:creationId xmlns:a16="http://schemas.microsoft.com/office/drawing/2014/main" id="{60C3DD2A-2744-47D7-86B5-F47ACA788AF6}"/>
              </a:ext>
            </a:extLst>
          </p:cNvPr>
          <p:cNvPicPr>
            <a:picLocks noChangeAspect="1"/>
          </p:cNvPicPr>
          <p:nvPr/>
        </p:nvPicPr>
        <p:blipFill>
          <a:blip r:embed="rId6">
            <a:extLst>
              <a:ext uri="{28A0092B-C50C-407E-A947-70E740481C1C}">
                <a14:useLocalDpi xmlns:a14="http://schemas.microsoft.com/office/drawing/2010/main" val="0"/>
              </a:ext>
            </a:extLst>
          </a:blip>
          <a:srcRect t="2905" b="2905"/>
          <a:stretch/>
        </p:blipFill>
        <p:spPr>
          <a:xfrm>
            <a:off x="230880" y="2423723"/>
            <a:ext cx="2846070" cy="2010551"/>
          </a:xfrm>
          <a:prstGeom prst="rect">
            <a:avLst/>
          </a:prstGeom>
        </p:spPr>
      </p:pic>
      <p:pic>
        <p:nvPicPr>
          <p:cNvPr id="3" name="Picture 2">
            <a:extLst>
              <a:ext uri="{FF2B5EF4-FFF2-40B4-BE49-F238E27FC236}">
                <a16:creationId xmlns:a16="http://schemas.microsoft.com/office/drawing/2014/main" id="{C60C5F86-6BD5-A6B1-2E24-88E0F7883130}"/>
              </a:ext>
            </a:extLst>
          </p:cNvPr>
          <p:cNvPicPr>
            <a:picLocks noChangeAspect="1"/>
          </p:cNvPicPr>
          <p:nvPr/>
        </p:nvPicPr>
        <p:blipFill>
          <a:blip r:embed="rId7">
            <a:extLst>
              <a:ext uri="{28A0092B-C50C-407E-A947-70E740481C1C}">
                <a14:useLocalDpi xmlns:a14="http://schemas.microsoft.com/office/drawing/2010/main" val="0"/>
              </a:ext>
            </a:extLst>
          </a:blip>
          <a:srcRect l="27262" t="36789" r="27262" b="6902"/>
          <a:stretch/>
        </p:blipFill>
        <p:spPr>
          <a:xfrm>
            <a:off x="3145532" y="2414328"/>
            <a:ext cx="2846069" cy="2018319"/>
          </a:xfrm>
          <a:prstGeom prst="rect">
            <a:avLst/>
          </a:prstGeom>
        </p:spPr>
      </p:pic>
      <p:cxnSp>
        <p:nvCxnSpPr>
          <p:cNvPr id="31" name="Straight Connector 3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5972" y="5694097"/>
            <a:ext cx="6858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outdoor, tree, ground, wood&#10;&#10;AI-generated content may be incorrect.">
            <a:extLst>
              <a:ext uri="{FF2B5EF4-FFF2-40B4-BE49-F238E27FC236}">
                <a16:creationId xmlns:a16="http://schemas.microsoft.com/office/drawing/2014/main" id="{686A0040-24F9-E3A7-62D5-B810197770CC}"/>
              </a:ext>
            </a:extLst>
          </p:cNvPr>
          <p:cNvPicPr>
            <a:picLocks noChangeAspect="1"/>
          </p:cNvPicPr>
          <p:nvPr/>
        </p:nvPicPr>
        <p:blipFill>
          <a:blip r:embed="rId8">
            <a:extLst>
              <a:ext uri="{28A0092B-C50C-407E-A947-70E740481C1C}">
                <a14:useLocalDpi xmlns:a14="http://schemas.microsoft.com/office/drawing/2010/main" val="0"/>
              </a:ext>
            </a:extLst>
          </a:blip>
          <a:srcRect t="34816"/>
          <a:stretch/>
        </p:blipFill>
        <p:spPr>
          <a:xfrm>
            <a:off x="6067052" y="2415927"/>
            <a:ext cx="2846068" cy="2016720"/>
          </a:xfrm>
          <a:prstGeom prst="rect">
            <a:avLst/>
          </a:prstGeom>
        </p:spPr>
      </p:pic>
    </p:spTree>
    <p:extLst>
      <p:ext uri="{BB962C8B-B14F-4D97-AF65-F5344CB8AC3E}">
        <p14:creationId xmlns:p14="http://schemas.microsoft.com/office/powerpoint/2010/main" val="386984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CCB956-9803-EF8E-464B-E58898548963}"/>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AC0453C-4ADA-1E85-F37A-C278F909B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ee, outdoor, nature, plant&#10;&#10;AI-generated content may be incorrect.">
            <a:extLst>
              <a:ext uri="{FF2B5EF4-FFF2-40B4-BE49-F238E27FC236}">
                <a16:creationId xmlns:a16="http://schemas.microsoft.com/office/drawing/2014/main" id="{D952EDE8-68F0-3921-C63F-5E1DDCD9B659}"/>
              </a:ext>
            </a:extLst>
          </p:cNvPr>
          <p:cNvPicPr>
            <a:picLocks noChangeAspect="1"/>
          </p:cNvPicPr>
          <p:nvPr/>
        </p:nvPicPr>
        <p:blipFill>
          <a:blip r:embed="rId3">
            <a:extLst>
              <a:ext uri="{28A0092B-C50C-407E-A947-70E740481C1C}">
                <a14:useLocalDpi xmlns:a14="http://schemas.microsoft.com/office/drawing/2010/main" val="0"/>
              </a:ext>
            </a:extLst>
          </a:blip>
          <a:srcRect l="24583" r="15933"/>
          <a:stretch/>
        </p:blipFill>
        <p:spPr>
          <a:xfrm>
            <a:off x="1891767" y="10"/>
            <a:ext cx="7252231" cy="6857990"/>
          </a:xfrm>
          <a:prstGeom prst="rect">
            <a:avLst/>
          </a:prstGeom>
        </p:spPr>
      </p:pic>
      <p:sp>
        <p:nvSpPr>
          <p:cNvPr id="20" name="Rectangle 19">
            <a:extLst>
              <a:ext uri="{FF2B5EF4-FFF2-40B4-BE49-F238E27FC236}">
                <a16:creationId xmlns:a16="http://schemas.microsoft.com/office/drawing/2014/main" id="{17DD8DCF-A85D-EA98-D12B-1F247F252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36A937-1186-5CC7-52E9-15E99A0AD9EB}"/>
              </a:ext>
            </a:extLst>
          </p:cNvPr>
          <p:cNvSpPr>
            <a:spLocks noGrp="1"/>
          </p:cNvSpPr>
          <p:nvPr>
            <p:ph type="title"/>
          </p:nvPr>
        </p:nvSpPr>
        <p:spPr>
          <a:xfrm>
            <a:off x="628650" y="365125"/>
            <a:ext cx="2866641" cy="1899912"/>
          </a:xfrm>
        </p:spPr>
        <p:txBody>
          <a:bodyPr>
            <a:normAutofit/>
          </a:bodyPr>
          <a:lstStyle/>
          <a:p>
            <a:r>
              <a:rPr lang="en-US" sz="3200"/>
              <a:t>Southern Blues Restoration Coalition </a:t>
            </a:r>
          </a:p>
        </p:txBody>
      </p:sp>
      <p:sp>
        <p:nvSpPr>
          <p:cNvPr id="3" name="Content Placeholder 2">
            <a:extLst>
              <a:ext uri="{FF2B5EF4-FFF2-40B4-BE49-F238E27FC236}">
                <a16:creationId xmlns:a16="http://schemas.microsoft.com/office/drawing/2014/main" id="{4F10387F-8246-B10F-A375-6DED71E51C02}"/>
              </a:ext>
            </a:extLst>
          </p:cNvPr>
          <p:cNvSpPr>
            <a:spLocks noGrp="1"/>
          </p:cNvSpPr>
          <p:nvPr>
            <p:ph idx="1"/>
          </p:nvPr>
        </p:nvSpPr>
        <p:spPr>
          <a:xfrm>
            <a:off x="628650" y="2434201"/>
            <a:ext cx="2866641" cy="3742762"/>
          </a:xfrm>
        </p:spPr>
        <p:txBody>
          <a:bodyPr vert="horz" lIns="0" tIns="45720" rIns="0" bIns="45720" rtlCol="0">
            <a:normAutofit/>
          </a:bodyPr>
          <a:lstStyle/>
          <a:p>
            <a:pPr marL="0" marR="0"/>
            <a:r>
              <a:rPr lang="en-US" sz="1400" dirty="0">
                <a:effectLst/>
                <a:latin typeface="Aptos" panose="020B0004020202020204" pitchFamily="34" charset="0"/>
                <a:ea typeface="Aptos" panose="020B0004020202020204" pitchFamily="34" charset="0"/>
                <a:cs typeface="Arial" panose="020B0604020202020204" pitchFamily="34" charset="0"/>
              </a:rPr>
              <a:t>The Southern Blues Restoration Coalition in Oregon has led local wood processing companies to invest heavily in upgrades and new infrastructure to utilize small diameter wood, supporting new jobs in the community. These companies have leveraged CFLRP funds a</a:t>
            </a:r>
            <a:r>
              <a:rPr lang="en-US" sz="1400" dirty="0">
                <a:effectLst/>
                <a:latin typeface="Aptos" panose="020B0004020202020204" pitchFamily="34" charset="0"/>
                <a:ea typeface="Yu Gothic" panose="020B0400000000000000" pitchFamily="34" charset="-128"/>
                <a:cs typeface="Arial" panose="020B0604020202020204" pitchFamily="34" charset="0"/>
              </a:rPr>
              <a:t>nd Forest Service contracting approaches that focus on local benefits to help secure investments.  </a:t>
            </a:r>
          </a:p>
          <a:p>
            <a:pPr marL="0" marR="0"/>
            <a:r>
              <a:rPr lang="en-US" sz="1400" dirty="0">
                <a:effectLst/>
                <a:latin typeface="Aptos" panose="020B0004020202020204" pitchFamily="34" charset="0"/>
                <a:ea typeface="Yu Gothic" panose="020B0400000000000000" pitchFamily="34" charset="-128"/>
                <a:cs typeface="Arial" panose="020B0604020202020204" pitchFamily="34" charset="0"/>
              </a:rPr>
              <a:t>Emphasis is placed on benefit to local communities with the expectation that the primary contractors hire employees locally when their projects are funded with CFLRP.  </a:t>
            </a:r>
            <a:endParaRPr lang="en-US" sz="1400" dirty="0">
              <a:effectLst/>
              <a:latin typeface="Aptos" panose="020B0004020202020204" pitchFamily="34" charset="0"/>
              <a:ea typeface="Aptos" panose="020B0004020202020204" pitchFamily="34" charset="0"/>
              <a:cs typeface="Arial" panose="020B0604020202020204" pitchFamily="34" charset="0"/>
            </a:endParaRPr>
          </a:p>
          <a:p>
            <a:endParaRPr lang="en-US" sz="1400" dirty="0"/>
          </a:p>
        </p:txBody>
      </p:sp>
    </p:spTree>
    <p:extLst>
      <p:ext uri="{BB962C8B-B14F-4D97-AF65-F5344CB8AC3E}">
        <p14:creationId xmlns:p14="http://schemas.microsoft.com/office/powerpoint/2010/main" val="26335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8269C7-2E7B-B638-E852-B6D8CB55F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C99E3F-7F31-2A62-E74E-E3A965B8246B}"/>
              </a:ext>
            </a:extLst>
          </p:cNvPr>
          <p:cNvSpPr>
            <a:spLocks noGrp="1"/>
          </p:cNvSpPr>
          <p:nvPr>
            <p:ph type="title"/>
          </p:nvPr>
        </p:nvSpPr>
        <p:spPr>
          <a:xfrm>
            <a:off x="360759" y="3752849"/>
            <a:ext cx="2468166" cy="2452687"/>
          </a:xfrm>
        </p:spPr>
        <p:txBody>
          <a:bodyPr anchor="ctr">
            <a:normAutofit/>
          </a:bodyPr>
          <a:lstStyle/>
          <a:p>
            <a:r>
              <a:rPr lang="en-US" sz="3100"/>
              <a:t>North Central Washington </a:t>
            </a:r>
          </a:p>
        </p:txBody>
      </p:sp>
      <p:pic>
        <p:nvPicPr>
          <p:cNvPr id="5" name="Picture 4" descr="A picture containing outdoor, tree, grass, mountain&#10;&#10;AI-generated content may be incorrect.">
            <a:extLst>
              <a:ext uri="{FF2B5EF4-FFF2-40B4-BE49-F238E27FC236}">
                <a16:creationId xmlns:a16="http://schemas.microsoft.com/office/drawing/2014/main" id="{9C13DE4C-61DD-21FA-ADD4-BEC265473F4D}"/>
              </a:ext>
            </a:extLst>
          </p:cNvPr>
          <p:cNvPicPr>
            <a:picLocks noChangeAspect="1"/>
          </p:cNvPicPr>
          <p:nvPr/>
        </p:nvPicPr>
        <p:blipFill>
          <a:blip r:embed="rId3">
            <a:extLst>
              <a:ext uri="{28A0092B-C50C-407E-A947-70E740481C1C}">
                <a14:useLocalDpi xmlns:a14="http://schemas.microsoft.com/office/drawing/2010/main" val="0"/>
              </a:ext>
            </a:extLst>
          </a:blip>
          <a:srcRect t="7664" b="459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48B792C-E20E-1B47-3F16-53A51CB7FA98}"/>
              </a:ext>
            </a:extLst>
          </p:cNvPr>
          <p:cNvSpPr>
            <a:spLocks noGrp="1"/>
          </p:cNvSpPr>
          <p:nvPr>
            <p:ph idx="1"/>
          </p:nvPr>
        </p:nvSpPr>
        <p:spPr>
          <a:xfrm>
            <a:off x="3167986" y="3752850"/>
            <a:ext cx="5614060" cy="2452687"/>
          </a:xfrm>
        </p:spPr>
        <p:txBody>
          <a:bodyPr vert="horz" lIns="0" tIns="45720" rIns="0" bIns="45720" rtlCol="0" anchor="ctr">
            <a:normAutofit/>
          </a:bodyPr>
          <a:lstStyle/>
          <a:p>
            <a:r>
              <a:rPr lang="en-US" sz="1600">
                <a:effectLst/>
                <a:latin typeface="Aptos" panose="020B0004020202020204" pitchFamily="34" charset="0"/>
                <a:ea typeface="Aptos" panose="020B0004020202020204" pitchFamily="34" charset="0"/>
                <a:cs typeface="Arial" panose="020B0604020202020204" pitchFamily="34" charset="0"/>
              </a:rPr>
              <a:t>Total investment: $29.9 million, including $14.5 million in partner investments  </a:t>
            </a:r>
          </a:p>
          <a:p>
            <a:r>
              <a:rPr lang="en-US" sz="1600">
                <a:effectLst/>
                <a:latin typeface="Aptos" panose="020B0004020202020204" pitchFamily="34" charset="0"/>
                <a:ea typeface="Aptos" panose="020B0004020202020204" pitchFamily="34" charset="0"/>
                <a:cs typeface="Arial" panose="020B0604020202020204" pitchFamily="34" charset="0"/>
              </a:rPr>
              <a:t>31,849 acres of hazardous fuels treated </a:t>
            </a:r>
          </a:p>
          <a:p>
            <a:r>
              <a:rPr lang="en-US" sz="1600">
                <a:effectLst/>
                <a:latin typeface="Aptos" panose="020B0004020202020204" pitchFamily="34" charset="0"/>
                <a:ea typeface="Aptos" panose="020B0004020202020204" pitchFamily="34" charset="0"/>
                <a:cs typeface="Arial" panose="020B0604020202020204" pitchFamily="34" charset="0"/>
              </a:rPr>
              <a:t>85,389 cubic feet of timber volume sold (45.4 MMBF)</a:t>
            </a:r>
          </a:p>
          <a:p>
            <a:r>
              <a:rPr lang="en-US" sz="1600">
                <a:effectLst/>
                <a:latin typeface="Aptos" panose="020B0004020202020204" pitchFamily="34" charset="0"/>
                <a:ea typeface="Aptos" panose="020B0004020202020204" pitchFamily="34" charset="0"/>
                <a:cs typeface="Arial" panose="020B0604020202020204" pitchFamily="34" charset="0"/>
              </a:rPr>
              <a:t>Estimated 80 jobs supported per year (avg) </a:t>
            </a:r>
          </a:p>
          <a:p>
            <a:r>
              <a:rPr lang="en-US" sz="1600">
                <a:effectLst/>
                <a:latin typeface="Aptos" panose="020B0004020202020204" pitchFamily="34" charset="0"/>
                <a:ea typeface="Aptos" panose="020B0004020202020204" pitchFamily="34" charset="0"/>
                <a:cs typeface="Arial" panose="020B0604020202020204" pitchFamily="34" charset="0"/>
              </a:rPr>
              <a:t>27 miles of stream and 32,646 acres of terrestrial habitat restored</a:t>
            </a:r>
          </a:p>
          <a:p>
            <a:endParaRPr lang="en-US" sz="1600"/>
          </a:p>
        </p:txBody>
      </p:sp>
    </p:spTree>
    <p:extLst>
      <p:ext uri="{BB962C8B-B14F-4D97-AF65-F5344CB8AC3E}">
        <p14:creationId xmlns:p14="http://schemas.microsoft.com/office/powerpoint/2010/main" val="45875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8E5F1D-4AD6-FCD0-91DB-3034E6CCC21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ground, tree, outdoor&#10;&#10;AI-generated content may be incorrect.">
            <a:extLst>
              <a:ext uri="{FF2B5EF4-FFF2-40B4-BE49-F238E27FC236}">
                <a16:creationId xmlns:a16="http://schemas.microsoft.com/office/drawing/2014/main" id="{C9AB53FD-4B1D-DDD6-E931-FFAFCFA706DC}"/>
              </a:ext>
            </a:extLst>
          </p:cNvPr>
          <p:cNvPicPr>
            <a:picLocks noChangeAspect="1"/>
          </p:cNvPicPr>
          <p:nvPr/>
        </p:nvPicPr>
        <p:blipFill>
          <a:blip r:embed="rId3">
            <a:extLst>
              <a:ext uri="{28A0092B-C50C-407E-A947-70E740481C1C}">
                <a14:useLocalDpi xmlns:a14="http://schemas.microsoft.com/office/drawing/2010/main" val="0"/>
              </a:ext>
            </a:extLst>
          </a:blip>
          <a:srcRect l="20688"/>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615DB2-F5A1-6BBC-61C8-B657BE1B8553}"/>
              </a:ext>
            </a:extLst>
          </p:cNvPr>
          <p:cNvSpPr>
            <a:spLocks noGrp="1"/>
          </p:cNvSpPr>
          <p:nvPr>
            <p:ph type="title"/>
          </p:nvPr>
        </p:nvSpPr>
        <p:spPr>
          <a:xfrm>
            <a:off x="628650" y="365125"/>
            <a:ext cx="2866641" cy="1899912"/>
          </a:xfrm>
        </p:spPr>
        <p:txBody>
          <a:bodyPr>
            <a:normAutofit/>
          </a:bodyPr>
          <a:lstStyle/>
          <a:p>
            <a:r>
              <a:rPr lang="en-US" sz="3500"/>
              <a:t>Lakeview Stewardship </a:t>
            </a:r>
          </a:p>
        </p:txBody>
      </p:sp>
      <p:sp>
        <p:nvSpPr>
          <p:cNvPr id="3" name="Content Placeholder 2">
            <a:extLst>
              <a:ext uri="{FF2B5EF4-FFF2-40B4-BE49-F238E27FC236}">
                <a16:creationId xmlns:a16="http://schemas.microsoft.com/office/drawing/2014/main" id="{DE3199F3-5EC5-1E5D-E545-857F21B1AA09}"/>
              </a:ext>
            </a:extLst>
          </p:cNvPr>
          <p:cNvSpPr>
            <a:spLocks noGrp="1"/>
          </p:cNvSpPr>
          <p:nvPr>
            <p:ph idx="1"/>
          </p:nvPr>
        </p:nvSpPr>
        <p:spPr>
          <a:xfrm>
            <a:off x="628650" y="2434201"/>
            <a:ext cx="2866641" cy="3742762"/>
          </a:xfrm>
        </p:spPr>
        <p:txBody>
          <a:bodyPr vert="horz" lIns="0" tIns="45720" rIns="0" bIns="45720" rtlCol="0">
            <a:normAutofit/>
          </a:bodyPr>
          <a:lstStyle/>
          <a:p>
            <a:r>
              <a:rPr lang="en-US" sz="1700">
                <a:effectLst/>
                <a:latin typeface="Aptos" panose="020B0004020202020204" pitchFamily="34" charset="0"/>
                <a:ea typeface="Yu Gothic" panose="020B0400000000000000" pitchFamily="34" charset="-128"/>
                <a:cs typeface="Arial" panose="020B0604020202020204" pitchFamily="34" charset="0"/>
              </a:rPr>
              <a:t>The Lakeview Stewardship Landscape in Oregon found that prescribed fire treatments helped reduce the difficulty of suppression operations on the northern and eastern flanks of the 2023 Morgan fire. </a:t>
            </a:r>
          </a:p>
          <a:p>
            <a:r>
              <a:rPr lang="en-US" sz="1700">
                <a:effectLst/>
                <a:latin typeface="Aptos" panose="020B0004020202020204" pitchFamily="34" charset="0"/>
                <a:ea typeface="Yu Gothic" panose="020B0400000000000000" pitchFamily="34" charset="-128"/>
                <a:cs typeface="Arial" panose="020B0604020202020204" pitchFamily="34" charset="0"/>
              </a:rPr>
              <a:t>Fewer resources were needed to effectively control that portion of the fire, allowing managers to concentrate on areas with a higher suppression difficulty.</a:t>
            </a:r>
            <a:endParaRPr lang="en-US" sz="1700"/>
          </a:p>
        </p:txBody>
      </p:sp>
    </p:spTree>
    <p:extLst>
      <p:ext uri="{BB962C8B-B14F-4D97-AF65-F5344CB8AC3E}">
        <p14:creationId xmlns:p14="http://schemas.microsoft.com/office/powerpoint/2010/main" val="216422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5A406F-F828-2CF7-9AB8-6E366A0EA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739C9-02F1-3A13-773A-EFFD25ECB457}"/>
              </a:ext>
            </a:extLst>
          </p:cNvPr>
          <p:cNvSpPr>
            <a:spLocks noGrp="1"/>
          </p:cNvSpPr>
          <p:nvPr>
            <p:ph type="title"/>
          </p:nvPr>
        </p:nvSpPr>
        <p:spPr>
          <a:xfrm>
            <a:off x="360759" y="3752849"/>
            <a:ext cx="2468166" cy="2452687"/>
          </a:xfrm>
        </p:spPr>
        <p:txBody>
          <a:bodyPr anchor="ctr">
            <a:normAutofit/>
          </a:bodyPr>
          <a:lstStyle/>
          <a:p>
            <a:r>
              <a:rPr lang="en-US" sz="3100"/>
              <a:t>Rogue Basin Landscape Restoration </a:t>
            </a:r>
          </a:p>
        </p:txBody>
      </p:sp>
      <p:pic>
        <p:nvPicPr>
          <p:cNvPr id="4" name="Picture 3" descr="A lake basin surrounded by mountains.">
            <a:extLst>
              <a:ext uri="{FF2B5EF4-FFF2-40B4-BE49-F238E27FC236}">
                <a16:creationId xmlns:a16="http://schemas.microsoft.com/office/drawing/2014/main" id="{49880ACD-BB90-0146-CF38-7ACE0176040D}"/>
              </a:ext>
            </a:extLst>
          </p:cNvPr>
          <p:cNvPicPr>
            <a:picLocks noChangeAspect="1"/>
          </p:cNvPicPr>
          <p:nvPr/>
        </p:nvPicPr>
        <p:blipFill>
          <a:blip r:embed="rId3">
            <a:extLst>
              <a:ext uri="{28A0092B-C50C-407E-A947-70E740481C1C}">
                <a14:useLocalDpi xmlns:a14="http://schemas.microsoft.com/office/drawing/2010/main" val="0"/>
              </a:ext>
            </a:extLst>
          </a:blip>
          <a:srcRect l="11884" r="20349" b="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D808FBD-B540-96D3-4CD5-F5851C6C3095}"/>
              </a:ext>
            </a:extLst>
          </p:cNvPr>
          <p:cNvSpPr>
            <a:spLocks noGrp="1"/>
          </p:cNvSpPr>
          <p:nvPr>
            <p:ph idx="1"/>
          </p:nvPr>
        </p:nvSpPr>
        <p:spPr>
          <a:xfrm>
            <a:off x="3167986" y="3752850"/>
            <a:ext cx="5614060" cy="2452687"/>
          </a:xfrm>
        </p:spPr>
        <p:txBody>
          <a:bodyPr vert="horz" lIns="0" tIns="45720" rIns="0" bIns="45720" rtlCol="0" anchor="ctr">
            <a:normAutofit/>
          </a:bodyPr>
          <a:lstStyle/>
          <a:p>
            <a:r>
              <a:rPr lang="en-US" sz="1600">
                <a:effectLst/>
                <a:latin typeface="Aptos" panose="020B0004020202020204" pitchFamily="34" charset="0"/>
                <a:ea typeface="Aptos" panose="020B0004020202020204" pitchFamily="34" charset="0"/>
                <a:cs typeface="Arial" panose="020B0604020202020204" pitchFamily="34" charset="0"/>
              </a:rPr>
              <a:t>Total investment: $35.3 million, including $20.9 million in partner investments  </a:t>
            </a:r>
          </a:p>
          <a:p>
            <a:r>
              <a:rPr lang="en-US" sz="1600">
                <a:effectLst/>
                <a:latin typeface="Aptos" panose="020B0004020202020204" pitchFamily="34" charset="0"/>
                <a:ea typeface="Aptos" panose="020B0004020202020204" pitchFamily="34" charset="0"/>
                <a:cs typeface="Arial" panose="020B0604020202020204" pitchFamily="34" charset="0"/>
              </a:rPr>
              <a:t>22,627 acres of hazardous fuels treated </a:t>
            </a:r>
          </a:p>
          <a:p>
            <a:r>
              <a:rPr lang="en-US" sz="1600">
                <a:effectLst/>
                <a:latin typeface="Aptos" panose="020B0004020202020204" pitchFamily="34" charset="0"/>
                <a:ea typeface="Aptos" panose="020B0004020202020204" pitchFamily="34" charset="0"/>
                <a:cs typeface="Arial" panose="020B0604020202020204" pitchFamily="34" charset="0"/>
              </a:rPr>
              <a:t>56,925 cubic feet of timber volume sold (30.2 MMBF)</a:t>
            </a:r>
          </a:p>
          <a:p>
            <a:r>
              <a:rPr lang="en-US" sz="1600">
                <a:effectLst/>
                <a:latin typeface="Aptos" panose="020B0004020202020204" pitchFamily="34" charset="0"/>
                <a:ea typeface="Aptos" panose="020B0004020202020204" pitchFamily="34" charset="0"/>
                <a:cs typeface="Arial" panose="020B0604020202020204" pitchFamily="34" charset="0"/>
              </a:rPr>
              <a:t>Estimated 270 jobs supported per year (avg) </a:t>
            </a:r>
          </a:p>
          <a:p>
            <a:r>
              <a:rPr lang="en-US" sz="1600">
                <a:effectLst/>
                <a:latin typeface="Aptos" panose="020B0004020202020204" pitchFamily="34" charset="0"/>
                <a:ea typeface="Aptos" panose="020B0004020202020204" pitchFamily="34" charset="0"/>
                <a:cs typeface="Arial" panose="020B0604020202020204" pitchFamily="34" charset="0"/>
              </a:rPr>
              <a:t>Enhanced over 30,000 of terrestrial habitat</a:t>
            </a:r>
          </a:p>
          <a:p>
            <a:endParaRPr lang="en-US" sz="1600"/>
          </a:p>
        </p:txBody>
      </p:sp>
    </p:spTree>
    <p:extLst>
      <p:ext uri="{BB962C8B-B14F-4D97-AF65-F5344CB8AC3E}">
        <p14:creationId xmlns:p14="http://schemas.microsoft.com/office/powerpoint/2010/main" val="610160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58696F-968B-138A-1DDB-6C51D8A593FD}"/>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E300F-C974-0B15-F279-EBD7508CA99A}"/>
              </a:ext>
            </a:extLst>
          </p:cNvPr>
          <p:cNvSpPr>
            <a:spLocks noGrp="1"/>
          </p:cNvSpPr>
          <p:nvPr>
            <p:ph type="title"/>
          </p:nvPr>
        </p:nvSpPr>
        <p:spPr>
          <a:xfrm>
            <a:off x="5102556" y="762001"/>
            <a:ext cx="3117384" cy="1708244"/>
          </a:xfrm>
        </p:spPr>
        <p:txBody>
          <a:bodyPr anchor="ctr">
            <a:normAutofit/>
          </a:bodyPr>
          <a:lstStyle/>
          <a:p>
            <a:r>
              <a:rPr lang="en-US" sz="3500"/>
              <a:t>Northeast Washington Vision 2020</a:t>
            </a:r>
          </a:p>
        </p:txBody>
      </p:sp>
      <p:pic>
        <p:nvPicPr>
          <p:cNvPr id="5" name="Picture 4" descr="A picture containing grass, outdoor&#10;&#10;AI-generated content may be incorrect.">
            <a:extLst>
              <a:ext uri="{FF2B5EF4-FFF2-40B4-BE49-F238E27FC236}">
                <a16:creationId xmlns:a16="http://schemas.microsoft.com/office/drawing/2014/main" id="{D49633FF-510D-B7B8-A77D-DB3B02D326E6}"/>
              </a:ext>
            </a:extLst>
          </p:cNvPr>
          <p:cNvPicPr>
            <a:picLocks noChangeAspect="1"/>
          </p:cNvPicPr>
          <p:nvPr/>
        </p:nvPicPr>
        <p:blipFill>
          <a:blip r:embed="rId3">
            <a:extLst>
              <a:ext uri="{28A0092B-C50C-407E-A947-70E740481C1C}">
                <a14:useLocalDpi xmlns:a14="http://schemas.microsoft.com/office/drawing/2010/main" val="0"/>
              </a:ext>
            </a:extLst>
          </a:blip>
          <a:srcRect t="11062" b="50"/>
          <a:stretch/>
        </p:blipFill>
        <p:spPr>
          <a:xfrm rot="5400000">
            <a:off x="-1143001" y="1142999"/>
            <a:ext cx="6858002" cy="4572000"/>
          </a:xfrm>
          <a:prstGeom prst="rect">
            <a:avLst/>
          </a:prstGeom>
        </p:spPr>
      </p:pic>
      <p:sp>
        <p:nvSpPr>
          <p:cNvPr id="3" name="Content Placeholder 2">
            <a:extLst>
              <a:ext uri="{FF2B5EF4-FFF2-40B4-BE49-F238E27FC236}">
                <a16:creationId xmlns:a16="http://schemas.microsoft.com/office/drawing/2014/main" id="{E0499965-22C3-C160-3886-E63137A0C87B}"/>
              </a:ext>
            </a:extLst>
          </p:cNvPr>
          <p:cNvSpPr>
            <a:spLocks noGrp="1"/>
          </p:cNvSpPr>
          <p:nvPr>
            <p:ph idx="1"/>
          </p:nvPr>
        </p:nvSpPr>
        <p:spPr>
          <a:xfrm>
            <a:off x="5102556" y="2470245"/>
            <a:ext cx="3117384" cy="3769835"/>
          </a:xfrm>
        </p:spPr>
        <p:txBody>
          <a:bodyPr vert="horz" lIns="0" tIns="45720" rIns="0" bIns="45720" rtlCol="0" anchor="ctr">
            <a:normAutofit/>
          </a:bodyPr>
          <a:lstStyle/>
          <a:p>
            <a:r>
              <a:rPr lang="en-US" sz="1700">
                <a:effectLst/>
                <a:latin typeface="Aptos" panose="020B0004020202020204" pitchFamily="34" charset="0"/>
                <a:ea typeface="Aptos" panose="020B0004020202020204" pitchFamily="34" charset="0"/>
                <a:cs typeface="Arial" panose="020B0604020202020204" pitchFamily="34" charset="0"/>
              </a:rPr>
              <a:t>Total investment: $83.3 million, including $24.4 million in partner investments  </a:t>
            </a:r>
          </a:p>
          <a:p>
            <a:r>
              <a:rPr lang="en-US" sz="1700">
                <a:effectLst/>
                <a:latin typeface="Aptos" panose="020B0004020202020204" pitchFamily="34" charset="0"/>
                <a:ea typeface="Aptos" panose="020B0004020202020204" pitchFamily="34" charset="0"/>
                <a:cs typeface="Arial" panose="020B0604020202020204" pitchFamily="34" charset="0"/>
              </a:rPr>
              <a:t>146,730 acres of hazardous fuels treated </a:t>
            </a:r>
          </a:p>
          <a:p>
            <a:r>
              <a:rPr lang="en-US" sz="1700">
                <a:effectLst/>
                <a:latin typeface="Aptos" panose="020B0004020202020204" pitchFamily="34" charset="0"/>
                <a:ea typeface="Aptos" panose="020B0004020202020204" pitchFamily="34" charset="0"/>
                <a:cs typeface="Arial" panose="020B0604020202020204" pitchFamily="34" charset="0"/>
              </a:rPr>
              <a:t>518996 cubic feet of timber volume sold (approx. 259.5 MMBF)</a:t>
            </a:r>
          </a:p>
          <a:p>
            <a:r>
              <a:rPr lang="en-US" sz="1700">
                <a:effectLst/>
                <a:latin typeface="Aptos" panose="020B0004020202020204" pitchFamily="34" charset="0"/>
                <a:ea typeface="Aptos" panose="020B0004020202020204" pitchFamily="34" charset="0"/>
                <a:cs typeface="Arial" panose="020B0604020202020204" pitchFamily="34" charset="0"/>
              </a:rPr>
              <a:t>Estimated 345 jobs supported per year (avg) </a:t>
            </a:r>
          </a:p>
          <a:p>
            <a:r>
              <a:rPr lang="en-US" sz="1700">
                <a:effectLst/>
                <a:latin typeface="Aptos" panose="020B0004020202020204" pitchFamily="34" charset="0"/>
                <a:ea typeface="Aptos" panose="020B0004020202020204" pitchFamily="34" charset="0"/>
                <a:cs typeface="Arial" panose="020B0604020202020204" pitchFamily="34" charset="0"/>
              </a:rPr>
              <a:t>Over 80 miles of stream restored</a:t>
            </a:r>
          </a:p>
          <a:p>
            <a:endParaRPr lang="en-US" sz="1700"/>
          </a:p>
        </p:txBody>
      </p:sp>
    </p:spTree>
    <p:extLst>
      <p:ext uri="{BB962C8B-B14F-4D97-AF65-F5344CB8AC3E}">
        <p14:creationId xmlns:p14="http://schemas.microsoft.com/office/powerpoint/2010/main" val="398971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CFE7E0-C04A-E342-30C2-E32819ADEE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7503F-AB62-D452-1DBD-7EA62CC1446A}"/>
              </a:ext>
            </a:extLst>
          </p:cNvPr>
          <p:cNvSpPr>
            <a:spLocks noGrp="1"/>
          </p:cNvSpPr>
          <p:nvPr>
            <p:ph type="title"/>
          </p:nvPr>
        </p:nvSpPr>
        <p:spPr>
          <a:xfrm>
            <a:off x="360759" y="3752849"/>
            <a:ext cx="2468166" cy="2452687"/>
          </a:xfrm>
        </p:spPr>
        <p:txBody>
          <a:bodyPr anchor="ctr">
            <a:normAutofit/>
          </a:bodyPr>
          <a:lstStyle/>
          <a:p>
            <a:r>
              <a:rPr lang="en-US" sz="3100"/>
              <a:t>Northern Blues </a:t>
            </a:r>
          </a:p>
        </p:txBody>
      </p:sp>
      <p:pic>
        <p:nvPicPr>
          <p:cNvPr id="5" name="Picture 4" descr="A picture containing tree, outdoor, person&#10;&#10;AI-generated content may be incorrect.">
            <a:extLst>
              <a:ext uri="{FF2B5EF4-FFF2-40B4-BE49-F238E27FC236}">
                <a16:creationId xmlns:a16="http://schemas.microsoft.com/office/drawing/2014/main" id="{9CBA72A1-2010-24C6-2EF9-490317DFF356}"/>
              </a:ext>
            </a:extLst>
          </p:cNvPr>
          <p:cNvPicPr>
            <a:picLocks noChangeAspect="1"/>
          </p:cNvPicPr>
          <p:nvPr/>
        </p:nvPicPr>
        <p:blipFill>
          <a:blip r:embed="rId3">
            <a:extLst>
              <a:ext uri="{28A0092B-C50C-407E-A947-70E740481C1C}">
                <a14:useLocalDpi xmlns:a14="http://schemas.microsoft.com/office/drawing/2010/main" val="0"/>
              </a:ext>
            </a:extLst>
          </a:blip>
          <a:srcRect t="317" b="950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3C6AA80-EEDE-FC01-1679-111EDAFBD1CD}"/>
              </a:ext>
            </a:extLst>
          </p:cNvPr>
          <p:cNvSpPr>
            <a:spLocks noGrp="1"/>
          </p:cNvSpPr>
          <p:nvPr>
            <p:ph idx="1"/>
          </p:nvPr>
        </p:nvSpPr>
        <p:spPr>
          <a:xfrm>
            <a:off x="3167986" y="3752850"/>
            <a:ext cx="5614060" cy="2452687"/>
          </a:xfrm>
        </p:spPr>
        <p:txBody>
          <a:bodyPr vert="horz" lIns="0" tIns="45720" rIns="0" bIns="45720" rtlCol="0" anchor="ctr">
            <a:normAutofit/>
          </a:bodyPr>
          <a:lstStyle/>
          <a:p>
            <a:pPr marL="0" marR="0"/>
            <a:r>
              <a:rPr lang="en-US" sz="1600">
                <a:effectLst/>
                <a:latin typeface="Aptos" panose="020B0004020202020204" pitchFamily="34" charset="0"/>
                <a:ea typeface="Yu Gothic" panose="020B0400000000000000" pitchFamily="34" charset="-128"/>
                <a:cs typeface="Arial" panose="020B0604020202020204" pitchFamily="34" charset="0"/>
              </a:rPr>
              <a:t>Restoration efforts help preserve existing forest industry and contractor jobs while creating new opportunities in treatment contracting, monitoring, research, and supporting services. Reducing fire risks to property and lives is another key outcome, particularly in the Project Area, where private property and structures closely border the National Forests. </a:t>
            </a:r>
          </a:p>
          <a:p>
            <a:pPr marL="0" marR="0"/>
            <a:r>
              <a:rPr lang="en-US" sz="1600">
                <a:effectLst/>
                <a:latin typeface="Aptos" panose="020B0004020202020204" pitchFamily="34" charset="0"/>
                <a:ea typeface="Yu Gothic" panose="020B0400000000000000" pitchFamily="34" charset="-128"/>
                <a:cs typeface="Arial" panose="020B0604020202020204" pitchFamily="34" charset="0"/>
              </a:rPr>
              <a:t>Four years into the project, partners have successfully retained $60,548,970 in restoration funding for contractors working in the Northern Blues.</a:t>
            </a:r>
            <a:endParaRPr lang="en-US" sz="1600"/>
          </a:p>
        </p:txBody>
      </p:sp>
    </p:spTree>
    <p:extLst>
      <p:ext uri="{BB962C8B-B14F-4D97-AF65-F5344CB8AC3E}">
        <p14:creationId xmlns:p14="http://schemas.microsoft.com/office/powerpoint/2010/main" val="3677502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B7DFEA-DCC3-A866-7743-16C7D29C720B}"/>
            </a:ext>
          </a:extLst>
        </p:cNvPr>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4B6A05-DD21-2805-8834-8F977EF95CD2}"/>
              </a:ext>
            </a:extLst>
          </p:cNvPr>
          <p:cNvSpPr>
            <a:spLocks noGrp="1"/>
          </p:cNvSpPr>
          <p:nvPr>
            <p:ph type="title"/>
          </p:nvPr>
        </p:nvSpPr>
        <p:spPr>
          <a:xfrm>
            <a:off x="5102556" y="762001"/>
            <a:ext cx="3117384" cy="1708244"/>
          </a:xfrm>
        </p:spPr>
        <p:txBody>
          <a:bodyPr anchor="ctr">
            <a:normAutofit/>
          </a:bodyPr>
          <a:lstStyle/>
          <a:p>
            <a:r>
              <a:rPr lang="en-US" sz="3500" dirty="0"/>
              <a:t>Tapash (Funded 2010-2019)</a:t>
            </a:r>
          </a:p>
        </p:txBody>
      </p:sp>
      <p:pic>
        <p:nvPicPr>
          <p:cNvPr id="5" name="Picture 4" descr="A picture containing outdoor, nature, spring, mountain&#10;&#10;AI-generated content may be incorrect.">
            <a:extLst>
              <a:ext uri="{FF2B5EF4-FFF2-40B4-BE49-F238E27FC236}">
                <a16:creationId xmlns:a16="http://schemas.microsoft.com/office/drawing/2014/main" id="{1BBF39E1-5E5A-ED79-E491-F597B7A91414}"/>
              </a:ext>
            </a:extLst>
          </p:cNvPr>
          <p:cNvPicPr>
            <a:picLocks noChangeAspect="1"/>
          </p:cNvPicPr>
          <p:nvPr/>
        </p:nvPicPr>
        <p:blipFill>
          <a:blip r:embed="rId3">
            <a:extLst>
              <a:ext uri="{28A0092B-C50C-407E-A947-70E740481C1C}">
                <a14:useLocalDpi xmlns:a14="http://schemas.microsoft.com/office/drawing/2010/main" val="0"/>
              </a:ext>
            </a:extLst>
          </a:blip>
          <a:srcRect l="30212" r="32289"/>
          <a:stretch/>
        </p:blipFill>
        <p:spPr>
          <a:xfrm>
            <a:off x="20" y="-2"/>
            <a:ext cx="4571980" cy="6858002"/>
          </a:xfrm>
          <a:prstGeom prst="rect">
            <a:avLst/>
          </a:prstGeom>
        </p:spPr>
      </p:pic>
      <p:sp>
        <p:nvSpPr>
          <p:cNvPr id="3" name="Content Placeholder 2">
            <a:extLst>
              <a:ext uri="{FF2B5EF4-FFF2-40B4-BE49-F238E27FC236}">
                <a16:creationId xmlns:a16="http://schemas.microsoft.com/office/drawing/2014/main" id="{FDCF8C0D-703E-8C12-438A-666272461C5C}"/>
              </a:ext>
            </a:extLst>
          </p:cNvPr>
          <p:cNvSpPr>
            <a:spLocks noGrp="1"/>
          </p:cNvSpPr>
          <p:nvPr>
            <p:ph idx="1"/>
          </p:nvPr>
        </p:nvSpPr>
        <p:spPr>
          <a:xfrm>
            <a:off x="5102556" y="2470245"/>
            <a:ext cx="3117384" cy="3769835"/>
          </a:xfrm>
        </p:spPr>
        <p:txBody>
          <a:bodyPr vert="horz" lIns="0" tIns="45720" rIns="0" bIns="45720" rtlCol="0" anchor="ctr">
            <a:normAutofit/>
          </a:bodyPr>
          <a:lstStyle/>
          <a:p>
            <a:r>
              <a:rPr lang="en-US" sz="1700">
                <a:effectLst/>
                <a:latin typeface="Aptos" panose="020B0004020202020204" pitchFamily="34" charset="0"/>
                <a:ea typeface="Aptos" panose="020B0004020202020204" pitchFamily="34" charset="0"/>
                <a:cs typeface="Arial" panose="020B0604020202020204" pitchFamily="34" charset="0"/>
              </a:rPr>
              <a:t>Total investment: $48.3 million, including $21.8 million in partner investments  </a:t>
            </a:r>
          </a:p>
          <a:p>
            <a:r>
              <a:rPr lang="en-US" sz="1700">
                <a:effectLst/>
                <a:latin typeface="Aptos" panose="020B0004020202020204" pitchFamily="34" charset="0"/>
                <a:ea typeface="Aptos" panose="020B0004020202020204" pitchFamily="34" charset="0"/>
                <a:cs typeface="Arial" panose="020B0604020202020204" pitchFamily="34" charset="0"/>
              </a:rPr>
              <a:t>29,946 acres of hazardous fuels treated </a:t>
            </a:r>
          </a:p>
          <a:p>
            <a:r>
              <a:rPr lang="en-US" sz="1700">
                <a:effectLst/>
                <a:latin typeface="Aptos" panose="020B0004020202020204" pitchFamily="34" charset="0"/>
                <a:ea typeface="Aptos" panose="020B0004020202020204" pitchFamily="34" charset="0"/>
                <a:cs typeface="Arial" panose="020B0604020202020204" pitchFamily="34" charset="0"/>
              </a:rPr>
              <a:t>175,990 cubic feet of timber volume sold (approx. 88 MMBF)</a:t>
            </a:r>
          </a:p>
          <a:p>
            <a:r>
              <a:rPr lang="en-US" sz="1700">
                <a:effectLst/>
                <a:latin typeface="Aptos" panose="020B0004020202020204" pitchFamily="34" charset="0"/>
                <a:ea typeface="Aptos" panose="020B0004020202020204" pitchFamily="34" charset="0"/>
                <a:cs typeface="Arial" panose="020B0604020202020204" pitchFamily="34" charset="0"/>
              </a:rPr>
              <a:t>Estimated 120 jobs supported per year (avg) </a:t>
            </a:r>
          </a:p>
          <a:p>
            <a:r>
              <a:rPr lang="en-US" sz="1700">
                <a:effectLst/>
                <a:latin typeface="Aptos" panose="020B0004020202020204" pitchFamily="34" charset="0"/>
                <a:ea typeface="Aptos" panose="020B0004020202020204" pitchFamily="34" charset="0"/>
                <a:cs typeface="Arial" panose="020B0604020202020204" pitchFamily="34" charset="0"/>
              </a:rPr>
              <a:t>Nearly 30 miles of stream restored and over 100,000 acres of terrestrial habitat enhanced</a:t>
            </a:r>
          </a:p>
        </p:txBody>
      </p:sp>
    </p:spTree>
    <p:extLst>
      <p:ext uri="{BB962C8B-B14F-4D97-AF65-F5344CB8AC3E}">
        <p14:creationId xmlns:p14="http://schemas.microsoft.com/office/powerpoint/2010/main" val="2392969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94DD3E-CCFE-704F-5919-349B0E3914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D3D0B-A004-76A4-CDFD-3554AD681EA2}"/>
              </a:ext>
            </a:extLst>
          </p:cNvPr>
          <p:cNvSpPr>
            <a:spLocks noGrp="1"/>
          </p:cNvSpPr>
          <p:nvPr>
            <p:ph type="title"/>
          </p:nvPr>
        </p:nvSpPr>
        <p:spPr>
          <a:xfrm>
            <a:off x="360759" y="3752849"/>
            <a:ext cx="2468166" cy="2452687"/>
          </a:xfrm>
        </p:spPr>
        <p:txBody>
          <a:bodyPr anchor="ctr">
            <a:normAutofit/>
          </a:bodyPr>
          <a:lstStyle/>
          <a:p>
            <a:r>
              <a:rPr lang="en-US" sz="3100"/>
              <a:t>Deschutes Collaborative Forest Project</a:t>
            </a:r>
          </a:p>
        </p:txBody>
      </p:sp>
      <p:pic>
        <p:nvPicPr>
          <p:cNvPr id="5" name="Picture 4" descr="A picture containing grass, tree, person, outdoor&#10;&#10;AI-generated content may be incorrect.">
            <a:extLst>
              <a:ext uri="{FF2B5EF4-FFF2-40B4-BE49-F238E27FC236}">
                <a16:creationId xmlns:a16="http://schemas.microsoft.com/office/drawing/2014/main" id="{880C7D6A-F304-9855-EFDC-F20C63F7569C}"/>
              </a:ext>
            </a:extLst>
          </p:cNvPr>
          <p:cNvPicPr>
            <a:picLocks noChangeAspect="1"/>
          </p:cNvPicPr>
          <p:nvPr/>
        </p:nvPicPr>
        <p:blipFill>
          <a:blip r:embed="rId3">
            <a:extLst>
              <a:ext uri="{28A0092B-C50C-407E-A947-70E740481C1C}">
                <a14:useLocalDpi xmlns:a14="http://schemas.microsoft.com/office/drawing/2010/main" val="0"/>
              </a:ext>
            </a:extLst>
          </a:blip>
          <a:srcRect t="7531" b="2621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0CE2BFF-948E-5925-B0CF-F48704AD96D4}"/>
              </a:ext>
            </a:extLst>
          </p:cNvPr>
          <p:cNvSpPr>
            <a:spLocks noGrp="1"/>
          </p:cNvSpPr>
          <p:nvPr>
            <p:ph idx="1"/>
          </p:nvPr>
        </p:nvSpPr>
        <p:spPr>
          <a:xfrm>
            <a:off x="2828925" y="3752850"/>
            <a:ext cx="6086475" cy="2867025"/>
          </a:xfrm>
        </p:spPr>
        <p:txBody>
          <a:bodyPr vert="horz" lIns="0" tIns="45720" rIns="0" bIns="45720" rtlCol="0" anchor="ctr">
            <a:noAutofit/>
          </a:bodyPr>
          <a:lstStyle/>
          <a:p>
            <a:pPr marL="0" marR="0"/>
            <a:r>
              <a:rPr lang="en-US" sz="1400" dirty="0">
                <a:effectLst/>
                <a:latin typeface="Aptos" panose="020B0004020202020204" pitchFamily="34" charset="0"/>
                <a:ea typeface="Yu Gothic" panose="020B0400000000000000" pitchFamily="34" charset="-128"/>
                <a:cs typeface="Arial" panose="020B0604020202020204" pitchFamily="34" charset="0"/>
              </a:rPr>
              <a:t>There are 23 wildfires in the Fuels Treatment Effectiveness Monitoring database that indicate interactions with previous fuel treatment activity in the CFLR landscape. All of these wildfires were determined to exhibit reduced fire behavior due to the previous fuel treatments, inevitably leading to successful initial attack suppression and control of the unplanned wildfire. </a:t>
            </a:r>
          </a:p>
          <a:p>
            <a:pPr marL="0" marR="0"/>
            <a:r>
              <a:rPr lang="en-US" sz="1400" dirty="0">
                <a:effectLst/>
                <a:latin typeface="Aptos" panose="020B0004020202020204" pitchFamily="34" charset="0"/>
                <a:ea typeface="Yu Gothic" panose="020B0400000000000000" pitchFamily="34" charset="-128"/>
                <a:cs typeface="Arial" panose="020B0604020202020204" pitchFamily="34" charset="0"/>
              </a:rPr>
              <a:t>The strategic approach to hazardous fuel treatment within the CFLR landscape has been to focus activities in close proximity to neighborhoods and communities. This approach has resulted in a more historic fuel composition </a:t>
            </a:r>
            <a:r>
              <a:rPr lang="en-US" sz="1400" dirty="0">
                <a:latin typeface="Aptos" panose="020B0004020202020204" pitchFamily="34" charset="0"/>
                <a:ea typeface="Yu Gothic" panose="020B0400000000000000" pitchFamily="34" charset="-128"/>
                <a:cs typeface="Arial" panose="020B0604020202020204" pitchFamily="34" charset="0"/>
              </a:rPr>
              <a:t>around </a:t>
            </a:r>
            <a:r>
              <a:rPr lang="en-US" sz="1400" dirty="0">
                <a:effectLst/>
                <a:latin typeface="Aptos" panose="020B0004020202020204" pitchFamily="34" charset="0"/>
                <a:ea typeface="Yu Gothic" panose="020B0400000000000000" pitchFamily="34" charset="-128"/>
                <a:cs typeface="Arial" panose="020B0604020202020204" pitchFamily="34" charset="0"/>
              </a:rPr>
              <a:t>Bend and Sisters. The resulting fire behavior observed in these treatment areas prior to suppression actions is commonly low intensity ground fire. </a:t>
            </a:r>
            <a:endParaRPr lang="en-US" sz="1400" dirty="0"/>
          </a:p>
        </p:txBody>
      </p:sp>
    </p:spTree>
    <p:extLst>
      <p:ext uri="{BB962C8B-B14F-4D97-AF65-F5344CB8AC3E}">
        <p14:creationId xmlns:p14="http://schemas.microsoft.com/office/powerpoint/2010/main" val="236615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590B5E-C67B-01DA-58F7-DA9F884E0C8E}"/>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4555BBB5-2E42-18B0-BEB3-ABD07B3F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38227" y="4577975"/>
            <a:ext cx="8612203"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0C142C80-411C-309F-BF73-D9E592FF48CF}"/>
              </a:ext>
            </a:extLst>
          </p:cNvPr>
          <p:cNvSpPr txBox="1">
            <a:spLocks/>
          </p:cNvSpPr>
          <p:nvPr/>
        </p:nvSpPr>
        <p:spPr>
          <a:xfrm>
            <a:off x="484704" y="4574723"/>
            <a:ext cx="8119248" cy="574778"/>
          </a:xfrm>
          <a:prstGeom prst="rect">
            <a:avLst/>
          </a:prstGeom>
        </p:spPr>
        <p:txBody>
          <a:bodyPr vert="horz" lIns="91440" tIns="45720" rIns="91440" bIns="45720" rtlCol="0" anchor="b">
            <a:norm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marL="0" marR="0" lvl="0" indent="0" algn="ctr" fontAlgn="auto">
              <a:lnSpc>
                <a:spcPct val="90000"/>
              </a:lnSpc>
              <a:spcAft>
                <a:spcPts val="600"/>
              </a:spcAft>
              <a:buClrTx/>
              <a:buSzTx/>
              <a:tabLst/>
              <a:defRPr/>
            </a:pPr>
            <a:r>
              <a:rPr kumimoji="0" lang="en-US" sz="27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Thank you! </a:t>
            </a:r>
          </a:p>
        </p:txBody>
      </p:sp>
      <p:pic>
        <p:nvPicPr>
          <p:cNvPr id="10" name="Content Placeholder 9">
            <a:extLst>
              <a:ext uri="{FF2B5EF4-FFF2-40B4-BE49-F238E27FC236}">
                <a16:creationId xmlns:a16="http://schemas.microsoft.com/office/drawing/2014/main" id="{8B6E21F9-8AFA-A552-147B-EAF63A2004E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818" r="2818"/>
          <a:stretch/>
        </p:blipFill>
        <p:spPr>
          <a:xfrm>
            <a:off x="230880" y="321733"/>
            <a:ext cx="2845104" cy="2010551"/>
          </a:xfrm>
          <a:prstGeom prst="rect">
            <a:avLst/>
          </a:prstGeom>
        </p:spPr>
      </p:pic>
      <p:pic>
        <p:nvPicPr>
          <p:cNvPr id="24" name="Content Placeholder 5">
            <a:extLst>
              <a:ext uri="{FF2B5EF4-FFF2-40B4-BE49-F238E27FC236}">
                <a16:creationId xmlns:a16="http://schemas.microsoft.com/office/drawing/2014/main" id="{282F3FB7-5230-1EBA-B590-17BD6BE5FA45}"/>
              </a:ext>
            </a:extLst>
          </p:cNvPr>
          <p:cNvPicPr>
            <a:picLocks noChangeAspect="1"/>
          </p:cNvPicPr>
          <p:nvPr/>
        </p:nvPicPr>
        <p:blipFill>
          <a:blip r:embed="rId4">
            <a:extLst>
              <a:ext uri="{28A0092B-C50C-407E-A947-70E740481C1C}">
                <a14:useLocalDpi xmlns:a14="http://schemas.microsoft.com/office/drawing/2010/main" val="0"/>
              </a:ext>
            </a:extLst>
          </a:blip>
          <a:srcRect l="1799" r="1799"/>
          <a:stretch/>
        </p:blipFill>
        <p:spPr>
          <a:xfrm>
            <a:off x="3146219" y="321735"/>
            <a:ext cx="2848177" cy="2010551"/>
          </a:xfrm>
          <a:prstGeom prst="rect">
            <a:avLst/>
          </a:prstGeom>
        </p:spPr>
      </p:pic>
      <p:pic>
        <p:nvPicPr>
          <p:cNvPr id="12" name="Picture 11">
            <a:extLst>
              <a:ext uri="{FF2B5EF4-FFF2-40B4-BE49-F238E27FC236}">
                <a16:creationId xmlns:a16="http://schemas.microsoft.com/office/drawing/2014/main" id="{258E758D-ED29-695C-AD55-9D8FCB944350}"/>
              </a:ext>
            </a:extLst>
          </p:cNvPr>
          <p:cNvPicPr>
            <a:picLocks noChangeAspect="1"/>
          </p:cNvPicPr>
          <p:nvPr/>
        </p:nvPicPr>
        <p:blipFill>
          <a:blip r:embed="rId5">
            <a:extLst>
              <a:ext uri="{28A0092B-C50C-407E-A947-70E740481C1C}">
                <a14:useLocalDpi xmlns:a14="http://schemas.microsoft.com/office/drawing/2010/main" val="0"/>
              </a:ext>
            </a:extLst>
          </a:blip>
          <a:srcRect l="10153" r="10153"/>
          <a:stretch/>
        </p:blipFill>
        <p:spPr>
          <a:xfrm>
            <a:off x="6064632" y="321734"/>
            <a:ext cx="2848488" cy="2010550"/>
          </a:xfrm>
          <a:prstGeom prst="rect">
            <a:avLst/>
          </a:prstGeom>
        </p:spPr>
      </p:pic>
      <p:pic>
        <p:nvPicPr>
          <p:cNvPr id="8" name="Picture 7">
            <a:extLst>
              <a:ext uri="{FF2B5EF4-FFF2-40B4-BE49-F238E27FC236}">
                <a16:creationId xmlns:a16="http://schemas.microsoft.com/office/drawing/2014/main" id="{20DAEED0-7911-9C71-63D8-14B5777CBAE0}"/>
              </a:ext>
            </a:extLst>
          </p:cNvPr>
          <p:cNvPicPr>
            <a:picLocks noChangeAspect="1"/>
          </p:cNvPicPr>
          <p:nvPr/>
        </p:nvPicPr>
        <p:blipFill>
          <a:blip r:embed="rId6">
            <a:extLst>
              <a:ext uri="{28A0092B-C50C-407E-A947-70E740481C1C}">
                <a14:useLocalDpi xmlns:a14="http://schemas.microsoft.com/office/drawing/2010/main" val="0"/>
              </a:ext>
            </a:extLst>
          </a:blip>
          <a:srcRect l="10187" r="10187"/>
          <a:stretch/>
        </p:blipFill>
        <p:spPr>
          <a:xfrm>
            <a:off x="230880" y="2423723"/>
            <a:ext cx="2846070" cy="2010551"/>
          </a:xfrm>
          <a:prstGeom prst="rect">
            <a:avLst/>
          </a:prstGeom>
        </p:spPr>
      </p:pic>
      <p:pic>
        <p:nvPicPr>
          <p:cNvPr id="4" name="Picture 3">
            <a:extLst>
              <a:ext uri="{FF2B5EF4-FFF2-40B4-BE49-F238E27FC236}">
                <a16:creationId xmlns:a16="http://schemas.microsoft.com/office/drawing/2014/main" id="{501ECE30-5F13-6565-ADA0-72C379BD3D83}"/>
              </a:ext>
            </a:extLst>
          </p:cNvPr>
          <p:cNvPicPr>
            <a:picLocks noChangeAspect="1"/>
          </p:cNvPicPr>
          <p:nvPr/>
        </p:nvPicPr>
        <p:blipFill>
          <a:blip r:embed="rId7">
            <a:extLst>
              <a:ext uri="{28A0092B-C50C-407E-A947-70E740481C1C}">
                <a14:useLocalDpi xmlns:a14="http://schemas.microsoft.com/office/drawing/2010/main" val="0"/>
              </a:ext>
            </a:extLst>
          </a:blip>
          <a:srcRect l="10203" r="10203"/>
          <a:stretch/>
        </p:blipFill>
        <p:spPr>
          <a:xfrm>
            <a:off x="3148326" y="2423722"/>
            <a:ext cx="2846070" cy="2010551"/>
          </a:xfrm>
          <a:prstGeom prst="rect">
            <a:avLst/>
          </a:prstGeom>
        </p:spPr>
      </p:pic>
      <p:cxnSp>
        <p:nvCxnSpPr>
          <p:cNvPr id="31" name="Straight Connector 30">
            <a:extLst>
              <a:ext uri="{FF2B5EF4-FFF2-40B4-BE49-F238E27FC236}">
                <a16:creationId xmlns:a16="http://schemas.microsoft.com/office/drawing/2014/main" id="{06E1DF9C-1D1F-4F22-F544-82DC84C5CF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5972" y="5694097"/>
            <a:ext cx="6858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erson&#10;&#10;Description automatically generated">
            <a:extLst>
              <a:ext uri="{FF2B5EF4-FFF2-40B4-BE49-F238E27FC236}">
                <a16:creationId xmlns:a16="http://schemas.microsoft.com/office/drawing/2014/main" id="{4605F898-FAC9-69D4-8833-CE444EA982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4632" y="2420472"/>
            <a:ext cx="2846070" cy="2010550"/>
          </a:xfrm>
          <a:prstGeom prst="rect">
            <a:avLst/>
          </a:prstGeom>
        </p:spPr>
      </p:pic>
      <p:pic>
        <p:nvPicPr>
          <p:cNvPr id="9" name="Picture 8" descr="Text&#10;&#10;Description automatically generated">
            <a:extLst>
              <a:ext uri="{FF2B5EF4-FFF2-40B4-BE49-F238E27FC236}">
                <a16:creationId xmlns:a16="http://schemas.microsoft.com/office/drawing/2014/main" id="{795C3414-8984-AF85-9B46-FF17D2DA5C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413" y="5289950"/>
            <a:ext cx="8629787" cy="1170755"/>
          </a:xfrm>
          <a:prstGeom prst="rect">
            <a:avLst/>
          </a:prstGeom>
        </p:spPr>
      </p:pic>
    </p:spTree>
    <p:extLst>
      <p:ext uri="{BB962C8B-B14F-4D97-AF65-F5344CB8AC3E}">
        <p14:creationId xmlns:p14="http://schemas.microsoft.com/office/powerpoint/2010/main" val="3684739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en-US" sz="4700">
                <a:cs typeface="Arial" panose="020B0604020202020204" pitchFamily="34" charset="0"/>
              </a:rPr>
              <a:t>What is CFLRP?</a:t>
            </a:r>
          </a:p>
        </p:txBody>
      </p:sp>
      <p:pic>
        <p:nvPicPr>
          <p:cNvPr id="6" name="Picture 5" descr="A group of trees in a field&#10;&#10;AI-generated content may be incorrect.">
            <a:extLst>
              <a:ext uri="{FF2B5EF4-FFF2-40B4-BE49-F238E27FC236}">
                <a16:creationId xmlns:a16="http://schemas.microsoft.com/office/drawing/2014/main" id="{DAFD5B6F-166D-862B-1C67-B882D2EA65CA}"/>
              </a:ext>
            </a:extLst>
          </p:cNvPr>
          <p:cNvPicPr>
            <a:picLocks noChangeAspect="1"/>
          </p:cNvPicPr>
          <p:nvPr/>
        </p:nvPicPr>
        <p:blipFill>
          <a:blip r:embed="rId3">
            <a:extLst>
              <a:ext uri="{28A0092B-C50C-407E-A947-70E740481C1C}">
                <a14:useLocalDpi xmlns:a14="http://schemas.microsoft.com/office/drawing/2010/main" val="0"/>
              </a:ext>
            </a:extLst>
          </a:blip>
          <a:srcRect l="1938" r="3015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vert="horz" lIns="0" tIns="45720" rIns="0" bIns="45720" rtlCol="0">
            <a:normAutofit/>
          </a:bodyPr>
          <a:lstStyle/>
          <a:p>
            <a:pPr marL="0" indent="0">
              <a:buNone/>
            </a:pPr>
            <a:r>
              <a:rPr lang="en-US" sz="1500" b="1" dirty="0">
                <a:cs typeface="Arial" panose="020B0604020202020204" pitchFamily="34" charset="0"/>
              </a:rPr>
              <a:t>Statutory Authority:</a:t>
            </a:r>
            <a:r>
              <a:rPr lang="en-US" sz="1500" dirty="0">
                <a:cs typeface="Arial" panose="020B0604020202020204" pitchFamily="34" charset="0"/>
              </a:rPr>
              <a:t> First authorized in 2009 omnibus, reauthorized in 2018 Farm Bill, with continued partner support</a:t>
            </a:r>
          </a:p>
          <a:p>
            <a:pPr marL="0" indent="0">
              <a:buNone/>
            </a:pPr>
            <a:r>
              <a:rPr lang="en-US" sz="1500" b="1" dirty="0">
                <a:cs typeface="Arial" panose="020B0604020202020204" pitchFamily="34" charset="0"/>
              </a:rPr>
              <a:t>Active management </a:t>
            </a:r>
            <a:r>
              <a:rPr lang="en-US" sz="1500" dirty="0">
                <a:cs typeface="Arial" panose="020B0604020202020204" pitchFamily="34" charset="0"/>
              </a:rPr>
              <a:t>planned and executed with</a:t>
            </a:r>
            <a:r>
              <a:rPr lang="en-US" sz="1500" b="1" dirty="0">
                <a:cs typeface="Arial" panose="020B0604020202020204" pitchFamily="34" charset="0"/>
              </a:rPr>
              <a:t> local partners </a:t>
            </a:r>
            <a:r>
              <a:rPr lang="en-US" sz="1500" dirty="0">
                <a:cs typeface="Arial" panose="020B0604020202020204" pitchFamily="34" charset="0"/>
              </a:rPr>
              <a:t>in alignment with</a:t>
            </a:r>
            <a:r>
              <a:rPr lang="en-US" sz="1500" b="1" dirty="0">
                <a:cs typeface="Arial" panose="020B0604020202020204" pitchFamily="34" charset="0"/>
              </a:rPr>
              <a:t> multiple-use Agency goals </a:t>
            </a:r>
            <a:r>
              <a:rPr lang="en-US" sz="1500" dirty="0">
                <a:cs typeface="Arial" panose="020B0604020202020204" pitchFamily="34" charset="0"/>
              </a:rPr>
              <a:t>that benefit Americans: </a:t>
            </a:r>
          </a:p>
          <a:p>
            <a:pPr>
              <a:buFont typeface="Arial" panose="020B0604020202020204" pitchFamily="34" charset="0"/>
              <a:buChar char="•"/>
            </a:pPr>
            <a:r>
              <a:rPr lang="en-US" sz="1500" dirty="0">
                <a:cs typeface="Arial" panose="020B0604020202020204" pitchFamily="34" charset="0"/>
              </a:rPr>
              <a:t> Reduced wildfire risk, increased safety for wildfire response and communities</a:t>
            </a:r>
          </a:p>
          <a:p>
            <a:pPr>
              <a:buFont typeface="Arial" panose="020B0604020202020204" pitchFamily="34" charset="0"/>
              <a:buChar char="•"/>
            </a:pPr>
            <a:r>
              <a:rPr lang="en-US" sz="1500" dirty="0">
                <a:cs typeface="Arial" panose="020B0604020202020204" pitchFamily="34" charset="0"/>
              </a:rPr>
              <a:t> Training &amp; jobs in rural communities </a:t>
            </a:r>
          </a:p>
          <a:p>
            <a:pPr>
              <a:buFont typeface="Arial" panose="020B0604020202020204" pitchFamily="34" charset="0"/>
              <a:buChar char="•"/>
            </a:pPr>
            <a:r>
              <a:rPr lang="en-US" sz="1500" dirty="0">
                <a:cs typeface="Arial" panose="020B0604020202020204" pitchFamily="34" charset="0"/>
              </a:rPr>
              <a:t> Wood product utilization </a:t>
            </a:r>
          </a:p>
          <a:p>
            <a:pPr>
              <a:buFont typeface="Arial" panose="020B0604020202020204" pitchFamily="34" charset="0"/>
              <a:buChar char="•"/>
            </a:pPr>
            <a:r>
              <a:rPr lang="en-US" sz="1500" dirty="0">
                <a:cs typeface="Arial" panose="020B0604020202020204" pitchFamily="34" charset="0"/>
              </a:rPr>
              <a:t> Improved fish and wildlife habitat </a:t>
            </a:r>
          </a:p>
          <a:p>
            <a:pPr>
              <a:buFont typeface="Arial" panose="020B0604020202020204" pitchFamily="34" charset="0"/>
              <a:buChar char="•"/>
            </a:pPr>
            <a:r>
              <a:rPr lang="en-US" sz="1500" dirty="0">
                <a:cs typeface="Arial" panose="020B0604020202020204" pitchFamily="34" charset="0"/>
              </a:rPr>
              <a:t> Road and trail maintenance</a:t>
            </a:r>
          </a:p>
          <a:p>
            <a:pPr>
              <a:buFont typeface="Arial" panose="020B0604020202020204" pitchFamily="34" charset="0"/>
              <a:buChar char="•"/>
            </a:pPr>
            <a:r>
              <a:rPr lang="en-US" sz="1500" dirty="0">
                <a:cs typeface="Arial" panose="020B0604020202020204" pitchFamily="34" charset="0"/>
              </a:rPr>
              <a:t> Increased water quality and quantity  </a:t>
            </a:r>
          </a:p>
          <a:p>
            <a:endParaRPr lang="en-US" sz="1500" b="0" dirty="0"/>
          </a:p>
          <a:p>
            <a:endParaRPr lang="en-US" sz="1500" b="0" dirty="0"/>
          </a:p>
        </p:txBody>
      </p:sp>
    </p:spTree>
    <p:extLst>
      <p:ext uri="{BB962C8B-B14F-4D97-AF65-F5344CB8AC3E}">
        <p14:creationId xmlns:p14="http://schemas.microsoft.com/office/powerpoint/2010/main" val="3800247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r>
              <a:rPr lang="en-US" sz="2900"/>
              <a:t>Competitive, 10-Year Funding</a:t>
            </a:r>
          </a:p>
        </p:txBody>
      </p:sp>
      <p:pic>
        <p:nvPicPr>
          <p:cNvPr id="5" name="Picture 4" descr="A picture containing tree, plant&#10;&#10;AI-generated content may be incorrect.">
            <a:extLst>
              <a:ext uri="{FF2B5EF4-FFF2-40B4-BE49-F238E27FC236}">
                <a16:creationId xmlns:a16="http://schemas.microsoft.com/office/drawing/2014/main" id="{40F7E270-C60D-BBF6-54CB-0FC7F0CEE27D}"/>
              </a:ext>
            </a:extLst>
          </p:cNvPr>
          <p:cNvPicPr>
            <a:picLocks noChangeAspect="1"/>
          </p:cNvPicPr>
          <p:nvPr/>
        </p:nvPicPr>
        <p:blipFill>
          <a:blip r:embed="rId3">
            <a:extLst>
              <a:ext uri="{28A0092B-C50C-407E-A947-70E740481C1C}">
                <a14:useLocalDpi xmlns:a14="http://schemas.microsoft.com/office/drawing/2010/main" val="0"/>
              </a:ext>
            </a:extLst>
          </a:blip>
          <a:srcRect l="6396" r="829"/>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67187" y="4696287"/>
            <a:ext cx="5657313" cy="2050742"/>
          </a:xfrm>
        </p:spPr>
        <p:txBody>
          <a:bodyPr vert="horz" lIns="0" tIns="45720" rIns="0" bIns="45720" rtlCol="0" anchor="ctr">
            <a:normAutofit fontScale="92500" lnSpcReduction="20000"/>
          </a:bodyPr>
          <a:lstStyle/>
          <a:p>
            <a:pPr marL="201168" lvl="1" indent="0">
              <a:buNone/>
            </a:pPr>
            <a:r>
              <a:rPr lang="en-US" sz="1500" b="1" dirty="0"/>
              <a:t>CFLRP Project Initiation:</a:t>
            </a:r>
          </a:p>
          <a:p>
            <a:pPr lvl="1">
              <a:buFont typeface="Arial" panose="020B0604020202020204" pitchFamily="34" charset="0"/>
              <a:buChar char="•"/>
            </a:pPr>
            <a:r>
              <a:rPr lang="en-US" sz="1500" dirty="0"/>
              <a:t>Selected by the Secretary after Advisory Committee review for 10 years of funding </a:t>
            </a:r>
          </a:p>
          <a:p>
            <a:pPr lvl="1">
              <a:buFont typeface="Arial" panose="020B0604020202020204" pitchFamily="34" charset="0"/>
              <a:buChar char="•"/>
            </a:pPr>
            <a:r>
              <a:rPr lang="en-US" sz="1500" dirty="0"/>
              <a:t>Potential one-time extension </a:t>
            </a:r>
          </a:p>
          <a:p>
            <a:pPr marL="201168" lvl="1" indent="0">
              <a:buNone/>
            </a:pPr>
            <a:endParaRPr lang="en-US" sz="1500" dirty="0"/>
          </a:p>
          <a:p>
            <a:pPr marL="200660" lvl="1" indent="0">
              <a:buNone/>
            </a:pPr>
            <a:r>
              <a:rPr lang="en-US" sz="1500" b="1" dirty="0"/>
              <a:t>Basic Requirements:</a:t>
            </a:r>
            <a:endParaRPr lang="en-US" sz="1500" b="1" dirty="0">
              <a:ea typeface="Calibri"/>
              <a:cs typeface="Calibri"/>
            </a:endParaRPr>
          </a:p>
          <a:p>
            <a:pPr lvl="1">
              <a:buFont typeface="Arial" panose="020B0604020202020204" pitchFamily="34" charset="0"/>
              <a:buChar char="•"/>
            </a:pPr>
            <a:r>
              <a:rPr lang="en-US" sz="1500" dirty="0"/>
              <a:t>Must be at least 50,000 acres </a:t>
            </a:r>
          </a:p>
          <a:p>
            <a:pPr lvl="1">
              <a:buFont typeface="Arial" panose="020B0604020202020204" pitchFamily="34" charset="0"/>
              <a:buChar char="•"/>
            </a:pPr>
            <a:r>
              <a:rPr lang="en-US" sz="1500" dirty="0"/>
              <a:t>Funds cover up to 50% of the costs of implementation and multiparty monitoring on NFS lands </a:t>
            </a:r>
          </a:p>
          <a:p>
            <a:pPr lvl="1">
              <a:buFont typeface="Arial" panose="020B0604020202020204" pitchFamily="34" charset="0"/>
              <a:buChar char="•"/>
            </a:pPr>
            <a:r>
              <a:rPr lang="en-US" sz="1500" dirty="0">
                <a:ea typeface="Calibri"/>
                <a:cs typeface="Calibri"/>
              </a:rPr>
              <a:t>Must have NEPA complete </a:t>
            </a:r>
            <a:endParaRPr lang="en-US" sz="1500" b="0" dirty="0">
              <a:ea typeface="Calibri"/>
              <a:cs typeface="Calibri"/>
            </a:endParaRPr>
          </a:p>
          <a:p>
            <a:endParaRPr lang="en-US" sz="800" dirty="0">
              <a:ea typeface="Calibri" panose="020F0502020204030204"/>
              <a:cs typeface="Calibri" panose="020F0502020204030204"/>
            </a:endParaRPr>
          </a:p>
        </p:txBody>
      </p:sp>
    </p:spTree>
    <p:extLst>
      <p:ext uri="{BB962C8B-B14F-4D97-AF65-F5344CB8AC3E}">
        <p14:creationId xmlns:p14="http://schemas.microsoft.com/office/powerpoint/2010/main" val="1125934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F1648E-D107-6921-C9DB-2AF362505F0A}"/>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ree, outdoor, people, plant&#10;&#10;AI-generated content may be incorrect.">
            <a:extLst>
              <a:ext uri="{FF2B5EF4-FFF2-40B4-BE49-F238E27FC236}">
                <a16:creationId xmlns:a16="http://schemas.microsoft.com/office/drawing/2014/main" id="{3AE149BA-9DD7-3D0A-E2DD-45F965B015CF}"/>
              </a:ext>
            </a:extLst>
          </p:cNvPr>
          <p:cNvPicPr>
            <a:picLocks noChangeAspect="1"/>
          </p:cNvPicPr>
          <p:nvPr/>
        </p:nvPicPr>
        <p:blipFill>
          <a:blip r:embed="rId3">
            <a:extLst>
              <a:ext uri="{28A0092B-C50C-407E-A947-70E740481C1C}">
                <a14:useLocalDpi xmlns:a14="http://schemas.microsoft.com/office/drawing/2010/main" val="0"/>
              </a:ext>
            </a:extLst>
          </a:blip>
          <a:srcRect r="-2" b="1815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landscape with trees and mountains in the back&#10;&#10;AI-generated content may be incorrect.">
            <a:extLst>
              <a:ext uri="{FF2B5EF4-FFF2-40B4-BE49-F238E27FC236}">
                <a16:creationId xmlns:a16="http://schemas.microsoft.com/office/drawing/2014/main" id="{CFD8CC2F-1ADC-8C79-31B4-A5666D0440FE}"/>
              </a:ext>
            </a:extLst>
          </p:cNvPr>
          <p:cNvPicPr>
            <a:picLocks noChangeAspect="1"/>
          </p:cNvPicPr>
          <p:nvPr/>
        </p:nvPicPr>
        <p:blipFill>
          <a:blip r:embed="rId4">
            <a:extLst>
              <a:ext uri="{28A0092B-C50C-407E-A947-70E740481C1C}">
                <a14:useLocalDpi xmlns:a14="http://schemas.microsoft.com/office/drawing/2010/main" val="0"/>
              </a:ext>
            </a:extLst>
          </a:blip>
          <a:srcRect t="7691" r="-2"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7" name="Freeform: Shape 5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9" name="Freeform: Shape 5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4DEDCC0-8F9F-A6B6-1B37-A384251FB5EA}"/>
              </a:ext>
            </a:extLst>
          </p:cNvPr>
          <p:cNvSpPr>
            <a:spLocks noGrp="1"/>
          </p:cNvSpPr>
          <p:nvPr>
            <p:ph type="title"/>
          </p:nvPr>
        </p:nvSpPr>
        <p:spPr>
          <a:xfrm>
            <a:off x="336042" y="859536"/>
            <a:ext cx="3624601" cy="1243584"/>
          </a:xfrm>
        </p:spPr>
        <p:txBody>
          <a:bodyPr>
            <a:normAutofit/>
          </a:bodyPr>
          <a:lstStyle/>
          <a:p>
            <a:r>
              <a:rPr lang="en-US" sz="3000"/>
              <a:t>National Program Impacts</a:t>
            </a:r>
            <a:endParaRPr lang="en-US" sz="3000">
              <a:ea typeface="Calibri Light"/>
              <a:cs typeface="Calibri Light"/>
            </a:endParaRPr>
          </a:p>
        </p:txBody>
      </p:sp>
      <p:sp>
        <p:nvSpPr>
          <p:cNvPr id="61" name="Rectangle 6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63" name="Rectangle 6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2">
            <a:extLst>
              <a:ext uri="{FF2B5EF4-FFF2-40B4-BE49-F238E27FC236}">
                <a16:creationId xmlns:a16="http://schemas.microsoft.com/office/drawing/2014/main" id="{180B5D26-C1C9-AEA9-DD8E-D51472697E1A}"/>
              </a:ext>
            </a:extLst>
          </p:cNvPr>
          <p:cNvSpPr>
            <a:spLocks noGrp="1"/>
          </p:cNvSpPr>
          <p:nvPr>
            <p:ph idx="1"/>
          </p:nvPr>
        </p:nvSpPr>
        <p:spPr>
          <a:xfrm>
            <a:off x="336042" y="2512611"/>
            <a:ext cx="3624602" cy="3664351"/>
          </a:xfrm>
        </p:spPr>
        <p:txBody>
          <a:bodyPr vert="horz" lIns="0" tIns="45720" rIns="0" bIns="45720" rtlCol="0">
            <a:normAutofit/>
          </a:bodyPr>
          <a:lstStyle/>
          <a:p>
            <a:pPr marL="384048" lvl="2" indent="0">
              <a:buNone/>
            </a:pPr>
            <a:r>
              <a:rPr lang="en-US" sz="1400" b="1" dirty="0"/>
              <a:t>Over 6.7M acres of active management</a:t>
            </a:r>
            <a:endParaRPr lang="en-US" sz="1400" dirty="0"/>
          </a:p>
          <a:p>
            <a:pPr marL="932180" lvl="4"/>
            <a:r>
              <a:rPr lang="en-US" sz="1400" dirty="0"/>
              <a:t>Includes 5.3M acres to reduce wildfire risk</a:t>
            </a:r>
            <a:endParaRPr lang="en-US" sz="1400" dirty="0">
              <a:ea typeface="Calibri"/>
              <a:cs typeface="Calibri"/>
            </a:endParaRPr>
          </a:p>
          <a:p>
            <a:pPr marL="932180" lvl="4"/>
            <a:r>
              <a:rPr lang="en-US" sz="1400" dirty="0">
                <a:ea typeface="Calibri"/>
                <a:cs typeface="Calibri"/>
              </a:rPr>
              <a:t>83% of the time local fire suppression staff observed CFLRP treatments helped control or moderate fire behavior</a:t>
            </a:r>
          </a:p>
          <a:p>
            <a:pPr marL="384048" lvl="2" indent="0">
              <a:buNone/>
            </a:pPr>
            <a:endParaRPr lang="en-US" sz="1400" b="1" dirty="0"/>
          </a:p>
          <a:p>
            <a:pPr marL="384048" lvl="2" indent="0">
              <a:buNone/>
            </a:pPr>
            <a:r>
              <a:rPr lang="en-US" sz="1400" b="1" dirty="0"/>
              <a:t>Outsized Impact </a:t>
            </a:r>
          </a:p>
          <a:p>
            <a:pPr marL="932180" lvl="4"/>
            <a:r>
              <a:rPr lang="en-US" sz="1400" dirty="0">
                <a:ea typeface="Calibri"/>
                <a:cs typeface="Calibri"/>
              </a:rPr>
              <a:t>7% agency restoration spending -- produced 11% of timber volume, 13% hazardous fuels treatments, 14% Rx fire</a:t>
            </a:r>
          </a:p>
          <a:p>
            <a:pPr marL="932180" lvl="4"/>
            <a:r>
              <a:rPr lang="en-US" sz="1400" dirty="0"/>
              <a:t>9 of top 20 NFs for timber volume awarded in FY24</a:t>
            </a:r>
          </a:p>
        </p:txBody>
      </p:sp>
    </p:spTree>
    <p:extLst>
      <p:ext uri="{BB962C8B-B14F-4D97-AF65-F5344CB8AC3E}">
        <p14:creationId xmlns:p14="http://schemas.microsoft.com/office/powerpoint/2010/main" val="2246593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912005-0BF4-AEF3-2C44-9D4A6EBF6FE2}"/>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in the woods&#10;&#10;AI-generated content may be incorrect.">
            <a:extLst>
              <a:ext uri="{FF2B5EF4-FFF2-40B4-BE49-F238E27FC236}">
                <a16:creationId xmlns:a16="http://schemas.microsoft.com/office/drawing/2014/main" id="{87EF048F-FB67-C6B4-C30F-99310E8DD560}"/>
              </a:ext>
            </a:extLst>
          </p:cNvPr>
          <p:cNvPicPr>
            <a:picLocks noChangeAspect="1"/>
          </p:cNvPicPr>
          <p:nvPr/>
        </p:nvPicPr>
        <p:blipFill>
          <a:blip r:embed="rId3">
            <a:extLst>
              <a:ext uri="{28A0092B-C50C-407E-A947-70E740481C1C}">
                <a14:useLocalDpi xmlns:a14="http://schemas.microsoft.com/office/drawing/2010/main" val="0"/>
              </a:ext>
            </a:extLst>
          </a:blip>
          <a:srcRect r="8363" b="-3"/>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picture containing text, outdoor, mountain, nature&#10;&#10;AI-generated content may be incorrect.">
            <a:extLst>
              <a:ext uri="{FF2B5EF4-FFF2-40B4-BE49-F238E27FC236}">
                <a16:creationId xmlns:a16="http://schemas.microsoft.com/office/drawing/2014/main" id="{54ACD9CE-9BE5-0A8E-3D72-5AB6BC25A8C8}"/>
              </a:ext>
            </a:extLst>
          </p:cNvPr>
          <p:cNvPicPr>
            <a:picLocks noChangeAspect="1"/>
          </p:cNvPicPr>
          <p:nvPr/>
        </p:nvPicPr>
        <p:blipFill>
          <a:blip r:embed="rId4">
            <a:extLst>
              <a:ext uri="{28A0092B-C50C-407E-A947-70E740481C1C}">
                <a14:useLocalDpi xmlns:a14="http://schemas.microsoft.com/office/drawing/2010/main" val="0"/>
              </a:ext>
            </a:extLst>
          </a:blip>
          <a:srcRect l="7289" r="1080" b="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3" name="Freeform: Shape 4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4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4C901C5-FC0D-C37F-F76C-A9B877BFE69C}"/>
              </a:ext>
            </a:extLst>
          </p:cNvPr>
          <p:cNvSpPr>
            <a:spLocks noGrp="1"/>
          </p:cNvSpPr>
          <p:nvPr>
            <p:ph type="title"/>
          </p:nvPr>
        </p:nvSpPr>
        <p:spPr>
          <a:xfrm>
            <a:off x="336042" y="859536"/>
            <a:ext cx="3624601" cy="1243584"/>
          </a:xfrm>
        </p:spPr>
        <p:txBody>
          <a:bodyPr>
            <a:normAutofit/>
          </a:bodyPr>
          <a:lstStyle/>
          <a:p>
            <a:r>
              <a:rPr lang="en-US" sz="3000"/>
              <a:t>National Program Impacts</a:t>
            </a:r>
            <a:endParaRPr lang="en-US" sz="3000">
              <a:ea typeface="Calibri Light"/>
              <a:cs typeface="Calibri Light"/>
            </a:endParaRPr>
          </a:p>
        </p:txBody>
      </p:sp>
      <p:sp>
        <p:nvSpPr>
          <p:cNvPr id="47" name="Rectangle 4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9" name="Rectangle 4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2">
            <a:extLst>
              <a:ext uri="{FF2B5EF4-FFF2-40B4-BE49-F238E27FC236}">
                <a16:creationId xmlns:a16="http://schemas.microsoft.com/office/drawing/2014/main" id="{2F816DDE-8609-FFC6-E25E-ADC35E447E86}"/>
              </a:ext>
            </a:extLst>
          </p:cNvPr>
          <p:cNvSpPr>
            <a:spLocks noGrp="1"/>
          </p:cNvSpPr>
          <p:nvPr>
            <p:ph idx="1"/>
          </p:nvPr>
        </p:nvSpPr>
        <p:spPr>
          <a:xfrm>
            <a:off x="336042" y="2512611"/>
            <a:ext cx="3624602" cy="3664351"/>
          </a:xfrm>
        </p:spPr>
        <p:txBody>
          <a:bodyPr vert="horz" lIns="0" tIns="45720" rIns="0" bIns="45720" rtlCol="0">
            <a:normAutofit/>
          </a:bodyPr>
          <a:lstStyle/>
          <a:p>
            <a:pPr marL="384048" lvl="2" indent="0">
              <a:buNone/>
            </a:pPr>
            <a:r>
              <a:rPr lang="en-US" sz="1400" b="1"/>
              <a:t>Implementation benefits communities </a:t>
            </a:r>
            <a:endParaRPr lang="en-US" sz="1400"/>
          </a:p>
          <a:p>
            <a:pPr marL="932180" lvl="4"/>
            <a:r>
              <a:rPr lang="en-US" sz="1400"/>
              <a:t>Average of 4,860 jobs annually, 78% in timber harvest &amp; processing </a:t>
            </a:r>
            <a:endParaRPr lang="en-US" sz="1400">
              <a:ea typeface="Calibri"/>
              <a:cs typeface="Calibri"/>
            </a:endParaRPr>
          </a:p>
          <a:p>
            <a:pPr marL="932180" lvl="4"/>
            <a:r>
              <a:rPr lang="en-US" sz="1400">
                <a:ea typeface="Calibri"/>
                <a:cs typeface="Calibri"/>
              </a:rPr>
              <a:t>Average of $216 M in local labor income annually</a:t>
            </a:r>
          </a:p>
          <a:p>
            <a:pPr marL="932180" lvl="4"/>
            <a:r>
              <a:rPr lang="en-US" sz="1400"/>
              <a:t>Enables industry investment in new infrastructure, stabilizes local businesses, creates new business partnerships </a:t>
            </a:r>
            <a:endParaRPr lang="en-US" sz="1400">
              <a:ea typeface="Calibri"/>
              <a:cs typeface="Calibri"/>
            </a:endParaRPr>
          </a:p>
          <a:p>
            <a:pPr marL="384048" lvl="2" indent="0">
              <a:buNone/>
            </a:pPr>
            <a:endParaRPr lang="en-US" sz="1400" b="1"/>
          </a:p>
          <a:p>
            <a:pPr marL="384048" lvl="2" indent="0">
              <a:buNone/>
            </a:pPr>
            <a:r>
              <a:rPr lang="en-US" sz="1400" b="1"/>
              <a:t>Attracts significant partner investments</a:t>
            </a:r>
          </a:p>
          <a:p>
            <a:pPr marL="932180" lvl="4"/>
            <a:r>
              <a:rPr lang="en-US" sz="1400">
                <a:ea typeface="Calibri"/>
                <a:cs typeface="Calibri"/>
              </a:rPr>
              <a:t>Over 720 partners and organizations </a:t>
            </a:r>
          </a:p>
          <a:p>
            <a:pPr marL="932180" lvl="4"/>
            <a:r>
              <a:rPr lang="en-US" sz="1400"/>
              <a:t>$661 M ($1 invested attracts $1.64)</a:t>
            </a:r>
          </a:p>
        </p:txBody>
      </p:sp>
    </p:spTree>
    <p:extLst>
      <p:ext uri="{BB962C8B-B14F-4D97-AF65-F5344CB8AC3E}">
        <p14:creationId xmlns:p14="http://schemas.microsoft.com/office/powerpoint/2010/main" val="360493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E22F32-3C07-9B9C-9BB2-73108B52206B}"/>
            </a:ext>
          </a:extLst>
        </p:cNvPr>
        <p:cNvGrpSpPr/>
        <p:nvPr/>
      </p:nvGrpSpPr>
      <p:grpSpPr>
        <a:xfrm>
          <a:off x="0" y="0"/>
          <a:ext cx="0" cy="0"/>
          <a:chOff x="0" y="0"/>
          <a:chExt cx="0" cy="0"/>
        </a:xfrm>
      </p:grpSpPr>
      <p:sp useBgFill="1">
        <p:nvSpPr>
          <p:cNvPr id="36"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EDBAE9-758B-9419-2B4A-91395E39A88E}"/>
              </a:ext>
            </a:extLst>
          </p:cNvPr>
          <p:cNvPicPr>
            <a:picLocks noChangeAspect="1"/>
          </p:cNvPicPr>
          <p:nvPr/>
        </p:nvPicPr>
        <p:blipFill>
          <a:blip r:embed="rId3"/>
          <a:srcRect b="827"/>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38" name="Rectangle 37">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14BCE5A8-FB95-F39C-6031-9CE440119841}"/>
              </a:ext>
            </a:extLst>
          </p:cNvPr>
          <p:cNvSpPr txBox="1">
            <a:spLocks/>
          </p:cNvSpPr>
          <p:nvPr/>
        </p:nvSpPr>
        <p:spPr>
          <a:xfrm>
            <a:off x="442167" y="5746071"/>
            <a:ext cx="5261624" cy="85226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marL="0" marR="0" lvl="0" indent="0" fontAlgn="auto">
              <a:lnSpc>
                <a:spcPct val="90000"/>
              </a:lnSpc>
              <a:spcAft>
                <a:spcPts val="600"/>
              </a:spcAft>
              <a:buClrTx/>
              <a:buSzTx/>
              <a:tabLst/>
              <a:defRPr/>
            </a:pPr>
            <a:r>
              <a:rPr kumimoji="0" lang="en-US" sz="2600" b="0" i="0" u="none" strike="noStrike" cap="none" spc="0" normalizeH="0" baseline="0" noProof="0">
                <a:ln>
                  <a:noFill/>
                </a:ln>
                <a:effectLst/>
                <a:uLnTx/>
                <a:uFillTx/>
              </a:rPr>
              <a:t>31 CFLRP Projects Funded To-Date</a:t>
            </a:r>
          </a:p>
        </p:txBody>
      </p:sp>
    </p:spTree>
    <p:extLst>
      <p:ext uri="{BB962C8B-B14F-4D97-AF65-F5344CB8AC3E}">
        <p14:creationId xmlns:p14="http://schemas.microsoft.com/office/powerpoint/2010/main" val="128718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0A74EC2F-4D9A-4E1D-B027-55151C4395C7}"/>
              </a:ext>
            </a:extLst>
          </p:cNvPr>
          <p:cNvSpPr>
            <a:spLocks noGrp="1"/>
          </p:cNvSpPr>
          <p:nvPr>
            <p:ph type="title"/>
          </p:nvPr>
        </p:nvSpPr>
        <p:spPr>
          <a:xfrm>
            <a:off x="199697" y="640823"/>
            <a:ext cx="2840547" cy="5583148"/>
          </a:xfrm>
        </p:spPr>
        <p:txBody>
          <a:bodyPr vert="horz" lIns="91440" tIns="45720" rIns="91440" bIns="45720" rtlCol="0" anchor="ctr">
            <a:normAutofit/>
          </a:bodyPr>
          <a:lstStyle/>
          <a:p>
            <a:pPr algn="ctr" defTabSz="914400"/>
            <a:r>
              <a:rPr lang="en-US" sz="3600" dirty="0"/>
              <a:t>National </a:t>
            </a:r>
            <a:r>
              <a:rPr lang="en-US" sz="3600" kern="1200" dirty="0">
                <a:latin typeface="+mj-lt"/>
                <a:ea typeface="+mj-ea"/>
                <a:cs typeface="+mj-cs"/>
              </a:rPr>
              <a:t>CFLRP Project Status</a:t>
            </a:r>
          </a:p>
        </p:txBody>
      </p:sp>
      <p:sp>
        <p:nvSpPr>
          <p:cNvPr id="1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9">
            <a:extLst>
              <a:ext uri="{FF2B5EF4-FFF2-40B4-BE49-F238E27FC236}">
                <a16:creationId xmlns:a16="http://schemas.microsoft.com/office/drawing/2014/main" id="{2A8B4FB1-D8E8-1FC3-8F54-1CCDC2D47E5E}"/>
              </a:ext>
            </a:extLst>
          </p:cNvPr>
          <p:cNvGraphicFramePr>
            <a:graphicFrameLocks noGrp="1"/>
          </p:cNvGraphicFramePr>
          <p:nvPr>
            <p:ph sz="half" idx="1"/>
            <p:extLst>
              <p:ext uri="{D42A27DB-BD31-4B8C-83A1-F6EECF244321}">
                <p14:modId xmlns:p14="http://schemas.microsoft.com/office/powerpoint/2010/main" val="2294279354"/>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75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C2E3B-8ED8-A249-A7D3-261CCA9A84A1}"/>
              </a:ext>
            </a:extLst>
          </p:cNvPr>
          <p:cNvSpPr>
            <a:spLocks noGrp="1"/>
          </p:cNvSpPr>
          <p:nvPr>
            <p:ph type="title"/>
          </p:nvPr>
        </p:nvSpPr>
        <p:spPr>
          <a:xfrm>
            <a:off x="479160" y="417576"/>
            <a:ext cx="8182230" cy="1249394"/>
          </a:xfrm>
        </p:spPr>
        <p:txBody>
          <a:bodyPr vert="horz" lIns="91440" tIns="45720" rIns="91440" bIns="45720" rtlCol="0" anchor="ctr">
            <a:normAutofit/>
          </a:bodyPr>
          <a:lstStyle/>
          <a:p>
            <a:pPr algn="ctr" defTabSz="914400"/>
            <a:r>
              <a:rPr lang="en-US" sz="5700" kern="1200" dirty="0">
                <a:solidFill>
                  <a:schemeClr val="tx1"/>
                </a:solidFill>
                <a:latin typeface="+mj-lt"/>
                <a:ea typeface="+mj-ea"/>
                <a:cs typeface="+mj-cs"/>
              </a:rPr>
              <a:t>Region 6 CFLRP Projects</a:t>
            </a:r>
          </a:p>
        </p:txBody>
      </p:sp>
      <p:sp>
        <p:nvSpPr>
          <p:cNvPr id="2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6F37B51A-5770-AA41-E054-95E6A795D9DC}"/>
              </a:ext>
            </a:extLst>
          </p:cNvPr>
          <p:cNvGraphicFramePr>
            <a:graphicFrameLocks noGrp="1"/>
          </p:cNvGraphicFramePr>
          <p:nvPr>
            <p:extLst>
              <p:ext uri="{D42A27DB-BD31-4B8C-83A1-F6EECF244321}">
                <p14:modId xmlns:p14="http://schemas.microsoft.com/office/powerpoint/2010/main" val="2890817111"/>
              </p:ext>
            </p:extLst>
          </p:nvPr>
        </p:nvGraphicFramePr>
        <p:xfrm>
          <a:off x="169725" y="1768765"/>
          <a:ext cx="8801100" cy="5155719"/>
        </p:xfrm>
        <a:graphic>
          <a:graphicData uri="http://schemas.openxmlformats.org/drawingml/2006/table">
            <a:tbl>
              <a:tblPr firstRow="1" bandRow="1">
                <a:tableStyleId>{3B4B98B0-60AC-42C2-AFA5-B58CD77FA1E5}</a:tableStyleId>
              </a:tblPr>
              <a:tblGrid>
                <a:gridCol w="2332184">
                  <a:extLst>
                    <a:ext uri="{9D8B030D-6E8A-4147-A177-3AD203B41FA5}">
                      <a16:colId xmlns:a16="http://schemas.microsoft.com/office/drawing/2014/main" val="4022892687"/>
                    </a:ext>
                  </a:extLst>
                </a:gridCol>
                <a:gridCol w="3308304">
                  <a:extLst>
                    <a:ext uri="{9D8B030D-6E8A-4147-A177-3AD203B41FA5}">
                      <a16:colId xmlns:a16="http://schemas.microsoft.com/office/drawing/2014/main" val="556922279"/>
                    </a:ext>
                  </a:extLst>
                </a:gridCol>
                <a:gridCol w="1358768">
                  <a:extLst>
                    <a:ext uri="{9D8B030D-6E8A-4147-A177-3AD203B41FA5}">
                      <a16:colId xmlns:a16="http://schemas.microsoft.com/office/drawing/2014/main" val="3570316931"/>
                    </a:ext>
                  </a:extLst>
                </a:gridCol>
                <a:gridCol w="1801844">
                  <a:extLst>
                    <a:ext uri="{9D8B030D-6E8A-4147-A177-3AD203B41FA5}">
                      <a16:colId xmlns:a16="http://schemas.microsoft.com/office/drawing/2014/main" val="2587170004"/>
                    </a:ext>
                  </a:extLst>
                </a:gridCol>
              </a:tblGrid>
              <a:tr h="296203">
                <a:tc>
                  <a:txBody>
                    <a:bodyPr/>
                    <a:lstStyle/>
                    <a:p>
                      <a:r>
                        <a:rPr lang="en-US" sz="1500" dirty="0"/>
                        <a:t>CFLRP Project</a:t>
                      </a:r>
                    </a:p>
                  </a:txBody>
                  <a:tcPr marL="76557" marR="76557" marT="38278" marB="38278"/>
                </a:tc>
                <a:tc>
                  <a:txBody>
                    <a:bodyPr/>
                    <a:lstStyle/>
                    <a:p>
                      <a:r>
                        <a:rPr lang="en-US" sz="1500"/>
                        <a:t>Status</a:t>
                      </a:r>
                    </a:p>
                  </a:txBody>
                  <a:tcPr marL="76557" marR="76557" marT="38278" marB="38278"/>
                </a:tc>
                <a:tc>
                  <a:txBody>
                    <a:bodyPr/>
                    <a:lstStyle/>
                    <a:p>
                      <a:r>
                        <a:rPr lang="en-US" sz="1500"/>
                        <a:t>Scale</a:t>
                      </a:r>
                    </a:p>
                  </a:txBody>
                  <a:tcPr marL="76557" marR="76557" marT="38278" marB="38278"/>
                </a:tc>
                <a:tc>
                  <a:txBody>
                    <a:bodyPr/>
                    <a:lstStyle/>
                    <a:p>
                      <a:r>
                        <a:rPr lang="en-US" sz="1500"/>
                        <a:t>Forests</a:t>
                      </a:r>
                    </a:p>
                  </a:txBody>
                  <a:tcPr marL="76557" marR="76557" marT="38278" marB="38278"/>
                </a:tc>
                <a:extLst>
                  <a:ext uri="{0D108BD9-81ED-4DB2-BD59-A6C34878D82A}">
                    <a16:rowId xmlns:a16="http://schemas.microsoft.com/office/drawing/2014/main" val="282790825"/>
                  </a:ext>
                </a:extLst>
              </a:tr>
              <a:tr h="518096">
                <a:tc>
                  <a:txBody>
                    <a:bodyPr/>
                    <a:lstStyle/>
                    <a:p>
                      <a:r>
                        <a:rPr lang="en-US" sz="1500" dirty="0"/>
                        <a:t>North Central Washington </a:t>
                      </a:r>
                    </a:p>
                  </a:txBody>
                  <a:tcPr marL="76557" marR="76557" marT="38278" marB="38278"/>
                </a:tc>
                <a:tc>
                  <a:txBody>
                    <a:bodyPr/>
                    <a:lstStyle/>
                    <a:p>
                      <a:r>
                        <a:rPr lang="en-US" sz="1500" dirty="0"/>
                        <a:t>Active, Funded 2022</a:t>
                      </a:r>
                    </a:p>
                  </a:txBody>
                  <a:tcPr marL="76557" marR="76557" marT="38278" marB="38278"/>
                </a:tc>
                <a:tc>
                  <a:txBody>
                    <a:bodyPr/>
                    <a:lstStyle/>
                    <a:p>
                      <a:r>
                        <a:rPr lang="en-US" sz="1500" dirty="0"/>
                        <a:t>1.1 M acres</a:t>
                      </a:r>
                    </a:p>
                  </a:txBody>
                  <a:tcPr marL="76557" marR="76557" marT="38278" marB="38278"/>
                </a:tc>
                <a:tc>
                  <a:txBody>
                    <a:bodyPr/>
                    <a:lstStyle/>
                    <a:p>
                      <a:r>
                        <a:rPr lang="en-US" sz="1500" dirty="0"/>
                        <a:t>Okanogan-Wenatchee</a:t>
                      </a:r>
                    </a:p>
                  </a:txBody>
                  <a:tcPr marL="76557" marR="76557" marT="38278" marB="38278"/>
                </a:tc>
                <a:extLst>
                  <a:ext uri="{0D108BD9-81ED-4DB2-BD59-A6C34878D82A}">
                    <a16:rowId xmlns:a16="http://schemas.microsoft.com/office/drawing/2014/main" val="1885148471"/>
                  </a:ext>
                </a:extLst>
              </a:tr>
              <a:tr h="518096">
                <a:tc>
                  <a:txBody>
                    <a:bodyPr/>
                    <a:lstStyle/>
                    <a:p>
                      <a:r>
                        <a:rPr lang="en-US" sz="1500" dirty="0"/>
                        <a:t>Rogue Basin Landscape Restoration</a:t>
                      </a:r>
                    </a:p>
                  </a:txBody>
                  <a:tcPr marL="76557" marR="76557" marT="38278" marB="38278"/>
                </a:tc>
                <a:tc>
                  <a:txBody>
                    <a:bodyPr/>
                    <a:lstStyle/>
                    <a:p>
                      <a:r>
                        <a:rPr lang="en-US" sz="1500" dirty="0"/>
                        <a:t>Active, Funded 2022</a:t>
                      </a:r>
                    </a:p>
                  </a:txBody>
                  <a:tcPr marL="76557" marR="76557" marT="38278" marB="38278"/>
                </a:tc>
                <a:tc>
                  <a:txBody>
                    <a:bodyPr/>
                    <a:lstStyle/>
                    <a:p>
                      <a:r>
                        <a:rPr lang="en-US" sz="1500" dirty="0"/>
                        <a:t>4.6 M acres</a:t>
                      </a:r>
                    </a:p>
                  </a:txBody>
                  <a:tcPr marL="76557" marR="76557" marT="38278" marB="38278"/>
                </a:tc>
                <a:tc>
                  <a:txBody>
                    <a:bodyPr/>
                    <a:lstStyle/>
                    <a:p>
                      <a:r>
                        <a:rPr lang="en-US" sz="1500" dirty="0"/>
                        <a:t>Rogue River-Siskiyou </a:t>
                      </a:r>
                    </a:p>
                  </a:txBody>
                  <a:tcPr marL="76557" marR="76557" marT="38278" marB="38278"/>
                </a:tc>
                <a:extLst>
                  <a:ext uri="{0D108BD9-81ED-4DB2-BD59-A6C34878D82A}">
                    <a16:rowId xmlns:a16="http://schemas.microsoft.com/office/drawing/2014/main" val="2025920012"/>
                  </a:ext>
                </a:extLst>
              </a:tr>
              <a:tr h="518096">
                <a:tc>
                  <a:txBody>
                    <a:bodyPr/>
                    <a:lstStyle/>
                    <a:p>
                      <a:r>
                        <a:rPr lang="en-US" sz="1500" dirty="0"/>
                        <a:t>Lakeview Stewardship</a:t>
                      </a:r>
                    </a:p>
                  </a:txBody>
                  <a:tcPr marL="76557" marR="76557" marT="38278" marB="38278"/>
                </a:tc>
                <a:tc>
                  <a:txBody>
                    <a:bodyPr/>
                    <a:lstStyle/>
                    <a:p>
                      <a:r>
                        <a:rPr lang="en-US" sz="1500" dirty="0"/>
                        <a:t>Active, First Funded 2012, Extended 2022</a:t>
                      </a:r>
                    </a:p>
                  </a:txBody>
                  <a:tcPr marL="76557" marR="76557" marT="38278" marB="38278"/>
                </a:tc>
                <a:tc>
                  <a:txBody>
                    <a:bodyPr/>
                    <a:lstStyle/>
                    <a:p>
                      <a:r>
                        <a:rPr lang="en-US" sz="1500" dirty="0"/>
                        <a:t>859,000 acres</a:t>
                      </a:r>
                    </a:p>
                  </a:txBody>
                  <a:tcPr marL="76557" marR="76557" marT="38278" marB="38278"/>
                </a:tc>
                <a:tc>
                  <a:txBody>
                    <a:bodyPr/>
                    <a:lstStyle/>
                    <a:p>
                      <a:r>
                        <a:rPr lang="en-US" sz="1500" dirty="0"/>
                        <a:t>Fremont-Winema</a:t>
                      </a:r>
                    </a:p>
                  </a:txBody>
                  <a:tcPr marL="76557" marR="76557" marT="38278" marB="38278"/>
                </a:tc>
                <a:extLst>
                  <a:ext uri="{0D108BD9-81ED-4DB2-BD59-A6C34878D82A}">
                    <a16:rowId xmlns:a16="http://schemas.microsoft.com/office/drawing/2014/main" val="1679165533"/>
                  </a:ext>
                </a:extLst>
              </a:tr>
              <a:tr h="518096">
                <a:tc>
                  <a:txBody>
                    <a:bodyPr/>
                    <a:lstStyle/>
                    <a:p>
                      <a:r>
                        <a:rPr lang="en-US" sz="1500" dirty="0"/>
                        <a:t>Southern Blues Restoration Coalition</a:t>
                      </a:r>
                    </a:p>
                  </a:txBody>
                  <a:tcPr marL="76557" marR="76557" marT="38278" marB="382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t>Active, First Funded 2012, Extended 2022</a:t>
                      </a:r>
                    </a:p>
                  </a:txBody>
                  <a:tcPr marL="76557" marR="76557" marT="38278" marB="38278"/>
                </a:tc>
                <a:tc>
                  <a:txBody>
                    <a:bodyPr/>
                    <a:lstStyle/>
                    <a:p>
                      <a:r>
                        <a:rPr lang="en-US" sz="1500" dirty="0"/>
                        <a:t>1 M acres </a:t>
                      </a:r>
                    </a:p>
                  </a:txBody>
                  <a:tcPr marL="76557" marR="76557" marT="38278" marB="38278"/>
                </a:tc>
                <a:tc>
                  <a:txBody>
                    <a:bodyPr/>
                    <a:lstStyle/>
                    <a:p>
                      <a:r>
                        <a:rPr lang="en-US" sz="1500" dirty="0"/>
                        <a:t>Malheur</a:t>
                      </a:r>
                    </a:p>
                  </a:txBody>
                  <a:tcPr marL="76557" marR="76557" marT="38278" marB="38278"/>
                </a:tc>
                <a:extLst>
                  <a:ext uri="{0D108BD9-81ED-4DB2-BD59-A6C34878D82A}">
                    <a16:rowId xmlns:a16="http://schemas.microsoft.com/office/drawing/2014/main" val="3975473326"/>
                  </a:ext>
                </a:extLst>
              </a:tr>
              <a:tr h="518096">
                <a:tc>
                  <a:txBody>
                    <a:bodyPr/>
                    <a:lstStyle/>
                    <a:p>
                      <a:r>
                        <a:rPr lang="en-US" sz="1500" dirty="0"/>
                        <a:t>Northeast Washington Forest Vision 2020</a:t>
                      </a:r>
                    </a:p>
                  </a:txBody>
                  <a:tcPr marL="76557" marR="76557" marT="38278" marB="382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t>Active, First Funded 2012, Extended 2022</a:t>
                      </a:r>
                    </a:p>
                  </a:txBody>
                  <a:tcPr marL="76557" marR="76557" marT="38278" marB="38278"/>
                </a:tc>
                <a:tc>
                  <a:txBody>
                    <a:bodyPr/>
                    <a:lstStyle/>
                    <a:p>
                      <a:r>
                        <a:rPr lang="en-US" sz="1500" dirty="0"/>
                        <a:t>916,000 acres</a:t>
                      </a:r>
                    </a:p>
                  </a:txBody>
                  <a:tcPr marL="76557" marR="76557" marT="38278" marB="38278"/>
                </a:tc>
                <a:tc>
                  <a:txBody>
                    <a:bodyPr/>
                    <a:lstStyle/>
                    <a:p>
                      <a:r>
                        <a:rPr lang="en-US" sz="1500" dirty="0"/>
                        <a:t>Colville</a:t>
                      </a:r>
                    </a:p>
                  </a:txBody>
                  <a:tcPr marL="76557" marR="76557" marT="38278" marB="38278"/>
                </a:tc>
                <a:extLst>
                  <a:ext uri="{0D108BD9-81ED-4DB2-BD59-A6C34878D82A}">
                    <a16:rowId xmlns:a16="http://schemas.microsoft.com/office/drawing/2014/main" val="712125852"/>
                  </a:ext>
                </a:extLst>
              </a:tr>
              <a:tr h="518096">
                <a:tc>
                  <a:txBody>
                    <a:bodyPr/>
                    <a:lstStyle/>
                    <a:p>
                      <a:r>
                        <a:rPr lang="en-US" sz="1500" dirty="0"/>
                        <a:t>Northern Blues</a:t>
                      </a:r>
                    </a:p>
                  </a:txBody>
                  <a:tcPr marL="76557" marR="76557" marT="38278" marB="38278"/>
                </a:tc>
                <a:tc>
                  <a:txBody>
                    <a:bodyPr/>
                    <a:lstStyle/>
                    <a:p>
                      <a:r>
                        <a:rPr lang="en-US" sz="1500" dirty="0"/>
                        <a:t>Active, Funded 2021</a:t>
                      </a:r>
                    </a:p>
                  </a:txBody>
                  <a:tcPr marL="76557" marR="76557" marT="38278" marB="38278"/>
                </a:tc>
                <a:tc>
                  <a:txBody>
                    <a:bodyPr/>
                    <a:lstStyle/>
                    <a:p>
                      <a:r>
                        <a:rPr lang="en-US" sz="1500" dirty="0"/>
                        <a:t>10 M acres</a:t>
                      </a:r>
                    </a:p>
                  </a:txBody>
                  <a:tcPr marL="76557" marR="76557" marT="38278" marB="38278"/>
                </a:tc>
                <a:tc>
                  <a:txBody>
                    <a:bodyPr/>
                    <a:lstStyle/>
                    <a:p>
                      <a:r>
                        <a:rPr lang="en-US" sz="1500" dirty="0"/>
                        <a:t>Umatilla and Wallowa-Whitman</a:t>
                      </a:r>
                    </a:p>
                  </a:txBody>
                  <a:tcPr marL="76557" marR="76557" marT="38278" marB="38278"/>
                </a:tc>
                <a:extLst>
                  <a:ext uri="{0D108BD9-81ED-4DB2-BD59-A6C34878D82A}">
                    <a16:rowId xmlns:a16="http://schemas.microsoft.com/office/drawing/2014/main" val="3311724292"/>
                  </a:ext>
                </a:extLst>
              </a:tr>
              <a:tr h="518096">
                <a:tc>
                  <a:txBody>
                    <a:bodyPr/>
                    <a:lstStyle/>
                    <a:p>
                      <a:r>
                        <a:rPr lang="en-US" sz="1500" dirty="0"/>
                        <a:t>Deschutes Collaborative Forest Project</a:t>
                      </a:r>
                    </a:p>
                  </a:txBody>
                  <a:tcPr marL="76557" marR="76557" marT="38278" marB="382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t>Active, First Funded 2010, Extended 2021</a:t>
                      </a:r>
                    </a:p>
                  </a:txBody>
                  <a:tcPr marL="76557" marR="76557" marT="38278" marB="38278"/>
                </a:tc>
                <a:tc>
                  <a:txBody>
                    <a:bodyPr/>
                    <a:lstStyle/>
                    <a:p>
                      <a:r>
                        <a:rPr lang="en-US" sz="1500" dirty="0"/>
                        <a:t>257,000 acres</a:t>
                      </a:r>
                    </a:p>
                  </a:txBody>
                  <a:tcPr marL="76557" marR="76557" marT="38278" marB="38278"/>
                </a:tc>
                <a:tc>
                  <a:txBody>
                    <a:bodyPr/>
                    <a:lstStyle/>
                    <a:p>
                      <a:r>
                        <a:rPr lang="en-US" sz="1500" dirty="0"/>
                        <a:t>Deschutes</a:t>
                      </a:r>
                    </a:p>
                  </a:txBody>
                  <a:tcPr marL="76557" marR="76557" marT="38278" marB="38278"/>
                </a:tc>
                <a:extLst>
                  <a:ext uri="{0D108BD9-81ED-4DB2-BD59-A6C34878D82A}">
                    <a16:rowId xmlns:a16="http://schemas.microsoft.com/office/drawing/2014/main" val="1432311115"/>
                  </a:ext>
                </a:extLst>
              </a:tr>
              <a:tr h="518096">
                <a:tc>
                  <a:txBody>
                    <a:bodyPr/>
                    <a:lstStyle/>
                    <a:p>
                      <a:r>
                        <a:rPr lang="en-US" sz="1500" dirty="0"/>
                        <a:t>Tapash</a:t>
                      </a:r>
                    </a:p>
                  </a:txBody>
                  <a:tcPr marL="76557" marR="76557" marT="38278" marB="38278"/>
                </a:tc>
                <a:tc>
                  <a:txBody>
                    <a:bodyPr/>
                    <a:lstStyle/>
                    <a:p>
                      <a:r>
                        <a:rPr lang="en-US" sz="1500" dirty="0"/>
                        <a:t>Alumni, Funded 2010-2019</a:t>
                      </a:r>
                    </a:p>
                  </a:txBody>
                  <a:tcPr marL="76557" marR="76557" marT="38278" marB="38278"/>
                </a:tc>
                <a:tc>
                  <a:txBody>
                    <a:bodyPr/>
                    <a:lstStyle/>
                    <a:p>
                      <a:r>
                        <a:rPr lang="en-US" sz="1500" dirty="0"/>
                        <a:t>1.6 M acres</a:t>
                      </a:r>
                    </a:p>
                  </a:txBody>
                  <a:tcPr marL="76557" marR="76557" marT="38278" marB="382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dirty="0"/>
                        <a:t>Okanogan-Wenatchee</a:t>
                      </a:r>
                    </a:p>
                  </a:txBody>
                  <a:tcPr marL="76557" marR="76557" marT="38278" marB="38278"/>
                </a:tc>
                <a:extLst>
                  <a:ext uri="{0D108BD9-81ED-4DB2-BD59-A6C34878D82A}">
                    <a16:rowId xmlns:a16="http://schemas.microsoft.com/office/drawing/2014/main" val="1151589081"/>
                  </a:ext>
                </a:extLst>
              </a:tr>
              <a:tr h="580515">
                <a:tc>
                  <a:txBody>
                    <a:bodyPr/>
                    <a:lstStyle/>
                    <a:p>
                      <a:r>
                        <a:rPr lang="en-US" sz="1500" dirty="0"/>
                        <a:t>Northeast Washington Selkirks</a:t>
                      </a:r>
                    </a:p>
                  </a:txBody>
                  <a:tcPr marL="76557" marR="76557" marT="38278" marB="38278"/>
                </a:tc>
                <a:tc>
                  <a:txBody>
                    <a:bodyPr/>
                    <a:lstStyle/>
                    <a:p>
                      <a:r>
                        <a:rPr lang="en-US" sz="1500" dirty="0"/>
                        <a:t>Approved by Secretary, awaiting funding</a:t>
                      </a:r>
                    </a:p>
                  </a:txBody>
                  <a:tcPr marL="76557" marR="76557" marT="38278" marB="38278"/>
                </a:tc>
                <a:tc>
                  <a:txBody>
                    <a:bodyPr/>
                    <a:lstStyle/>
                    <a:p>
                      <a:r>
                        <a:rPr lang="en-US" sz="1500" dirty="0"/>
                        <a:t>339,000 acres</a:t>
                      </a:r>
                    </a:p>
                  </a:txBody>
                  <a:tcPr marL="76557" marR="76557" marT="38278" marB="38278"/>
                </a:tc>
                <a:tc>
                  <a:txBody>
                    <a:bodyPr/>
                    <a:lstStyle/>
                    <a:p>
                      <a:r>
                        <a:rPr lang="en-US" sz="1500" dirty="0"/>
                        <a:t>Colville</a:t>
                      </a:r>
                    </a:p>
                  </a:txBody>
                  <a:tcPr marL="76557" marR="76557" marT="38278" marB="38278"/>
                </a:tc>
                <a:extLst>
                  <a:ext uri="{0D108BD9-81ED-4DB2-BD59-A6C34878D82A}">
                    <a16:rowId xmlns:a16="http://schemas.microsoft.com/office/drawing/2014/main" val="1034709528"/>
                  </a:ext>
                </a:extLst>
              </a:tr>
            </a:tbl>
          </a:graphicData>
        </a:graphic>
      </p:graphicFrame>
    </p:spTree>
    <p:extLst>
      <p:ext uri="{BB962C8B-B14F-4D97-AF65-F5344CB8AC3E}">
        <p14:creationId xmlns:p14="http://schemas.microsoft.com/office/powerpoint/2010/main" val="223034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C4B129-8A18-0178-ABAD-58EBF686C8B2}"/>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BA6B9-032C-C48D-E734-A14DAE796222}"/>
              </a:ext>
            </a:extLst>
          </p:cNvPr>
          <p:cNvSpPr>
            <a:spLocks noGrp="1"/>
          </p:cNvSpPr>
          <p:nvPr>
            <p:ph type="title"/>
          </p:nvPr>
        </p:nvSpPr>
        <p:spPr>
          <a:xfrm>
            <a:off x="628650" y="556995"/>
            <a:ext cx="7886700" cy="1133693"/>
          </a:xfrm>
        </p:spPr>
        <p:txBody>
          <a:bodyPr>
            <a:normAutofit/>
          </a:bodyPr>
          <a:lstStyle/>
          <a:p>
            <a:r>
              <a:rPr lang="en-US" sz="4500" dirty="0"/>
              <a:t>Region 6 Program Impacts</a:t>
            </a:r>
          </a:p>
        </p:txBody>
      </p:sp>
      <p:graphicFrame>
        <p:nvGraphicFramePr>
          <p:cNvPr id="5" name="Content Placeholder 2">
            <a:extLst>
              <a:ext uri="{FF2B5EF4-FFF2-40B4-BE49-F238E27FC236}">
                <a16:creationId xmlns:a16="http://schemas.microsoft.com/office/drawing/2014/main" id="{BB1CE85F-64CF-1FB8-3B0D-B3A2DC951468}"/>
              </a:ext>
            </a:extLst>
          </p:cNvPr>
          <p:cNvGraphicFramePr>
            <a:graphicFrameLocks noGrp="1"/>
          </p:cNvGraphicFramePr>
          <p:nvPr>
            <p:ph idx="1"/>
            <p:extLst>
              <p:ext uri="{D42A27DB-BD31-4B8C-83A1-F6EECF244321}">
                <p14:modId xmlns:p14="http://schemas.microsoft.com/office/powerpoint/2010/main" val="406019239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4163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Forest Service Color Theme">
      <a:dk1>
        <a:sysClr val="windowText" lastClr="000000"/>
      </a:dk1>
      <a:lt1>
        <a:sysClr val="window" lastClr="FFFFFF"/>
      </a:lt1>
      <a:dk2>
        <a:srgbClr val="034A30"/>
      </a:dk2>
      <a:lt2>
        <a:srgbClr val="F8F8F8"/>
      </a:lt2>
      <a:accent1>
        <a:srgbClr val="056132"/>
      </a:accent1>
      <a:accent2>
        <a:srgbClr val="1B572B"/>
      </a:accent2>
      <a:accent3>
        <a:srgbClr val="01615A"/>
      </a:accent3>
      <a:accent4>
        <a:srgbClr val="014556"/>
      </a:accent4>
      <a:accent5>
        <a:srgbClr val="F9E24C"/>
      </a:accent5>
      <a:accent6>
        <a:srgbClr val="F9EC96"/>
      </a:accent6>
      <a:hlink>
        <a:srgbClr val="0563C1"/>
      </a:hlink>
      <a:folHlink>
        <a:srgbClr val="954F72"/>
      </a:folHlink>
    </a:clrScheme>
    <a:fontScheme name="Arial-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Forest Service Color Theme">
      <a:dk1>
        <a:sysClr val="windowText" lastClr="000000"/>
      </a:dk1>
      <a:lt1>
        <a:sysClr val="window" lastClr="FFFFFF"/>
      </a:lt1>
      <a:dk2>
        <a:srgbClr val="034A30"/>
      </a:dk2>
      <a:lt2>
        <a:srgbClr val="F8F8F8"/>
      </a:lt2>
      <a:accent1>
        <a:srgbClr val="056132"/>
      </a:accent1>
      <a:accent2>
        <a:srgbClr val="1B572B"/>
      </a:accent2>
      <a:accent3>
        <a:srgbClr val="01615A"/>
      </a:accent3>
      <a:accent4>
        <a:srgbClr val="014556"/>
      </a:accent4>
      <a:accent5>
        <a:srgbClr val="F9E24C"/>
      </a:accent5>
      <a:accent6>
        <a:srgbClr val="F9EC96"/>
      </a:accent6>
      <a:hlink>
        <a:srgbClr val="0563C1"/>
      </a:hlink>
      <a:folHlink>
        <a:srgbClr val="954F72"/>
      </a:folHlink>
    </a:clrScheme>
    <a:fontScheme name="Arial-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 xmlns="b24a63ef-dbb9-46e9-b1bb-451032127b0b" xsi:nil="true"/>
    <SharedWithUsers xmlns="ae5a7088-5d98-4b51-9157-c53d9330f458">
      <UserInfo>
        <DisplayName>Kohrt, Sabrina - FS</DisplayName>
        <AccountId>7266</AccountId>
        <AccountType/>
      </UserInfo>
    </SharedWithUsers>
    <TemplateType xmlns="b24a63ef-dbb9-46e9-b1bb-451032127b0b">Presentation</TemplateTyp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E4AE954D86414899C03B0D9F94B945" ma:contentTypeVersion="11" ma:contentTypeDescription="Create a new document." ma:contentTypeScope="" ma:versionID="aa7367461a94186bc18d20955ef38135">
  <xsd:schema xmlns:xsd="http://www.w3.org/2001/XMLSchema" xmlns:xs="http://www.w3.org/2001/XMLSchema" xmlns:p="http://schemas.microsoft.com/office/2006/metadata/properties" xmlns:ns2="b24a63ef-dbb9-46e9-b1bb-451032127b0b" xmlns:ns3="ae5a7088-5d98-4b51-9157-c53d9330f458" targetNamespace="http://schemas.microsoft.com/office/2006/metadata/properties" ma:root="true" ma:fieldsID="41d2cdd3ecbd14d7ed34978246357603" ns2:_="" ns3:_="">
    <xsd:import namespace="b24a63ef-dbb9-46e9-b1bb-451032127b0b"/>
    <xsd:import namespace="ae5a7088-5d98-4b51-9157-c53d9330f458"/>
    <xsd:element name="properties">
      <xsd:complexType>
        <xsd:sequence>
          <xsd:element name="documentManagement">
            <xsd:complexType>
              <xsd:all>
                <xsd:element ref="ns2:TemplateType" minOccurs="0"/>
                <xsd:element ref="ns2:MediaServiceMetadata" minOccurs="0"/>
                <xsd:element ref="ns2:MediaServiceFastMetadata" minOccurs="0"/>
                <xsd:element ref="ns2:Description"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a63ef-dbb9-46e9-b1bb-451032127b0b" elementFormDefault="qualified">
    <xsd:import namespace="http://schemas.microsoft.com/office/2006/documentManagement/types"/>
    <xsd:import namespace="http://schemas.microsoft.com/office/infopath/2007/PartnerControls"/>
    <xsd:element name="TemplateType" ma:index="8" nillable="true" ma:displayName="Template Type" ma:description="Type of product the template is for. Value used for filtering." ma:format="Dropdown" ma:internalName="TemplateType">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Description" ma:index="11" nillable="true" ma:displayName="Description" ma:description="Brief explanation of what the file is." ma:format="Dropdown" ma:internalName="Description">
      <xsd:simpleType>
        <xsd:restriction base="dms:Text">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5a7088-5d98-4b51-9157-c53d9330f45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3C69EE-9024-41C7-BFC9-5F54CDB30862}">
  <ds:schemaRefs>
    <ds:schemaRef ds:uri="http://schemas.microsoft.com/office/2006/metadata/properties"/>
    <ds:schemaRef ds:uri="http://schemas.microsoft.com/office/infopath/2007/PartnerControls"/>
    <ds:schemaRef ds:uri="b24a63ef-dbb9-46e9-b1bb-451032127b0b"/>
    <ds:schemaRef ds:uri="ae5a7088-5d98-4b51-9157-c53d9330f458"/>
  </ds:schemaRefs>
</ds:datastoreItem>
</file>

<file path=customXml/itemProps2.xml><?xml version="1.0" encoding="utf-8"?>
<ds:datastoreItem xmlns:ds="http://schemas.openxmlformats.org/officeDocument/2006/customXml" ds:itemID="{040D1AD3-250F-436D-B711-4A25F5AA00F1}">
  <ds:schemaRefs>
    <ds:schemaRef ds:uri="http://schemas.microsoft.com/sharepoint/v3/contenttype/forms"/>
  </ds:schemaRefs>
</ds:datastoreItem>
</file>

<file path=customXml/itemProps3.xml><?xml version="1.0" encoding="utf-8"?>
<ds:datastoreItem xmlns:ds="http://schemas.openxmlformats.org/officeDocument/2006/customXml" ds:itemID="{F36B4610-006A-4DD4-82AD-20E8EB79C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a63ef-dbb9-46e9-b1bb-451032127b0b"/>
    <ds:schemaRef ds:uri="ae5a7088-5d98-4b51-9157-c53d9330f4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4203</TotalTime>
  <Words>1294</Words>
  <Application>Microsoft Office PowerPoint</Application>
  <PresentationFormat>On-screen Show (4:3)</PresentationFormat>
  <Paragraphs>156</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Aptos Display</vt:lpstr>
      <vt:lpstr>Arial</vt:lpstr>
      <vt:lpstr>Calibri</vt:lpstr>
      <vt:lpstr>Calibri Light</vt:lpstr>
      <vt:lpstr>Office Theme</vt:lpstr>
      <vt:lpstr>PowerPoint Presentation</vt:lpstr>
      <vt:lpstr>What is CFLRP?</vt:lpstr>
      <vt:lpstr>Competitive, 10-Year Funding</vt:lpstr>
      <vt:lpstr>National Program Impacts</vt:lpstr>
      <vt:lpstr>National Program Impacts</vt:lpstr>
      <vt:lpstr>PowerPoint Presentation</vt:lpstr>
      <vt:lpstr>National CFLRP Project Status</vt:lpstr>
      <vt:lpstr>Region 6 CFLRP Projects</vt:lpstr>
      <vt:lpstr>Region 6 Program Impacts</vt:lpstr>
      <vt:lpstr>Southern Blues Restoration Coalition </vt:lpstr>
      <vt:lpstr>North Central Washington </vt:lpstr>
      <vt:lpstr>Lakeview Stewardship </vt:lpstr>
      <vt:lpstr>Rogue Basin Landscape Restoration </vt:lpstr>
      <vt:lpstr>Northeast Washington Vision 2020</vt:lpstr>
      <vt:lpstr>Northern Blues </vt:lpstr>
      <vt:lpstr>Tapash (Funded 2010-2019)</vt:lpstr>
      <vt:lpstr>Deschutes Collaborative Forest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Joseph - FS</dc:creator>
  <cp:lastModifiedBy>Buchanan, Lindsay - FS, OR</cp:lastModifiedBy>
  <cp:revision>329</cp:revision>
  <dcterms:created xsi:type="dcterms:W3CDTF">2020-08-20T19:34:53Z</dcterms:created>
  <dcterms:modified xsi:type="dcterms:W3CDTF">2025-06-02T19:45:34Z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0x010100D4E4AE954D86414899C03B0D9F94B945</vt:lpwstr>
  </property>
</Properties>
</file>