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1"/>
  </p:notesMasterIdLst>
  <p:sldIdLst>
    <p:sldId id="257" r:id="rId3"/>
    <p:sldId id="259" r:id="rId4"/>
    <p:sldId id="439" r:id="rId5"/>
    <p:sldId id="440" r:id="rId6"/>
    <p:sldId id="389" r:id="rId7"/>
    <p:sldId id="393" r:id="rId8"/>
    <p:sldId id="297" r:id="rId9"/>
    <p:sldId id="298" r:id="rId10"/>
    <p:sldId id="416" r:id="rId11"/>
    <p:sldId id="390" r:id="rId12"/>
    <p:sldId id="443" r:id="rId13"/>
    <p:sldId id="396" r:id="rId14"/>
    <p:sldId id="313" r:id="rId15"/>
    <p:sldId id="314" r:id="rId16"/>
    <p:sldId id="420" r:id="rId17"/>
    <p:sldId id="409" r:id="rId18"/>
    <p:sldId id="377" r:id="rId19"/>
    <p:sldId id="423" r:id="rId20"/>
    <p:sldId id="425" r:id="rId21"/>
    <p:sldId id="430" r:id="rId22"/>
    <p:sldId id="447" r:id="rId23"/>
    <p:sldId id="451" r:id="rId24"/>
    <p:sldId id="424" r:id="rId25"/>
    <p:sldId id="426" r:id="rId26"/>
    <p:sldId id="427" r:id="rId27"/>
    <p:sldId id="411" r:id="rId28"/>
    <p:sldId id="375" r:id="rId29"/>
    <p:sldId id="406" r:id="rId30"/>
    <p:sldId id="442" r:id="rId31"/>
    <p:sldId id="413" r:id="rId32"/>
    <p:sldId id="437" r:id="rId33"/>
    <p:sldId id="405" r:id="rId34"/>
    <p:sldId id="449" r:id="rId35"/>
    <p:sldId id="441" r:id="rId36"/>
    <p:sldId id="394" r:id="rId37"/>
    <p:sldId id="407" r:id="rId38"/>
    <p:sldId id="408" r:id="rId39"/>
    <p:sldId id="444" r:id="rId40"/>
  </p:sldIdLst>
  <p:sldSz cx="9144000" cy="6858000" type="screen4x3"/>
  <p:notesSz cx="6946900" cy="927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1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rowland\Documents\MarysFiles\Elk%20habitat%20modeling\FURN\Meetings\2014_IUFRO\2014_IUFRO_Rowland_PresentationFiles\MC_1yr_Survival_rev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085739282589675E-2"/>
          <c:y val="5.1400554097404488E-2"/>
          <c:w val="0.88981824146981625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v>Alive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74.4 %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50.7 %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Sheet1!$Q$2:$R$2</c:f>
              <c:strCache>
                <c:ptCount val="2"/>
                <c:pt idx="0">
                  <c:v>Pod</c:v>
                </c:pt>
                <c:pt idx="1">
                  <c:v>No Pod</c:v>
                </c:pt>
              </c:strCache>
            </c:strRef>
          </c:cat>
          <c:val>
            <c:numRef>
              <c:f>(Sheet1!$M$4,Sheet1!$O$4)</c:f>
              <c:numCache>
                <c:formatCode>0.0</c:formatCode>
                <c:ptCount val="2"/>
                <c:pt idx="0">
                  <c:v>74.418604651162795</c:v>
                </c:pt>
                <c:pt idx="1">
                  <c:v>50.724637681159422</c:v>
                </c:pt>
              </c:numCache>
            </c:numRef>
          </c:val>
        </c:ser>
        <c:ser>
          <c:idx val="1"/>
          <c:order val="1"/>
          <c:tx>
            <c:v>Dead</c:v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/>
                      <a:t>25.6 %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/>
                      <a:t>49.3 %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Sheet1!$Q$2:$R$2</c:f>
              <c:strCache>
                <c:ptCount val="2"/>
                <c:pt idx="0">
                  <c:v>Pod</c:v>
                </c:pt>
                <c:pt idx="1">
                  <c:v>No Pod</c:v>
                </c:pt>
              </c:strCache>
            </c:strRef>
          </c:cat>
          <c:val>
            <c:numRef>
              <c:f>(Sheet1!$M$5,Sheet1!$O$5)</c:f>
              <c:numCache>
                <c:formatCode>0.0</c:formatCode>
                <c:ptCount val="2"/>
                <c:pt idx="0">
                  <c:v>25.581395348837212</c:v>
                </c:pt>
                <c:pt idx="1">
                  <c:v>49.275362318840585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330520"/>
        <c:axId val="151330904"/>
      </c:barChart>
      <c:catAx>
        <c:axId val="151330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800" b="1" baseline="0"/>
            </a:pPr>
            <a:endParaRPr lang="en-US"/>
          </a:p>
        </c:txPr>
        <c:crossAx val="151330904"/>
        <c:crosses val="autoZero"/>
        <c:auto val="1"/>
        <c:lblAlgn val="ctr"/>
        <c:lblOffset val="100"/>
        <c:noMultiLvlLbl val="0"/>
      </c:catAx>
      <c:valAx>
        <c:axId val="151330904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151330520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.41623736269077471"/>
          <c:y val="4.7954832012557895E-2"/>
          <c:w val="0.28678696412948379"/>
          <c:h val="0.21221274424030329"/>
        </c:manualLayout>
      </c:layout>
      <c:overlay val="0"/>
      <c:txPr>
        <a:bodyPr/>
        <a:lstStyle/>
        <a:p>
          <a:pPr>
            <a:defRPr sz="2000" b="0" baseline="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B2F7E-7636-42DD-A26D-AEDB1DB1204B}" type="doc">
      <dgm:prSet loTypeId="urn:microsoft.com/office/officeart/2005/8/layout/hChevron3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1EAAC0-895E-4D5B-8B10-9DAB2253EBF5}">
      <dgm:prSet phldrT="[Text]" custT="1"/>
      <dgm:spPr/>
      <dgm:t>
        <a:bodyPr/>
        <a:lstStyle/>
        <a:p>
          <a:r>
            <a:rPr lang="en-US" sz="2400" dirty="0" smtClean="0"/>
            <a:t>2011</a:t>
          </a:r>
          <a:endParaRPr lang="en-US" sz="2400" dirty="0"/>
        </a:p>
      </dgm:t>
    </dgm:pt>
    <dgm:pt modelId="{97620775-CB7E-4FA9-B5FD-725D294A3539}" type="parTrans" cxnId="{867868AF-A15A-4BE7-9A1E-089D72EE024F}">
      <dgm:prSet/>
      <dgm:spPr/>
      <dgm:t>
        <a:bodyPr/>
        <a:lstStyle/>
        <a:p>
          <a:endParaRPr lang="en-US" sz="2000"/>
        </a:p>
      </dgm:t>
    </dgm:pt>
    <dgm:pt modelId="{F993EEC0-18C3-4E3F-BA29-B0C7822D643C}" type="sibTrans" cxnId="{867868AF-A15A-4BE7-9A1E-089D72EE024F}">
      <dgm:prSet/>
      <dgm:spPr/>
      <dgm:t>
        <a:bodyPr/>
        <a:lstStyle/>
        <a:p>
          <a:endParaRPr lang="en-US" sz="2000"/>
        </a:p>
      </dgm:t>
    </dgm:pt>
    <dgm:pt modelId="{23892D02-1F80-4173-9701-32913925E2D6}">
      <dgm:prSet phldrT="[Text]" custT="1"/>
      <dgm:spPr/>
      <dgm:t>
        <a:bodyPr/>
        <a:lstStyle/>
        <a:p>
          <a:r>
            <a:rPr lang="en-US" sz="2400" dirty="0" smtClean="0"/>
            <a:t>2013</a:t>
          </a:r>
          <a:endParaRPr lang="en-US" sz="2400" dirty="0"/>
        </a:p>
      </dgm:t>
    </dgm:pt>
    <dgm:pt modelId="{472CA623-7B9E-4532-9823-BDE2E3C960BB}" type="parTrans" cxnId="{1FF24EFB-E363-4BBC-AC5A-6D3663A726CE}">
      <dgm:prSet/>
      <dgm:spPr/>
      <dgm:t>
        <a:bodyPr/>
        <a:lstStyle/>
        <a:p>
          <a:endParaRPr lang="en-US" sz="2000"/>
        </a:p>
      </dgm:t>
    </dgm:pt>
    <dgm:pt modelId="{74522647-653B-46A4-B430-477AD3D7B523}" type="sibTrans" cxnId="{1FF24EFB-E363-4BBC-AC5A-6D3663A726CE}">
      <dgm:prSet/>
      <dgm:spPr/>
      <dgm:t>
        <a:bodyPr/>
        <a:lstStyle/>
        <a:p>
          <a:endParaRPr lang="en-US" sz="2000"/>
        </a:p>
      </dgm:t>
    </dgm:pt>
    <dgm:pt modelId="{ACFD6889-E687-4270-B04F-A6CEAB21C68B}">
      <dgm:prSet phldrT="[Text]" custT="1"/>
      <dgm:spPr/>
      <dgm:t>
        <a:bodyPr/>
        <a:lstStyle/>
        <a:p>
          <a:r>
            <a:rPr lang="en-US" sz="2400" dirty="0" smtClean="0"/>
            <a:t>2014</a:t>
          </a:r>
          <a:endParaRPr lang="en-US" sz="2400" dirty="0"/>
        </a:p>
      </dgm:t>
    </dgm:pt>
    <dgm:pt modelId="{338264B9-7C61-4819-B6A0-A440B9EDF1F9}" type="parTrans" cxnId="{97FBCF8A-869B-4A5B-B7ED-6F407891AF76}">
      <dgm:prSet/>
      <dgm:spPr/>
      <dgm:t>
        <a:bodyPr/>
        <a:lstStyle/>
        <a:p>
          <a:endParaRPr lang="en-US" sz="2000"/>
        </a:p>
      </dgm:t>
    </dgm:pt>
    <dgm:pt modelId="{6681FCAB-79D6-4D1B-A60D-F2C26489BBD1}" type="sibTrans" cxnId="{97FBCF8A-869B-4A5B-B7ED-6F407891AF76}">
      <dgm:prSet/>
      <dgm:spPr/>
      <dgm:t>
        <a:bodyPr/>
        <a:lstStyle/>
        <a:p>
          <a:endParaRPr lang="en-US" sz="2000"/>
        </a:p>
      </dgm:t>
    </dgm:pt>
    <dgm:pt modelId="{ADA471B8-F231-469A-A946-79969ADCD711}">
      <dgm:prSet phldrT="[Text]" custT="1"/>
      <dgm:spPr/>
      <dgm:t>
        <a:bodyPr/>
        <a:lstStyle/>
        <a:p>
          <a:r>
            <a:rPr lang="en-US" sz="2400" dirty="0" smtClean="0"/>
            <a:t>2015</a:t>
          </a:r>
          <a:endParaRPr lang="en-US" sz="2400" dirty="0"/>
        </a:p>
      </dgm:t>
    </dgm:pt>
    <dgm:pt modelId="{DDDB7060-B455-41F3-B608-0CA995021472}" type="parTrans" cxnId="{F5619B5F-98F6-4A52-936C-5002174209F3}">
      <dgm:prSet/>
      <dgm:spPr/>
      <dgm:t>
        <a:bodyPr/>
        <a:lstStyle/>
        <a:p>
          <a:endParaRPr lang="en-US" sz="2000"/>
        </a:p>
      </dgm:t>
    </dgm:pt>
    <dgm:pt modelId="{D22D2E0F-62D2-4F48-94C5-42DBFE8F9528}" type="sibTrans" cxnId="{F5619B5F-98F6-4A52-936C-5002174209F3}">
      <dgm:prSet/>
      <dgm:spPr/>
      <dgm:t>
        <a:bodyPr/>
        <a:lstStyle/>
        <a:p>
          <a:endParaRPr lang="en-US" sz="2000"/>
        </a:p>
      </dgm:t>
    </dgm:pt>
    <dgm:pt modelId="{3079CEA5-C657-4C4D-9E5F-511D6B2BE6D3}">
      <dgm:prSet phldrT="[Text]" custT="1"/>
      <dgm:spPr/>
      <dgm:t>
        <a:bodyPr/>
        <a:lstStyle/>
        <a:p>
          <a:r>
            <a:rPr lang="en-US" sz="2400" dirty="0" smtClean="0"/>
            <a:t>2016</a:t>
          </a:r>
          <a:endParaRPr lang="en-US" sz="2400" dirty="0"/>
        </a:p>
      </dgm:t>
    </dgm:pt>
    <dgm:pt modelId="{EAC441FB-48CA-449E-AA76-48E2A5CBB676}" type="parTrans" cxnId="{1931CCFB-B839-4D8D-AE38-A4C1EA6FEDC9}">
      <dgm:prSet/>
      <dgm:spPr/>
      <dgm:t>
        <a:bodyPr/>
        <a:lstStyle/>
        <a:p>
          <a:endParaRPr lang="en-US" sz="2000"/>
        </a:p>
      </dgm:t>
    </dgm:pt>
    <dgm:pt modelId="{5381A7C5-A026-40B4-9365-E08E8C7B5B23}" type="sibTrans" cxnId="{1931CCFB-B839-4D8D-AE38-A4C1EA6FEDC9}">
      <dgm:prSet/>
      <dgm:spPr/>
      <dgm:t>
        <a:bodyPr/>
        <a:lstStyle/>
        <a:p>
          <a:endParaRPr lang="en-US" sz="2000"/>
        </a:p>
      </dgm:t>
    </dgm:pt>
    <dgm:pt modelId="{A1538F32-F0EA-4FDC-BE2B-A4458D35FB67}">
      <dgm:prSet phldrT="[Text]" custT="1"/>
      <dgm:spPr/>
      <dgm:t>
        <a:bodyPr/>
        <a:lstStyle/>
        <a:p>
          <a:r>
            <a:rPr lang="en-US" sz="2400" dirty="0" smtClean="0"/>
            <a:t>2017+</a:t>
          </a:r>
          <a:endParaRPr lang="en-US" sz="2400" dirty="0"/>
        </a:p>
      </dgm:t>
    </dgm:pt>
    <dgm:pt modelId="{4A73B7A8-2A47-4392-B1DF-29E5D9D6FBBB}" type="parTrans" cxnId="{841314C8-7DD2-4495-A6AE-579F955F2141}">
      <dgm:prSet/>
      <dgm:spPr/>
      <dgm:t>
        <a:bodyPr/>
        <a:lstStyle/>
        <a:p>
          <a:endParaRPr lang="en-US" sz="2000"/>
        </a:p>
      </dgm:t>
    </dgm:pt>
    <dgm:pt modelId="{0778B664-3DB3-43A8-AC62-ADCDBDBC6166}" type="sibTrans" cxnId="{841314C8-7DD2-4495-A6AE-579F955F2141}">
      <dgm:prSet/>
      <dgm:spPr/>
      <dgm:t>
        <a:bodyPr/>
        <a:lstStyle/>
        <a:p>
          <a:endParaRPr lang="en-US" sz="2000"/>
        </a:p>
      </dgm:t>
    </dgm:pt>
    <dgm:pt modelId="{D15A6BA4-7706-4C52-805E-2BF72790C4B7}">
      <dgm:prSet phldrT="[Text]" custT="1"/>
      <dgm:spPr/>
      <dgm:t>
        <a:bodyPr/>
        <a:lstStyle/>
        <a:p>
          <a:r>
            <a:rPr lang="en-US" sz="2400" dirty="0" smtClean="0"/>
            <a:t>2012</a:t>
          </a:r>
          <a:endParaRPr lang="en-US" sz="2400" dirty="0"/>
        </a:p>
      </dgm:t>
    </dgm:pt>
    <dgm:pt modelId="{C3A32569-559F-4BA1-959B-E5072F7E016A}" type="parTrans" cxnId="{433292BC-C355-4408-9168-F8F8F83AEC5D}">
      <dgm:prSet/>
      <dgm:spPr/>
      <dgm:t>
        <a:bodyPr/>
        <a:lstStyle/>
        <a:p>
          <a:endParaRPr lang="en-US" sz="2000"/>
        </a:p>
      </dgm:t>
    </dgm:pt>
    <dgm:pt modelId="{8351129F-0BDA-4CA2-8EB4-15F4C8B3A1D9}" type="sibTrans" cxnId="{433292BC-C355-4408-9168-F8F8F83AEC5D}">
      <dgm:prSet/>
      <dgm:spPr/>
      <dgm:t>
        <a:bodyPr/>
        <a:lstStyle/>
        <a:p>
          <a:endParaRPr lang="en-US" sz="2000"/>
        </a:p>
      </dgm:t>
    </dgm:pt>
    <dgm:pt modelId="{234F0319-A411-48E9-98EA-5A6EE7BF3FB8}" type="pres">
      <dgm:prSet presAssocID="{855B2F7E-7636-42DD-A26D-AEDB1DB1204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24D619-8B47-44DE-9B70-977762B62A21}" type="pres">
      <dgm:prSet presAssocID="{CA1EAAC0-895E-4D5B-8B10-9DAB2253EBF5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ED2B1-92E8-4869-B250-F3C21ADDB879}" type="pres">
      <dgm:prSet presAssocID="{F993EEC0-18C3-4E3F-BA29-B0C7822D643C}" presName="parSpace" presStyleCnt="0"/>
      <dgm:spPr/>
      <dgm:t>
        <a:bodyPr/>
        <a:lstStyle/>
        <a:p>
          <a:endParaRPr lang="en-US"/>
        </a:p>
      </dgm:t>
    </dgm:pt>
    <dgm:pt modelId="{178BD4DC-4571-4A78-9A63-08E2DBB6E9F0}" type="pres">
      <dgm:prSet presAssocID="{D15A6BA4-7706-4C52-805E-2BF72790C4B7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ABC7D1-98E6-40E7-AB26-43ED02D8BA29}" type="pres">
      <dgm:prSet presAssocID="{8351129F-0BDA-4CA2-8EB4-15F4C8B3A1D9}" presName="parSpace" presStyleCnt="0"/>
      <dgm:spPr/>
      <dgm:t>
        <a:bodyPr/>
        <a:lstStyle/>
        <a:p>
          <a:endParaRPr lang="en-US"/>
        </a:p>
      </dgm:t>
    </dgm:pt>
    <dgm:pt modelId="{8D1F9A3F-FA89-4A73-BC37-673564C589AD}" type="pres">
      <dgm:prSet presAssocID="{23892D02-1F80-4173-9701-32913925E2D6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230BBF-5AFC-456B-98BF-A3779104C541}" type="pres">
      <dgm:prSet presAssocID="{74522647-653B-46A4-B430-477AD3D7B523}" presName="parSpace" presStyleCnt="0"/>
      <dgm:spPr/>
      <dgm:t>
        <a:bodyPr/>
        <a:lstStyle/>
        <a:p>
          <a:endParaRPr lang="en-US"/>
        </a:p>
      </dgm:t>
    </dgm:pt>
    <dgm:pt modelId="{F64A38B5-C18B-456C-89B3-83B7656D5F7B}" type="pres">
      <dgm:prSet presAssocID="{ACFD6889-E687-4270-B04F-A6CEAB21C68B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1434E7-71FF-4D7A-A075-DC9B6D98F721}" type="pres">
      <dgm:prSet presAssocID="{6681FCAB-79D6-4D1B-A60D-F2C26489BBD1}" presName="parSpace" presStyleCnt="0"/>
      <dgm:spPr/>
      <dgm:t>
        <a:bodyPr/>
        <a:lstStyle/>
        <a:p>
          <a:endParaRPr lang="en-US"/>
        </a:p>
      </dgm:t>
    </dgm:pt>
    <dgm:pt modelId="{60EA883C-E482-4209-B4FC-55FBE019DE3A}" type="pres">
      <dgm:prSet presAssocID="{ADA471B8-F231-469A-A946-79969ADCD711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66BDBF-481C-4B01-9AE0-ECBE220CDD63}" type="pres">
      <dgm:prSet presAssocID="{D22D2E0F-62D2-4F48-94C5-42DBFE8F9528}" presName="parSpace" presStyleCnt="0"/>
      <dgm:spPr/>
      <dgm:t>
        <a:bodyPr/>
        <a:lstStyle/>
        <a:p>
          <a:endParaRPr lang="en-US"/>
        </a:p>
      </dgm:t>
    </dgm:pt>
    <dgm:pt modelId="{7442C1E1-CF59-47E5-9725-51C464ED3995}" type="pres">
      <dgm:prSet presAssocID="{3079CEA5-C657-4C4D-9E5F-511D6B2BE6D3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F10ACC-1626-43BA-90C9-B7BE4FD72041}" type="pres">
      <dgm:prSet presAssocID="{5381A7C5-A026-40B4-9365-E08E8C7B5B23}" presName="parSpace" presStyleCnt="0"/>
      <dgm:spPr/>
      <dgm:t>
        <a:bodyPr/>
        <a:lstStyle/>
        <a:p>
          <a:endParaRPr lang="en-US"/>
        </a:p>
      </dgm:t>
    </dgm:pt>
    <dgm:pt modelId="{963E5C00-B6AB-4864-839C-ACB00EBD19BD}" type="pres">
      <dgm:prSet presAssocID="{A1538F32-F0EA-4FDC-BE2B-A4458D35FB67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C1DDAE-31CE-4E42-BD57-8AD0A12F14FA}" type="presOf" srcId="{855B2F7E-7636-42DD-A26D-AEDB1DB1204B}" destId="{234F0319-A411-48E9-98EA-5A6EE7BF3FB8}" srcOrd="0" destOrd="0" presId="urn:microsoft.com/office/officeart/2005/8/layout/hChevron3"/>
    <dgm:cxn modelId="{9F4BE7C1-34C3-446C-99B1-6BA6D9368292}" type="presOf" srcId="{D15A6BA4-7706-4C52-805E-2BF72790C4B7}" destId="{178BD4DC-4571-4A78-9A63-08E2DBB6E9F0}" srcOrd="0" destOrd="0" presId="urn:microsoft.com/office/officeart/2005/8/layout/hChevron3"/>
    <dgm:cxn modelId="{AF64BB87-25A8-4CA7-90D6-206E7044B0CC}" type="presOf" srcId="{ACFD6889-E687-4270-B04F-A6CEAB21C68B}" destId="{F64A38B5-C18B-456C-89B3-83B7656D5F7B}" srcOrd="0" destOrd="0" presId="urn:microsoft.com/office/officeart/2005/8/layout/hChevron3"/>
    <dgm:cxn modelId="{1931CCFB-B839-4D8D-AE38-A4C1EA6FEDC9}" srcId="{855B2F7E-7636-42DD-A26D-AEDB1DB1204B}" destId="{3079CEA5-C657-4C4D-9E5F-511D6B2BE6D3}" srcOrd="5" destOrd="0" parTransId="{EAC441FB-48CA-449E-AA76-48E2A5CBB676}" sibTransId="{5381A7C5-A026-40B4-9365-E08E8C7B5B23}"/>
    <dgm:cxn modelId="{99C51363-6B27-4483-AAAB-9884E1069BA8}" type="presOf" srcId="{A1538F32-F0EA-4FDC-BE2B-A4458D35FB67}" destId="{963E5C00-B6AB-4864-839C-ACB00EBD19BD}" srcOrd="0" destOrd="0" presId="urn:microsoft.com/office/officeart/2005/8/layout/hChevron3"/>
    <dgm:cxn modelId="{6874E5ED-A614-489D-923D-1FAC3FBC5253}" type="presOf" srcId="{3079CEA5-C657-4C4D-9E5F-511D6B2BE6D3}" destId="{7442C1E1-CF59-47E5-9725-51C464ED3995}" srcOrd="0" destOrd="0" presId="urn:microsoft.com/office/officeart/2005/8/layout/hChevron3"/>
    <dgm:cxn modelId="{F5619B5F-98F6-4A52-936C-5002174209F3}" srcId="{855B2F7E-7636-42DD-A26D-AEDB1DB1204B}" destId="{ADA471B8-F231-469A-A946-79969ADCD711}" srcOrd="4" destOrd="0" parTransId="{DDDB7060-B455-41F3-B608-0CA995021472}" sibTransId="{D22D2E0F-62D2-4F48-94C5-42DBFE8F9528}"/>
    <dgm:cxn modelId="{867868AF-A15A-4BE7-9A1E-089D72EE024F}" srcId="{855B2F7E-7636-42DD-A26D-AEDB1DB1204B}" destId="{CA1EAAC0-895E-4D5B-8B10-9DAB2253EBF5}" srcOrd="0" destOrd="0" parTransId="{97620775-CB7E-4FA9-B5FD-725D294A3539}" sibTransId="{F993EEC0-18C3-4E3F-BA29-B0C7822D643C}"/>
    <dgm:cxn modelId="{19197798-2D5F-4705-A78D-B92E9CFE3365}" type="presOf" srcId="{CA1EAAC0-895E-4D5B-8B10-9DAB2253EBF5}" destId="{CF24D619-8B47-44DE-9B70-977762B62A21}" srcOrd="0" destOrd="0" presId="urn:microsoft.com/office/officeart/2005/8/layout/hChevron3"/>
    <dgm:cxn modelId="{DE92D795-F18A-45BF-8DE2-EAA11EF6441C}" type="presOf" srcId="{ADA471B8-F231-469A-A946-79969ADCD711}" destId="{60EA883C-E482-4209-B4FC-55FBE019DE3A}" srcOrd="0" destOrd="0" presId="urn:microsoft.com/office/officeart/2005/8/layout/hChevron3"/>
    <dgm:cxn modelId="{433292BC-C355-4408-9168-F8F8F83AEC5D}" srcId="{855B2F7E-7636-42DD-A26D-AEDB1DB1204B}" destId="{D15A6BA4-7706-4C52-805E-2BF72790C4B7}" srcOrd="1" destOrd="0" parTransId="{C3A32569-559F-4BA1-959B-E5072F7E016A}" sibTransId="{8351129F-0BDA-4CA2-8EB4-15F4C8B3A1D9}"/>
    <dgm:cxn modelId="{97FBCF8A-869B-4A5B-B7ED-6F407891AF76}" srcId="{855B2F7E-7636-42DD-A26D-AEDB1DB1204B}" destId="{ACFD6889-E687-4270-B04F-A6CEAB21C68B}" srcOrd="3" destOrd="0" parTransId="{338264B9-7C61-4819-B6A0-A440B9EDF1F9}" sibTransId="{6681FCAB-79D6-4D1B-A60D-F2C26489BBD1}"/>
    <dgm:cxn modelId="{C62CFE3F-FCF3-4DE5-BB6E-3C76BA2ADF5B}" type="presOf" srcId="{23892D02-1F80-4173-9701-32913925E2D6}" destId="{8D1F9A3F-FA89-4A73-BC37-673564C589AD}" srcOrd="0" destOrd="0" presId="urn:microsoft.com/office/officeart/2005/8/layout/hChevron3"/>
    <dgm:cxn modelId="{841314C8-7DD2-4495-A6AE-579F955F2141}" srcId="{855B2F7E-7636-42DD-A26D-AEDB1DB1204B}" destId="{A1538F32-F0EA-4FDC-BE2B-A4458D35FB67}" srcOrd="6" destOrd="0" parTransId="{4A73B7A8-2A47-4392-B1DF-29E5D9D6FBBB}" sibTransId="{0778B664-3DB3-43A8-AC62-ADCDBDBC6166}"/>
    <dgm:cxn modelId="{1FF24EFB-E363-4BBC-AC5A-6D3663A726CE}" srcId="{855B2F7E-7636-42DD-A26D-AEDB1DB1204B}" destId="{23892D02-1F80-4173-9701-32913925E2D6}" srcOrd="2" destOrd="0" parTransId="{472CA623-7B9E-4532-9823-BDE2E3C960BB}" sibTransId="{74522647-653B-46A4-B430-477AD3D7B523}"/>
    <dgm:cxn modelId="{6414F013-E2E3-42C2-AA80-BF0808B34701}" type="presParOf" srcId="{234F0319-A411-48E9-98EA-5A6EE7BF3FB8}" destId="{CF24D619-8B47-44DE-9B70-977762B62A21}" srcOrd="0" destOrd="0" presId="urn:microsoft.com/office/officeart/2005/8/layout/hChevron3"/>
    <dgm:cxn modelId="{6B010928-015B-428E-93B8-79320A9FCC5A}" type="presParOf" srcId="{234F0319-A411-48E9-98EA-5A6EE7BF3FB8}" destId="{A88ED2B1-92E8-4869-B250-F3C21ADDB879}" srcOrd="1" destOrd="0" presId="urn:microsoft.com/office/officeart/2005/8/layout/hChevron3"/>
    <dgm:cxn modelId="{5317BA8D-E085-4211-ADC4-AB09D4C4DBE0}" type="presParOf" srcId="{234F0319-A411-48E9-98EA-5A6EE7BF3FB8}" destId="{178BD4DC-4571-4A78-9A63-08E2DBB6E9F0}" srcOrd="2" destOrd="0" presId="urn:microsoft.com/office/officeart/2005/8/layout/hChevron3"/>
    <dgm:cxn modelId="{FA288204-5698-4B46-8A36-9DCEF07E8DEB}" type="presParOf" srcId="{234F0319-A411-48E9-98EA-5A6EE7BF3FB8}" destId="{24ABC7D1-98E6-40E7-AB26-43ED02D8BA29}" srcOrd="3" destOrd="0" presId="urn:microsoft.com/office/officeart/2005/8/layout/hChevron3"/>
    <dgm:cxn modelId="{45398818-FEAB-40D7-99E1-5B0335F67561}" type="presParOf" srcId="{234F0319-A411-48E9-98EA-5A6EE7BF3FB8}" destId="{8D1F9A3F-FA89-4A73-BC37-673564C589AD}" srcOrd="4" destOrd="0" presId="urn:microsoft.com/office/officeart/2005/8/layout/hChevron3"/>
    <dgm:cxn modelId="{3720766D-14CC-4877-818C-803595E1D349}" type="presParOf" srcId="{234F0319-A411-48E9-98EA-5A6EE7BF3FB8}" destId="{FB230BBF-5AFC-456B-98BF-A3779104C541}" srcOrd="5" destOrd="0" presId="urn:microsoft.com/office/officeart/2005/8/layout/hChevron3"/>
    <dgm:cxn modelId="{A2087FDB-272D-4ED5-9A39-98B423E99DAC}" type="presParOf" srcId="{234F0319-A411-48E9-98EA-5A6EE7BF3FB8}" destId="{F64A38B5-C18B-456C-89B3-83B7656D5F7B}" srcOrd="6" destOrd="0" presId="urn:microsoft.com/office/officeart/2005/8/layout/hChevron3"/>
    <dgm:cxn modelId="{3045079A-BC1C-446E-B05D-DF0EBC3EDFBA}" type="presParOf" srcId="{234F0319-A411-48E9-98EA-5A6EE7BF3FB8}" destId="{811434E7-71FF-4D7A-A075-DC9B6D98F721}" srcOrd="7" destOrd="0" presId="urn:microsoft.com/office/officeart/2005/8/layout/hChevron3"/>
    <dgm:cxn modelId="{BFEAB80A-B950-42C1-A0E6-DDBA78116FDE}" type="presParOf" srcId="{234F0319-A411-48E9-98EA-5A6EE7BF3FB8}" destId="{60EA883C-E482-4209-B4FC-55FBE019DE3A}" srcOrd="8" destOrd="0" presId="urn:microsoft.com/office/officeart/2005/8/layout/hChevron3"/>
    <dgm:cxn modelId="{2F9C2311-CB20-420E-AA03-EF830C6DF4FC}" type="presParOf" srcId="{234F0319-A411-48E9-98EA-5A6EE7BF3FB8}" destId="{1066BDBF-481C-4B01-9AE0-ECBE220CDD63}" srcOrd="9" destOrd="0" presId="urn:microsoft.com/office/officeart/2005/8/layout/hChevron3"/>
    <dgm:cxn modelId="{C1959639-715C-4BB7-B659-C9455DD0C77F}" type="presParOf" srcId="{234F0319-A411-48E9-98EA-5A6EE7BF3FB8}" destId="{7442C1E1-CF59-47E5-9725-51C464ED3995}" srcOrd="10" destOrd="0" presId="urn:microsoft.com/office/officeart/2005/8/layout/hChevron3"/>
    <dgm:cxn modelId="{A77192A0-BBB7-48AF-9A8B-FF0A431DE0F2}" type="presParOf" srcId="{234F0319-A411-48E9-98EA-5A6EE7BF3FB8}" destId="{29F10ACC-1626-43BA-90C9-B7BE4FD72041}" srcOrd="11" destOrd="0" presId="urn:microsoft.com/office/officeart/2005/8/layout/hChevron3"/>
    <dgm:cxn modelId="{64C44C80-C67D-41D8-BB31-F0AD11983FDB}" type="presParOf" srcId="{234F0319-A411-48E9-98EA-5A6EE7BF3FB8}" destId="{963E5C00-B6AB-4864-839C-ACB00EBD19BD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24D619-8B47-44DE-9B70-977762B62A21}">
      <dsp:nvSpPr>
        <dsp:cNvPr id="0" name=""/>
        <dsp:cNvSpPr/>
      </dsp:nvSpPr>
      <dsp:spPr>
        <a:xfrm>
          <a:off x="1294" y="281870"/>
          <a:ext cx="1523553" cy="6094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2011</a:t>
          </a:r>
          <a:endParaRPr lang="en-US" sz="2400" kern="1200" dirty="0"/>
        </a:p>
      </dsp:txBody>
      <dsp:txXfrm>
        <a:off x="1294" y="281870"/>
        <a:ext cx="1371198" cy="609421"/>
      </dsp:txXfrm>
    </dsp:sp>
    <dsp:sp modelId="{178BD4DC-4571-4A78-9A63-08E2DBB6E9F0}">
      <dsp:nvSpPr>
        <dsp:cNvPr id="0" name=""/>
        <dsp:cNvSpPr/>
      </dsp:nvSpPr>
      <dsp:spPr>
        <a:xfrm>
          <a:off x="1220137" y="281870"/>
          <a:ext cx="1523553" cy="6094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2012</a:t>
          </a:r>
          <a:endParaRPr lang="en-US" sz="2400" kern="1200" dirty="0"/>
        </a:p>
      </dsp:txBody>
      <dsp:txXfrm>
        <a:off x="1524848" y="281870"/>
        <a:ext cx="914132" cy="609421"/>
      </dsp:txXfrm>
    </dsp:sp>
    <dsp:sp modelId="{8D1F9A3F-FA89-4A73-BC37-673564C589AD}">
      <dsp:nvSpPr>
        <dsp:cNvPr id="0" name=""/>
        <dsp:cNvSpPr/>
      </dsp:nvSpPr>
      <dsp:spPr>
        <a:xfrm>
          <a:off x="2438980" y="281870"/>
          <a:ext cx="1523553" cy="6094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2013</a:t>
          </a:r>
          <a:endParaRPr lang="en-US" sz="2400" kern="1200" dirty="0"/>
        </a:p>
      </dsp:txBody>
      <dsp:txXfrm>
        <a:off x="2743691" y="281870"/>
        <a:ext cx="914132" cy="609421"/>
      </dsp:txXfrm>
    </dsp:sp>
    <dsp:sp modelId="{F64A38B5-C18B-456C-89B3-83B7656D5F7B}">
      <dsp:nvSpPr>
        <dsp:cNvPr id="0" name=""/>
        <dsp:cNvSpPr/>
      </dsp:nvSpPr>
      <dsp:spPr>
        <a:xfrm>
          <a:off x="3657823" y="281870"/>
          <a:ext cx="1523553" cy="6094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2014</a:t>
          </a:r>
          <a:endParaRPr lang="en-US" sz="2400" kern="1200" dirty="0"/>
        </a:p>
      </dsp:txBody>
      <dsp:txXfrm>
        <a:off x="3962534" y="281870"/>
        <a:ext cx="914132" cy="609421"/>
      </dsp:txXfrm>
    </dsp:sp>
    <dsp:sp modelId="{60EA883C-E482-4209-B4FC-55FBE019DE3A}">
      <dsp:nvSpPr>
        <dsp:cNvPr id="0" name=""/>
        <dsp:cNvSpPr/>
      </dsp:nvSpPr>
      <dsp:spPr>
        <a:xfrm>
          <a:off x="4876666" y="281870"/>
          <a:ext cx="1523553" cy="6094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2015</a:t>
          </a:r>
          <a:endParaRPr lang="en-US" sz="2400" kern="1200" dirty="0"/>
        </a:p>
      </dsp:txBody>
      <dsp:txXfrm>
        <a:off x="5181377" y="281870"/>
        <a:ext cx="914132" cy="609421"/>
      </dsp:txXfrm>
    </dsp:sp>
    <dsp:sp modelId="{7442C1E1-CF59-47E5-9725-51C464ED3995}">
      <dsp:nvSpPr>
        <dsp:cNvPr id="0" name=""/>
        <dsp:cNvSpPr/>
      </dsp:nvSpPr>
      <dsp:spPr>
        <a:xfrm>
          <a:off x="6095508" y="281870"/>
          <a:ext cx="1523553" cy="6094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2016</a:t>
          </a:r>
          <a:endParaRPr lang="en-US" sz="2400" kern="1200" dirty="0"/>
        </a:p>
      </dsp:txBody>
      <dsp:txXfrm>
        <a:off x="6400219" y="281870"/>
        <a:ext cx="914132" cy="609421"/>
      </dsp:txXfrm>
    </dsp:sp>
    <dsp:sp modelId="{963E5C00-B6AB-4864-839C-ACB00EBD19BD}">
      <dsp:nvSpPr>
        <dsp:cNvPr id="0" name=""/>
        <dsp:cNvSpPr/>
      </dsp:nvSpPr>
      <dsp:spPr>
        <a:xfrm>
          <a:off x="7314351" y="281870"/>
          <a:ext cx="1523553" cy="6094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2017+</a:t>
          </a:r>
          <a:endParaRPr lang="en-US" sz="2400" kern="1200" dirty="0"/>
        </a:p>
      </dsp:txBody>
      <dsp:txXfrm>
        <a:off x="7619062" y="281870"/>
        <a:ext cx="914132" cy="609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r">
              <a:defRPr sz="1200"/>
            </a:lvl1pPr>
          </a:lstStyle>
          <a:p>
            <a:fld id="{BE323F35-05E0-412A-B5EC-90762C504591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57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65" tIns="46333" rIns="92665" bIns="4633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403725"/>
            <a:ext cx="5557520" cy="4171950"/>
          </a:xfrm>
          <a:prstGeom prst="rect">
            <a:avLst/>
          </a:prstGeom>
        </p:spPr>
        <p:txBody>
          <a:bodyPr vert="horz" lIns="92665" tIns="46333" rIns="92665" bIns="4633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805841"/>
            <a:ext cx="3010323" cy="463550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>
              <a:defRPr sz="1200"/>
            </a:lvl1pPr>
          </a:lstStyle>
          <a:p>
            <a:fld id="{D0FCCA1D-C120-445A-A108-0E0BFAB80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01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8266C-8FA6-4CF1-A7A1-05C5623B0EB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73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8266C-8FA6-4CF1-A7A1-05C5623B0EB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54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66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50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57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91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8266C-8FA6-4CF1-A7A1-05C5623B0EB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74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21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03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13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61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8266C-8FA6-4CF1-A7A1-05C5623B0EB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73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522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69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61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3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6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611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147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82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8266C-8FA6-4CF1-A7A1-05C5623B0EB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68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19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8266C-8FA6-4CF1-A7A1-05C5623B0E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51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920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189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8266C-8FA6-4CF1-A7A1-05C5623B0EB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609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D2C34FF-B457-4129-A8EE-FBE64C986DD8}" type="slidenum">
              <a:rPr lang="en-US" altLang="en-US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0321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765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649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CCA1D-C120-445A-A108-0E0BFAB808A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66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8266C-8FA6-4CF1-A7A1-05C5623B0EB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75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8266C-8FA6-4CF1-A7A1-05C5623B0EB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87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8266C-8FA6-4CF1-A7A1-05C5623B0EB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7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8266C-8FA6-4CF1-A7A1-05C5623B0EB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73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8266C-8FA6-4CF1-A7A1-05C5623B0EB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73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8266C-8FA6-4CF1-A7A1-05C5623B0EB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9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52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63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3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99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94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63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54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5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67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679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2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46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78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56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8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4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9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999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0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85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81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07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8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CC1540F-D3D1-4400-8FE3-15873B2D065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11/2/2016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F4EA70B-91B8-425E-B75C-767D04878C0A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913" y="1295400"/>
            <a:ext cx="8548687" cy="2057400"/>
          </a:xfrm>
        </p:spPr>
        <p:txBody>
          <a:bodyPr/>
          <a:lstStyle/>
          <a:p>
            <a:r>
              <a:rPr lang="en-US" sz="4000" dirty="0" smtClean="0">
                <a:effectLst/>
              </a:rPr>
              <a:t/>
            </a:r>
            <a:br>
              <a:rPr lang="en-US" sz="4000" dirty="0" smtClean="0">
                <a:effectLst/>
              </a:rPr>
            </a:br>
            <a:r>
              <a:rPr lang="en-US" sz="4000" dirty="0">
                <a:effectLst/>
              </a:rPr>
              <a:t/>
            </a:r>
            <a:br>
              <a:rPr lang="en-US" sz="4000" dirty="0">
                <a:effectLst/>
              </a:rPr>
            </a:br>
            <a:r>
              <a:rPr lang="en-US" sz="4000" dirty="0" smtClean="0">
                <a:effectLst/>
              </a:rPr>
              <a:t/>
            </a:r>
            <a:br>
              <a:rPr lang="en-US" sz="4000" dirty="0" smtClean="0">
                <a:effectLst/>
              </a:rPr>
            </a:br>
            <a:r>
              <a:rPr lang="en-US" sz="4000" dirty="0" smtClean="0">
                <a:effectLst/>
              </a:rPr>
              <a:t>Integration of Grazing Approaches with Salmonid Restoration: </a:t>
            </a:r>
            <a:br>
              <a:rPr lang="en-US" sz="4000" dirty="0" smtClean="0">
                <a:effectLst/>
              </a:rPr>
            </a:br>
            <a:r>
              <a:rPr lang="en-US" sz="4000" dirty="0" smtClean="0">
                <a:effectLst/>
              </a:rPr>
              <a:t>Meadow Creek Experiment</a:t>
            </a:r>
            <a:br>
              <a:rPr lang="en-US" sz="4000" dirty="0" smtClean="0">
                <a:effectLst/>
              </a:rPr>
            </a:br>
            <a:r>
              <a:rPr lang="en-US" sz="4000" dirty="0">
                <a:effectLst/>
              </a:rPr>
              <a:t/>
            </a:r>
            <a:br>
              <a:rPr lang="en-US" sz="4000" dirty="0">
                <a:effectLst/>
              </a:rPr>
            </a:b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519178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Mike Wisdom &amp; Mary Rowland, PNW Research Station</a:t>
            </a:r>
          </a:p>
          <a:p>
            <a:pPr algn="ctr"/>
            <a:r>
              <a:rPr lang="en-US" sz="1600" dirty="0" smtClean="0"/>
              <a:t>2 November 2016 Region 6 Ecologists’ Meeting</a:t>
            </a:r>
            <a:endParaRPr lang="en-US" sz="1600" dirty="0"/>
          </a:p>
        </p:txBody>
      </p:sp>
      <p:pic>
        <p:nvPicPr>
          <p:cNvPr id="7" name="Picture 2" descr="C:\Users\mwisdom\Wisdom\Meadow Creek Research Proposal_2012\Photos\meadow.crk.19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362200"/>
            <a:ext cx="3385032" cy="26797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" y="5800441"/>
            <a:ext cx="8915400" cy="981359"/>
            <a:chOff x="152400" y="5348771"/>
            <a:chExt cx="8915400" cy="981359"/>
          </a:xfrm>
        </p:grpSpPr>
        <p:pic>
          <p:nvPicPr>
            <p:cNvPr id="8" name="Picture 9" descr="usfstransparent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378952"/>
              <a:ext cx="821862" cy="92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3" descr="PNW-color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5423993"/>
              <a:ext cx="810141" cy="830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800" y="5439125"/>
              <a:ext cx="953352" cy="80065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0205" y="5348771"/>
              <a:ext cx="982995" cy="98135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3376" y="5550727"/>
              <a:ext cx="1924824" cy="57744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1869" y="5498590"/>
              <a:ext cx="825931" cy="68172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8334" y="5524938"/>
              <a:ext cx="1761266" cy="62902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5831" y="5376066"/>
              <a:ext cx="926769" cy="926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975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295400"/>
            <a:ext cx="7709557" cy="762000"/>
          </a:xfrm>
        </p:spPr>
        <p:txBody>
          <a:bodyPr/>
          <a:lstStyle/>
          <a:p>
            <a:pPr algn="l"/>
            <a:r>
              <a:rPr lang="en-US" sz="4000" dirty="0" smtClean="0">
                <a:effectLst/>
              </a:rPr>
              <a:t>Grazing Effects Monitoring</a:t>
            </a:r>
            <a:br>
              <a:rPr lang="en-US" sz="4000" dirty="0" smtClean="0">
                <a:effectLst/>
              </a:rPr>
            </a:br>
            <a:r>
              <a:rPr lang="en-US" sz="2000" dirty="0" smtClean="0">
                <a:effectLst/>
              </a:rPr>
              <a:t/>
            </a:r>
            <a:br>
              <a:rPr lang="en-US" sz="2000" dirty="0" smtClean="0">
                <a:effectLst/>
              </a:rPr>
            </a:b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64823" y="1524000"/>
            <a:ext cx="7772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Document effects of wild vs. domestic ungulate herbivory on  riparian restoration of woody vegetation.</a:t>
            </a:r>
          </a:p>
          <a:p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Evaluate new cattle grazing practices designed to be compatible with in-stream and riparian restoration for salmonids.</a:t>
            </a: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endParaRPr lang="en-US" sz="2200" dirty="0">
              <a:solidFill>
                <a:prstClr val="black"/>
              </a:solidFill>
            </a:endParaRPr>
          </a:p>
          <a:p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038600"/>
            <a:ext cx="3276600" cy="245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E:\Desktop\!Ddrive\Book_Starkey_2004\Photos\Images_Selected\Final Pages\Page 02 - Starkey Landscape &amp; Elk-Deer-Cattle\cattle_M.Wisdom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3612823" cy="2457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824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9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mwisdom\Wisdom\Meadow Creek Research Proposal_2012\Photos\IMG_410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838200"/>
            <a:ext cx="3149716" cy="2362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3962400"/>
            <a:ext cx="4724400" cy="2657475"/>
          </a:xfrm>
        </p:spPr>
      </p:pic>
      <p:sp>
        <p:nvSpPr>
          <p:cNvPr id="2" name="TextBox 1"/>
          <p:cNvSpPr txBox="1"/>
          <p:nvPr/>
        </p:nvSpPr>
        <p:spPr>
          <a:xfrm>
            <a:off x="228600" y="4424319"/>
            <a:ext cx="342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Meadow Creek</a:t>
            </a:r>
          </a:p>
          <a:p>
            <a:r>
              <a:rPr lang="en-US" sz="2800" dirty="0" smtClean="0"/>
              <a:t>In-Stream Restoration – Initial Results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125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33600" y="1447800"/>
            <a:ext cx="8382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1200" y="12954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pools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990600" y="914400"/>
            <a:ext cx="838200" cy="750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endCxn id="5" idx="6"/>
          </p:cNvCxnSpPr>
          <p:nvPr/>
        </p:nvCxnSpPr>
        <p:spPr>
          <a:xfrm flipH="1">
            <a:off x="2971800" y="1480066"/>
            <a:ext cx="2819400" cy="3106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1"/>
            <a:endCxn id="9" idx="6"/>
          </p:cNvCxnSpPr>
          <p:nvPr/>
        </p:nvCxnSpPr>
        <p:spPr>
          <a:xfrm flipH="1" flipV="1">
            <a:off x="1828800" y="1289566"/>
            <a:ext cx="3962400" cy="1905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733800"/>
            <a:ext cx="2286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pre-wood placement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0" y="4267200"/>
            <a:ext cx="1288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 LWD</a:t>
            </a:r>
          </a:p>
          <a:p>
            <a:r>
              <a:rPr lang="en-US" dirty="0" smtClean="0"/>
              <a:t>placements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648200" y="3124200"/>
            <a:ext cx="450679" cy="1066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25939" y="3124200"/>
            <a:ext cx="1385783" cy="12230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098879" y="4114800"/>
            <a:ext cx="2063921" cy="337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0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12954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pools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705600" y="3581400"/>
            <a:ext cx="914400" cy="838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20000" y="4724400"/>
            <a:ext cx="8382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90600" y="914400"/>
            <a:ext cx="838200" cy="7503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133600" y="1447800"/>
            <a:ext cx="8382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828800" y="1289566"/>
            <a:ext cx="3962400" cy="1905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971800" y="1480066"/>
            <a:ext cx="2819400" cy="3106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6" idx="0"/>
          </p:cNvCxnSpPr>
          <p:nvPr/>
        </p:nvCxnSpPr>
        <p:spPr>
          <a:xfrm>
            <a:off x="6411722" y="1664732"/>
            <a:ext cx="751078" cy="19166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7" idx="7"/>
          </p:cNvCxnSpPr>
          <p:nvPr/>
        </p:nvCxnSpPr>
        <p:spPr>
          <a:xfrm>
            <a:off x="6411722" y="1664732"/>
            <a:ext cx="1923726" cy="31935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95600" y="4234934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Overall stream channel is deeper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6" idx="0"/>
          </p:cNvCxnSpPr>
          <p:nvPr/>
        </p:nvCxnSpPr>
        <p:spPr>
          <a:xfrm flipV="1">
            <a:off x="3848100" y="2514600"/>
            <a:ext cx="533400" cy="172033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26230" y="4992469"/>
            <a:ext cx="2454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Dispersion of  sediment,</a:t>
            </a:r>
          </a:p>
          <a:p>
            <a:r>
              <a:rPr lang="en-US" dirty="0" smtClean="0"/>
              <a:t>Redistribution of gravel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353649" y="3429000"/>
            <a:ext cx="437551" cy="1563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86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295400"/>
            <a:ext cx="7709557" cy="762000"/>
          </a:xfrm>
        </p:spPr>
        <p:txBody>
          <a:bodyPr/>
          <a:lstStyle/>
          <a:p>
            <a:pPr algn="l"/>
            <a:r>
              <a:rPr lang="en-US" sz="4000" dirty="0" smtClean="0">
                <a:effectLst/>
              </a:rPr>
              <a:t>Grazing System Objectives</a:t>
            </a:r>
            <a:br>
              <a:rPr lang="en-US" sz="4000" dirty="0" smtClean="0">
                <a:effectLst/>
              </a:rPr>
            </a:br>
            <a:r>
              <a:rPr lang="en-US" sz="2000" dirty="0" smtClean="0">
                <a:effectLst/>
              </a:rPr>
              <a:t/>
            </a:r>
            <a:br>
              <a:rPr lang="en-US" sz="2000" dirty="0" smtClean="0">
                <a:effectLst/>
              </a:rPr>
            </a:b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984171"/>
            <a:ext cx="7772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Design and integrate new cattle grazing practices compatible with salmonid restoration, and evaluate effects on restoration.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Guiding Principle: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</a:rPr>
              <a:t>GRAZING PRACTICES SHOULD RESULT IN REDISTRIBUTING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CATTLE FROM RIPARIAN AREAS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</a:rPr>
              <a:t>TO UPLANDS</a:t>
            </a:r>
            <a:endParaRPr lang="en-US" sz="2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endParaRPr lang="en-US" sz="2200" dirty="0">
              <a:solidFill>
                <a:prstClr val="black"/>
              </a:solidFill>
            </a:endParaRPr>
          </a:p>
          <a:p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6" name="Picture 5" descr="9-23-52 by Robert Harris Meadow C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917" y="3578745"/>
            <a:ext cx="4690283" cy="31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9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457200"/>
            <a:ext cx="8610600" cy="377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Begins 2017, following post-restoration grazing rest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Deferred rotation across small pastures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Short </a:t>
            </a:r>
            <a:r>
              <a:rPr lang="en-US" sz="2200" dirty="0"/>
              <a:t>grazing periods per </a:t>
            </a:r>
            <a:r>
              <a:rPr lang="en-US" sz="2200" dirty="0" smtClean="0"/>
              <a:t>pasture (high intensity - short duration) 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Earlier spring turnout of cattle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Compressed </a:t>
            </a:r>
            <a:r>
              <a:rPr lang="en-US" sz="2200" dirty="0"/>
              <a:t>period of late-season </a:t>
            </a:r>
            <a:r>
              <a:rPr lang="en-US" sz="2200" dirty="0" smtClean="0"/>
              <a:t>grazing  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Well-distributed upland water and nutritional supplementation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Systematic</a:t>
            </a:r>
            <a:r>
              <a:rPr lang="en-US" sz="2200" dirty="0"/>
              <a:t>, regular herding to upland </a:t>
            </a:r>
            <a:r>
              <a:rPr lang="en-US" sz="2200" dirty="0" smtClean="0"/>
              <a:t>water 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“Real-time</a:t>
            </a:r>
            <a:r>
              <a:rPr lang="en-US" sz="2200" dirty="0"/>
              <a:t>” utilization monitoring of key forages in riparian and uplands to guide herding and pasture </a:t>
            </a:r>
            <a:r>
              <a:rPr lang="en-US" sz="2200" dirty="0" smtClean="0"/>
              <a:t>rotation</a:t>
            </a:r>
            <a:endParaRPr lang="en-US" sz="2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67380"/>
            <a:ext cx="677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Meadow Creek Grazing System and Practices 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495800"/>
            <a:ext cx="443801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8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wisdom\Wisdom\Meadow Creek Research Proposal_2012\Coordination Meeting_2April2014\Presentations\Meadow Creek Study A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439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1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04800"/>
            <a:ext cx="8610600" cy="445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60 cow-calf pairs (Oregon State University cattle)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June 1-October 1 (120 days) under deferred rotation</a:t>
            </a:r>
          </a:p>
          <a:p>
            <a:pPr marR="0" lvl="0">
              <a:spcBef>
                <a:spcPts val="0"/>
              </a:spcBef>
            </a:pPr>
            <a:r>
              <a:rPr lang="en-US" sz="2200" dirty="0" smtClean="0"/>
              <a:t>        —rotate from pastures 1 through 5 in 2017</a:t>
            </a:r>
          </a:p>
          <a:p>
            <a:pPr marR="0" lvl="0">
              <a:spcBef>
                <a:spcPts val="0"/>
              </a:spcBef>
            </a:pPr>
            <a:r>
              <a:rPr lang="en-US" sz="2200" dirty="0"/>
              <a:t> </a:t>
            </a:r>
            <a:r>
              <a:rPr lang="en-US" sz="2200" dirty="0" smtClean="0"/>
              <a:t>       —</a:t>
            </a:r>
            <a:r>
              <a:rPr lang="en-US" sz="2200" dirty="0"/>
              <a:t>rotate from pastures </a:t>
            </a:r>
            <a:r>
              <a:rPr lang="en-US" sz="2200" dirty="0" smtClean="0"/>
              <a:t>5 </a:t>
            </a:r>
            <a:r>
              <a:rPr lang="en-US" sz="2200" dirty="0"/>
              <a:t>through </a:t>
            </a:r>
            <a:r>
              <a:rPr lang="en-US" sz="2200" dirty="0" smtClean="0"/>
              <a:t>1 </a:t>
            </a:r>
            <a:r>
              <a:rPr lang="en-US" sz="2200" dirty="0"/>
              <a:t>in </a:t>
            </a:r>
            <a:r>
              <a:rPr lang="en-US" sz="2200" dirty="0" smtClean="0"/>
              <a:t>2018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60 </a:t>
            </a:r>
            <a:r>
              <a:rPr lang="en-US" sz="2200" dirty="0"/>
              <a:t>days in Pasture 5, 15 days each in Pastures 1 to </a:t>
            </a:r>
            <a:r>
              <a:rPr lang="en-US" sz="2200" dirty="0" smtClean="0"/>
              <a:t>4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Stocking rates moderate for first year (initial test)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Regular monitoring of herd locations and forage utilization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Regular maintenance of fences and upland water</a:t>
            </a:r>
            <a:endParaRPr lang="en-US" sz="2200" dirty="0"/>
          </a:p>
          <a:p>
            <a:pPr marR="0" lvl="0">
              <a:spcBef>
                <a:spcPts val="0"/>
              </a:spcBef>
            </a:pPr>
            <a:endParaRPr lang="en-US" sz="2200" dirty="0" smtClean="0"/>
          </a:p>
          <a:p>
            <a:pPr marR="0" lvl="0">
              <a:spcBef>
                <a:spcPts val="0"/>
              </a:spcBef>
            </a:pPr>
            <a:r>
              <a:rPr lang="en-US" sz="2200" dirty="0" smtClean="0"/>
              <a:t> 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33400" y="391180"/>
            <a:ext cx="2399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Grazing System</a:t>
            </a:r>
            <a:endParaRPr lang="en-US" sz="2800" dirty="0"/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55" y="4480560"/>
            <a:ext cx="4514215" cy="2148840"/>
          </a:xfrm>
          <a:prstGeom prst="rect">
            <a:avLst/>
          </a:prstGeom>
        </p:spPr>
      </p:pic>
      <p:pic>
        <p:nvPicPr>
          <p:cNvPr id="7" name="Picture 7" descr="Radio-collared cattle on post-harvest site_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3810231"/>
            <a:ext cx="3153770" cy="281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13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8507"/>
            <a:ext cx="86106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67380"/>
            <a:ext cx="4422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Herd Management Approach</a:t>
            </a:r>
            <a:endParaRPr lang="en-US" sz="2800" dirty="0"/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55" y="3962400"/>
            <a:ext cx="4514215" cy="2148840"/>
          </a:xfrm>
          <a:prstGeom prst="rect">
            <a:avLst/>
          </a:prstGeom>
        </p:spPr>
      </p:pic>
      <p:pic>
        <p:nvPicPr>
          <p:cNvPr id="7" name="Picture 7" descr="Radio-collared cattle on post-harvest site_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758863"/>
            <a:ext cx="3097377" cy="276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1066800"/>
            <a:ext cx="8298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Times New Roman" panose="02020603050405020304" pitchFamily="18" charset="0"/>
              </a:rPr>
              <a:t>Move </a:t>
            </a:r>
            <a:r>
              <a:rPr lang="en-US" sz="2000" dirty="0">
                <a:ea typeface="Times New Roman" panose="02020603050405020304" pitchFamily="18" charset="0"/>
              </a:rPr>
              <a:t>cattle to upland water sources upon first entry to a </a:t>
            </a:r>
            <a:r>
              <a:rPr lang="en-US" sz="2000" dirty="0" smtClean="0">
                <a:ea typeface="Times New Roman" panose="02020603050405020304" pitchFamily="18" charset="0"/>
              </a:rPr>
              <a:t>pasture.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000" dirty="0" smtClean="0">
              <a:ea typeface="Times New Roman" panose="02020603050405020304" pitchFamily="18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Times New Roman" panose="02020603050405020304" pitchFamily="18" charset="0"/>
              </a:rPr>
              <a:t>Number </a:t>
            </a:r>
            <a:r>
              <a:rPr lang="en-US" sz="2000" dirty="0">
                <a:ea typeface="Times New Roman" panose="02020603050405020304" pitchFamily="18" charset="0"/>
              </a:rPr>
              <a:t>of cow-calf pairs assigned to an area near </a:t>
            </a:r>
            <a:r>
              <a:rPr lang="en-US" sz="2000" dirty="0" smtClean="0">
                <a:ea typeface="Times New Roman" panose="02020603050405020304" pitchFamily="18" charset="0"/>
              </a:rPr>
              <a:t>upland water </a:t>
            </a:r>
            <a:r>
              <a:rPr lang="en-US" sz="2000" dirty="0">
                <a:ea typeface="Times New Roman" panose="02020603050405020304" pitchFamily="18" charset="0"/>
              </a:rPr>
              <a:t>based on cattle watering </a:t>
            </a:r>
            <a:r>
              <a:rPr lang="en-US" sz="2000" dirty="0" smtClean="0">
                <a:ea typeface="Times New Roman" panose="02020603050405020304" pitchFamily="18" charset="0"/>
              </a:rPr>
              <a:t>and </a:t>
            </a:r>
            <a:r>
              <a:rPr lang="en-US" sz="2000" dirty="0">
                <a:ea typeface="Times New Roman" panose="02020603050405020304" pitchFamily="18" charset="0"/>
              </a:rPr>
              <a:t>forage </a:t>
            </a:r>
            <a:r>
              <a:rPr lang="en-US" sz="2000" dirty="0" smtClean="0">
                <a:ea typeface="Times New Roman" panose="02020603050405020304" pitchFamily="18" charset="0"/>
              </a:rPr>
              <a:t>capacities of the upland (“local stocking rate”).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000" dirty="0" smtClean="0">
              <a:ea typeface="Times New Roman" panose="02020603050405020304" pitchFamily="18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Times New Roman" panose="02020603050405020304" pitchFamily="18" charset="0"/>
              </a:rPr>
              <a:t>Regular monitoring of </a:t>
            </a:r>
            <a:r>
              <a:rPr lang="en-US" sz="2000" dirty="0">
                <a:ea typeface="Times New Roman" panose="02020603050405020304" pitchFamily="18" charset="0"/>
              </a:rPr>
              <a:t>the riparian zone for cattle </a:t>
            </a:r>
            <a:r>
              <a:rPr lang="en-US" sz="2000" dirty="0" smtClean="0">
                <a:ea typeface="Times New Roman" panose="02020603050405020304" pitchFamily="18" charset="0"/>
              </a:rPr>
              <a:t>presence (e.g., ~2-3 days)</a:t>
            </a:r>
          </a:p>
        </p:txBody>
      </p:sp>
    </p:spTree>
    <p:extLst>
      <p:ext uri="{BB962C8B-B14F-4D97-AF65-F5344CB8AC3E}">
        <p14:creationId xmlns:p14="http://schemas.microsoft.com/office/powerpoint/2010/main" val="351742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wisdom\Wisdom\Meadow Creek Research Proposal_2012\Coordination Meeting_2April2014\Presentations\Wisdom_Intro\Starkey Location Ma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487"/>
            <a:ext cx="9176884" cy="68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890962"/>
            <a:ext cx="4191000" cy="2357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88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8507"/>
            <a:ext cx="86106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381000"/>
            <a:ext cx="4422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Herd Management Approach</a:t>
            </a:r>
            <a:endParaRPr lang="en-US" sz="2800" dirty="0"/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55" y="3962400"/>
            <a:ext cx="4514215" cy="2148840"/>
          </a:xfrm>
          <a:prstGeom prst="rect">
            <a:avLst/>
          </a:prstGeom>
        </p:spPr>
      </p:pic>
      <p:pic>
        <p:nvPicPr>
          <p:cNvPr id="7" name="Picture 7" descr="Radio-collared cattle on post-harvest site_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758863"/>
            <a:ext cx="3097377" cy="276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914400"/>
            <a:ext cx="8298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Times New Roman" panose="02020603050405020304" pitchFamily="18" charset="0"/>
              </a:rPr>
              <a:t>Monitor </a:t>
            </a:r>
            <a:r>
              <a:rPr lang="en-US" sz="2000" dirty="0" err="1" smtClean="0">
                <a:ea typeface="Times New Roman" panose="02020603050405020304" pitchFamily="18" charset="0"/>
              </a:rPr>
              <a:t>greenline</a:t>
            </a:r>
            <a:r>
              <a:rPr lang="en-US" sz="2000" dirty="0" smtClean="0">
                <a:ea typeface="Times New Roman" panose="02020603050405020304" pitchFamily="18" charset="0"/>
              </a:rPr>
              <a:t> stubble heights and riparian forage utilization when cattle show up in riparian area.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000" dirty="0" smtClean="0">
              <a:ea typeface="Times New Roman" panose="02020603050405020304" pitchFamily="18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Times New Roman" panose="02020603050405020304" pitchFamily="18" charset="0"/>
              </a:rPr>
              <a:t>Move </a:t>
            </a:r>
            <a:r>
              <a:rPr lang="en-US" sz="2000" dirty="0">
                <a:ea typeface="Times New Roman" panose="02020603050405020304" pitchFamily="18" charset="0"/>
              </a:rPr>
              <a:t>cattle back to upland areas when </a:t>
            </a:r>
            <a:r>
              <a:rPr lang="en-US" sz="2000" dirty="0" smtClean="0">
                <a:ea typeface="Times New Roman" panose="02020603050405020304" pitchFamily="18" charset="0"/>
              </a:rPr>
              <a:t>utilization warrants. 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000" dirty="0" smtClean="0">
              <a:ea typeface="Times New Roman" panose="02020603050405020304" pitchFamily="18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Times New Roman" panose="02020603050405020304" pitchFamily="18" charset="0"/>
              </a:rPr>
              <a:t>Monitor upland forage utilization, especially </a:t>
            </a:r>
            <a:r>
              <a:rPr lang="en-US" sz="2000" dirty="0">
                <a:ea typeface="Times New Roman" panose="02020603050405020304" pitchFamily="18" charset="0"/>
              </a:rPr>
              <a:t>near water and supplementation </a:t>
            </a:r>
            <a:r>
              <a:rPr lang="en-US" sz="2000" dirty="0" smtClean="0">
                <a:ea typeface="Times New Roman" panose="02020603050405020304" pitchFamily="18" charset="0"/>
              </a:rPr>
              <a:t>sites.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Move to next pasture based on move date - </a:t>
            </a:r>
            <a:r>
              <a:rPr lang="en-US" sz="2000" i="1" dirty="0" smtClean="0"/>
              <a:t>or earlier if utilization warrants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187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8507"/>
            <a:ext cx="86106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153180"/>
            <a:ext cx="8210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Stubble Height Monitoring – Salmonid Recovery Metric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152400" y="1981200"/>
            <a:ext cx="5638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Times New Roman" panose="02020603050405020304" pitchFamily="18" charset="0"/>
              </a:rPr>
              <a:t>Monitor greenline stubble heights during grazing in each pasture.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000" dirty="0" smtClean="0">
              <a:ea typeface="Times New Roman" panose="02020603050405020304" pitchFamily="18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Times New Roman" panose="02020603050405020304" pitchFamily="18" charset="0"/>
              </a:rPr>
              <a:t>Monitor stubble heights mid-season (post-grazing) and end of grazing season. 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000" dirty="0" smtClean="0">
              <a:ea typeface="Times New Roman" panose="02020603050405020304" pitchFamily="18" charset="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Compliance with new terms and conditions for recovery of salmonids (6-8 inches herbaceous greenline stubble height)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973" y="2673749"/>
            <a:ext cx="2904964" cy="3873285"/>
          </a:xfrm>
          <a:prstGeom prst="rect">
            <a:avLst/>
          </a:prstGeom>
          <a:ln w="3175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481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8507"/>
            <a:ext cx="86106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95980"/>
            <a:ext cx="8210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Stubble Height Monitoring – Salmonid Recovery Metric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685800" y="1371600"/>
            <a:ext cx="7620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Willingness of NOAA/FWS to allow lower stubble heights in some sites in </a:t>
            </a:r>
            <a:r>
              <a:rPr lang="en-US" sz="2000" dirty="0" smtClean="0"/>
              <a:t>light </a:t>
            </a:r>
            <a:r>
              <a:rPr lang="en-US" sz="2000" dirty="0" smtClean="0"/>
              <a:t>of benefits of research to grazing management in salmonid streams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Effectiveness of stubble height as an indicator of stream and riparian health for salmonids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Relate stubble heights to CHaMP and MIM metrics and vegetation monitoring such as streambank alteration, riparian shrub </a:t>
            </a:r>
          </a:p>
          <a:p>
            <a:pPr>
              <a:buSzPct val="100000"/>
            </a:pPr>
            <a:r>
              <a:rPr lang="en-US" sz="2000" dirty="0"/>
              <a:t> </a:t>
            </a:r>
            <a:r>
              <a:rPr lang="en-US" sz="2000" dirty="0" smtClean="0"/>
              <a:t>    recovery, wild vs. domestic ungulate effects, etc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6" name="Picture Placeholder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38243" y="4560749"/>
            <a:ext cx="4200638" cy="2179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69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687" y="670931"/>
            <a:ext cx="8610600" cy="414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Range rider will carry GPS unit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30-40 of the 60 cows will wear GPS collars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Document time </a:t>
            </a:r>
            <a:r>
              <a:rPr lang="en-US" sz="2200" dirty="0"/>
              <a:t>spent by </a:t>
            </a:r>
            <a:r>
              <a:rPr lang="en-US" sz="2200" dirty="0" smtClean="0"/>
              <a:t>cattle: </a:t>
            </a:r>
          </a:p>
          <a:p>
            <a:pPr lvl="1"/>
            <a:r>
              <a:rPr lang="en-US" sz="2200" dirty="0" smtClean="0"/>
              <a:t>--in uplands </a:t>
            </a:r>
            <a:r>
              <a:rPr lang="en-US" sz="2200" dirty="0"/>
              <a:t>versus riparian </a:t>
            </a:r>
            <a:r>
              <a:rPr lang="en-US" sz="2200" dirty="0" smtClean="0"/>
              <a:t>areas</a:t>
            </a:r>
          </a:p>
          <a:p>
            <a:pPr marR="0" lvl="0">
              <a:spcBef>
                <a:spcPts val="0"/>
              </a:spcBef>
            </a:pPr>
            <a:r>
              <a:rPr lang="en-US" sz="2200" dirty="0" smtClean="0"/>
              <a:t>       --in areas </a:t>
            </a:r>
            <a:r>
              <a:rPr lang="en-US" sz="2200" dirty="0"/>
              <a:t>near versus far from </a:t>
            </a:r>
            <a:r>
              <a:rPr lang="en-US" sz="2200" dirty="0" smtClean="0"/>
              <a:t>water </a:t>
            </a:r>
            <a:r>
              <a:rPr lang="en-US" sz="2200" dirty="0"/>
              <a:t>and supplementation </a:t>
            </a:r>
            <a:r>
              <a:rPr lang="en-US" sz="2200" dirty="0" smtClean="0"/>
              <a:t>sites </a:t>
            </a:r>
          </a:p>
          <a:p>
            <a:pPr marR="0" lvl="0">
              <a:spcBef>
                <a:spcPts val="0"/>
              </a:spcBef>
            </a:pPr>
            <a:r>
              <a:rPr lang="en-US" sz="2200" dirty="0"/>
              <a:t> </a:t>
            </a:r>
            <a:r>
              <a:rPr lang="en-US" sz="2200" dirty="0" smtClean="0"/>
              <a:t>      --in </a:t>
            </a:r>
            <a:r>
              <a:rPr lang="en-US" sz="2200" dirty="0"/>
              <a:t>relation to a suite of other environmental conditions </a:t>
            </a:r>
            <a:r>
              <a:rPr lang="en-US" sz="2200" dirty="0" smtClean="0"/>
              <a:t>affecting</a:t>
            </a:r>
          </a:p>
          <a:p>
            <a:pPr marR="0" lvl="0">
              <a:spcBef>
                <a:spcPts val="0"/>
              </a:spcBef>
            </a:pPr>
            <a:r>
              <a:rPr lang="en-US" sz="2200" dirty="0"/>
              <a:t> </a:t>
            </a:r>
            <a:r>
              <a:rPr lang="en-US" sz="2200" dirty="0" smtClean="0"/>
              <a:t>         cattle </a:t>
            </a:r>
            <a:r>
              <a:rPr lang="en-US" sz="2200" dirty="0"/>
              <a:t>distributions and herd management.    </a:t>
            </a:r>
          </a:p>
          <a:p>
            <a:r>
              <a:rPr lang="en-US" sz="2400" b="1" dirty="0"/>
              <a:t> </a:t>
            </a:r>
            <a:endParaRPr lang="en-US" sz="2400" dirty="0"/>
          </a:p>
          <a:p>
            <a:pPr marR="0" lvl="0">
              <a:spcBef>
                <a:spcPts val="0"/>
              </a:spcBef>
            </a:pPr>
            <a:r>
              <a:rPr lang="en-US" sz="2200" dirty="0" smtClean="0"/>
              <a:t> 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84412" y="648185"/>
            <a:ext cx="8082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Monitoring the Grazing System, Practices, and Success</a:t>
            </a:r>
            <a:endParaRPr lang="en-US" sz="2800" dirty="0"/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4343400"/>
            <a:ext cx="4514215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2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687" y="670931"/>
            <a:ext cx="8610600" cy="469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/>
              <a:t>Cattle </a:t>
            </a:r>
            <a:r>
              <a:rPr lang="en-US" sz="2400" dirty="0" smtClean="0"/>
              <a:t>weighed </a:t>
            </a:r>
            <a:r>
              <a:rPr lang="en-US" sz="2400" dirty="0"/>
              <a:t>and body condition scores recorded at </a:t>
            </a:r>
            <a:r>
              <a:rPr lang="en-US" sz="2400" dirty="0" smtClean="0"/>
              <a:t>start </a:t>
            </a:r>
            <a:r>
              <a:rPr lang="en-US" sz="2400" dirty="0"/>
              <a:t>and end of </a:t>
            </a:r>
            <a:r>
              <a:rPr lang="en-US" sz="2400" dirty="0" smtClean="0"/>
              <a:t>grazing </a:t>
            </a:r>
            <a:r>
              <a:rPr lang="en-US" sz="2400" dirty="0"/>
              <a:t>season</a:t>
            </a:r>
            <a:r>
              <a:rPr lang="en-US" sz="2400" dirty="0" smtClean="0"/>
              <a:t>.</a:t>
            </a:r>
          </a:p>
          <a:p>
            <a:pPr marR="0" lvl="0">
              <a:spcBef>
                <a:spcPts val="0"/>
              </a:spcBef>
            </a:pPr>
            <a:r>
              <a:rPr lang="en-US" sz="2400" dirty="0" smtClean="0"/>
              <a:t>  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 smtClean="0"/>
              <a:t>Data analyzed for </a:t>
            </a:r>
            <a:r>
              <a:rPr lang="en-US" sz="2400" dirty="0"/>
              <a:t>beef production </a:t>
            </a:r>
            <a:r>
              <a:rPr lang="en-US" sz="2400" dirty="0" smtClean="0"/>
              <a:t>in </a:t>
            </a:r>
            <a:r>
              <a:rPr lang="en-US" sz="2400" dirty="0"/>
              <a:t>relation to labor and infrastructure </a:t>
            </a:r>
            <a:r>
              <a:rPr lang="en-US" sz="2400" dirty="0" smtClean="0"/>
              <a:t>costs </a:t>
            </a:r>
            <a:r>
              <a:rPr lang="en-US" sz="2400" dirty="0"/>
              <a:t>to </a:t>
            </a:r>
            <a:r>
              <a:rPr lang="en-US" sz="2400" dirty="0" smtClean="0"/>
              <a:t>estimate time needed </a:t>
            </a:r>
            <a:r>
              <a:rPr lang="en-US" sz="2400" dirty="0"/>
              <a:t>to recoup investments </a:t>
            </a:r>
            <a:r>
              <a:rPr lang="en-US" sz="2400" dirty="0" smtClean="0"/>
              <a:t>in </a:t>
            </a:r>
            <a:r>
              <a:rPr lang="en-US" sz="2400" dirty="0"/>
              <a:t>grazing practices to make them economically viable.</a:t>
            </a:r>
            <a:endParaRPr lang="en-US" sz="2200" dirty="0" smtClean="0"/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200" dirty="0" smtClean="0"/>
          </a:p>
          <a:p>
            <a:r>
              <a:rPr lang="en-US" sz="2400" b="1" dirty="0"/>
              <a:t> </a:t>
            </a:r>
            <a:endParaRPr lang="en-US" sz="2400" dirty="0"/>
          </a:p>
          <a:p>
            <a:pPr marR="0" lvl="0">
              <a:spcBef>
                <a:spcPts val="0"/>
              </a:spcBef>
            </a:pPr>
            <a:r>
              <a:rPr lang="en-US" sz="2200" dirty="0" smtClean="0"/>
              <a:t> 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84412" y="648185"/>
            <a:ext cx="8082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Monitoring the Grazing System, Practices, and Success</a:t>
            </a:r>
            <a:endParaRPr lang="en-US" sz="2800" dirty="0"/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185" y="4343400"/>
            <a:ext cx="4514215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7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0472"/>
            <a:ext cx="6019800" cy="77903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1800" y="5152072"/>
            <a:ext cx="57300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telemetry locations of cattle (C), mule deer (D), </a:t>
            </a:r>
          </a:p>
          <a:p>
            <a:r>
              <a:rPr lang="en-US" dirty="0" smtClean="0"/>
              <a:t>and elk (E) at Starkey’s Meadow Creek pastures under past </a:t>
            </a:r>
          </a:p>
          <a:p>
            <a:r>
              <a:rPr lang="en-US" dirty="0" smtClean="0"/>
              <a:t>grazing management with ample upland water (Pasture 5)</a:t>
            </a:r>
          </a:p>
          <a:p>
            <a:r>
              <a:rPr lang="en-US" dirty="0"/>
              <a:t>i</a:t>
            </a:r>
            <a:r>
              <a:rPr lang="en-US" dirty="0" smtClean="0"/>
              <a:t>n contrast to limited upland water (Pastures 1 and 2).  </a:t>
            </a:r>
            <a:endParaRPr lang="en-US" dirty="0"/>
          </a:p>
          <a:p>
            <a:r>
              <a:rPr lang="en-US" dirty="0" smtClean="0"/>
              <a:t>Pastures 3 and 4 were not grazed by cattle.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5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228600"/>
            <a:ext cx="6547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Upland (Off-Stream) Water is Key!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9144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199" y="421342"/>
            <a:ext cx="9358744" cy="605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620000" cy="2057400"/>
          </a:xfrm>
        </p:spPr>
        <p:txBody>
          <a:bodyPr/>
          <a:lstStyle/>
          <a:p>
            <a:pPr algn="l"/>
            <a:r>
              <a:rPr lang="en-US" sz="4000" dirty="0" smtClean="0">
                <a:effectLst/>
              </a:rPr>
              <a:t>4 Treatment Levels of Herbivory</a:t>
            </a:r>
            <a:br>
              <a:rPr lang="en-US" sz="4000" dirty="0" smtClean="0">
                <a:effectLst/>
              </a:rPr>
            </a:br>
            <a:r>
              <a:rPr lang="en-US" sz="4000" dirty="0" smtClean="0">
                <a:effectLst/>
              </a:rPr>
              <a:t/>
            </a:r>
            <a:br>
              <a:rPr lang="en-US" sz="4000" dirty="0" smtClean="0">
                <a:effectLst/>
              </a:rPr>
            </a:b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304800"/>
            <a:ext cx="8001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AutoNum type="arabicPeriod"/>
            </a:pPr>
            <a:r>
              <a:rPr lang="en-US" sz="2400" dirty="0" smtClean="0"/>
              <a:t>Deer and Elk Effect (Cattle Exclusion)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Cattle Effect (Deer and Elk Exclusion)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No Ungulate Effect (Cattle, Deer, and Elk Exclusion)</a:t>
            </a:r>
          </a:p>
          <a:p>
            <a:pPr marL="457200" indent="-457200">
              <a:buAutoNum type="arabicPeriod"/>
            </a:pPr>
            <a:r>
              <a:rPr lang="en-US" sz="2400" dirty="0" smtClean="0"/>
              <a:t>Cattle, Deer, and Elk Effect (Extant Grazing—includes new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cattle grazing system)</a:t>
            </a:r>
          </a:p>
          <a:p>
            <a:r>
              <a:rPr lang="en-US" sz="2400" dirty="0" smtClean="0"/>
              <a:t>       </a:t>
            </a:r>
          </a:p>
          <a:p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Picture 2" descr="Z:\Study_MeadowCrk\Graphics\Pasture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2254" y="3084128"/>
            <a:ext cx="7241146" cy="35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480060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1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472440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896" y="445906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07806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4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6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687" y="731050"/>
            <a:ext cx="8610600" cy="414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err="1" smtClean="0"/>
              <a:t>CHaMP</a:t>
            </a:r>
            <a:r>
              <a:rPr lang="en-US" sz="2200" dirty="0" smtClean="0"/>
              <a:t> salmonid habitat surveys </a:t>
            </a:r>
          </a:p>
          <a:p>
            <a:pPr marR="0" lvl="0">
              <a:spcBef>
                <a:spcPts val="0"/>
              </a:spcBef>
            </a:pPr>
            <a:r>
              <a:rPr lang="en-US" sz="2200" dirty="0"/>
              <a:t> </a:t>
            </a:r>
            <a:r>
              <a:rPr lang="en-US" sz="2200" dirty="0" smtClean="0"/>
              <a:t>       --over 100 stream &amp; riparian metrics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Multiple Indicator Monitoring (MIM) surveys </a:t>
            </a:r>
          </a:p>
          <a:p>
            <a:pPr lvl="1"/>
            <a:r>
              <a:rPr lang="en-US" sz="2200" dirty="0" smtClean="0"/>
              <a:t>--</a:t>
            </a:r>
            <a:r>
              <a:rPr lang="en-US" sz="2200" dirty="0" err="1" smtClean="0"/>
              <a:t>greenline</a:t>
            </a:r>
            <a:r>
              <a:rPr lang="en-US" sz="2200" dirty="0" smtClean="0"/>
              <a:t> monitoring of stubble heights, streambank alteration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200" dirty="0" smtClean="0"/>
              <a:t>Vegetation transects</a:t>
            </a:r>
            <a:endParaRPr lang="en-US" sz="2200" dirty="0"/>
          </a:p>
          <a:p>
            <a:pPr marR="0" lvl="0">
              <a:spcBef>
                <a:spcPts val="0"/>
              </a:spcBef>
            </a:pPr>
            <a:r>
              <a:rPr lang="en-US" sz="2200" dirty="0"/>
              <a:t>        </a:t>
            </a:r>
            <a:r>
              <a:rPr lang="en-US" sz="2200" dirty="0" smtClean="0"/>
              <a:t>--herbivory effects on riparian plantings and on long-term vegetation</a:t>
            </a:r>
            <a:endParaRPr lang="en-US" sz="2200" dirty="0"/>
          </a:p>
          <a:p>
            <a:pPr marR="0" lvl="0">
              <a:spcBef>
                <a:spcPts val="0"/>
              </a:spcBef>
            </a:pPr>
            <a:endParaRPr lang="en-US" sz="2200" dirty="0" smtClean="0"/>
          </a:p>
          <a:p>
            <a:pPr marR="0" lvl="0">
              <a:spcBef>
                <a:spcPts val="0"/>
              </a:spcBef>
            </a:pPr>
            <a:endParaRPr lang="en-US" sz="2400" dirty="0" smtClean="0"/>
          </a:p>
          <a:p>
            <a:pPr marR="0" lvl="0">
              <a:spcBef>
                <a:spcPts val="0"/>
              </a:spcBef>
            </a:pPr>
            <a:r>
              <a:rPr lang="en-US" sz="2200" dirty="0" smtClean="0"/>
              <a:t> 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84412" y="695980"/>
            <a:ext cx="6993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Relating Grazing Effects to Multiple Responses:</a:t>
            </a:r>
            <a:endParaRPr lang="en-US" sz="2800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462305"/>
              </p:ext>
            </p:extLst>
          </p:nvPr>
        </p:nvGraphicFramePr>
        <p:xfrm>
          <a:off x="533401" y="3942912"/>
          <a:ext cx="3657600" cy="274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Photo Editor Photo" r:id="rId4" imgW="21942857" imgH="16457143" progId="MSPhotoEd.3">
                  <p:embed/>
                </p:oleObj>
              </mc:Choice>
              <mc:Fallback>
                <p:oleObj name="Photo Editor Photo" r:id="rId4" imgW="21942857" imgH="164571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3942912"/>
                        <a:ext cx="3657600" cy="2744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 descr="DSCF044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962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2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7620000" cy="2057400"/>
          </a:xfrm>
        </p:spPr>
        <p:txBody>
          <a:bodyPr/>
          <a:lstStyle/>
          <a:p>
            <a:pPr algn="l"/>
            <a:r>
              <a:rPr lang="en-US" sz="4000" dirty="0" smtClean="0">
                <a:effectLst/>
              </a:rPr>
              <a:t>Background </a:t>
            </a:r>
            <a:br>
              <a:rPr lang="en-US" sz="4000" dirty="0" smtClean="0">
                <a:effectLst/>
              </a:rPr>
            </a:br>
            <a:r>
              <a:rPr lang="en-US" sz="4000" dirty="0">
                <a:effectLst/>
              </a:rPr>
              <a:t/>
            </a:r>
            <a:br>
              <a:rPr lang="en-US" sz="4000" dirty="0">
                <a:effectLst/>
              </a:rPr>
            </a:b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762000"/>
            <a:ext cx="8001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Stream systems like Meadow Creek have legacy effects from splash-dam </a:t>
            </a:r>
            <a:r>
              <a:rPr lang="en-US" sz="2400" dirty="0"/>
              <a:t>logging, railroad logging, roads, </a:t>
            </a:r>
            <a:r>
              <a:rPr lang="en-US" sz="2400" dirty="0" smtClean="0"/>
              <a:t>livestock grazing, </a:t>
            </a:r>
            <a:r>
              <a:rPr lang="en-US" sz="2400" dirty="0"/>
              <a:t>and conversion of native vegetation to exotic livestock </a:t>
            </a:r>
            <a:r>
              <a:rPr lang="en-US" sz="2400" dirty="0" smtClean="0"/>
              <a:t>forages, leading to dramatic changes in riparian systems.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000" dirty="0"/>
          </a:p>
        </p:txBody>
      </p:sp>
      <p:pic>
        <p:nvPicPr>
          <p:cNvPr id="1026" name="Picture 2" descr="C:\Users\mwisdom\Wisdom\Meadow Creek Research Proposal_2012\Photos\meadow.crk.1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590800"/>
            <a:ext cx="4876800" cy="3720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6412468"/>
            <a:ext cx="500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1953 livestock forage conversion on Meadow Creek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25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bg1">
                <a:tint val="80000"/>
                <a:satMod val="25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8774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a typeface="Times New Roman" panose="02020603050405020304" pitchFamily="18" charset="0"/>
              </a:rPr>
              <a:t>“</a:t>
            </a:r>
            <a:r>
              <a:rPr lang="en-US" sz="2400" i="1" dirty="0"/>
              <a:t>While many of these changes in grazing management may seem impractical, their practicality and benefits remain untested across large landscapes at operational scales of livestock management</a:t>
            </a:r>
            <a:r>
              <a:rPr lang="en-US" sz="2400" dirty="0" smtClean="0"/>
              <a:t>.</a:t>
            </a:r>
            <a:r>
              <a:rPr lang="en-US" sz="2400" dirty="0" smtClean="0">
                <a:ea typeface="Times New Roman" panose="02020603050405020304" pitchFamily="18" charset="0"/>
              </a:rPr>
              <a:t>”</a:t>
            </a:r>
            <a:endParaRPr lang="en-US" sz="2400" dirty="0"/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346194"/>
            <a:ext cx="4571999" cy="2209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905000"/>
            <a:ext cx="3099828" cy="21875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9" name="Content Placeholder 6"/>
          <p:cNvPicPr>
            <a:picLocks noGrp="1"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281" y="1905000"/>
            <a:ext cx="3547319" cy="199536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0" name="Picture 3" descr="DSCF044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267200"/>
            <a:ext cx="3048000" cy="2286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26434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1297879"/>
            <a:ext cx="8229600" cy="838200"/>
          </a:xfrm>
        </p:spPr>
        <p:txBody>
          <a:bodyPr/>
          <a:lstStyle/>
          <a:p>
            <a:pPr algn="l"/>
            <a:r>
              <a:rPr lang="en-US" sz="4000" dirty="0" smtClean="0"/>
              <a:t>Survival of deciduous shrubs</a:t>
            </a:r>
            <a:endParaRPr lang="en-US" sz="4000" dirty="0"/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20231433"/>
              </p:ext>
            </p:extLst>
          </p:nvPr>
        </p:nvGraphicFramePr>
        <p:xfrm>
          <a:off x="659487" y="1981200"/>
          <a:ext cx="7722514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-531627" y="3506973"/>
            <a:ext cx="212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Percentage (%)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50365"/>
            <a:ext cx="1005979" cy="1508670"/>
          </a:xfrm>
          <a:prstGeom prst="rect">
            <a:avLst/>
          </a:prstGeom>
          <a:ln w="31750">
            <a:solidFill>
              <a:schemeClr val="accent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6" y="44305"/>
            <a:ext cx="1062267" cy="1514730"/>
          </a:xfrm>
          <a:prstGeom prst="rect">
            <a:avLst/>
          </a:prstGeom>
          <a:ln w="3175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99278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-76200"/>
            <a:ext cx="7924800" cy="1600200"/>
          </a:xfrm>
        </p:spPr>
        <p:txBody>
          <a:bodyPr/>
          <a:lstStyle/>
          <a:p>
            <a:pPr algn="l"/>
            <a:r>
              <a:rPr lang="en-US" sz="3200" dirty="0" smtClean="0">
                <a:effectLst/>
              </a:rPr>
              <a:t>Additional Responses to Restoration</a:t>
            </a:r>
            <a:r>
              <a:rPr lang="en-US" sz="3200" dirty="0">
                <a:effectLst/>
              </a:rPr>
              <a:t/>
            </a:r>
            <a:br>
              <a:rPr lang="en-US" sz="3200" dirty="0">
                <a:effectLst/>
              </a:rPr>
            </a:b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30480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Native bee and small mammal abundance &amp; diversity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Hydrologic regime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Stream temperature-climate change-restoration interactions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Build on Wondzell work in Middle Fork John Day</a:t>
            </a:r>
          </a:p>
          <a:p>
            <a:r>
              <a:rPr lang="en-US" sz="2400" dirty="0"/>
              <a:t>	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33800"/>
            <a:ext cx="3886200" cy="274427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0421600"/>
            <a:ext cx="1200150" cy="8001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0" y="2999561"/>
            <a:ext cx="1981200" cy="14684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2692356"/>
            <a:ext cx="2114550" cy="2819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9" y="4988063"/>
            <a:ext cx="2628899" cy="14787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65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Wisdom\Bear Creek Riparian Fence_2017\ProposedBearPastureFence2017_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285"/>
            <a:ext cx="4800600" cy="62100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257800" y="1066800"/>
            <a:ext cx="373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Bear Creek Riparian Fencing Proposal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Address terms &amp; conditions for recovery of threatened steelhead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 of deferred rotational grazing system in Starkey Allotment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Partition large Bear pasture into east and west portions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 riparian pasture with gates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Allow for strategic seasonal use of riparian area as appropriate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Meet new stubble height </a:t>
            </a:r>
            <a:r>
              <a:rPr lang="en-US" dirty="0" smtClean="0"/>
              <a:t>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Different riparian grazing approach for testing in contrast to Meadow Creek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78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11"/>
          <p:cNvSpPr/>
          <p:nvPr/>
        </p:nvSpPr>
        <p:spPr>
          <a:xfrm>
            <a:off x="8610600" y="4327525"/>
            <a:ext cx="458788" cy="457200"/>
          </a:xfrm>
          <a:prstGeom prst="homePlate">
            <a:avLst/>
          </a:prstGeom>
          <a:solidFill>
            <a:schemeClr val="tx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8591550" y="1676400"/>
            <a:ext cx="460375" cy="457200"/>
          </a:xfrm>
          <a:prstGeom prst="homePlate">
            <a:avLst/>
          </a:prstGeom>
          <a:solidFill>
            <a:schemeClr val="tx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v</a:t>
            </a:r>
          </a:p>
        </p:txBody>
      </p:sp>
      <p:sp>
        <p:nvSpPr>
          <p:cNvPr id="1024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mtClean="0"/>
              <a:t>Meadow Creek Timeline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5105400"/>
          <a:ext cx="8839200" cy="1173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4267200"/>
            <a:ext cx="152400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entagon 7"/>
          <p:cNvSpPr/>
          <p:nvPr/>
        </p:nvSpPr>
        <p:spPr>
          <a:xfrm>
            <a:off x="8610600" y="2209800"/>
            <a:ext cx="458788" cy="457200"/>
          </a:xfrm>
          <a:prstGeom prst="homePlate">
            <a:avLst/>
          </a:prstGeom>
          <a:solidFill>
            <a:schemeClr val="tx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entagon 8"/>
          <p:cNvSpPr/>
          <p:nvPr/>
        </p:nvSpPr>
        <p:spPr>
          <a:xfrm>
            <a:off x="8609013" y="2667000"/>
            <a:ext cx="458787" cy="457200"/>
          </a:xfrm>
          <a:prstGeom prst="homePlate">
            <a:avLst/>
          </a:prstGeom>
          <a:solidFill>
            <a:schemeClr val="tx1"/>
          </a:solidFill>
          <a:ln>
            <a:solidFill>
              <a:srgbClr val="6868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entagon 9"/>
          <p:cNvSpPr/>
          <p:nvPr/>
        </p:nvSpPr>
        <p:spPr>
          <a:xfrm>
            <a:off x="8575675" y="3200400"/>
            <a:ext cx="460375" cy="457200"/>
          </a:xfrm>
          <a:prstGeom prst="homePlate">
            <a:avLst/>
          </a:prstGeom>
          <a:solidFill>
            <a:schemeClr val="tx1"/>
          </a:solidFill>
          <a:ln>
            <a:solidFill>
              <a:srgbClr val="6868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8591550" y="3779838"/>
            <a:ext cx="460375" cy="457200"/>
          </a:xfrm>
          <a:prstGeom prst="homePlate">
            <a:avLst/>
          </a:prstGeom>
          <a:solidFill>
            <a:schemeClr val="tx1"/>
          </a:solidFill>
          <a:ln>
            <a:solidFill>
              <a:srgbClr val="E3A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52400" y="1615276"/>
            <a:ext cx="8686799" cy="3718723"/>
            <a:chOff x="152400" y="1615276"/>
            <a:chExt cx="8686799" cy="3718723"/>
          </a:xfrm>
        </p:grpSpPr>
        <p:sp>
          <p:nvSpPr>
            <p:cNvPr id="5" name="Freeform 4"/>
            <p:cNvSpPr/>
            <p:nvPr/>
          </p:nvSpPr>
          <p:spPr>
            <a:xfrm>
              <a:off x="152400" y="4857596"/>
              <a:ext cx="1169330" cy="476403"/>
            </a:xfrm>
            <a:custGeom>
              <a:avLst/>
              <a:gdLst>
                <a:gd name="connsiteX0" fmla="*/ 0 w 1169330"/>
                <a:gd name="connsiteY0" fmla="*/ 79402 h 476403"/>
                <a:gd name="connsiteX1" fmla="*/ 79402 w 1169330"/>
                <a:gd name="connsiteY1" fmla="*/ 0 h 476403"/>
                <a:gd name="connsiteX2" fmla="*/ 1089928 w 1169330"/>
                <a:gd name="connsiteY2" fmla="*/ 0 h 476403"/>
                <a:gd name="connsiteX3" fmla="*/ 1169330 w 1169330"/>
                <a:gd name="connsiteY3" fmla="*/ 79402 h 476403"/>
                <a:gd name="connsiteX4" fmla="*/ 1169330 w 1169330"/>
                <a:gd name="connsiteY4" fmla="*/ 397001 h 476403"/>
                <a:gd name="connsiteX5" fmla="*/ 1089928 w 1169330"/>
                <a:gd name="connsiteY5" fmla="*/ 476403 h 476403"/>
                <a:gd name="connsiteX6" fmla="*/ 79402 w 1169330"/>
                <a:gd name="connsiteY6" fmla="*/ 476403 h 476403"/>
                <a:gd name="connsiteX7" fmla="*/ 0 w 1169330"/>
                <a:gd name="connsiteY7" fmla="*/ 397001 h 476403"/>
                <a:gd name="connsiteX8" fmla="*/ 0 w 1169330"/>
                <a:gd name="connsiteY8" fmla="*/ 79402 h 47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9330" h="476403">
                  <a:moveTo>
                    <a:pt x="0" y="79402"/>
                  </a:moveTo>
                  <a:cubicBezTo>
                    <a:pt x="0" y="35549"/>
                    <a:pt x="35549" y="0"/>
                    <a:pt x="79402" y="0"/>
                  </a:cubicBezTo>
                  <a:lnTo>
                    <a:pt x="1089928" y="0"/>
                  </a:lnTo>
                  <a:cubicBezTo>
                    <a:pt x="1133781" y="0"/>
                    <a:pt x="1169330" y="35549"/>
                    <a:pt x="1169330" y="79402"/>
                  </a:cubicBezTo>
                  <a:lnTo>
                    <a:pt x="1169330" y="397001"/>
                  </a:lnTo>
                  <a:cubicBezTo>
                    <a:pt x="1169330" y="440854"/>
                    <a:pt x="1133781" y="476403"/>
                    <a:pt x="1089928" y="476403"/>
                  </a:cubicBezTo>
                  <a:lnTo>
                    <a:pt x="79402" y="476403"/>
                  </a:lnTo>
                  <a:cubicBezTo>
                    <a:pt x="35549" y="476403"/>
                    <a:pt x="0" y="440854"/>
                    <a:pt x="0" y="397001"/>
                  </a:cubicBezTo>
                  <a:lnTo>
                    <a:pt x="0" y="7940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96" tIns="76596" rIns="76596" bIns="76596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Stream Assessment</a:t>
              </a:r>
              <a:endParaRPr lang="en-US" sz="1400" kern="12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931196" y="4782344"/>
              <a:ext cx="2640787" cy="551655"/>
            </a:xfrm>
            <a:custGeom>
              <a:avLst/>
              <a:gdLst>
                <a:gd name="connsiteX0" fmla="*/ 0 w 2640787"/>
                <a:gd name="connsiteY0" fmla="*/ 91944 h 551655"/>
                <a:gd name="connsiteX1" fmla="*/ 91944 w 2640787"/>
                <a:gd name="connsiteY1" fmla="*/ 0 h 551655"/>
                <a:gd name="connsiteX2" fmla="*/ 2548843 w 2640787"/>
                <a:gd name="connsiteY2" fmla="*/ 0 h 551655"/>
                <a:gd name="connsiteX3" fmla="*/ 2640787 w 2640787"/>
                <a:gd name="connsiteY3" fmla="*/ 91944 h 551655"/>
                <a:gd name="connsiteX4" fmla="*/ 2640787 w 2640787"/>
                <a:gd name="connsiteY4" fmla="*/ 459711 h 551655"/>
                <a:gd name="connsiteX5" fmla="*/ 2548843 w 2640787"/>
                <a:gd name="connsiteY5" fmla="*/ 551655 h 551655"/>
                <a:gd name="connsiteX6" fmla="*/ 91944 w 2640787"/>
                <a:gd name="connsiteY6" fmla="*/ 551655 h 551655"/>
                <a:gd name="connsiteX7" fmla="*/ 0 w 2640787"/>
                <a:gd name="connsiteY7" fmla="*/ 459711 h 551655"/>
                <a:gd name="connsiteX8" fmla="*/ 0 w 2640787"/>
                <a:gd name="connsiteY8" fmla="*/ 91944 h 55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0787" h="551655">
                  <a:moveTo>
                    <a:pt x="0" y="91944"/>
                  </a:moveTo>
                  <a:cubicBezTo>
                    <a:pt x="0" y="41165"/>
                    <a:pt x="41165" y="0"/>
                    <a:pt x="91944" y="0"/>
                  </a:cubicBezTo>
                  <a:lnTo>
                    <a:pt x="2548843" y="0"/>
                  </a:lnTo>
                  <a:cubicBezTo>
                    <a:pt x="2599622" y="0"/>
                    <a:pt x="2640787" y="41165"/>
                    <a:pt x="2640787" y="91944"/>
                  </a:cubicBezTo>
                  <a:lnTo>
                    <a:pt x="2640787" y="459711"/>
                  </a:lnTo>
                  <a:cubicBezTo>
                    <a:pt x="2640787" y="510490"/>
                    <a:pt x="2599622" y="551655"/>
                    <a:pt x="2548843" y="551655"/>
                  </a:cubicBezTo>
                  <a:lnTo>
                    <a:pt x="91944" y="551655"/>
                  </a:lnTo>
                  <a:cubicBezTo>
                    <a:pt x="41165" y="551655"/>
                    <a:pt x="0" y="510490"/>
                    <a:pt x="0" y="459711"/>
                  </a:cubicBezTo>
                  <a:lnTo>
                    <a:pt x="0" y="9194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187985"/>
                <a:satOff val="8475"/>
                <a:lumOff val="-1457"/>
                <a:alphaOff val="0"/>
              </a:schemeClr>
            </a:fillRef>
            <a:effectRef idx="2">
              <a:schemeClr val="accent2">
                <a:hueOff val="-1187985"/>
                <a:satOff val="8475"/>
                <a:lumOff val="-145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460" tIns="76460" rIns="76460" bIns="7646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Restoration (LWD, Fencing, Planting)</a:t>
              </a:r>
              <a:endParaRPr lang="en-US" sz="1300" kern="12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200424" y="4267203"/>
              <a:ext cx="1559106" cy="551655"/>
            </a:xfrm>
            <a:custGeom>
              <a:avLst/>
              <a:gdLst>
                <a:gd name="connsiteX0" fmla="*/ 0 w 1559106"/>
                <a:gd name="connsiteY0" fmla="*/ 91944 h 551655"/>
                <a:gd name="connsiteX1" fmla="*/ 91944 w 1559106"/>
                <a:gd name="connsiteY1" fmla="*/ 0 h 551655"/>
                <a:gd name="connsiteX2" fmla="*/ 1467162 w 1559106"/>
                <a:gd name="connsiteY2" fmla="*/ 0 h 551655"/>
                <a:gd name="connsiteX3" fmla="*/ 1559106 w 1559106"/>
                <a:gd name="connsiteY3" fmla="*/ 91944 h 551655"/>
                <a:gd name="connsiteX4" fmla="*/ 1559106 w 1559106"/>
                <a:gd name="connsiteY4" fmla="*/ 459711 h 551655"/>
                <a:gd name="connsiteX5" fmla="*/ 1467162 w 1559106"/>
                <a:gd name="connsiteY5" fmla="*/ 551655 h 551655"/>
                <a:gd name="connsiteX6" fmla="*/ 91944 w 1559106"/>
                <a:gd name="connsiteY6" fmla="*/ 551655 h 551655"/>
                <a:gd name="connsiteX7" fmla="*/ 0 w 1559106"/>
                <a:gd name="connsiteY7" fmla="*/ 459711 h 551655"/>
                <a:gd name="connsiteX8" fmla="*/ 0 w 1559106"/>
                <a:gd name="connsiteY8" fmla="*/ 91944 h 55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9106" h="551655">
                  <a:moveTo>
                    <a:pt x="0" y="91944"/>
                  </a:moveTo>
                  <a:cubicBezTo>
                    <a:pt x="0" y="41165"/>
                    <a:pt x="41165" y="0"/>
                    <a:pt x="91944" y="0"/>
                  </a:cubicBezTo>
                  <a:lnTo>
                    <a:pt x="1467162" y="0"/>
                  </a:lnTo>
                  <a:cubicBezTo>
                    <a:pt x="1517941" y="0"/>
                    <a:pt x="1559106" y="41165"/>
                    <a:pt x="1559106" y="91944"/>
                  </a:cubicBezTo>
                  <a:lnTo>
                    <a:pt x="1559106" y="459711"/>
                  </a:lnTo>
                  <a:cubicBezTo>
                    <a:pt x="1559106" y="510490"/>
                    <a:pt x="1517941" y="551655"/>
                    <a:pt x="1467162" y="551655"/>
                  </a:cubicBezTo>
                  <a:lnTo>
                    <a:pt x="91944" y="551655"/>
                  </a:lnTo>
                  <a:cubicBezTo>
                    <a:pt x="41165" y="551655"/>
                    <a:pt x="0" y="510490"/>
                    <a:pt x="0" y="459711"/>
                  </a:cubicBezTo>
                  <a:lnTo>
                    <a:pt x="0" y="9194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375970"/>
                <a:satOff val="16949"/>
                <a:lumOff val="-2913"/>
                <a:alphaOff val="0"/>
              </a:schemeClr>
            </a:fillRef>
            <a:effectRef idx="2">
              <a:schemeClr val="accent2">
                <a:hueOff val="-2375970"/>
                <a:satOff val="16949"/>
                <a:lumOff val="-291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460" tIns="76460" rIns="76460" bIns="7646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Stream Habitat Monitoring (CHaMP) </a:t>
              </a:r>
              <a:endParaRPr lang="en-US" sz="1300" kern="12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165329" y="3715545"/>
              <a:ext cx="5673870" cy="551655"/>
            </a:xfrm>
            <a:custGeom>
              <a:avLst/>
              <a:gdLst>
                <a:gd name="connsiteX0" fmla="*/ 0 w 5673870"/>
                <a:gd name="connsiteY0" fmla="*/ 91944 h 551655"/>
                <a:gd name="connsiteX1" fmla="*/ 91944 w 5673870"/>
                <a:gd name="connsiteY1" fmla="*/ 0 h 551655"/>
                <a:gd name="connsiteX2" fmla="*/ 5581926 w 5673870"/>
                <a:gd name="connsiteY2" fmla="*/ 0 h 551655"/>
                <a:gd name="connsiteX3" fmla="*/ 5673870 w 5673870"/>
                <a:gd name="connsiteY3" fmla="*/ 91944 h 551655"/>
                <a:gd name="connsiteX4" fmla="*/ 5673870 w 5673870"/>
                <a:gd name="connsiteY4" fmla="*/ 459711 h 551655"/>
                <a:gd name="connsiteX5" fmla="*/ 5581926 w 5673870"/>
                <a:gd name="connsiteY5" fmla="*/ 551655 h 551655"/>
                <a:gd name="connsiteX6" fmla="*/ 91944 w 5673870"/>
                <a:gd name="connsiteY6" fmla="*/ 551655 h 551655"/>
                <a:gd name="connsiteX7" fmla="*/ 0 w 5673870"/>
                <a:gd name="connsiteY7" fmla="*/ 459711 h 551655"/>
                <a:gd name="connsiteX8" fmla="*/ 0 w 5673870"/>
                <a:gd name="connsiteY8" fmla="*/ 91944 h 55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73870" h="551655">
                  <a:moveTo>
                    <a:pt x="0" y="91944"/>
                  </a:moveTo>
                  <a:cubicBezTo>
                    <a:pt x="0" y="41165"/>
                    <a:pt x="41165" y="0"/>
                    <a:pt x="91944" y="0"/>
                  </a:cubicBezTo>
                  <a:lnTo>
                    <a:pt x="5581926" y="0"/>
                  </a:lnTo>
                  <a:cubicBezTo>
                    <a:pt x="5632705" y="0"/>
                    <a:pt x="5673870" y="41165"/>
                    <a:pt x="5673870" y="91944"/>
                  </a:cubicBezTo>
                  <a:lnTo>
                    <a:pt x="5673870" y="459711"/>
                  </a:lnTo>
                  <a:cubicBezTo>
                    <a:pt x="5673870" y="510490"/>
                    <a:pt x="5632705" y="551655"/>
                    <a:pt x="5581926" y="551655"/>
                  </a:cubicBezTo>
                  <a:lnTo>
                    <a:pt x="91944" y="551655"/>
                  </a:lnTo>
                  <a:cubicBezTo>
                    <a:pt x="41165" y="551655"/>
                    <a:pt x="0" y="510490"/>
                    <a:pt x="0" y="459711"/>
                  </a:cubicBezTo>
                  <a:lnTo>
                    <a:pt x="0" y="9194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3563955"/>
                <a:satOff val="25424"/>
                <a:lumOff val="-4370"/>
                <a:alphaOff val="0"/>
              </a:schemeClr>
            </a:fillRef>
            <a:effectRef idx="2">
              <a:schemeClr val="accent2">
                <a:hueOff val="-3563955"/>
                <a:satOff val="25424"/>
                <a:lumOff val="-437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460" tIns="76460" rIns="76460" bIns="7646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Juvenile and Adult Steelhead Monitoring </a:t>
              </a:r>
              <a:r>
                <a:rPr lang="en-US" sz="1300" kern="1200" dirty="0" smtClean="0">
                  <a:sym typeface="Wingdings" panose="05000000000000000000" pitchFamily="2" charset="2"/>
                </a:rPr>
                <a:t></a:t>
              </a:r>
              <a:endParaRPr lang="en-US" sz="1300" kern="1200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213020" y="3182147"/>
              <a:ext cx="5626179" cy="551655"/>
            </a:xfrm>
            <a:custGeom>
              <a:avLst/>
              <a:gdLst>
                <a:gd name="connsiteX0" fmla="*/ 0 w 5626179"/>
                <a:gd name="connsiteY0" fmla="*/ 91944 h 551655"/>
                <a:gd name="connsiteX1" fmla="*/ 91944 w 5626179"/>
                <a:gd name="connsiteY1" fmla="*/ 0 h 551655"/>
                <a:gd name="connsiteX2" fmla="*/ 5534235 w 5626179"/>
                <a:gd name="connsiteY2" fmla="*/ 0 h 551655"/>
                <a:gd name="connsiteX3" fmla="*/ 5626179 w 5626179"/>
                <a:gd name="connsiteY3" fmla="*/ 91944 h 551655"/>
                <a:gd name="connsiteX4" fmla="*/ 5626179 w 5626179"/>
                <a:gd name="connsiteY4" fmla="*/ 459711 h 551655"/>
                <a:gd name="connsiteX5" fmla="*/ 5534235 w 5626179"/>
                <a:gd name="connsiteY5" fmla="*/ 551655 h 551655"/>
                <a:gd name="connsiteX6" fmla="*/ 91944 w 5626179"/>
                <a:gd name="connsiteY6" fmla="*/ 551655 h 551655"/>
                <a:gd name="connsiteX7" fmla="*/ 0 w 5626179"/>
                <a:gd name="connsiteY7" fmla="*/ 459711 h 551655"/>
                <a:gd name="connsiteX8" fmla="*/ 0 w 5626179"/>
                <a:gd name="connsiteY8" fmla="*/ 91944 h 55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26179" h="551655">
                  <a:moveTo>
                    <a:pt x="0" y="91944"/>
                  </a:moveTo>
                  <a:cubicBezTo>
                    <a:pt x="0" y="41165"/>
                    <a:pt x="41165" y="0"/>
                    <a:pt x="91944" y="0"/>
                  </a:cubicBezTo>
                  <a:lnTo>
                    <a:pt x="5534235" y="0"/>
                  </a:lnTo>
                  <a:cubicBezTo>
                    <a:pt x="5585014" y="0"/>
                    <a:pt x="5626179" y="41165"/>
                    <a:pt x="5626179" y="91944"/>
                  </a:cubicBezTo>
                  <a:lnTo>
                    <a:pt x="5626179" y="459711"/>
                  </a:lnTo>
                  <a:cubicBezTo>
                    <a:pt x="5626179" y="510490"/>
                    <a:pt x="5585014" y="551655"/>
                    <a:pt x="5534235" y="551655"/>
                  </a:cubicBezTo>
                  <a:lnTo>
                    <a:pt x="91944" y="551655"/>
                  </a:lnTo>
                  <a:cubicBezTo>
                    <a:pt x="41165" y="551655"/>
                    <a:pt x="0" y="510490"/>
                    <a:pt x="0" y="459711"/>
                  </a:cubicBezTo>
                  <a:lnTo>
                    <a:pt x="0" y="9194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4751941"/>
                <a:satOff val="33898"/>
                <a:lumOff val="-5827"/>
                <a:alphaOff val="0"/>
              </a:schemeClr>
            </a:fillRef>
            <a:effectRef idx="2">
              <a:schemeClr val="accent2">
                <a:hueOff val="-4751941"/>
                <a:satOff val="33898"/>
                <a:lumOff val="-582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460" tIns="76460" rIns="76460" bIns="7646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Riparian Monitoring (Browsing, Plant Survival) </a:t>
              </a:r>
              <a:r>
                <a:rPr lang="en-US" sz="1300" kern="1200" dirty="0" smtClean="0">
                  <a:sym typeface="Wingdings" panose="05000000000000000000" pitchFamily="2" charset="2"/>
                </a:rPr>
                <a:t></a:t>
              </a:r>
              <a:endParaRPr lang="en-US" sz="1300" kern="12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419573" y="2648746"/>
              <a:ext cx="4419583" cy="551655"/>
            </a:xfrm>
            <a:custGeom>
              <a:avLst/>
              <a:gdLst>
                <a:gd name="connsiteX0" fmla="*/ 0 w 4419583"/>
                <a:gd name="connsiteY0" fmla="*/ 91944 h 551655"/>
                <a:gd name="connsiteX1" fmla="*/ 91944 w 4419583"/>
                <a:gd name="connsiteY1" fmla="*/ 0 h 551655"/>
                <a:gd name="connsiteX2" fmla="*/ 4327639 w 4419583"/>
                <a:gd name="connsiteY2" fmla="*/ 0 h 551655"/>
                <a:gd name="connsiteX3" fmla="*/ 4419583 w 4419583"/>
                <a:gd name="connsiteY3" fmla="*/ 91944 h 551655"/>
                <a:gd name="connsiteX4" fmla="*/ 4419583 w 4419583"/>
                <a:gd name="connsiteY4" fmla="*/ 459711 h 551655"/>
                <a:gd name="connsiteX5" fmla="*/ 4327639 w 4419583"/>
                <a:gd name="connsiteY5" fmla="*/ 551655 h 551655"/>
                <a:gd name="connsiteX6" fmla="*/ 91944 w 4419583"/>
                <a:gd name="connsiteY6" fmla="*/ 551655 h 551655"/>
                <a:gd name="connsiteX7" fmla="*/ 0 w 4419583"/>
                <a:gd name="connsiteY7" fmla="*/ 459711 h 551655"/>
                <a:gd name="connsiteX8" fmla="*/ 0 w 4419583"/>
                <a:gd name="connsiteY8" fmla="*/ 91944 h 55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9583" h="551655">
                  <a:moveTo>
                    <a:pt x="0" y="91944"/>
                  </a:moveTo>
                  <a:cubicBezTo>
                    <a:pt x="0" y="41165"/>
                    <a:pt x="41165" y="0"/>
                    <a:pt x="91944" y="0"/>
                  </a:cubicBezTo>
                  <a:lnTo>
                    <a:pt x="4327639" y="0"/>
                  </a:lnTo>
                  <a:cubicBezTo>
                    <a:pt x="4378418" y="0"/>
                    <a:pt x="4419583" y="41165"/>
                    <a:pt x="4419583" y="91944"/>
                  </a:cubicBezTo>
                  <a:lnTo>
                    <a:pt x="4419583" y="459711"/>
                  </a:lnTo>
                  <a:cubicBezTo>
                    <a:pt x="4419583" y="510490"/>
                    <a:pt x="4378418" y="551655"/>
                    <a:pt x="4327639" y="551655"/>
                  </a:cubicBezTo>
                  <a:lnTo>
                    <a:pt x="91944" y="551655"/>
                  </a:lnTo>
                  <a:cubicBezTo>
                    <a:pt x="41165" y="551655"/>
                    <a:pt x="0" y="510490"/>
                    <a:pt x="0" y="459711"/>
                  </a:cubicBezTo>
                  <a:lnTo>
                    <a:pt x="0" y="9194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5939926"/>
                <a:satOff val="42373"/>
                <a:lumOff val="-7284"/>
                <a:alphaOff val="0"/>
              </a:schemeClr>
            </a:fillRef>
            <a:effectRef idx="2">
              <a:schemeClr val="accent2">
                <a:hueOff val="-5939926"/>
                <a:satOff val="42373"/>
                <a:lumOff val="-72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460" tIns="76460" rIns="76460" bIns="7646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Small Mammal, Pollinators, other Terrestrial Research </a:t>
              </a:r>
              <a:r>
                <a:rPr lang="en-US" sz="1300" kern="1200" dirty="0" smtClean="0">
                  <a:sym typeface="Wingdings" panose="05000000000000000000" pitchFamily="2" charset="2"/>
                </a:rPr>
                <a:t></a:t>
              </a:r>
              <a:endParaRPr lang="en-US" sz="1300" kern="120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419616" y="2115343"/>
              <a:ext cx="4419540" cy="551655"/>
            </a:xfrm>
            <a:custGeom>
              <a:avLst/>
              <a:gdLst>
                <a:gd name="connsiteX0" fmla="*/ 0 w 3990542"/>
                <a:gd name="connsiteY0" fmla="*/ 91944 h 551655"/>
                <a:gd name="connsiteX1" fmla="*/ 91944 w 3990542"/>
                <a:gd name="connsiteY1" fmla="*/ 0 h 551655"/>
                <a:gd name="connsiteX2" fmla="*/ 3898598 w 3990542"/>
                <a:gd name="connsiteY2" fmla="*/ 0 h 551655"/>
                <a:gd name="connsiteX3" fmla="*/ 3990542 w 3990542"/>
                <a:gd name="connsiteY3" fmla="*/ 91944 h 551655"/>
                <a:gd name="connsiteX4" fmla="*/ 3990542 w 3990542"/>
                <a:gd name="connsiteY4" fmla="*/ 459711 h 551655"/>
                <a:gd name="connsiteX5" fmla="*/ 3898598 w 3990542"/>
                <a:gd name="connsiteY5" fmla="*/ 551655 h 551655"/>
                <a:gd name="connsiteX6" fmla="*/ 91944 w 3990542"/>
                <a:gd name="connsiteY6" fmla="*/ 551655 h 551655"/>
                <a:gd name="connsiteX7" fmla="*/ 0 w 3990542"/>
                <a:gd name="connsiteY7" fmla="*/ 459711 h 551655"/>
                <a:gd name="connsiteX8" fmla="*/ 0 w 3990542"/>
                <a:gd name="connsiteY8" fmla="*/ 91944 h 55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0542" h="551655">
                  <a:moveTo>
                    <a:pt x="0" y="91944"/>
                  </a:moveTo>
                  <a:cubicBezTo>
                    <a:pt x="0" y="41165"/>
                    <a:pt x="41165" y="0"/>
                    <a:pt x="91944" y="0"/>
                  </a:cubicBezTo>
                  <a:lnTo>
                    <a:pt x="3898598" y="0"/>
                  </a:lnTo>
                  <a:cubicBezTo>
                    <a:pt x="3949377" y="0"/>
                    <a:pt x="3990542" y="41165"/>
                    <a:pt x="3990542" y="91944"/>
                  </a:cubicBezTo>
                  <a:lnTo>
                    <a:pt x="3990542" y="459711"/>
                  </a:lnTo>
                  <a:cubicBezTo>
                    <a:pt x="3990542" y="510490"/>
                    <a:pt x="3949377" y="551655"/>
                    <a:pt x="3898598" y="551655"/>
                  </a:cubicBezTo>
                  <a:lnTo>
                    <a:pt x="91944" y="551655"/>
                  </a:lnTo>
                  <a:cubicBezTo>
                    <a:pt x="41165" y="551655"/>
                    <a:pt x="0" y="510490"/>
                    <a:pt x="0" y="459711"/>
                  </a:cubicBezTo>
                  <a:lnTo>
                    <a:pt x="0" y="9194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7127911"/>
                <a:satOff val="50847"/>
                <a:lumOff val="-8740"/>
                <a:alphaOff val="0"/>
              </a:schemeClr>
            </a:fillRef>
            <a:effectRef idx="2">
              <a:schemeClr val="accent2">
                <a:hueOff val="-7127911"/>
                <a:satOff val="50847"/>
                <a:lumOff val="-874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460" tIns="76460" rIns="76460" bIns="76460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Wild Ungulate Grazing Research </a:t>
              </a:r>
              <a:r>
                <a:rPr lang="en-US" sz="1300" kern="1200" dirty="0" smtClean="0">
                  <a:sym typeface="Wingdings" panose="05000000000000000000" pitchFamily="2" charset="2"/>
                </a:rPr>
                <a:t></a:t>
              </a:r>
              <a:endParaRPr lang="en-US" sz="1300" kern="12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315199" y="1615276"/>
              <a:ext cx="1523999" cy="518324"/>
            </a:xfrm>
            <a:custGeom>
              <a:avLst/>
              <a:gdLst>
                <a:gd name="connsiteX0" fmla="*/ 0 w 2133478"/>
                <a:gd name="connsiteY0" fmla="*/ 86389 h 518324"/>
                <a:gd name="connsiteX1" fmla="*/ 86389 w 2133478"/>
                <a:gd name="connsiteY1" fmla="*/ 0 h 518324"/>
                <a:gd name="connsiteX2" fmla="*/ 2047089 w 2133478"/>
                <a:gd name="connsiteY2" fmla="*/ 0 h 518324"/>
                <a:gd name="connsiteX3" fmla="*/ 2133478 w 2133478"/>
                <a:gd name="connsiteY3" fmla="*/ 86389 h 518324"/>
                <a:gd name="connsiteX4" fmla="*/ 2133478 w 2133478"/>
                <a:gd name="connsiteY4" fmla="*/ 431935 h 518324"/>
                <a:gd name="connsiteX5" fmla="*/ 2047089 w 2133478"/>
                <a:gd name="connsiteY5" fmla="*/ 518324 h 518324"/>
                <a:gd name="connsiteX6" fmla="*/ 86389 w 2133478"/>
                <a:gd name="connsiteY6" fmla="*/ 518324 h 518324"/>
                <a:gd name="connsiteX7" fmla="*/ 0 w 2133478"/>
                <a:gd name="connsiteY7" fmla="*/ 431935 h 518324"/>
                <a:gd name="connsiteX8" fmla="*/ 0 w 2133478"/>
                <a:gd name="connsiteY8" fmla="*/ 86389 h 51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3478" h="518324">
                  <a:moveTo>
                    <a:pt x="0" y="86389"/>
                  </a:moveTo>
                  <a:cubicBezTo>
                    <a:pt x="0" y="38678"/>
                    <a:pt x="38678" y="0"/>
                    <a:pt x="86389" y="0"/>
                  </a:cubicBezTo>
                  <a:lnTo>
                    <a:pt x="2047089" y="0"/>
                  </a:lnTo>
                  <a:cubicBezTo>
                    <a:pt x="2094800" y="0"/>
                    <a:pt x="2133478" y="38678"/>
                    <a:pt x="2133478" y="86389"/>
                  </a:cubicBezTo>
                  <a:lnTo>
                    <a:pt x="2133478" y="431935"/>
                  </a:lnTo>
                  <a:cubicBezTo>
                    <a:pt x="2133478" y="479646"/>
                    <a:pt x="2094800" y="518324"/>
                    <a:pt x="2047089" y="518324"/>
                  </a:cubicBezTo>
                  <a:lnTo>
                    <a:pt x="86389" y="518324"/>
                  </a:lnTo>
                  <a:cubicBezTo>
                    <a:pt x="38678" y="518324"/>
                    <a:pt x="0" y="479646"/>
                    <a:pt x="0" y="431935"/>
                  </a:cubicBezTo>
                  <a:lnTo>
                    <a:pt x="0" y="8638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8315896"/>
                <a:satOff val="59322"/>
                <a:lumOff val="-10197"/>
                <a:alphaOff val="0"/>
              </a:schemeClr>
            </a:fillRef>
            <a:effectRef idx="2">
              <a:schemeClr val="accent2">
                <a:hueOff val="-8315896"/>
                <a:satOff val="59322"/>
                <a:lumOff val="-1019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4832" tIns="74832" rIns="74832" bIns="74832" numCol="1" spcCol="1270" anchor="ctr" anchorCtr="0">
              <a:noAutofit/>
            </a:bodyPr>
            <a:lstStyle/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Deferred Rotation</a:t>
              </a:r>
            </a:p>
            <a:p>
              <a:pPr lvl="0" algn="l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300" kern="1200" dirty="0" smtClean="0"/>
                <a:t>Grazing </a:t>
              </a:r>
              <a:r>
                <a:rPr lang="en-US" sz="1300" kern="1200" dirty="0" smtClean="0">
                  <a:sym typeface="Wingdings" panose="05000000000000000000" pitchFamily="2" charset="2"/>
                </a:rPr>
                <a:t></a:t>
              </a:r>
              <a:endParaRPr lang="en-US" sz="13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37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329" y="76200"/>
            <a:ext cx="2752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Questions?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215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457200"/>
            <a:ext cx="8610600" cy="5950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Forest Service Pacific Northwest Research Station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—coordinate overall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development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and implementation of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restoration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experiment among partners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Wallowa-Whitman National Forest, La Grande Ranger District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—designed and implemented the stream and riparian restoration activities.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Bonneville 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Power Administration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--funded stream and riparian restoration activities, including livestock fencing ad upland water developments.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Grande 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Ronde Model Watershed—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coordinated the programs of funding and multi-partner implementation of restoration work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Oregon Department of Fish and Wildlife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—measuring long-term salmonid habitat and population responses with Columbia Habitat Monitoring (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CHaMP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) surveys, spawning counts, and snorkeling surveys for juveniles.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Oregon 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Watershed Enhancement Board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--funded upland water developments and upland water monitoring.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224135"/>
            <a:ext cx="6504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Partners in Meadow Creek Restoration Experiment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408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76200"/>
            <a:ext cx="8610600" cy="6386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Oregon State University (OSU) Eastern Oregon Agricultural Research Center—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design, implementation, monitoring, and research of cattle grazing practices using OSU cattle.</a:t>
            </a:r>
            <a:endParaRPr lang="en-US" sz="2000" dirty="0"/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OSU 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Dept. of Animal and Range Sciences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—measuring vegetation and cattle performance responses to restoration treatments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OSU 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Dept. of Fisheries and Wildlife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—measuring juvenile salmonid food responses and insect pollinator responses to restoration treatments.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Utah 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State </a:t>
            </a:r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University—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empirical stream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temperature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dynamics and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modeling in relation to stream shading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under existing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and projected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restoration.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Forest 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Service National Stream and Aquatic Ecology Center-</a:t>
            </a:r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design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of cattle grazing practices and their integration with salmonid restoration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activities.</a:t>
            </a: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b="1" dirty="0" smtClean="0">
                <a:ea typeface="Times New Roman" panose="02020603050405020304" pitchFamily="18" charset="0"/>
              </a:rPr>
              <a:t>Columbia </a:t>
            </a:r>
            <a:r>
              <a:rPr lang="en-US" sz="2000" b="1" dirty="0">
                <a:ea typeface="Times New Roman" panose="02020603050405020304" pitchFamily="18" charset="0"/>
              </a:rPr>
              <a:t>River Inter-Tribal Fish </a:t>
            </a:r>
            <a:r>
              <a:rPr lang="en-US" sz="2000" b="1" dirty="0" smtClean="0">
                <a:ea typeface="Times New Roman" panose="02020603050405020304" pitchFamily="18" charset="0"/>
              </a:rPr>
              <a:t>Commission</a:t>
            </a:r>
            <a:r>
              <a:rPr lang="en-US" sz="2000" dirty="0" smtClean="0">
                <a:ea typeface="Times New Roman" panose="02020603050405020304" pitchFamily="18" charset="0"/>
              </a:rPr>
              <a:t>—stream temperature changes under </a:t>
            </a:r>
            <a:r>
              <a:rPr lang="en-US" sz="2000" dirty="0">
                <a:ea typeface="Times New Roman" panose="02020603050405020304" pitchFamily="18" charset="0"/>
              </a:rPr>
              <a:t>long-term scenarios of </a:t>
            </a:r>
            <a:r>
              <a:rPr lang="en-US" sz="2000" dirty="0" smtClean="0">
                <a:ea typeface="Times New Roman" panose="02020603050405020304" pitchFamily="18" charset="0"/>
              </a:rPr>
              <a:t>climate and riparian changes</a:t>
            </a:r>
            <a:r>
              <a:rPr lang="en-US" sz="2000" dirty="0"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76200"/>
            <a:ext cx="6504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Partners in Meadow Creek Restoration Experiment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319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-76200"/>
            <a:ext cx="8243453" cy="5334000"/>
          </a:xfrm>
          <a:prstGeom prst="rect">
            <a:avLst/>
          </a:prstGeom>
        </p:spPr>
      </p:pic>
      <p:pic>
        <p:nvPicPr>
          <p:cNvPr id="7" name="Picture 3" descr="C:\Users\mwisdom\Wisdom\Meadow Creek Research Proposal_2012\Photos\2013_MeadowCrk _OctSmplg\IMG_483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5029200"/>
            <a:ext cx="1524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75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8200" y="5029200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</a:rPr>
              <a:t>Meadow Creek before restoration in 2012.  Scouring from splash-dam logging more than 100 years ago removed most in-stream structures, which are critical for spawning and rearing of salmonids. </a:t>
            </a: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8" name="Picture 2" descr="C:\Users\mwisdom\Wisdom\Meadow Creek Research Proposal_2012\Photos\Meadow Creek-spring2013 images\IMG_149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810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6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208966"/>
            <a:ext cx="7709557" cy="762000"/>
          </a:xfrm>
        </p:spPr>
        <p:txBody>
          <a:bodyPr/>
          <a:lstStyle/>
          <a:p>
            <a:pPr algn="l"/>
            <a:r>
              <a:rPr lang="en-US" sz="4000" dirty="0" smtClean="0">
                <a:effectLst/>
              </a:rPr>
              <a:t>ESA-Threatened Salmonids</a:t>
            </a:r>
            <a:br>
              <a:rPr lang="en-US" sz="4000" dirty="0" smtClean="0">
                <a:effectLst/>
              </a:rPr>
            </a:br>
            <a:r>
              <a:rPr lang="en-US" sz="2000" dirty="0" smtClean="0">
                <a:effectLst/>
              </a:rPr>
              <a:t/>
            </a:r>
            <a:br>
              <a:rPr lang="en-US" sz="2000" dirty="0" smtClean="0">
                <a:effectLst/>
              </a:rPr>
            </a:b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1066800"/>
            <a:ext cx="7772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Snake River Steelhead--spawning and juvenile rearing in Meadow Creek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Snake River Spring/Summer Chinook Salmon--functionally extirpated from Meadow Creek but some juvenile rearing</a:t>
            </a:r>
          </a:p>
          <a:p>
            <a:r>
              <a:rPr lang="en-US" sz="2200" dirty="0" smtClean="0">
                <a:solidFill>
                  <a:prstClr val="black"/>
                </a:solidFill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endParaRPr lang="en-US" sz="2200" dirty="0">
              <a:solidFill>
                <a:prstClr val="black"/>
              </a:solidFill>
            </a:endParaRPr>
          </a:p>
          <a:p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3276600"/>
            <a:ext cx="431902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066800"/>
            <a:ext cx="7709557" cy="762000"/>
          </a:xfrm>
        </p:spPr>
        <p:txBody>
          <a:bodyPr/>
          <a:lstStyle/>
          <a:p>
            <a:pPr algn="l"/>
            <a:r>
              <a:rPr lang="en-US" sz="4000" dirty="0" smtClean="0">
                <a:effectLst/>
              </a:rPr>
              <a:t>Restoration Objectives</a:t>
            </a:r>
            <a:br>
              <a:rPr lang="en-US" sz="4000" dirty="0" smtClean="0">
                <a:effectLst/>
              </a:rPr>
            </a:br>
            <a:r>
              <a:rPr lang="en-US" sz="2000" dirty="0" smtClean="0">
                <a:effectLst/>
              </a:rPr>
              <a:t/>
            </a:r>
            <a:br>
              <a:rPr lang="en-US" sz="2000" dirty="0" smtClean="0">
                <a:effectLst/>
              </a:rPr>
            </a:b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1066800"/>
            <a:ext cx="7772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Restore in-stream structures (boulders, large woody debris) important for salmonid spawning and juvenile rearing. </a:t>
            </a:r>
          </a:p>
          <a:p>
            <a:r>
              <a:rPr lang="en-US" sz="2200" dirty="0" smtClean="0">
                <a:solidFill>
                  <a:prstClr val="black"/>
                </a:solidFill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Restore riparian woody vegetation important for stream shading to mediate lethal summer stream temperatures.</a:t>
            </a: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Restore channel, floodplain, </a:t>
            </a:r>
            <a:r>
              <a:rPr lang="en-US" sz="2200" dirty="0">
                <a:solidFill>
                  <a:prstClr val="black"/>
                </a:solidFill>
              </a:rPr>
              <a:t>and riparian </a:t>
            </a:r>
            <a:r>
              <a:rPr lang="en-US" sz="2200" dirty="0" smtClean="0">
                <a:solidFill>
                  <a:prstClr val="black"/>
                </a:solidFill>
              </a:rPr>
              <a:t>function.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endParaRPr lang="en-US" sz="2200" dirty="0">
              <a:solidFill>
                <a:prstClr val="black"/>
              </a:solidFill>
            </a:endParaRPr>
          </a:p>
          <a:p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5" name="Picture 6" descr="Joe'sunsortedNOV2012 48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252" y="3962400"/>
            <a:ext cx="3152852" cy="2362200"/>
          </a:xfrm>
          <a:prstGeom prst="rect">
            <a:avLst/>
          </a:prstGeom>
          <a:noFill/>
          <a:ln w="12700" algn="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wisdom\Wisdom\Meadow Creek Research Proposal_2012\Photos\IMG_411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9320" y="3943394"/>
            <a:ext cx="3175057" cy="238120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20753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bg1">
                <a:tint val="80000"/>
                <a:satMod val="250000"/>
              </a:schemeClr>
            </a:gs>
            <a:gs pos="76000">
              <a:schemeClr val="bg1">
                <a:tint val="90000"/>
                <a:shade val="90000"/>
                <a:satMod val="200000"/>
              </a:schemeClr>
            </a:gs>
            <a:gs pos="92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620000" cy="1143000"/>
          </a:xfrm>
        </p:spPr>
        <p:txBody>
          <a:bodyPr/>
          <a:lstStyle/>
          <a:p>
            <a:pPr algn="l"/>
            <a:r>
              <a:rPr lang="en-US" sz="4000" dirty="0" smtClean="0">
                <a:effectLst/>
              </a:rPr>
              <a:t/>
            </a:r>
            <a:br>
              <a:rPr lang="en-US" sz="4000" dirty="0" smtClean="0">
                <a:effectLst/>
              </a:rPr>
            </a:br>
            <a:r>
              <a:rPr lang="en-US" sz="4000" dirty="0">
                <a:effectLst/>
              </a:rPr>
              <a:t/>
            </a:r>
            <a:br>
              <a:rPr lang="en-US" sz="4000" dirty="0">
                <a:effectLst/>
              </a:rPr>
            </a:br>
            <a:r>
              <a:rPr lang="en-US" sz="4000" dirty="0" smtClean="0">
                <a:effectLst/>
              </a:rPr>
              <a:t/>
            </a:r>
            <a:br>
              <a:rPr lang="en-US" sz="4000" dirty="0" smtClean="0">
                <a:effectLst/>
              </a:rPr>
            </a:br>
            <a:r>
              <a:rPr lang="en-US" sz="4000" dirty="0" smtClean="0">
                <a:effectLst/>
              </a:rPr>
              <a:t>Restoration Activities: </a:t>
            </a:r>
            <a:r>
              <a:rPr lang="en-US" sz="3600" dirty="0" smtClean="0">
                <a:effectLst/>
              </a:rPr>
              <a:t>2012-2014 </a:t>
            </a:r>
            <a:br>
              <a:rPr lang="en-US" sz="3600" dirty="0" smtClean="0">
                <a:effectLst/>
              </a:rPr>
            </a:b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1144012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In-Stream: ~60 clusters of boulders and large woody debris across 7.5 miles of Meadow Creek (600 </a:t>
            </a:r>
            <a:r>
              <a:rPr lang="en-US" sz="2400" dirty="0">
                <a:solidFill>
                  <a:prstClr val="black"/>
                </a:solidFill>
              </a:rPr>
              <a:t>large wood pieces, 285 boulders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Riparian: 50,000 seedlings planted (deciduous shrubs and conifers)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4" descr="Joe'sunsortedNOV2012 47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3297179" cy="2819283"/>
          </a:xfrm>
          <a:prstGeom prst="rect">
            <a:avLst/>
          </a:prstGeom>
          <a:noFill/>
          <a:ln w="12700" cmpd="sng" algn="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526" y="3581399"/>
            <a:ext cx="4422749" cy="2819283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5799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620000" cy="1143000"/>
          </a:xfrm>
        </p:spPr>
        <p:txBody>
          <a:bodyPr/>
          <a:lstStyle/>
          <a:p>
            <a:pPr algn="l"/>
            <a:r>
              <a:rPr lang="en-US" sz="4000" dirty="0" smtClean="0">
                <a:effectLst/>
              </a:rPr>
              <a:t/>
            </a:r>
            <a:br>
              <a:rPr lang="en-US" sz="4000" dirty="0" smtClean="0">
                <a:effectLst/>
              </a:rPr>
            </a:br>
            <a:r>
              <a:rPr lang="en-US" sz="4000" dirty="0">
                <a:effectLst/>
              </a:rPr>
              <a:t/>
            </a:r>
            <a:br>
              <a:rPr lang="en-US" sz="4000" dirty="0">
                <a:effectLst/>
              </a:rPr>
            </a:br>
            <a:r>
              <a:rPr lang="en-US" sz="4000" dirty="0" smtClean="0">
                <a:effectLst/>
              </a:rPr>
              <a:t/>
            </a:r>
            <a:br>
              <a:rPr lang="en-US" sz="4000" dirty="0" smtClean="0">
                <a:effectLst/>
              </a:rPr>
            </a:br>
            <a:r>
              <a:rPr lang="en-US" sz="4000" dirty="0" smtClean="0">
                <a:effectLst/>
              </a:rPr>
              <a:t>Restoration Activities: </a:t>
            </a:r>
            <a:r>
              <a:rPr lang="en-US" sz="3600" dirty="0" smtClean="0">
                <a:effectLst/>
              </a:rPr>
              <a:t>2012-2014</a:t>
            </a:r>
            <a:br>
              <a:rPr lang="en-US" sz="3600" dirty="0" smtClean="0">
                <a:effectLst/>
              </a:rPr>
            </a:b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933033"/>
            <a:ext cx="8001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3.5 miles of new livestock fencing constructed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9 large ungulate </a:t>
            </a:r>
            <a:r>
              <a:rPr lang="en-US" sz="2200" dirty="0" err="1">
                <a:solidFill>
                  <a:prstClr val="black"/>
                </a:solidFill>
              </a:rPr>
              <a:t>exclosures</a:t>
            </a:r>
            <a:r>
              <a:rPr lang="en-US" sz="2200" dirty="0">
                <a:solidFill>
                  <a:prstClr val="black"/>
                </a:solidFill>
              </a:rPr>
              <a:t> constructed, each ~2.5 acres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6 upland water sources constructed for cattle</a:t>
            </a:r>
          </a:p>
          <a:p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1,800 small exclosures (“pods”) constructed to protect deciduous plantings; </a:t>
            </a:r>
            <a:r>
              <a:rPr lang="en-US" sz="2200" dirty="0">
                <a:solidFill>
                  <a:prstClr val="black"/>
                </a:solidFill>
              </a:rPr>
              <a:t>~50% </a:t>
            </a:r>
            <a:r>
              <a:rPr lang="en-US" sz="2200" dirty="0" smtClean="0">
                <a:solidFill>
                  <a:prstClr val="black"/>
                </a:solidFill>
              </a:rPr>
              <a:t>left unprotected to understand herbivory effects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962400"/>
            <a:ext cx="3557516" cy="2668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948751"/>
            <a:ext cx="4767617" cy="268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0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62000"/>
            <a:ext cx="7709557" cy="762000"/>
          </a:xfrm>
        </p:spPr>
        <p:txBody>
          <a:bodyPr/>
          <a:lstStyle/>
          <a:p>
            <a:pPr algn="l"/>
            <a:r>
              <a:rPr lang="en-US" sz="4000" dirty="0" smtClean="0">
                <a:effectLst/>
              </a:rPr>
              <a:t>Restoration Monitoring</a:t>
            </a:r>
            <a:br>
              <a:rPr lang="en-US" sz="4000" dirty="0" smtClean="0">
                <a:effectLst/>
              </a:rPr>
            </a:b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933723"/>
            <a:ext cx="7772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S</a:t>
            </a:r>
            <a:r>
              <a:rPr lang="en-US" sz="2200" dirty="0" smtClean="0">
                <a:solidFill>
                  <a:prstClr val="black"/>
                </a:solidFill>
              </a:rPr>
              <a:t>almonid habitat responses (Columbia Habitat Monitoring Program – CHaMP) </a:t>
            </a:r>
          </a:p>
          <a:p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A</a:t>
            </a:r>
            <a:r>
              <a:rPr lang="en-US" sz="2200" dirty="0" smtClean="0">
                <a:solidFill>
                  <a:prstClr val="black"/>
                </a:solidFill>
              </a:rPr>
              <a:t>dult spawning and juvenile rearing responses (redd counts in spring, snorkel surveys late summer)</a:t>
            </a: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endParaRPr lang="en-US" sz="2200" dirty="0">
              <a:solidFill>
                <a:prstClr val="black"/>
              </a:solidFill>
            </a:endParaRPr>
          </a:p>
          <a:p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2400" y="2803442"/>
            <a:ext cx="30734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985583"/>
            <a:ext cx="2081699" cy="3419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695369"/>
            <a:ext cx="3505200" cy="19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1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xecutiv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1015</Words>
  <Application>Microsoft Office PowerPoint</Application>
  <PresentationFormat>On-screen Show (4:3)</PresentationFormat>
  <Paragraphs>286</Paragraphs>
  <Slides>38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Calibri</vt:lpstr>
      <vt:lpstr>Cambria</vt:lpstr>
      <vt:lpstr>Century Gothic</vt:lpstr>
      <vt:lpstr>Courier New</vt:lpstr>
      <vt:lpstr>Symbol</vt:lpstr>
      <vt:lpstr>Times New Roman</vt:lpstr>
      <vt:lpstr>Wingdings</vt:lpstr>
      <vt:lpstr>Executive</vt:lpstr>
      <vt:lpstr>1_Executive</vt:lpstr>
      <vt:lpstr>Photo Editor Photo</vt:lpstr>
      <vt:lpstr>   Integration of Grazing Approaches with Salmonid Restoration:  Meadow Creek Experiment  </vt:lpstr>
      <vt:lpstr>PowerPoint Presentation</vt:lpstr>
      <vt:lpstr>Background   </vt:lpstr>
      <vt:lpstr>PowerPoint Presentation</vt:lpstr>
      <vt:lpstr>ESA-Threatened Salmonids  </vt:lpstr>
      <vt:lpstr>Restoration Objectives  </vt:lpstr>
      <vt:lpstr>   Restoration Activities: 2012-2014  </vt:lpstr>
      <vt:lpstr>   Restoration Activities: 2012-2014 </vt:lpstr>
      <vt:lpstr>Restoration Monitoring </vt:lpstr>
      <vt:lpstr>Grazing Effects Monitoring  </vt:lpstr>
      <vt:lpstr>PowerPoint Presentation</vt:lpstr>
      <vt:lpstr>PowerPoint Presentation</vt:lpstr>
      <vt:lpstr>PowerPoint Presentation</vt:lpstr>
      <vt:lpstr>PowerPoint Presentation</vt:lpstr>
      <vt:lpstr>Grazing System Objectives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Treatment Levels of Herbivory  </vt:lpstr>
      <vt:lpstr>PowerPoint Presentation</vt:lpstr>
      <vt:lpstr>PowerPoint Presentation</vt:lpstr>
      <vt:lpstr>Survival of deciduous shrubs</vt:lpstr>
      <vt:lpstr>Additional Responses to Restoration </vt:lpstr>
      <vt:lpstr>PowerPoint Presentation</vt:lpstr>
      <vt:lpstr>Meadow Creek Timeline</vt:lpstr>
      <vt:lpstr>PowerPoint Presentation</vt:lpstr>
      <vt:lpstr>PowerPoint Presentation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Meadow Creek Restoration, Monitoring, Research, and Evaluation Project</dc:title>
  <dc:creator>mrowland</dc:creator>
  <cp:lastModifiedBy>Rowland, Mary M -FS</cp:lastModifiedBy>
  <cp:revision>232</cp:revision>
  <cp:lastPrinted>2014-07-24T15:15:44Z</cp:lastPrinted>
  <dcterms:created xsi:type="dcterms:W3CDTF">2014-07-24T00:59:55Z</dcterms:created>
  <dcterms:modified xsi:type="dcterms:W3CDTF">2016-11-02T12:47:18Z</dcterms:modified>
</cp:coreProperties>
</file>