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77" r:id="rId2"/>
    <p:sldId id="427" r:id="rId3"/>
    <p:sldId id="449" r:id="rId4"/>
    <p:sldId id="406" r:id="rId5"/>
    <p:sldId id="279" r:id="rId6"/>
    <p:sldId id="430" r:id="rId7"/>
    <p:sldId id="447" r:id="rId8"/>
    <p:sldId id="446" r:id="rId9"/>
    <p:sldId id="450" r:id="rId10"/>
    <p:sldId id="452" r:id="rId11"/>
    <p:sldId id="451" r:id="rId12"/>
    <p:sldId id="422" r:id="rId13"/>
    <p:sldId id="397" r:id="rId14"/>
    <p:sldId id="414" r:id="rId15"/>
    <p:sldId id="411" r:id="rId16"/>
    <p:sldId id="410" r:id="rId17"/>
    <p:sldId id="420" r:id="rId18"/>
    <p:sldId id="421" r:id="rId19"/>
    <p:sldId id="419" r:id="rId20"/>
    <p:sldId id="378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7A65C0-849A-4303-9832-CBBA4FE35AB8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F55714-6031-44A3-B3E1-A73D3E6E0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44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7673-A371-4168-B620-F04A9EE426BC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106E1-D6D3-4654-BB10-EFF66A10C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5275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31FB8-FDCF-44FF-9467-ED87BDAB7A6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46529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55C870-4BDD-47A4-9430-461EE334C8CF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847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803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92838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56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599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4043"/>
            <a:ext cx="5121488" cy="4170999"/>
          </a:xfrm>
          <a:prstGeom prst="rect">
            <a:avLst/>
          </a:prstGeom>
        </p:spPr>
        <p:txBody>
          <a:bodyPr/>
          <a:lstStyle/>
          <a:p>
            <a:pPr marL="228234" indent="-228234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5247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3862"/>
          </a:xfrm>
          <a:prstGeom prst="rect">
            <a:avLst/>
          </a:prstGeom>
        </p:spPr>
        <p:txBody>
          <a:bodyPr/>
          <a:lstStyle/>
          <a:p>
            <a:pPr marL="224651" indent="-22465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734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F4E6AC4-B707-4564-B888-3FCCF6BC926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4A1BEC7-466F-44CF-A6ED-C49762E1FBC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249362"/>
          </a:xfrm>
        </p:spPr>
        <p:txBody>
          <a:bodyPr>
            <a:noAutofit/>
          </a:bodyPr>
          <a:lstStyle/>
          <a:p>
            <a:pPr algn="ctr"/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Riparian Management </a:t>
            </a:r>
            <a:b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(Successes/Challenges 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 ESA Consultation</a:t>
            </a: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</a:t>
            </a:r>
            <a:endParaRPr lang="en-US" sz="3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2228850"/>
            <a:ext cx="4419600" cy="33147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33600"/>
            <a:ext cx="4597400" cy="354656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64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722" y="152400"/>
            <a:ext cx="84582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Lower 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Joseph Creek Restoration </a:t>
            </a: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Project</a:t>
            </a:r>
            <a:b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2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(NMFS Conclusions)</a:t>
            </a:r>
            <a:endParaRPr lang="en-US" sz="2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534" y="35814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LWD is important for maintaining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 storage for hyporheic flow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perennial streams for cold water steelhead refugia.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LWD reduction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lead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downstream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557" y="5486400"/>
            <a:ext cx="8788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Terms </a:t>
            </a:r>
            <a:r>
              <a:rPr lang="en-US" b="1" dirty="0"/>
              <a:t>and Conditions</a:t>
            </a:r>
          </a:p>
          <a:p>
            <a:r>
              <a:rPr lang="en-US" b="1" dirty="0"/>
              <a:t>150-foot no-entry buffer to protect stream temperature and LWD recruitment in Swamp Cr.</a:t>
            </a:r>
          </a:p>
          <a:p>
            <a:r>
              <a:rPr lang="en-US" b="1" dirty="0"/>
              <a:t>50-foot no-entry buffer and retain a minimum of 40% canopy between 50-100’ to minimize steelhead effects from water </a:t>
            </a:r>
            <a:r>
              <a:rPr lang="en-US" b="1" dirty="0" smtClean="0"/>
              <a:t>temperature and LWD.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02479" y="1146544"/>
            <a:ext cx="4905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 and smaller riparian buffers will impact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snowpack accumulation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 snow melt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leading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water temperatures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increased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377527"/>
            <a:ext cx="4797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 widths of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≥66 feet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sufficient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keep stream temperatures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2°C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fully forested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watersheds; but widths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feet or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needed to prevent temperature increases.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6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722" y="152400"/>
            <a:ext cx="8458200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Lower 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Joseph Creek Restoration </a:t>
            </a: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Project</a:t>
            </a:r>
            <a:endParaRPr lang="en-US" sz="2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598" y="3791400"/>
            <a:ext cx="4685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Draft BA submitted to NMFS on July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21, 2015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final BO received on June 15, 2016.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9000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NMFS BO Conclusion - Action will </a:t>
            </a:r>
            <a:r>
              <a:rPr lang="en-US" b="1" dirty="0">
                <a:solidFill>
                  <a:srgbClr val="FFFF00"/>
                </a:solidFill>
              </a:rPr>
              <a:t>increase stream temperatures </a:t>
            </a:r>
            <a:r>
              <a:rPr lang="en-US" b="1" dirty="0"/>
              <a:t>and </a:t>
            </a:r>
            <a:r>
              <a:rPr lang="en-US" b="1" dirty="0">
                <a:solidFill>
                  <a:srgbClr val="FFFF00"/>
                </a:solidFill>
              </a:rPr>
              <a:t>decrease LWD </a:t>
            </a:r>
            <a:r>
              <a:rPr lang="en-US" b="1" dirty="0"/>
              <a:t>reducing juvenile steelhead carrying capacity, fitness and </a:t>
            </a:r>
            <a:r>
              <a:rPr lang="en-US" b="1" dirty="0">
                <a:solidFill>
                  <a:srgbClr val="FFFF00"/>
                </a:solidFill>
              </a:rPr>
              <a:t>increased</a:t>
            </a:r>
            <a:r>
              <a:rPr lang="en-US" b="1" dirty="0"/>
              <a:t> downstream </a:t>
            </a:r>
            <a:r>
              <a:rPr lang="en-US" b="1" dirty="0">
                <a:solidFill>
                  <a:srgbClr val="FFFF00"/>
                </a:solidFill>
              </a:rPr>
              <a:t>mortality</a:t>
            </a:r>
            <a:r>
              <a:rPr lang="en-US" b="1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1538" t="32820" r="43590" b="13846"/>
          <a:stretch/>
        </p:blipFill>
        <p:spPr>
          <a:xfrm>
            <a:off x="5181600" y="3868341"/>
            <a:ext cx="3550249" cy="263732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10086" t="31736" r="43633" b="14049"/>
          <a:stretch/>
        </p:blipFill>
        <p:spPr>
          <a:xfrm>
            <a:off x="5070050" y="1219200"/>
            <a:ext cx="3499301" cy="2561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282544" cy="69333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Consultation Challenges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9144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Project-level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continues to increase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 though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projects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effects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listed species and their habitat.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NMFS takes 6-10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 to return letters of concurrence or biological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opinions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science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disagreements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aperwo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460398"/>
            <a:ext cx="3777243" cy="28660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696" y="2929314"/>
            <a:ext cx="470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officers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either: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“No Effect” project to eliminate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consultation.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an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“NLAA”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by enlarging no treatment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buffers.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616" y="4986893"/>
            <a:ext cx="8850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Questions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projects to minimize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and still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 restoration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come to agreement on fundamental science early in the consultation process?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ensure that terms &amp; conditions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limit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ability to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project’s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purpose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283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957" y="114410"/>
            <a:ext cx="8744147" cy="685800"/>
          </a:xfrm>
        </p:spPr>
        <p:txBody>
          <a:bodyPr>
            <a:noAutofit/>
          </a:bodyPr>
          <a:lstStyle/>
          <a:p>
            <a:pPr algn="ctr">
              <a:spcAft>
                <a:spcPct val="25000"/>
              </a:spcAft>
            </a:pPr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Forest Service Responsibilities</a:t>
            </a:r>
            <a:endParaRPr 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398" y="4634119"/>
            <a:ext cx="8022210" cy="430254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Clr>
                <a:srgbClr val="FF0000"/>
              </a:buClr>
              <a:buSzPct val="120000"/>
              <a:buNone/>
            </a:pP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context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project development and 7(a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)(2)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consultations.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r="2313"/>
          <a:stretch/>
        </p:blipFill>
        <p:spPr bwMode="auto">
          <a:xfrm>
            <a:off x="6191053" y="1021865"/>
            <a:ext cx="2662350" cy="334848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3398" y="5224323"/>
            <a:ext cx="880934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Questions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best design riparian treatments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recover and conserve TEPS species and their habitat?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ensure treatments intended to move toward ecological desired conditions are not in conflict with recovery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objectives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402" y="887564"/>
            <a:ext cx="5954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0000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7 (a)(1) - All Federal agencies shall use their authorities by carrying out programs for the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threatened and endangered species.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755" y="2858342"/>
            <a:ext cx="6019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120000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species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recovery. Outlines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(high water temperatures, sedimentation)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actions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(restore shade, riparian cover) to address them.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20000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 requirements to implement strategy or specific actions. Guidance,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regulatory documents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829" y="1990356"/>
            <a:ext cx="604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2672.2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Management must include actions that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protects or contributes to the recovery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federally listed species.  </a:t>
            </a:r>
          </a:p>
        </p:txBody>
      </p:sp>
    </p:spTree>
    <p:extLst>
      <p:ext uri="{BB962C8B-B14F-4D97-AF65-F5344CB8AC3E}">
        <p14:creationId xmlns:p14="http://schemas.microsoft.com/office/powerpoint/2010/main" val="258402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13" y="222423"/>
            <a:ext cx="8599743" cy="563562"/>
          </a:xfrm>
        </p:spPr>
        <p:txBody>
          <a:bodyPr>
            <a:noAutofit/>
          </a:bodyPr>
          <a:lstStyle/>
          <a:p>
            <a:pPr algn="ctr"/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Infish and Pacfish Strategies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485" y="1616391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healthy, functioning watersheds, riparian areas, and associated fish habitats.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to maintain or restore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9542" y="2600808"/>
            <a:ext cx="4249199" cy="2239136"/>
            <a:chOff x="373930" y="1600200"/>
            <a:chExt cx="4114800" cy="19950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300" t="41144" r="37931" b="22285"/>
            <a:stretch/>
          </p:blipFill>
          <p:spPr>
            <a:xfrm>
              <a:off x="373930" y="1600200"/>
              <a:ext cx="4114800" cy="199505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871194" y="1620951"/>
              <a:ext cx="31872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Water Quality/Instream </a:t>
              </a: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lows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5602" y="2418150"/>
            <a:ext cx="3519256" cy="2426390"/>
            <a:chOff x="4549531" y="1759093"/>
            <a:chExt cx="3427205" cy="25668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531" y="1759093"/>
              <a:ext cx="3427205" cy="256684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549531" y="1861915"/>
              <a:ext cx="3311299" cy="390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Water Table/Plant Communities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8773" y="4157491"/>
            <a:ext cx="3300254" cy="2521817"/>
            <a:chOff x="370002" y="3670357"/>
            <a:chExt cx="3744798" cy="28064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10450" t="30876" r="42846" b="13419"/>
            <a:stretch/>
          </p:blipFill>
          <p:spPr>
            <a:xfrm>
              <a:off x="370002" y="3670357"/>
              <a:ext cx="3744798" cy="2791576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077947" y="5757517"/>
              <a:ext cx="2328908" cy="719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Water Temperature</a:t>
              </a:r>
            </a:p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Channel Integrity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0" y="4407216"/>
            <a:ext cx="3472726" cy="2123905"/>
            <a:chOff x="4234725" y="4168921"/>
            <a:chExt cx="3886201" cy="2286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14188" t="36455" r="45610" b="25709"/>
            <a:stretch/>
          </p:blipFill>
          <p:spPr>
            <a:xfrm>
              <a:off x="4234725" y="4168921"/>
              <a:ext cx="3886201" cy="2286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133276" y="6015682"/>
              <a:ext cx="2089098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Large Wood Debris</a:t>
              </a:r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08132" y="760638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RHCAs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where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riparian-dependent resources receive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emphasis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management activities are subject to specific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standards and guidelines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67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>
            <a:noAutofit/>
          </a:bodyPr>
          <a:lstStyle/>
          <a:p>
            <a:pPr algn="ctr"/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Standards </a:t>
            </a:r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and Guidelines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481" y="1295400"/>
            <a:ext cx="495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TM-1 - Prohibit timber harvest, including fuelwood cutting,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RHCAs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Apply silvicultural practices for RHCAs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acquire desired vegetation characteristics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needed to attain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RMOs.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silvicultural practices in a manner that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retard attainment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RMOs and that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avoids adverse effects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fish.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39" t="43390" r="54237" b="25423"/>
          <a:stretch/>
        </p:blipFill>
        <p:spPr>
          <a:xfrm>
            <a:off x="5791200" y="3990130"/>
            <a:ext cx="3097696" cy="23749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000" t="32000" r="43637" b="14182"/>
          <a:stretch/>
        </p:blipFill>
        <p:spPr>
          <a:xfrm>
            <a:off x="5154105" y="1531970"/>
            <a:ext cx="3657600" cy="265355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9091" y="4513045"/>
            <a:ext cx="5562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FM-1 - Design fuel treatment and fire suppression strategies, practices, and actions so as not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attainment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RMOs and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disturbance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riparian ground cover and vegetation. </a:t>
            </a:r>
          </a:p>
        </p:txBody>
      </p:sp>
    </p:spTree>
    <p:extLst>
      <p:ext uri="{BB962C8B-B14F-4D97-AF65-F5344CB8AC3E}">
        <p14:creationId xmlns:p14="http://schemas.microsoft.com/office/powerpoint/2010/main" val="3985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36" y="228600"/>
            <a:ext cx="8610600" cy="563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Riparian Management Objectives</a:t>
            </a:r>
            <a:endParaRPr 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991" y="1477826"/>
            <a:ext cx="41379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RMOs provide criteria against which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attainment or progress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toward riparian goals are measured.  </a:t>
            </a:r>
          </a:p>
          <a:p>
            <a:pPr marL="285750"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RMOs provide a benchmark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management actions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or restore habitat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conditions. </a:t>
            </a:r>
          </a:p>
          <a:p>
            <a:pPr marL="285750"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RMOs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conditions which land managers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strive to achieve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they conduct management activities across the landscape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294" t="25508" r="31514" b="11472"/>
          <a:stretch/>
        </p:blipFill>
        <p:spPr>
          <a:xfrm>
            <a:off x="4257965" y="1295400"/>
            <a:ext cx="4664506" cy="389302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5849" y="5691665"/>
            <a:ext cx="8696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Questions: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we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incorporating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 goals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RMOs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treatment development?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 what timeframe can treatments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 goals and RMOs?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66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661"/>
            <a:ext cx="8153400" cy="685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To Manage or Not To Manage?</a:t>
            </a:r>
            <a:endParaRPr lang="en-US" sz="3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1714" r="23929" b="18571"/>
          <a:stretch/>
        </p:blipFill>
        <p:spPr bwMode="auto">
          <a:xfrm>
            <a:off x="647700" y="3350311"/>
            <a:ext cx="3238500" cy="25993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1144772"/>
            <a:ext cx="2143125" cy="21431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12824"/>
            <a:ext cx="4414887" cy="22074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77125" y="6056695"/>
            <a:ext cx="886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Question - What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 consequences of not treating certain areas and are these consequences acceptable and will these help achieve recovery of listed species? </a:t>
            </a:r>
          </a:p>
        </p:txBody>
      </p:sp>
      <p:pic>
        <p:nvPicPr>
          <p:cNvPr id="10" name="Picture 8" descr="4July_chann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291039"/>
            <a:ext cx="3389762" cy="2542322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5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153400" cy="69333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Achieving Desired Outcomes?</a:t>
            </a:r>
            <a:endParaRPr 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57848"/>
            <a:ext cx="4064000" cy="304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05200"/>
            <a:ext cx="4191000" cy="3143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28600" y="975985"/>
            <a:ext cx="481432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Questions</a:t>
            </a:r>
          </a:p>
          <a:p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baseline 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relation to riparian goals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treatments achieve desired outcomes in reasonable timeframes? 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monitoring is in place to track our progress?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42" y="226142"/>
            <a:ext cx="8534400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Conclusions</a:t>
            </a:r>
            <a:endParaRPr 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38" y="804218"/>
            <a:ext cx="8803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must be designed to: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 and recovery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identified in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plans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recovery of listed species.</a:t>
            </a:r>
          </a:p>
          <a:p>
            <a:pPr>
              <a:buClr>
                <a:srgbClr val="FF0000"/>
              </a:buClr>
              <a:buSzPct val="120000"/>
            </a:pP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 to maintain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viability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native/desired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nonnative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species.</a:t>
            </a: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riparian-dependent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receive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emphasis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 goals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implemented so watersheds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riparian areas,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 can be restored.</a:t>
            </a: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conditions and process are considered at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scales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Clr>
                <a:srgbClr val="FF0000"/>
              </a:buClr>
              <a:buSzPct val="120000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to work collaboratively to develop common understandings of best available science, evaluate treatment and non-treatment risks, and develop adaptive management strategies to evaluate projects proposed in RHCAs.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2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69333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Desired Outcomes</a:t>
            </a:r>
            <a:endParaRPr 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49387" y="1003797"/>
            <a:ext cx="3251413" cy="2444167"/>
            <a:chOff x="5524296" y="1783422"/>
            <a:chExt cx="3186855" cy="25472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96" y="1783422"/>
              <a:ext cx="2974485" cy="219892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5524297" y="3945768"/>
              <a:ext cx="3186854" cy="384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dirty="0" smtClean="0"/>
                <a:t>Canopy for MAMU/NSO Habitat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00800" y="3589745"/>
            <a:ext cx="2590800" cy="2353855"/>
            <a:chOff x="1295400" y="3987835"/>
            <a:chExt cx="2997547" cy="26456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3987835"/>
              <a:ext cx="2997547" cy="2248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430069" y="6218337"/>
              <a:ext cx="2862878" cy="41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Increase Instream Wood 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1" y="1013723"/>
            <a:ext cx="2819400" cy="2345573"/>
            <a:chOff x="812275" y="1099793"/>
            <a:chExt cx="3064707" cy="2345573"/>
          </a:xfrm>
        </p:grpSpPr>
        <p:sp>
          <p:nvSpPr>
            <p:cNvPr id="10" name="Rectangle 9"/>
            <p:cNvSpPr/>
            <p:nvPr/>
          </p:nvSpPr>
          <p:spPr>
            <a:xfrm>
              <a:off x="812275" y="3076034"/>
              <a:ext cx="30341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Meadow Conifer Encroachment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1099793"/>
              <a:ext cx="3038783" cy="202458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207485" y="3541615"/>
            <a:ext cx="2992915" cy="2670747"/>
            <a:chOff x="249224" y="3387542"/>
            <a:chExt cx="2992915" cy="26707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7" r="32473"/>
            <a:stretch/>
          </p:blipFill>
          <p:spPr>
            <a:xfrm>
              <a:off x="249224" y="3387542"/>
              <a:ext cx="2992915" cy="230141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29249" y="5688957"/>
              <a:ext cx="2032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Restore Hardwoods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93797" y="3541615"/>
            <a:ext cx="3030803" cy="2630585"/>
            <a:chOff x="3262764" y="3420352"/>
            <a:chExt cx="3030803" cy="26305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764" y="3420352"/>
              <a:ext cx="3030803" cy="227192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3741887" y="5681605"/>
              <a:ext cx="2072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Reduce </a:t>
              </a:r>
              <a:r>
                <a:rPr lang="en-US" dirty="0" smtClean="0"/>
                <a:t>Fuel </a:t>
              </a:r>
              <a:r>
                <a:rPr lang="en-US" dirty="0"/>
                <a:t>L</a:t>
              </a:r>
              <a:r>
                <a:rPr lang="en-US" dirty="0" smtClean="0"/>
                <a:t>oading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5302" y="1124934"/>
            <a:ext cx="2698353" cy="2157108"/>
            <a:chOff x="6275302" y="1124934"/>
            <a:chExt cx="2698353" cy="2157108"/>
          </a:xfrm>
        </p:grpSpPr>
        <p:sp>
          <p:nvSpPr>
            <p:cNvPr id="2" name="Rectangle 1"/>
            <p:cNvSpPr/>
            <p:nvPr/>
          </p:nvSpPr>
          <p:spPr>
            <a:xfrm>
              <a:off x="6443198" y="2912710"/>
              <a:ext cx="25060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Increase Larger Conifers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302" y="1124934"/>
              <a:ext cx="2698353" cy="1795631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76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4800"/>
            <a:ext cx="3810000" cy="563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Questions?</a:t>
            </a:r>
          </a:p>
        </p:txBody>
      </p:sp>
      <p:pic>
        <p:nvPicPr>
          <p:cNvPr id="3" name="Picture 2" descr="http://www.yelomart.fr/wp-content/uploads/Endangered%20Spec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0"/>
            <a:ext cx="6858000" cy="5143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07494" y="2159894"/>
            <a:ext cx="3030803" cy="2641255"/>
            <a:chOff x="2940767" y="1783737"/>
            <a:chExt cx="3030803" cy="26412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67" y="1783737"/>
              <a:ext cx="3030803" cy="227192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3419890" y="4055660"/>
              <a:ext cx="2072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Reduce </a:t>
              </a:r>
              <a:r>
                <a:rPr lang="en-US" dirty="0" smtClean="0"/>
                <a:t>Fuel </a:t>
              </a:r>
              <a:r>
                <a:rPr lang="en-US" dirty="0"/>
                <a:t>L</a:t>
              </a:r>
              <a:r>
                <a:rPr lang="en-US" dirty="0" smtClean="0"/>
                <a:t>oading</a:t>
              </a:r>
              <a:endParaRPr lang="en-US" dirty="0"/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19143" y="206148"/>
            <a:ext cx="579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Let’s Get to Work!</a:t>
            </a:r>
            <a:endParaRPr lang="en-US" altLang="en-US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284" y="10668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and Staffing Constraints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302820" y="947587"/>
            <a:ext cx="2415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 Consultation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431866" y="28194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Strategies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33776" y="2941912"/>
            <a:ext cx="2593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and Agency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Policies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838200" y="5304779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NEPA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019800" y="5150891"/>
            <a:ext cx="236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Desires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94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068" y="228600"/>
            <a:ext cx="6858000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Endangered Species 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336" y="2079164"/>
            <a:ext cx="895546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prohibits taking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listed fish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wildlife species.</a:t>
            </a:r>
          </a:p>
          <a:p>
            <a:pPr marL="800100" lvl="2" indent="-34290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“Take”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harass, harm, pursue, hunt, shoot, wound, kill, trap, capture, or collect or to attempt to engage in any such conduct”.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2" indent="-34290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“Harm” - any action that “significantly modifies or degrades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results in the death or injury of a listed species by significantly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impairing essential behavior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breeding, feeding or sheltering.” </a:t>
            </a:r>
          </a:p>
          <a:p>
            <a:pPr marL="285750" lvl="1" indent="-28575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10 - provides exceptions to section 9 take prohibitions. </a:t>
            </a:r>
          </a:p>
          <a:p>
            <a:pPr marL="285750" lvl="1" indent="-28575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7 -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agencies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 whenever an authorized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is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 to affect a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listed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 or its critical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habitat. Consultations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incidental take (e.g.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the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carrying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lawful activity) permits.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spcBef>
                <a:spcPct val="25000"/>
              </a:spcBef>
              <a:spcAft>
                <a:spcPct val="500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Opinions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r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easonable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prudent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easures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non-discretionary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minimize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7816" y="914400"/>
            <a:ext cx="7974184" cy="1158127"/>
            <a:chOff x="407816" y="1015831"/>
            <a:chExt cx="7974184" cy="1158127"/>
          </a:xfrm>
        </p:grpSpPr>
        <p:pic>
          <p:nvPicPr>
            <p:cNvPr id="4" name="Picture 19" descr="Copy of bull trout timber creek little lost river drainage F 9-13-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16" y="1023447"/>
              <a:ext cx="2890780" cy="1150511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" t="10280" r="2006" b="12619"/>
            <a:stretch/>
          </p:blipFill>
          <p:spPr>
            <a:xfrm>
              <a:off x="3276600" y="1015831"/>
              <a:ext cx="2743200" cy="1143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4" t="1883" b="22190"/>
            <a:stretch/>
          </p:blipFill>
          <p:spPr>
            <a:xfrm>
              <a:off x="5992305" y="1028699"/>
              <a:ext cx="2389695" cy="1145259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137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87" y="152400"/>
            <a:ext cx="8382000" cy="64613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Streamlined </a:t>
            </a:r>
            <a:r>
              <a:rPr lang="en-US" altLang="en-US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ESA Consultation</a:t>
            </a:r>
            <a:endParaRPr lang="en-US" altLang="en-US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394" y="1447800"/>
            <a:ext cx="5562601" cy="427836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 interagency cooperation </a:t>
            </a:r>
            <a:r>
              <a:rPr lang="en-US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conserving listed/proposed species and their habitat.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consultation process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arly Level 1 discussions on </a:t>
            </a:r>
            <a:r>
              <a:rPr lang="en-US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</a:t>
            </a:r>
            <a:r>
              <a:rPr lang="en-US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effects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conflicts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listed species and proposed actions.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consultation 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reasonable timeframes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and policy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using an interagency approach.</a:t>
            </a:r>
            <a:endParaRPr lang="en-US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0" y="3484998"/>
            <a:ext cx="2719457" cy="1905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3430" y="1295400"/>
            <a:ext cx="3100457" cy="218959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403" y="2362200"/>
            <a:ext cx="42836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2010 - Disagreement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best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on the effects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 thinning on wood recruitment and stream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en-US" sz="2000" dirty="0"/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listed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20000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elevated to the Regional Executive Team.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28600"/>
            <a:ext cx="8763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NW Oregon Riparian Reserve Tree Thinning Elevation </a:t>
            </a:r>
            <a:endParaRPr lang="en-US" sz="2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00" t="47224" r="58400" b="29736"/>
          <a:stretch/>
        </p:blipFill>
        <p:spPr>
          <a:xfrm>
            <a:off x="5029200" y="1828800"/>
            <a:ext cx="3865749" cy="31628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86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6016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Science Review Team</a:t>
            </a:r>
            <a:endParaRPr lang="en-US" altLang="en-US" sz="3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-228600" y="1066800"/>
            <a:ext cx="6477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Dr. Michael </a:t>
            </a:r>
            <a:r>
              <a:rPr lang="en-US" altLang="en-US" sz="2000" dirty="0" smtClean="0">
                <a:latin typeface="+mn-lt"/>
              </a:rPr>
              <a:t>Pollock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smtClean="0">
                <a:latin typeface="+mn-lt"/>
              </a:rPr>
              <a:t>and Dr</a:t>
            </a:r>
            <a:r>
              <a:rPr lang="en-US" altLang="en-US" sz="2000" dirty="0">
                <a:latin typeface="+mn-lt"/>
              </a:rPr>
              <a:t>. Tim Beechie, </a:t>
            </a:r>
            <a:r>
              <a:rPr lang="en-US" altLang="en-US" sz="2000" dirty="0" smtClean="0">
                <a:latin typeface="+mn-lt"/>
              </a:rPr>
              <a:t>NMFS </a:t>
            </a:r>
          </a:p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+mn-lt"/>
              </a:rPr>
              <a:t>Dr</a:t>
            </a:r>
            <a:r>
              <a:rPr lang="en-US" altLang="en-US" sz="2000" dirty="0">
                <a:latin typeface="+mn-lt"/>
              </a:rPr>
              <a:t>. Gordie </a:t>
            </a:r>
            <a:r>
              <a:rPr lang="en-US" altLang="en-US" sz="2000" dirty="0" smtClean="0">
                <a:latin typeface="+mn-lt"/>
              </a:rPr>
              <a:t>Reeves and Dr</a:t>
            </a:r>
            <a:r>
              <a:rPr lang="en-US" altLang="en-US" sz="2000" dirty="0">
                <a:latin typeface="+mn-lt"/>
              </a:rPr>
              <a:t>. Tom Spies, USFS PNW lab</a:t>
            </a:r>
          </a:p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Dr. Christian Torgersen, USGS</a:t>
            </a:r>
          </a:p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George McFadden, BLM</a:t>
            </a:r>
          </a:p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Dr. Peter Leinenbach, EPA</a:t>
            </a:r>
          </a:p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Dr. Robert Anthony, </a:t>
            </a:r>
            <a:r>
              <a:rPr lang="en-US" altLang="en-US" sz="2000" dirty="0" smtClean="0">
                <a:latin typeface="+mn-lt"/>
              </a:rPr>
              <a:t>FWS</a:t>
            </a:r>
            <a:endParaRPr lang="en-US" altLang="en-US" sz="2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4098176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defRPr/>
            </a:pPr>
            <a:r>
              <a:rPr lang="en-US" altLang="en-US" sz="2000" dirty="0" smtClean="0"/>
              <a:t>Information Sources </a:t>
            </a:r>
          </a:p>
          <a:p>
            <a:pPr marL="742950" lvl="1" indent="-285750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/>
              <a:t>Published information</a:t>
            </a:r>
            <a:endParaRPr lang="en-US" altLang="en-US" sz="2000" dirty="0"/>
          </a:p>
          <a:p>
            <a:pPr marL="742950" lvl="1" indent="-285750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Unpublished </a:t>
            </a:r>
            <a:r>
              <a:rPr lang="en-US" altLang="en-US" sz="2000" dirty="0" smtClean="0"/>
              <a:t>data/model results</a:t>
            </a:r>
            <a:endParaRPr lang="en-US" altLang="en-US" sz="2000" dirty="0"/>
          </a:p>
          <a:p>
            <a:pPr marL="742950" lvl="1" indent="-285750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New </a:t>
            </a:r>
            <a:r>
              <a:rPr lang="en-US" altLang="en-US" sz="2000" dirty="0" smtClean="0"/>
              <a:t>data </a:t>
            </a:r>
            <a:r>
              <a:rPr lang="en-US" altLang="en-US" sz="2000" dirty="0"/>
              <a:t>interpretation </a:t>
            </a:r>
          </a:p>
          <a:p>
            <a:pPr marL="742950" lvl="1" indent="-285750">
              <a:lnSpc>
                <a:spcPct val="115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Best professional judgment</a:t>
            </a:r>
          </a:p>
        </p:txBody>
      </p:sp>
      <p:pic>
        <p:nvPicPr>
          <p:cNvPr id="3074" name="Picture 2" descr="Gordie Ree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91938"/>
            <a:ext cx="1571625" cy="1905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43372"/>
            <a:ext cx="1965165" cy="23401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6369" t="38127" r="49900" b="16310"/>
          <a:stretch/>
        </p:blipFill>
        <p:spPr>
          <a:xfrm>
            <a:off x="6553200" y="3886200"/>
            <a:ext cx="1905000" cy="2286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45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30" y="931947"/>
            <a:ext cx="4572000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beneficial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dense young stands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&lt;80 years and less clear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older stands.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 accelerates the development of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 forest structure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(e.g.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trees, spatial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etc.).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buClr>
                <a:srgbClr val="FF0000"/>
              </a:buClr>
              <a:buSzPct val="120000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 recruitment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within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82-148’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stream.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varies with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 conditions and geomorphology.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152400"/>
            <a:ext cx="8382000" cy="601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Key Findings</a:t>
            </a:r>
            <a:endParaRPr lang="en-US" altLang="en-US" sz="3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264" y="5126304"/>
            <a:ext cx="8839200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 must be placed in a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Riparian management practices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address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functions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is essential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mimic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forest conditions.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624" t="12447" r="5219" b="12876"/>
          <a:stretch/>
        </p:blipFill>
        <p:spPr>
          <a:xfrm>
            <a:off x="4722130" y="1259223"/>
            <a:ext cx="4233334" cy="3048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14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51" y="256267"/>
            <a:ext cx="8686800" cy="48776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Lower Joseph 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Creek Restoration </a:t>
            </a:r>
            <a:r>
              <a:rPr lang="en-US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Project</a:t>
            </a:r>
            <a:endParaRPr lang="en-US" sz="3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027" y="1249613"/>
            <a:ext cx="44474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b="1" dirty="0" smtClean="0"/>
              <a:t>Intermittent Streams - Thinning to </a:t>
            </a:r>
            <a:r>
              <a:rPr lang="en-US" b="1" dirty="0"/>
              <a:t>reduce stocking densities </a:t>
            </a:r>
            <a:r>
              <a:rPr lang="en-US" b="1" dirty="0" smtClean="0"/>
              <a:t>and disease/insect risks, and produce larger </a:t>
            </a:r>
            <a:r>
              <a:rPr lang="en-US" b="1" dirty="0"/>
              <a:t>trees </a:t>
            </a:r>
            <a:r>
              <a:rPr lang="en-US" b="1" dirty="0" smtClean="0"/>
              <a:t>for </a:t>
            </a:r>
            <a:r>
              <a:rPr lang="en-US" b="1" dirty="0"/>
              <a:t>stream shade and </a:t>
            </a:r>
            <a:r>
              <a:rPr lang="en-US" b="1" dirty="0" smtClean="0"/>
              <a:t>recruitment. </a:t>
            </a:r>
          </a:p>
          <a:p>
            <a:pPr hangingPunct="0"/>
            <a:endParaRPr lang="en-US" b="1" dirty="0"/>
          </a:p>
          <a:p>
            <a:pPr hangingPunct="0"/>
            <a:r>
              <a:rPr lang="en-US" b="1" dirty="0">
                <a:solidFill>
                  <a:srgbClr val="FFFF00"/>
                </a:solidFill>
              </a:rPr>
              <a:t>25’ variable </a:t>
            </a:r>
            <a:r>
              <a:rPr lang="en-US" b="1" dirty="0" smtClean="0"/>
              <a:t>no </a:t>
            </a:r>
            <a:r>
              <a:rPr lang="en-US" b="1" dirty="0"/>
              <a:t>treatment </a:t>
            </a:r>
            <a:r>
              <a:rPr lang="en-US" b="1" dirty="0">
                <a:solidFill>
                  <a:srgbClr val="FFFF00"/>
                </a:solidFill>
              </a:rPr>
              <a:t>buffer</a:t>
            </a:r>
            <a:r>
              <a:rPr lang="en-US" b="1" dirty="0" smtClean="0"/>
              <a:t>. Slash piled </a:t>
            </a:r>
            <a:r>
              <a:rPr lang="en-US" b="1" dirty="0"/>
              <a:t>by hand and burned. </a:t>
            </a:r>
            <a:r>
              <a:rPr lang="en-US" b="1" dirty="0" smtClean="0"/>
              <a:t>Backing prescribed fire to reduce </a:t>
            </a:r>
            <a:r>
              <a:rPr lang="en-US" b="1" dirty="0"/>
              <a:t>fire </a:t>
            </a:r>
            <a:r>
              <a:rPr lang="en-US" b="1" dirty="0" smtClean="0"/>
              <a:t>intensity and fuel loading.</a:t>
            </a:r>
          </a:p>
          <a:p>
            <a:endParaRPr lang="en-US" b="1" dirty="0" smtClean="0"/>
          </a:p>
          <a:p>
            <a:r>
              <a:rPr lang="en-US" b="1" dirty="0" smtClean="0"/>
              <a:t>Swamp Creek (fish bearing) - Remove meadow </a:t>
            </a:r>
            <a:r>
              <a:rPr lang="en-US" b="1" dirty="0">
                <a:solidFill>
                  <a:srgbClr val="FFFF00"/>
                </a:solidFill>
              </a:rPr>
              <a:t>conifer encroachment </a:t>
            </a:r>
            <a:r>
              <a:rPr lang="en-US" b="1" dirty="0" smtClean="0"/>
              <a:t>and retaining trees over 15” dbh for shade.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38027" y="5171519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Intermittent Stream Effects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Streams dry by mid-June </a:t>
            </a:r>
            <a:r>
              <a:rPr lang="en-US" b="1" dirty="0"/>
              <a:t>and </a:t>
            </a:r>
            <a:r>
              <a:rPr lang="en-US" b="1" dirty="0" smtClean="0"/>
              <a:t>no </a:t>
            </a:r>
            <a:r>
              <a:rPr lang="en-US" b="1" dirty="0"/>
              <a:t>overstory trees removed within RHCAs so </a:t>
            </a:r>
            <a:r>
              <a:rPr lang="en-US" b="1" dirty="0">
                <a:solidFill>
                  <a:srgbClr val="FFFF00"/>
                </a:solidFill>
              </a:rPr>
              <a:t>no summer stream temperature increase</a:t>
            </a:r>
            <a:r>
              <a:rPr lang="en-US" b="1" dirty="0" smtClean="0"/>
              <a:t>. 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Low </a:t>
            </a:r>
            <a:r>
              <a:rPr lang="en-US" b="1" dirty="0"/>
              <a:t>fire intensity </a:t>
            </a:r>
            <a:r>
              <a:rPr lang="en-US" b="1" dirty="0" smtClean="0"/>
              <a:t>having </a:t>
            </a:r>
            <a:r>
              <a:rPr lang="en-US" b="1" dirty="0">
                <a:solidFill>
                  <a:srgbClr val="FFFF00"/>
                </a:solidFill>
              </a:rPr>
              <a:t>little effect </a:t>
            </a:r>
            <a:r>
              <a:rPr lang="en-US" b="1" dirty="0"/>
              <a:t>on riparian </a:t>
            </a:r>
            <a:r>
              <a:rPr lang="en-US" b="1" dirty="0">
                <a:solidFill>
                  <a:srgbClr val="FFFF00"/>
                </a:solidFill>
              </a:rPr>
              <a:t>stream shade</a:t>
            </a:r>
            <a:r>
              <a:rPr lang="en-US" b="1" dirty="0"/>
              <a:t>. </a:t>
            </a:r>
            <a:endParaRPr lang="en-US" b="1" dirty="0" smtClean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</a:rPr>
              <a:t>Sediment yield </a:t>
            </a:r>
            <a:r>
              <a:rPr lang="en-US" b="1" dirty="0" smtClean="0"/>
              <a:t>very </a:t>
            </a:r>
            <a:r>
              <a:rPr lang="en-US" b="1" dirty="0">
                <a:solidFill>
                  <a:srgbClr val="FFFF00"/>
                </a:solidFill>
              </a:rPr>
              <a:t>low</a:t>
            </a:r>
            <a:r>
              <a:rPr lang="en-US" b="1" dirty="0" smtClean="0"/>
              <a:t> due </a:t>
            </a:r>
            <a:r>
              <a:rPr lang="en-US" b="1" dirty="0"/>
              <a:t>to minimal ground </a:t>
            </a:r>
            <a:r>
              <a:rPr lang="en-US" b="1" dirty="0" smtClean="0"/>
              <a:t>disturbance.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95" y="1560406"/>
            <a:ext cx="4158832" cy="310552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2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2563</TotalTime>
  <Words>1391</Words>
  <Application>Microsoft Office PowerPoint</Application>
  <PresentationFormat>On-screen Show (4:3)</PresentationFormat>
  <Paragraphs>149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Garamond</vt:lpstr>
      <vt:lpstr>Georgia</vt:lpstr>
      <vt:lpstr>Times New Roman</vt:lpstr>
      <vt:lpstr>Tw Cen MT</vt:lpstr>
      <vt:lpstr>Wingdings</vt:lpstr>
      <vt:lpstr>Thatch</vt:lpstr>
      <vt:lpstr>Riparian Management  (Successes/Challenges in ESA Consultation)</vt:lpstr>
      <vt:lpstr>Desired Outcomes</vt:lpstr>
      <vt:lpstr>PowerPoint Presentation</vt:lpstr>
      <vt:lpstr>Endangered Species Act</vt:lpstr>
      <vt:lpstr>Streamlined ESA Consultation</vt:lpstr>
      <vt:lpstr>PowerPoint Presentation</vt:lpstr>
      <vt:lpstr>Science Review Team</vt:lpstr>
      <vt:lpstr>PowerPoint Presentation</vt:lpstr>
      <vt:lpstr>Lower Joseph Creek Restoration Project</vt:lpstr>
      <vt:lpstr>Lower Joseph Creek Restoration Project (NMFS Conclusions)</vt:lpstr>
      <vt:lpstr>Lower Joseph Creek Restoration Project</vt:lpstr>
      <vt:lpstr>Consultation Challenges</vt:lpstr>
      <vt:lpstr>Forest Service Responsibilities</vt:lpstr>
      <vt:lpstr>Infish and Pacfish Strategies</vt:lpstr>
      <vt:lpstr>Standards and Guidelines</vt:lpstr>
      <vt:lpstr>Riparian Management Objectives</vt:lpstr>
      <vt:lpstr>To Manage or Not To Manage?</vt:lpstr>
      <vt:lpstr>Achieving Desired Outcomes?</vt:lpstr>
      <vt:lpstr>Conclusions</vt:lpstr>
      <vt:lpstr>Questions?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Indicator Species Analysis</dc:title>
  <dc:creator>USDA Forest Service</dc:creator>
  <cp:lastModifiedBy>Chatel, John C -FS</cp:lastModifiedBy>
  <cp:revision>238</cp:revision>
  <cp:lastPrinted>2016-04-14T14:54:16Z</cp:lastPrinted>
  <dcterms:created xsi:type="dcterms:W3CDTF">2013-12-01T19:01:05Z</dcterms:created>
  <dcterms:modified xsi:type="dcterms:W3CDTF">2016-10-30T13:42:07Z</dcterms:modified>
</cp:coreProperties>
</file>